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Corbel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5" roundtripDataSignature="AMtx7mgWssvR9zkNmya/lFZhMJZ4LQL/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E1156E-128D-4C41-ADB6-1CEB5E476A1C}">
  <a:tblStyle styleId="{F7E1156E-128D-4C41-ADB6-1CEB5E476A1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1F4"/>
          </a:solidFill>
        </a:fill>
      </a:tcStyle>
    </a:wholeTbl>
    <a:band1H>
      <a:tcTxStyle b="off" i="off"/>
      <a:tcStyle>
        <a:fill>
          <a:solidFill>
            <a:srgbClr val="CDE3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E3E7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Corbel-bold.fntdata"/><Relationship Id="rId41" Type="http://schemas.openxmlformats.org/officeDocument/2006/relationships/font" Target="fonts/Corbel-regular.fntdata"/><Relationship Id="rId22" Type="http://schemas.openxmlformats.org/officeDocument/2006/relationships/slide" Target="slides/slide17.xml"/><Relationship Id="rId44" Type="http://schemas.openxmlformats.org/officeDocument/2006/relationships/font" Target="fonts/Corbel-boldItalic.fntdata"/><Relationship Id="rId21" Type="http://schemas.openxmlformats.org/officeDocument/2006/relationships/slide" Target="slides/slide16.xml"/><Relationship Id="rId43" Type="http://schemas.openxmlformats.org/officeDocument/2006/relationships/font" Target="fonts/Corbel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7" name="Google Shape;2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6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7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8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48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4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8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9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0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50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50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50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50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1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51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1" name="Google Shape;111;p51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51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51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4" name="Google Shape;114;p51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51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51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7" name="Google Shape;117;p51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2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3" name="Google Shape;33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2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8D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mywebsite.co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mywebsit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2209800" y="4464028"/>
            <a:ext cx="9144000" cy="969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Essentials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E7F01"/>
              </a:buClr>
              <a:buSzPts val="240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1.1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29" name="Google Shape;229;p10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3675355" y="3943166"/>
            <a:ext cx="3124940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Name1: Value1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Name2: Value2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Name3: Value3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3675355" y="5586694"/>
            <a:ext cx="3124940" cy="10182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Some Content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3675355" y="3099416"/>
            <a:ext cx="3124940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 version            status code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8382000" y="3943166"/>
            <a:ext cx="3124940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Host: </a:t>
            </a:r>
            <a:r>
              <a:rPr b="0" i="0" lang="en-US" sz="16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www.mywebsite.com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Accept-Language: en-US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Accept: text/html</a:t>
            </a:r>
            <a:endParaRPr b="0" i="0" sz="16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8382000" y="5586694"/>
            <a:ext cx="3124940" cy="10182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products/myproduct.html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5516086" y="492460"/>
            <a:ext cx="3181797" cy="446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8382000" y="3099415"/>
            <a:ext cx="3124940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HTTP/1.0           200: OK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4811401" y="1267726"/>
            <a:ext cx="2902810" cy="124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tells the client if the request succeeded or failed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  200 	OK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404	File not Found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/>
          <p:nvPr/>
        </p:nvSpPr>
        <p:spPr>
          <a:xfrm flipH="1">
            <a:off x="5654444" y="2432354"/>
            <a:ext cx="450581" cy="78482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69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44" name="Google Shape;244;p11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3480047" y="493578"/>
            <a:ext cx="8136169" cy="406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start line consists of three parts, with a single space used to separate adjacent parts: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3429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method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3429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Request-URI portion of web address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342900" rtl="0" algn="l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version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51" name="Google Shape;251;p12"/>
          <p:cNvSpPr txBox="1"/>
          <p:nvPr>
            <p:ph idx="2" type="body"/>
          </p:nvPr>
        </p:nvSpPr>
        <p:spPr>
          <a:xfrm>
            <a:off x="0" y="2135803"/>
            <a:ext cx="31818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>
            <p:ph idx="1" type="body"/>
          </p:nvPr>
        </p:nvSpPr>
        <p:spPr>
          <a:xfrm>
            <a:off x="2842350" y="0"/>
            <a:ext cx="9051300" cy="5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b="1" lang="en-US" sz="3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 Version</a:t>
            </a:r>
            <a:endParaRPr sz="40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version: HTTP/0.9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next version used:  HTTP/1.0.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1997, HTTP/1.1 was formally defined, and is currently in use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 all operational browsers and servers support HTTP/1.1,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new version of HTTP is developed in the future, the new standard defining this version will specify a new value for the version portion of the start line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that the new standard has the same start line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version string for HTTP/1.1 must appear in the start line exactly as shown, with all capital letters and no embedded white space</a:t>
            </a: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3807155" y="272988"/>
            <a:ext cx="8136300" cy="6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URI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URI (Uniform Resource Identifier) is an identifier that is intended to be associated with a particular resource (such as a web page or graphics image) on the World Wide Web.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URI consists of two parts: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scheme/protocol, which appears before the colon (:)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name: depends on the scheme/protocol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addresses: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http scheme generally.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scheme name in URIs is case insensitive, but is generally written in lowercase letters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scheme, the URI represents the location of a resource on the Web.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URI of this type is said to be a Uniform Resource Locator (URL).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Therefore, URIs using the http scheme are both URIs and URLs.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65" name="Google Shape;265;p14"/>
          <p:cNvSpPr txBox="1"/>
          <p:nvPr>
            <p:ph idx="2" type="body"/>
          </p:nvPr>
        </p:nvSpPr>
        <p:spPr>
          <a:xfrm>
            <a:off x="173963" y="2158238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6" name="Google Shape;266;p14"/>
          <p:cNvGraphicFramePr/>
          <p:nvPr/>
        </p:nvGraphicFramePr>
        <p:xfrm>
          <a:off x="3192087" y="731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{F7E1156E-128D-4C41-ADB6-1CEB5E476A1C}</a:tableStyleId>
              </a:tblPr>
              <a:tblGrid>
                <a:gridCol w="1362375"/>
                <a:gridCol w="3945400"/>
                <a:gridCol w="3105500"/>
              </a:tblGrid>
              <a:tr h="1114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Scheme Name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URL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Resources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ftp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ftp://ftp.example.org/pub/afile.txt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located on FTP server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4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telnet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telnet://host.example.org/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Telnet Server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9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mailto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mailto:someone@example.org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Mailbox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9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https://secure.example.org/sec.txt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 on web server supporting encrypted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communication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9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file:///C:/temp/localFile.txt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File accessible from machine processing this URL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72" name="Google Shape;272;p15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2726575" y="0"/>
            <a:ext cx="9167174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type of URI: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 Resource Name (URN).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as common as URLs, URNs are sometimes used in web development.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URN is designed to be a unique name for a resource rather than specifying a location at which to find the resource.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an edition of ‘War and Peace’ has an ISBN (International Standard Book Number) of 0-1404-4417-3 associated with it, and this is the only book worldwide with this number.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book has an associated URN, which can be written as follows: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urn:ISBN:0-1404-4417-3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URI for a URN always consists of three colon-separated parts.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 name: URN-type URI.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namespace identifier, which in this example is ISBN.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6286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currently registered URN namespace identifiers along with pointers to documentation for each are listed at [IANA-URNS].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third part is the namespace-specific string.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 it represents the ISBN of a book and has a format defined by the documentation linked to at [IANA-URNS].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79" name="Google Shape;279;p16"/>
          <p:cNvSpPr txBox="1"/>
          <p:nvPr>
            <p:ph idx="2" type="body"/>
          </p:nvPr>
        </p:nvSpPr>
        <p:spPr>
          <a:xfrm>
            <a:off x="0" y="1914752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2587921" y="0"/>
            <a:ext cx="930582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Method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part of the start line of an HTTP request must be written entirely in uppercase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letters,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HTTP/1.1 standard defines a CONNECT method, which can be used to create certain types of secure connections.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HTTP methods: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GET.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method used when you type a URL into the Location bar of your browser.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also the method that is used by default when you click on a link in a document displayed in your browser and when the browser downloads images for display within an HTML document.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rbel"/>
              <a:buAutoNum type="arabicPeriod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POST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is typically used to send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collected from a form displayed within a browser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an order-entry form data to be sent back to the web server.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86" name="Google Shape;286;p17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17"/>
          <p:cNvGraphicFramePr/>
          <p:nvPr/>
        </p:nvGraphicFramePr>
        <p:xfrm>
          <a:off x="2959330" y="1163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{F7E1156E-128D-4C41-ADB6-1CEB5E476A1C}</a:tableStyleId>
              </a:tblPr>
              <a:tblGrid>
                <a:gridCol w="1471275"/>
                <a:gridCol w="7488750"/>
              </a:tblGrid>
              <a:tr h="88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Server to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33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GET​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Required resource is specified in the Request-URI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resource is specified as the body of a response message.​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5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POST​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data to be processed by the resource is specified in the body of Request message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resource specified by the Request-URI.​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 the same HTTP header fields that would be returned if a GET method were used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but not return the message body that would be returned to a GET ​ Communication overhead can be reduced​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16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OPTIONS​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 (in Allow header field) a list of HTTP methods that may be used to access the resource specified by the Request-URI.​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37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PUT​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the body of this message on the server and assign the specified Request-URI to the data stored 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future GET request messages containing this Request-URI will receive this data in their response messages.​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93" name="Google Shape;293;p18"/>
          <p:cNvSpPr txBox="1"/>
          <p:nvPr>
            <p:ph idx="2" type="body"/>
          </p:nvPr>
        </p:nvSpPr>
        <p:spPr>
          <a:xfrm>
            <a:off x="0" y="2135800"/>
            <a:ext cx="2660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Fields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>
            <p:ph idx="1" type="body"/>
          </p:nvPr>
        </p:nvSpPr>
        <p:spPr>
          <a:xfrm>
            <a:off x="2660073" y="0"/>
            <a:ext cx="9357963" cy="65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Host header field is required in every HTTP/1.1 request message.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HTTP/1.1 also defines a number of other header fields,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header fields are commonly used by modern browsers.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header field structure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begins with a field name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followed by a colon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a field value.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space is allowed to precede or follow the field value,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white space is not considered part of the value itself.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Header Features: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names are not case sensitive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field value may wrap onto several lines by preceding each continuation line with one or more spaces or tabs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MIME (Multipurpose Internet Mail Extensions) types in several header field values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00" name="Google Shape;300;p19"/>
          <p:cNvSpPr txBox="1"/>
          <p:nvPr>
            <p:ph idx="2" type="body"/>
          </p:nvPr>
        </p:nvSpPr>
        <p:spPr>
          <a:xfrm>
            <a:off x="298250" y="2234953"/>
            <a:ext cx="293322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Fields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3684233" y="1658271"/>
            <a:ext cx="6986725" cy="399347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: www.example.org:56789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user-agent: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Mozilla/5.0 (Windows; U; Windows NT 5.1; en-US; rv:1.4)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Gecko/20030624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text/xml,application/xml,application/xhtml+xml,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text/html; q=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0.9,text/plain;q=0.8,video/x-mng,image/png,image/jpeg,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image/gif;q=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0.2,*/*;q=0.1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accept-language: en-us,en;q=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0.5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accept-encoding: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gzip,deflate</a:t>
            </a:r>
            <a:endParaRPr b="0" i="0" sz="18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accept-charset: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ISO-8859-1,utf-8;q=0.7,*;q=0.7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connection: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keep-alive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keep-alive: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300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content-type: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application/x-www-form-urlencoded</a:t>
            </a:r>
            <a:endParaRPr b="0" i="0" sz="18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content-length: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13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3684232" y="5865504"/>
            <a:ext cx="6986725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doit=Click+me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3684234" y="803837"/>
            <a:ext cx="6986724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POST                                 /servlet/EchoHttpRequest                                      HTTP/1.1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type="title"/>
          </p:nvPr>
        </p:nvSpPr>
        <p:spPr>
          <a:xfrm>
            <a:off x="762000" y="1731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"/>
          <p:cNvSpPr txBox="1"/>
          <p:nvPr>
            <p:ph idx="1" type="body"/>
          </p:nvPr>
        </p:nvSpPr>
        <p:spPr>
          <a:xfrm>
            <a:off x="1120000" y="1825625"/>
            <a:ext cx="10233800" cy="4859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Clients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09" name="Google Shape;309;p20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MIME Content Type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0" name="Google Shape;310;p20"/>
          <p:cNvGraphicFramePr/>
          <p:nvPr/>
        </p:nvGraphicFramePr>
        <p:xfrm>
          <a:off x="2942705" y="3195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{F7E1156E-128D-4C41-ADB6-1CEB5E476A1C}</a:tableStyleId>
              </a:tblPr>
              <a:tblGrid>
                <a:gridCol w="2887775"/>
                <a:gridCol w="6063250"/>
              </a:tblGrid>
              <a:tr h="586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MIME Type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16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text/html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HTML Document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image/gif​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 represented using Graphical Interchange Format (GIF)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image/jpeg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 represented using Joint Picture Expert Group (JPEG) Format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3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text/plain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Human-readable text with no embedded formatting information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application/octet-stream​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Arbitrary binary data (may be executable)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application/x-www-form-urlencoded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sent from a web form to a web server for processing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16" name="Google Shape;316;p21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3977196" y="619218"/>
            <a:ext cx="7916553" cy="3606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</a:pPr>
            <a:r>
              <a:rPr lang="en-U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response message consists of </a:t>
            </a:r>
            <a:endParaRPr sz="4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AutoNum type="arabicPeriod"/>
            </a:pP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line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AutoNum type="arabicPeriod"/>
            </a:pP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field(s) (one or more)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AutoNum type="arabicPeriod"/>
            </a:pP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Blank line</a:t>
            </a:r>
            <a:endParaRPr sz="4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rbel"/>
              <a:buAutoNum type="arabicPeriod"/>
            </a:pP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body (optional</a:t>
            </a:r>
            <a:r>
              <a:rPr lang="en-US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)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23" name="Google Shape;323;p22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ponse Status Line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 txBox="1"/>
          <p:nvPr>
            <p:ph idx="1" type="body"/>
          </p:nvPr>
        </p:nvSpPr>
        <p:spPr>
          <a:xfrm>
            <a:off x="3355760" y="0"/>
            <a:ext cx="8413702" cy="5994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status line consists of three fields: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HTTP version used by the server software when formatting the response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numeric status code indicating the type of response;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text string (the reason phrase) that presents the information represented by the numeric status code in human-readable form.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      HTTP/1.1       200        OK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the status code is 200 and the reason phrase is OK.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particular status code indicates that no errors were detected by the server.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body of a response having this status code should contain the resource requested by the client.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status codes are three-digit decimal numbers. 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 digit represents the general class of status code.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last two digits of a status code define the specific status within the specified class.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30" name="Google Shape;330;p23"/>
          <p:cNvSpPr txBox="1"/>
          <p:nvPr>
            <p:ph idx="2" type="body"/>
          </p:nvPr>
        </p:nvSpPr>
        <p:spPr>
          <a:xfrm>
            <a:off x="298243" y="2268204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Status Code Classes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3"/>
          <p:cNvGraphicFramePr/>
          <p:nvPr/>
        </p:nvGraphicFramePr>
        <p:xfrm>
          <a:off x="3355760" y="448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{F7E1156E-128D-4C41-ADB6-1CEB5E476A1C}</a:tableStyleId>
              </a:tblPr>
              <a:tblGrid>
                <a:gridCol w="865600"/>
                <a:gridCol w="1750400"/>
                <a:gridCol w="5921975"/>
              </a:tblGrid>
              <a:tr h="58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Digit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Class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619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Informational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Provides information to client before request processing has been completed.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0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Success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Request has been successfully processed.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0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Redirection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needs to use a different resource to fulfill request.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740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Client Error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Client’s request is not valid.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0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Error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An error occurred during server processing of a valid client request.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37" name="Google Shape;337;p24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Status Codes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24"/>
          <p:cNvGraphicFramePr/>
          <p:nvPr/>
        </p:nvGraphicFramePr>
        <p:xfrm>
          <a:off x="277645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{F7E1156E-128D-4C41-ADB6-1CEB5E476A1C}</a:tableStyleId>
              </a:tblPr>
              <a:tblGrid>
                <a:gridCol w="878425"/>
                <a:gridCol w="1879650"/>
                <a:gridCol w="6359225"/>
              </a:tblGrid>
              <a:tr h="67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Status Code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Recommended Reason Phrase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Usual Meaning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58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OK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Request processed normally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Moved Permanently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URI for the requested resource has changed.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future requests should be made to URI contained in the Location header field of the response.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 browsers will automatically send a second request to the new URI and display the second response.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3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307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Temporary Redirect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URI for the requested resource has changed at least temporarily.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 request should be fulfilled by making a second request to URI contained in the Location header field of the response.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 browsers will automatically send a second request to the new URI and display the second response.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696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Unauthorized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resource is password protected, and the user has not yet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supplied a valid password.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5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403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Forbidden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resource is present on the server but is read protected 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 is often an error on the part of the server administrator, but may be intentional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56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404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Found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resource corresponding to the given Request-URI was found at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this server.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85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Internal Server Error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software detected an internal failure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44" name="Google Shape;344;p25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ponse Header Fields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5"/>
          <p:cNvSpPr txBox="1"/>
          <p:nvPr>
            <p:ph idx="1" type="body"/>
          </p:nvPr>
        </p:nvSpPr>
        <p:spPr>
          <a:xfrm>
            <a:off x="3480047" y="1"/>
            <a:ext cx="8413702" cy="661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header fields used in HTTP request messages are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Indicates whether the connection will be kept open or close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Content-Type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any one of the MIME type values specified by the Accept header field of the corresponding request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Content-Length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Number of bytes of data in the message body, if one is present.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at which response was generated which is used for cache control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field must be supplied by the server.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Information identifying the server software generating this response.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Modified:</a:t>
            </a:r>
            <a:endParaRPr b="1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at which the resource returned by this request was last modified.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used to determine whether cached copy of a resource is valid or not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Expires: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 after which the client should check with the server before retrieving the returned resource from the client’s cache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546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Corbe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51" name="Google Shape;351;p26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ponse Header Fields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6"/>
          <p:cNvSpPr txBox="1"/>
          <p:nvPr>
            <p:ph idx="1" type="body"/>
          </p:nvPr>
        </p:nvSpPr>
        <p:spPr>
          <a:xfrm>
            <a:off x="3480047" y="26634"/>
            <a:ext cx="8413702" cy="661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of the header fields used in HTTP request messages are</a:t>
            </a:r>
            <a:endParaRPr sz="44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ETag: </a:t>
            </a:r>
            <a:endParaRPr sz="44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hash code of the resource returned. </a:t>
            </a:r>
            <a:endParaRPr sz="40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the resource remains unchanged on subsequent requests, then the ETag value will also remain unchanged; </a:t>
            </a:r>
            <a:endParaRPr sz="40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otherwise, the ETag value will change. </a:t>
            </a:r>
            <a:endParaRPr sz="40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for cache control</a:t>
            </a:r>
            <a:endParaRPr sz="4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Accept-Ranges:</a:t>
            </a:r>
            <a:endParaRPr sz="44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Clients can request that only a portion (range) of a resource be returned by using the Range header field. </a:t>
            </a:r>
            <a:endParaRPr sz="40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might be used if the resource is, say, a large PDF file and only a single page is currently needed. </a:t>
            </a:r>
            <a:endParaRPr sz="4000">
              <a:solidFill>
                <a:schemeClr val="dk1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Accept-Ranges specifies the units that may be used by the client in a range request, or none if range requests are not accepted by this server for this resource.</a:t>
            </a:r>
            <a:endParaRPr sz="4000">
              <a:solidFill>
                <a:schemeClr val="dk1"/>
              </a:solidFill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Location: Used in responses with redirect status code to specify new URI for the requested resource.</a:t>
            </a:r>
            <a:endParaRPr sz="4400">
              <a:solidFill>
                <a:schemeClr val="dk1"/>
              </a:solidFill>
            </a:endParaRPr>
          </a:p>
          <a:p>
            <a:pPr indent="-412750" lvl="0" marL="615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Corbel"/>
              <a:buNone/>
            </a:pPr>
            <a:r>
              <a:t/>
            </a:r>
            <a:endParaRPr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66700" lvl="0" marL="3429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200"/>
              <a:buFont typeface="Corbel"/>
              <a:buNone/>
            </a:pPr>
            <a:r>
              <a:t/>
            </a:r>
            <a:endParaRPr sz="12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58" name="Google Shape;358;p27"/>
          <p:cNvSpPr txBox="1"/>
          <p:nvPr>
            <p:ph idx="2" type="body"/>
          </p:nvPr>
        </p:nvSpPr>
        <p:spPr>
          <a:xfrm>
            <a:off x="298250" y="2234950"/>
            <a:ext cx="2428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Control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7"/>
          <p:cNvSpPr txBox="1"/>
          <p:nvPr>
            <p:ph idx="1" type="body"/>
          </p:nvPr>
        </p:nvSpPr>
        <p:spPr>
          <a:xfrm>
            <a:off x="2726575" y="26634"/>
            <a:ext cx="9167174" cy="6831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Control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Cache?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cache is a repository for copies of information that originates elsewhere.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copy of information is placed in a cache in order to improve system performance.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web browsers automatically cache on the client machine many of the resources that they request from servers via HTTP.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Image included in web page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caching, provides advantages when it is successful,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leads to quicker display by the browser,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network communication 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reduced load on the web server.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65" name="Google Shape;365;p28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Control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3480047" y="2234952"/>
            <a:ext cx="8413702" cy="2337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Control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copy may be invalid if there is update on server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handle the problem?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Ask the server whether the client copy is valid or not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request method for resource using the HEAD method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returns only status line and header portion of response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Last-Modified time and decide whether the copy is valid or not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copy is invalid then send normal GET request for the resource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returns ETag with the resource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can compare ETag returned by HEAD request and decide whether the copy is valid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avoids the complexity of comparing two dates to determine which is larger.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 mention Expire time in header in advance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use cache copy as long as there is no expiry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validate from server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Client</a:t>
            </a:r>
            <a:r>
              <a:rPr b="0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b="0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</a:t>
            </a:r>
            <a:endParaRPr sz="6400">
              <a:solidFill>
                <a:schemeClr val="dk1"/>
              </a:solidFill>
            </a:endParaRPr>
          </a:p>
        </p:txBody>
      </p:sp>
      <p:sp>
        <p:nvSpPr>
          <p:cNvPr id="150" name="Google Shape;150;p3"/>
          <p:cNvSpPr txBox="1"/>
          <p:nvPr>
            <p:ph idx="1" type="subTitle"/>
          </p:nvPr>
        </p:nvSpPr>
        <p:spPr>
          <a:xfrm>
            <a:off x="854532" y="3710003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Transfer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Clients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77" name="Google Shape;377;p30"/>
          <p:cNvSpPr txBox="1"/>
          <p:nvPr>
            <p:ph idx="1" type="body"/>
          </p:nvPr>
        </p:nvSpPr>
        <p:spPr>
          <a:xfrm>
            <a:off x="3480047" y="1396537"/>
            <a:ext cx="8413702" cy="345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 client is software that accesses a web server by sending an HTTP request message and processing the resulting HTTP response.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browsers running on desktop or laptop computers are the most common form of web client software, 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many other forms of client software, 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Text-only browsers, 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 running on cell phones,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 that speak a page rather than displaying the page. 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any web client that is designed to directly support user access to web servers is known as a user agent. 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web clients are not designed to be used directly by humans at all. </a:t>
            </a: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software robots are often used to automatically crawl the Web and download information for use by search engines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spammers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Clients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83" name="Google Shape;383;p31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Browser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3480047" y="0"/>
            <a:ext cx="8413702" cy="6640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 Functions in following ways: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Reformat the URL entered as a valid HTTP request message.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server is specified using a host name (rather than an IP address), use DNS to convert this name to the appropriate IP address.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a TCP connection using the IP address of the specified web server.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the HTTP request over the TCP connection and wait for the server’s response.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the document contained in the response. 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rabi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document is not a plain-text document but instead is written in a language such as HTML, this involves rendering the document: 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lphaL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positioning text and graphics appropriately within the browser window,</a:t>
            </a:r>
            <a:endParaRPr sz="3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lphaL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table borders, </a:t>
            </a:r>
            <a:endParaRPr sz="3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AutoNum type="alphaLcPeriod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appropriate fonts and colors</a:t>
            </a:r>
            <a:endParaRPr sz="3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Font typeface="Arial"/>
              <a:buNone/>
            </a:pPr>
            <a:r>
              <a:rPr lang="en-US" sz="6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r>
              <a:rPr b="0" i="0" lang="en-US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3480047" y="26634"/>
            <a:ext cx="8413702" cy="661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primary feature of every web server is to accept HTTP requests from web clients and return an appropriate resource (if available) in the HTTP response. 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basic functionality involves a number of steps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calls on TCP software and waits for connection requests to one or more ports.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connection request is received, the server dedicates a “subtask” to handling this connection.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subtask establishes the TCP connection and receives an HTTP request.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subtask examines the Host header field of the request to determine which “virtual host” should receive this request and invokes software for this host.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virtual host software maps the Request-URI field of the HTTP request start line to a resource on the server.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be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resource is a file, the host software determines the MIME type of the file (usually by a mapping from the file-name extension portion of the Request-URI), and creates an HTTP response that contains the file in the body of the response message.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401" name="Google Shape;401;p34"/>
          <p:cNvSpPr txBox="1"/>
          <p:nvPr>
            <p:ph idx="1" type="body"/>
          </p:nvPr>
        </p:nvSpPr>
        <p:spPr>
          <a:xfrm>
            <a:off x="3480047" y="26634"/>
            <a:ext cx="8413702" cy="661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basic functionality involves a number of steps</a:t>
            </a:r>
            <a:endParaRPr sz="4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 startAt="7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the resource is a program, the host software runs the program, providing it with information from the request and returning the output from the program as the body of an HTTP response message.</a:t>
            </a:r>
            <a:endParaRPr sz="4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 startAt="7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server normally logs information about the request and response—such as the IP address of the requester and the status code of the response—in a plain-text file.</a:t>
            </a:r>
            <a:endParaRPr sz="4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AutoNum type="arabicPeriod" startAt="7"/>
            </a:pPr>
            <a:r>
              <a:rPr lang="en-US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the TCP connection is kept alive, the server subtask continues to monitor the connection until a certain length of time has elapsed, the client sends another request, or the client initiates a connection close</a:t>
            </a:r>
            <a:endParaRPr sz="4000">
              <a:solidFill>
                <a:schemeClr val="dk1"/>
              </a:solidFill>
            </a:endParaRPr>
          </a:p>
          <a:p>
            <a:pPr indent="-2540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Font typeface="Corbel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lang="en-US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3480047" y="319596"/>
            <a:ext cx="8413702" cy="63185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Concurrent Processing: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modern servers can concurrently process multiple requests.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multiple copies of the server were running simultaneously,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 copy devoted to handling the requests received over a single TCP connection.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Concurrency of the system de[ends on: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processors available in the system,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programming language used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Programmer choices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host: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HTTP request must include a Host header field. 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reason: multiple host names may all be mapped by the Internet DNS system to a single IP address.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documents returned by web servers are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produced by executing software at the time of the HTTP request 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generated before-hand and stored in the server’s file system for later retrieval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56" name="Google Shape;156;p4"/>
          <p:cNvSpPr txBox="1"/>
          <p:nvPr>
            <p:ph idx="1" type="body"/>
          </p:nvPr>
        </p:nvSpPr>
        <p:spPr>
          <a:xfrm>
            <a:off x="3823680" y="130752"/>
            <a:ext cx="8136300" cy="62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Form of communication protocol</a:t>
            </a:r>
            <a:endParaRPr sz="3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 Layer protocol: It allows to communicate and exchange data</a:t>
            </a:r>
            <a:endParaRPr sz="3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Detailed specification of how web clients and servers should communicate. </a:t>
            </a:r>
            <a:endParaRPr sz="3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basic structure of HTTP communication follows request–response model. </a:t>
            </a:r>
            <a:endParaRPr sz="3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format of the request and response messages is dictated by HTTP.</a:t>
            </a:r>
            <a:endParaRPr sz="3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Most HTTP implementations send these messages using TCP.</a:t>
            </a:r>
            <a:endParaRPr sz="32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deliver contents: Images, Videos, Audios, Documents</a:t>
            </a:r>
            <a:endParaRPr sz="3200">
              <a:solidFill>
                <a:schemeClr val="dk1"/>
              </a:solidFill>
            </a:endParaRPr>
          </a:p>
          <a:p>
            <a:pPr indent="-1143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</a:pPr>
            <a:r>
              <a:t/>
            </a:r>
            <a:endParaRPr sz="2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4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Transfer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Transfer Protocol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2892829" y="2"/>
            <a:ext cx="8968001" cy="685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Features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Connectionless: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making the request, client disconnects from the server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response is ready, server reestablishes the connection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 the response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 any sort of the data, as long as two computers able to read it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Stateless: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 and server knows about each other just during the current request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request is closed then they need to establish the connection again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connection is treated as NEW connection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360350" y="148723"/>
            <a:ext cx="3057600" cy="79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70" name="Google Shape;170;p6"/>
          <p:cNvSpPr txBox="1"/>
          <p:nvPr>
            <p:ph idx="2" type="body"/>
          </p:nvPr>
        </p:nvSpPr>
        <p:spPr>
          <a:xfrm>
            <a:off x="173950" y="1140250"/>
            <a:ext cx="43704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it works?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– Response Cycle</a:t>
            </a:r>
            <a:endParaRPr b="1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erson At Desk Icon #129459 - Free Icons Library"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255" y="4003830"/>
            <a:ext cx="1529785" cy="1476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 Server Icon #387924 - Free Icons Library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2256" y="3926242"/>
            <a:ext cx="1263732" cy="1553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Globe Icon #397527 - Free Icons Library" id="173" name="Google Shape;17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162" y="2631119"/>
            <a:ext cx="4301971" cy="4301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 Icon – Free Download, PNG and Vector" id="174" name="Google Shape;17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052" y="3221854"/>
            <a:ext cx="2697147" cy="269714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2716567" y="3926242"/>
            <a:ext cx="6577505" cy="497705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29B59"/>
              </a:gs>
              <a:gs pos="50000">
                <a:srgbClr val="5F9337"/>
              </a:gs>
              <a:gs pos="100000">
                <a:srgbClr val="53852D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2967749" y="3027285"/>
            <a:ext cx="11807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Request (HTTP message)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8329659" y="5494927"/>
            <a:ext cx="11807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(HTTP message)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2654039" y="4630629"/>
            <a:ext cx="6577504" cy="497705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B94B"/>
              </a:gs>
              <a:gs pos="50000">
                <a:srgbClr val="FFB40F"/>
              </a:gs>
              <a:gs pos="100000">
                <a:srgbClr val="E3A30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708417" y="5780842"/>
            <a:ext cx="5284010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www.mywebsite.com/products/myproduct.html</a:t>
            </a:r>
            <a:endParaRPr b="0" i="0" sz="15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85" name="Google Shape;185;p7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Messages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4003829" y="1260629"/>
            <a:ext cx="3124940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Line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4003829" y="2078855"/>
            <a:ext cx="3124940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4003829" y="3722383"/>
            <a:ext cx="3124940" cy="10182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8711955" y="1919796"/>
            <a:ext cx="2228400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Contains Plain Text based information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the body contains binary data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7510509" y="1500327"/>
            <a:ext cx="870011" cy="279646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>
            <p:ph type="title"/>
          </p:nvPr>
        </p:nvSpPr>
        <p:spPr>
          <a:xfrm>
            <a:off x="0" y="24487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196" name="Google Shape;196;p8"/>
          <p:cNvSpPr txBox="1"/>
          <p:nvPr>
            <p:ph idx="2" type="body"/>
          </p:nvPr>
        </p:nvSpPr>
        <p:spPr>
          <a:xfrm>
            <a:off x="298250" y="2234953"/>
            <a:ext cx="318179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Messages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897711" y="3124940"/>
            <a:ext cx="3124940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Method      path to file/ext    http version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2840854" y="3943166"/>
            <a:ext cx="3124940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Corbel"/>
                <a:ea typeface="Corbel"/>
                <a:cs typeface="Corbel"/>
                <a:sym typeface="Corbel"/>
              </a:rPr>
              <a:t>ame1: Value1</a:t>
            </a:r>
            <a:endParaRPr b="0" i="0" sz="1600" u="none" cap="none" strike="noStrike">
              <a:solidFill>
                <a:schemeClr val="dk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Corbel"/>
                <a:ea typeface="Corbel"/>
                <a:cs typeface="Corbel"/>
                <a:sym typeface="Corbel"/>
              </a:rPr>
              <a:t>Name2: Value2</a:t>
            </a:r>
            <a:endParaRPr b="0" i="0" sz="1600" u="none" cap="none" strike="noStrike">
              <a:solidFill>
                <a:schemeClr val="dk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Corbel"/>
                <a:ea typeface="Corbel"/>
                <a:cs typeface="Corbel"/>
                <a:sym typeface="Corbel"/>
              </a:rPr>
              <a:t>Name3: Value3</a:t>
            </a:r>
            <a:endParaRPr b="0" i="0" sz="1600" u="none" cap="none" strike="noStrike">
              <a:solidFill>
                <a:schemeClr val="dk1"/>
              </a:solidFill>
              <a:highlight>
                <a:schemeClr val="accent1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840854" y="5586694"/>
            <a:ext cx="3124940" cy="10182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Some Content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8382000" y="3124940"/>
            <a:ext cx="3124940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http version            status code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8382000" y="3943166"/>
            <a:ext cx="3124940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Name1: Value1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Name2: Value2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Name3: Value3</a:t>
            </a:r>
            <a:endParaRPr b="0" i="0" sz="15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8382000" y="5601071"/>
            <a:ext cx="3124940" cy="10182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File Requested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2577172" y="78047"/>
            <a:ext cx="9614828" cy="2156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information in THREE sections vary depending on the http message whether it is a REQUEST or RESPONSE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2783997" y="2466511"/>
            <a:ext cx="3181797" cy="446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8325143" y="2519408"/>
            <a:ext cx="3181797" cy="446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HTTP Message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298251" y="319596"/>
            <a:ext cx="30575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 sz="3400">
              <a:solidFill>
                <a:schemeClr val="dk1"/>
              </a:solidFill>
            </a:endParaRPr>
          </a:p>
        </p:txBody>
      </p:sp>
      <p:sp>
        <p:nvSpPr>
          <p:cNvPr id="211" name="Google Shape;211;p9"/>
          <p:cNvSpPr txBox="1"/>
          <p:nvPr>
            <p:ph idx="2" type="body"/>
          </p:nvPr>
        </p:nvSpPr>
        <p:spPr>
          <a:xfrm>
            <a:off x="298250" y="2234953"/>
            <a:ext cx="3181797" cy="443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376690" y="3124940"/>
            <a:ext cx="3309153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           path to file/ext       http version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376691" y="3943166"/>
            <a:ext cx="3309152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Name1: Value1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Name2: Value2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Name3: Value3</a:t>
            </a:r>
            <a:endParaRPr b="0" i="0" sz="15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8382000" y="3124940"/>
            <a:ext cx="3124940" cy="65916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GET      products/myproducts.html     HTTP/1.0</a:t>
            </a:r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8382000" y="3943166"/>
            <a:ext cx="3124940" cy="14988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Host: </a:t>
            </a:r>
            <a:r>
              <a:rPr b="0" i="0" lang="en-US" sz="18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www.mywebsite.com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Accept-Language: en-US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Accept: text/html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5654445" y="410592"/>
            <a:ext cx="3181797" cy="446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8235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 HTTP Message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8325143" y="2519408"/>
            <a:ext cx="3181797" cy="446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Case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1669002" y="3784107"/>
            <a:ext cx="2140999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Method is a command that tells the server what to do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E.g. GET, POST 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4506157" y="1119696"/>
            <a:ext cx="3540562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 is a set of readable characters and way to locate resources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/>
          <p:nvPr/>
        </p:nvSpPr>
        <p:spPr>
          <a:xfrm rot="10800000">
            <a:off x="2299357" y="3380746"/>
            <a:ext cx="2206800" cy="444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6"/>
          </a:solidFill>
          <a:ln cap="flat" cmpd="sng" w="12700">
            <a:solidFill>
              <a:srgbClr val="B781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9"/>
          <p:cNvSpPr/>
          <p:nvPr/>
        </p:nvSpPr>
        <p:spPr>
          <a:xfrm flipH="1">
            <a:off x="5654444" y="2432354"/>
            <a:ext cx="450581" cy="78482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2700">
            <a:solidFill>
              <a:srgbClr val="7697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2" name="Google Shape;222;p9"/>
          <p:cNvSpPr/>
          <p:nvPr/>
        </p:nvSpPr>
        <p:spPr>
          <a:xfrm flipH="1" rot="10800000">
            <a:off x="9719179" y="5208656"/>
            <a:ext cx="450581" cy="784829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7E259"/>
              </a:gs>
              <a:gs pos="50000">
                <a:srgbClr val="FDE42F"/>
              </a:gs>
              <a:gs pos="100000">
                <a:srgbClr val="E3D12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046720" y="6189005"/>
            <a:ext cx="375836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MIME type: filetype/ext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 Image/gif           text/html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2021-07-13T17:42:29Z</dcterms:created>
  <dc:creator>Vaibhav Ambhire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0x01010046E6E87FB290A548AE5B2684B6208F6A</vt:lpwstr>
  </property>
</Properties>
</file>