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3413C-828D-4C3B-AF6F-1C33C45121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XML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17EAA1-C5A2-48FA-8296-A0E38F95BD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035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BE17D0-AB50-4CB2-87D3-C8CC90830E54}"/>
              </a:ext>
            </a:extLst>
          </p:cNvPr>
          <p:cNvSpPr txBox="1"/>
          <p:nvPr/>
        </p:nvSpPr>
        <p:spPr>
          <a:xfrm>
            <a:off x="8578787" y="17755"/>
            <a:ext cx="3293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Books.xml</a:t>
            </a:r>
            <a:endParaRPr lang="en-IN" sz="2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D6472-9042-443B-89CE-A9C37F135251}"/>
              </a:ext>
            </a:extLst>
          </p:cNvPr>
          <p:cNvSpPr txBox="1"/>
          <p:nvPr/>
        </p:nvSpPr>
        <p:spPr>
          <a:xfrm>
            <a:off x="6096000" y="656948"/>
            <a:ext cx="5660994" cy="2480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Title				Author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Everyday Italian		Giada De 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</a:rPr>
              <a:t>Laurentiis</a:t>
            </a:r>
            <a:endParaRPr lang="en-US" sz="1600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Harry Potter		J K. Rowling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XQuery Kick Start	James McGovern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Learning XML		Erik T. Ray</a:t>
            </a:r>
            <a:endParaRPr lang="en-IN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FC0918-5915-4820-8A39-1A328A2BC61E}"/>
              </a:ext>
            </a:extLst>
          </p:cNvPr>
          <p:cNvSpPr txBox="1"/>
          <p:nvPr/>
        </p:nvSpPr>
        <p:spPr>
          <a:xfrm>
            <a:off x="257453" y="58846"/>
            <a:ext cx="4749554" cy="674030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?xml</a:t>
            </a:r>
            <a:r>
              <a:rPr lang="en-IN" sz="1200" dirty="0">
                <a:solidFill>
                  <a:srgbClr val="FF0000"/>
                </a:solidFill>
                <a:latin typeface="Consolas" panose="020B0609020204030204" pitchFamily="49" charset="0"/>
              </a:rPr>
              <a:t> version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="1.0"</a:t>
            </a:r>
            <a:r>
              <a:rPr lang="en-IN" sz="1200" dirty="0">
                <a:solidFill>
                  <a:srgbClr val="FF0000"/>
                </a:solidFill>
                <a:latin typeface="Consolas" panose="020B0609020204030204" pitchFamily="49" charset="0"/>
              </a:rPr>
              <a:t> encoding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="UTF-8"</a:t>
            </a:r>
            <a:r>
              <a:rPr lang="en-IN" sz="1200" dirty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bookstore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book</a:t>
            </a:r>
            <a:r>
              <a:rPr lang="en-IN" sz="1200" dirty="0">
                <a:solidFill>
                  <a:srgbClr val="FF0000"/>
                </a:solidFill>
                <a:latin typeface="Consolas" panose="020B0609020204030204" pitchFamily="49" charset="0"/>
              </a:rPr>
              <a:t> category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="cooking"&gt;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title</a:t>
            </a:r>
            <a:r>
              <a:rPr lang="en-IN" sz="1200" dirty="0">
                <a:solidFill>
                  <a:srgbClr val="FF0000"/>
                </a:solidFill>
                <a:latin typeface="Consolas" panose="020B0609020204030204" pitchFamily="49" charset="0"/>
              </a:rPr>
              <a:t> lang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IN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en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Everyday Italian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/title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author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Giada De 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Laurentiis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/author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year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2005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/year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price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30.00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/price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/book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book</a:t>
            </a:r>
            <a:r>
              <a:rPr lang="en-IN" sz="1200" dirty="0">
                <a:solidFill>
                  <a:srgbClr val="FF0000"/>
                </a:solidFill>
                <a:latin typeface="Consolas" panose="020B0609020204030204" pitchFamily="49" charset="0"/>
              </a:rPr>
              <a:t> category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="children"&gt;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title</a:t>
            </a:r>
            <a:r>
              <a:rPr lang="en-IN" sz="1200" dirty="0">
                <a:solidFill>
                  <a:srgbClr val="FF0000"/>
                </a:solidFill>
                <a:latin typeface="Consolas" panose="020B0609020204030204" pitchFamily="49" charset="0"/>
              </a:rPr>
              <a:t> lang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IN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en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Harry Potter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/title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author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J K. Rowling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/author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year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2005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/year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price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29.99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/price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/book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book</a:t>
            </a:r>
            <a:r>
              <a:rPr lang="en-IN" sz="1200" dirty="0">
                <a:solidFill>
                  <a:srgbClr val="FF0000"/>
                </a:solidFill>
                <a:latin typeface="Consolas" panose="020B0609020204030204" pitchFamily="49" charset="0"/>
              </a:rPr>
              <a:t> category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="web"&gt;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title</a:t>
            </a:r>
            <a:r>
              <a:rPr lang="en-IN" sz="1200" dirty="0">
                <a:solidFill>
                  <a:srgbClr val="FF0000"/>
                </a:solidFill>
                <a:latin typeface="Consolas" panose="020B0609020204030204" pitchFamily="49" charset="0"/>
              </a:rPr>
              <a:t> lang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IN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en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XQuery Kick Start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/title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author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James McGovern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/author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author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Per Bothner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/author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author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Kurt Cagle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/author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author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James Linn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/author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author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Vaidyanathan Nagarajan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/author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year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2003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/year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price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49.99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/price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/book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book</a:t>
            </a:r>
            <a:r>
              <a:rPr lang="en-IN" sz="1200" dirty="0">
                <a:solidFill>
                  <a:srgbClr val="FF0000"/>
                </a:solidFill>
                <a:latin typeface="Consolas" panose="020B0609020204030204" pitchFamily="49" charset="0"/>
              </a:rPr>
              <a:t> category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="web"</a:t>
            </a:r>
            <a:r>
              <a:rPr lang="en-IN" sz="1200" dirty="0">
                <a:solidFill>
                  <a:srgbClr val="FF0000"/>
                </a:solidFill>
                <a:latin typeface="Consolas" panose="020B0609020204030204" pitchFamily="49" charset="0"/>
              </a:rPr>
              <a:t> cover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="paperback"&gt;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title</a:t>
            </a:r>
            <a:r>
              <a:rPr lang="en-IN" sz="1200" dirty="0">
                <a:solidFill>
                  <a:srgbClr val="FF0000"/>
                </a:solidFill>
                <a:latin typeface="Consolas" panose="020B0609020204030204" pitchFamily="49" charset="0"/>
              </a:rPr>
              <a:t> lang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IN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en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Learning XML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/title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author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Erik T. Ray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/author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year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2003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/year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price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39.95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/price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/book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br>
              <a:rPr lang="en-IN" sz="1200" dirty="0"/>
            </a:b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/bookstore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01931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BE17D0-AB50-4CB2-87D3-C8CC90830E54}"/>
              </a:ext>
            </a:extLst>
          </p:cNvPr>
          <p:cNvSpPr txBox="1"/>
          <p:nvPr/>
        </p:nvSpPr>
        <p:spPr>
          <a:xfrm>
            <a:off x="846337" y="896644"/>
            <a:ext cx="3293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XML Tree</a:t>
            </a:r>
            <a:endParaRPr lang="en-IN" sz="2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FC0918-5915-4820-8A39-1A328A2BC61E}"/>
              </a:ext>
            </a:extLst>
          </p:cNvPr>
          <p:cNvSpPr txBox="1"/>
          <p:nvPr/>
        </p:nvSpPr>
        <p:spPr>
          <a:xfrm>
            <a:off x="213065" y="1897159"/>
            <a:ext cx="4749554" cy="39703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?xml</a:t>
            </a:r>
            <a:r>
              <a:rPr lang="en-IN" sz="1200" dirty="0">
                <a:solidFill>
                  <a:srgbClr val="FF0000"/>
                </a:solidFill>
                <a:latin typeface="Consolas" panose="020B0609020204030204" pitchFamily="49" charset="0"/>
              </a:rPr>
              <a:t> version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="1.0"</a:t>
            </a:r>
            <a:r>
              <a:rPr lang="en-IN" sz="1200" dirty="0">
                <a:solidFill>
                  <a:srgbClr val="FF0000"/>
                </a:solidFill>
                <a:latin typeface="Consolas" panose="020B0609020204030204" pitchFamily="49" charset="0"/>
              </a:rPr>
              <a:t> encoding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="UTF-8</a:t>
            </a:r>
            <a:r>
              <a:rPr lang="en-IN" sz="1200" b="1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IN" sz="1200" dirty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bookstore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book</a:t>
            </a:r>
            <a:r>
              <a:rPr lang="en-IN" sz="1200" dirty="0">
                <a:solidFill>
                  <a:srgbClr val="FF0000"/>
                </a:solidFill>
                <a:latin typeface="Consolas" panose="020B0609020204030204" pitchFamily="49" charset="0"/>
              </a:rPr>
              <a:t> category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="cooking"&gt;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title</a:t>
            </a:r>
            <a:r>
              <a:rPr lang="en-IN" sz="1200" dirty="0">
                <a:solidFill>
                  <a:srgbClr val="FF0000"/>
                </a:solidFill>
                <a:latin typeface="Consolas" panose="020B0609020204030204" pitchFamily="49" charset="0"/>
              </a:rPr>
              <a:t> lang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IN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en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Everyday Italian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/title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author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Giada De 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Laurentiis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/author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year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2005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/year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price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30.00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/price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/book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book</a:t>
            </a:r>
            <a:r>
              <a:rPr lang="en-IN" sz="1200" dirty="0">
                <a:solidFill>
                  <a:srgbClr val="FF0000"/>
                </a:solidFill>
                <a:latin typeface="Consolas" panose="020B0609020204030204" pitchFamily="49" charset="0"/>
              </a:rPr>
              <a:t> category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="children"&gt;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title</a:t>
            </a:r>
            <a:r>
              <a:rPr lang="en-IN" sz="1200" dirty="0">
                <a:solidFill>
                  <a:srgbClr val="FF0000"/>
                </a:solidFill>
                <a:latin typeface="Consolas" panose="020B0609020204030204" pitchFamily="49" charset="0"/>
              </a:rPr>
              <a:t> lang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IN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en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Harry Potter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/title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author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J K. Rowling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/author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year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2005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/year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price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29.99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/price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/book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book</a:t>
            </a:r>
            <a:r>
              <a:rPr lang="en-IN" sz="1200" dirty="0">
                <a:solidFill>
                  <a:srgbClr val="FF0000"/>
                </a:solidFill>
                <a:latin typeface="Consolas" panose="020B0609020204030204" pitchFamily="49" charset="0"/>
              </a:rPr>
              <a:t> category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="web"&gt;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title</a:t>
            </a:r>
            <a:r>
              <a:rPr lang="en-IN" sz="1200" dirty="0">
                <a:solidFill>
                  <a:srgbClr val="FF0000"/>
                </a:solidFill>
                <a:latin typeface="Consolas" panose="020B0609020204030204" pitchFamily="49" charset="0"/>
              </a:rPr>
              <a:t> lang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IN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en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Learning XML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/title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author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Erik T. Ray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/author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year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2003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/year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price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39.95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/price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/book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/bookstore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IN" sz="1200" dirty="0"/>
          </a:p>
        </p:txBody>
      </p:sp>
      <p:pic>
        <p:nvPicPr>
          <p:cNvPr id="1026" name="Picture 2" descr="DOM node tree">
            <a:extLst>
              <a:ext uri="{FF2B5EF4-FFF2-40B4-BE49-F238E27FC236}">
                <a16:creationId xmlns:a16="http://schemas.microsoft.com/office/drawing/2014/main" id="{7B67B2E6-7E19-4C64-8F85-3077BDA84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34022"/>
            <a:ext cx="5208791" cy="2947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77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BE17D0-AB50-4CB2-87D3-C8CC90830E54}"/>
              </a:ext>
            </a:extLst>
          </p:cNvPr>
          <p:cNvSpPr txBox="1"/>
          <p:nvPr/>
        </p:nvSpPr>
        <p:spPr>
          <a:xfrm>
            <a:off x="846337" y="896644"/>
            <a:ext cx="3293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XML Tree</a:t>
            </a:r>
            <a:endParaRPr lang="en-IN" sz="2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FC0918-5915-4820-8A39-1A328A2BC61E}"/>
              </a:ext>
            </a:extLst>
          </p:cNvPr>
          <p:cNvSpPr txBox="1"/>
          <p:nvPr/>
        </p:nvSpPr>
        <p:spPr>
          <a:xfrm>
            <a:off x="213065" y="1897159"/>
            <a:ext cx="4749554" cy="39703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?xml</a:t>
            </a:r>
            <a:r>
              <a:rPr lang="en-IN" sz="1200" dirty="0">
                <a:solidFill>
                  <a:srgbClr val="FF0000"/>
                </a:solidFill>
                <a:latin typeface="Consolas" panose="020B0609020204030204" pitchFamily="49" charset="0"/>
              </a:rPr>
              <a:t> version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="1.0"</a:t>
            </a:r>
            <a:r>
              <a:rPr lang="en-IN" sz="1200" dirty="0">
                <a:solidFill>
                  <a:srgbClr val="FF0000"/>
                </a:solidFill>
                <a:latin typeface="Consolas" panose="020B0609020204030204" pitchFamily="49" charset="0"/>
              </a:rPr>
              <a:t> encoding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="UTF-8</a:t>
            </a:r>
            <a:r>
              <a:rPr lang="en-IN" sz="1200" b="1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IN" sz="1200" dirty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bookstore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book</a:t>
            </a:r>
            <a:r>
              <a:rPr lang="en-IN" sz="1200" dirty="0">
                <a:solidFill>
                  <a:srgbClr val="FF0000"/>
                </a:solidFill>
                <a:latin typeface="Consolas" panose="020B0609020204030204" pitchFamily="49" charset="0"/>
              </a:rPr>
              <a:t> category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="cooking"&gt;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title</a:t>
            </a:r>
            <a:r>
              <a:rPr lang="en-IN" sz="1200" dirty="0">
                <a:solidFill>
                  <a:srgbClr val="FF0000"/>
                </a:solidFill>
                <a:latin typeface="Consolas" panose="020B0609020204030204" pitchFamily="49" charset="0"/>
              </a:rPr>
              <a:t> lang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IN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en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Everyday Italian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/title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author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Giada De 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Laurentiis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/author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year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2005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/year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price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30.00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/price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/book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book</a:t>
            </a:r>
            <a:r>
              <a:rPr lang="en-IN" sz="1200" dirty="0">
                <a:solidFill>
                  <a:srgbClr val="FF0000"/>
                </a:solidFill>
                <a:latin typeface="Consolas" panose="020B0609020204030204" pitchFamily="49" charset="0"/>
              </a:rPr>
              <a:t> category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="children"&gt;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title</a:t>
            </a:r>
            <a:r>
              <a:rPr lang="en-IN" sz="1200" dirty="0">
                <a:solidFill>
                  <a:srgbClr val="FF0000"/>
                </a:solidFill>
                <a:latin typeface="Consolas" panose="020B0609020204030204" pitchFamily="49" charset="0"/>
              </a:rPr>
              <a:t> lang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IN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en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Harry Potter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/title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author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J K. Rowling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/author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year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2005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/year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price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29.99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/price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/book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book</a:t>
            </a:r>
            <a:r>
              <a:rPr lang="en-IN" sz="1200" dirty="0">
                <a:solidFill>
                  <a:srgbClr val="FF0000"/>
                </a:solidFill>
                <a:latin typeface="Consolas" panose="020B0609020204030204" pitchFamily="49" charset="0"/>
              </a:rPr>
              <a:t> category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="web"&gt;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title</a:t>
            </a:r>
            <a:r>
              <a:rPr lang="en-IN" sz="1200" dirty="0">
                <a:solidFill>
                  <a:srgbClr val="FF0000"/>
                </a:solidFill>
                <a:latin typeface="Consolas" panose="020B0609020204030204" pitchFamily="49" charset="0"/>
              </a:rPr>
              <a:t> lang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IN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en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Learning XML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/title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author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Erik T. Ray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/author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year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2003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/year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price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39.95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/price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/book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/bookstore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IN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0E7BF6-9FED-4E24-89BC-349D6F5D4A06}"/>
              </a:ext>
            </a:extLst>
          </p:cNvPr>
          <p:cNvSpPr txBox="1"/>
          <p:nvPr/>
        </p:nvSpPr>
        <p:spPr>
          <a:xfrm>
            <a:off x="6016101" y="530370"/>
            <a:ext cx="5660994" cy="6327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XML documents are formed as element trees.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An XML tree starts at a root element and branches from the root to child elements.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All elements can have sub elements (child elements):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&lt;root&gt;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  &lt;child&gt;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    &lt;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</a:rPr>
              <a:t>subchild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&gt;.....&lt;/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</a:rPr>
              <a:t>subchild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  &lt;/child&gt;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&lt;/root&gt;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The terms parent, child, and sibling are used to describe the relationships between elements.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Parents have children. Children have parents. Siblings are children on the same level (brothers and sisters).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All elements can have text content (Harry Potter) and attributes (category="cooking").</a:t>
            </a:r>
            <a:endParaRPr lang="en-IN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30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BE17D0-AB50-4CB2-87D3-C8CC90830E54}"/>
              </a:ext>
            </a:extLst>
          </p:cNvPr>
          <p:cNvSpPr txBox="1"/>
          <p:nvPr/>
        </p:nvSpPr>
        <p:spPr>
          <a:xfrm>
            <a:off x="846337" y="896644"/>
            <a:ext cx="3293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XML Syntax Rule</a:t>
            </a:r>
            <a:endParaRPr lang="en-IN" sz="2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FC0918-5915-4820-8A39-1A328A2BC61E}"/>
              </a:ext>
            </a:extLst>
          </p:cNvPr>
          <p:cNvSpPr txBox="1"/>
          <p:nvPr/>
        </p:nvSpPr>
        <p:spPr>
          <a:xfrm>
            <a:off x="213065" y="1897159"/>
            <a:ext cx="4749554" cy="39703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?xml</a:t>
            </a:r>
            <a:r>
              <a:rPr lang="en-IN" sz="1200" dirty="0">
                <a:solidFill>
                  <a:srgbClr val="FF0000"/>
                </a:solidFill>
                <a:latin typeface="Consolas" panose="020B0609020204030204" pitchFamily="49" charset="0"/>
              </a:rPr>
              <a:t> version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="1.0"</a:t>
            </a:r>
            <a:r>
              <a:rPr lang="en-IN" sz="1200" dirty="0">
                <a:solidFill>
                  <a:srgbClr val="FF0000"/>
                </a:solidFill>
                <a:latin typeface="Consolas" panose="020B0609020204030204" pitchFamily="49" charset="0"/>
              </a:rPr>
              <a:t> encoding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="UTF-8</a:t>
            </a:r>
            <a:r>
              <a:rPr lang="en-IN" sz="1200" b="1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IN" sz="1200" dirty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bookstore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book</a:t>
            </a:r>
            <a:r>
              <a:rPr lang="en-IN" sz="1200" dirty="0">
                <a:solidFill>
                  <a:srgbClr val="FF0000"/>
                </a:solidFill>
                <a:latin typeface="Consolas" panose="020B0609020204030204" pitchFamily="49" charset="0"/>
              </a:rPr>
              <a:t> category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="cooking"&gt;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title</a:t>
            </a:r>
            <a:r>
              <a:rPr lang="en-IN" sz="1200" dirty="0">
                <a:solidFill>
                  <a:srgbClr val="FF0000"/>
                </a:solidFill>
                <a:latin typeface="Consolas" panose="020B0609020204030204" pitchFamily="49" charset="0"/>
              </a:rPr>
              <a:t> lang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IN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en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Everyday Italian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/title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author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Giada De 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Laurentiis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/author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year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2005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/year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price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30.00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/price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/book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book</a:t>
            </a:r>
            <a:r>
              <a:rPr lang="en-IN" sz="1200" dirty="0">
                <a:solidFill>
                  <a:srgbClr val="FF0000"/>
                </a:solidFill>
                <a:latin typeface="Consolas" panose="020B0609020204030204" pitchFamily="49" charset="0"/>
              </a:rPr>
              <a:t> category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="children"&gt;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title</a:t>
            </a:r>
            <a:r>
              <a:rPr lang="en-IN" sz="1200" dirty="0">
                <a:solidFill>
                  <a:srgbClr val="FF0000"/>
                </a:solidFill>
                <a:latin typeface="Consolas" panose="020B0609020204030204" pitchFamily="49" charset="0"/>
              </a:rPr>
              <a:t> lang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IN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en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Harry Potter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/title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author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J K. Rowling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/author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year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2005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/year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price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29.99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/price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/book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book</a:t>
            </a:r>
            <a:r>
              <a:rPr lang="en-IN" sz="1200" dirty="0">
                <a:solidFill>
                  <a:srgbClr val="FF0000"/>
                </a:solidFill>
                <a:latin typeface="Consolas" panose="020B0609020204030204" pitchFamily="49" charset="0"/>
              </a:rPr>
              <a:t> category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="web"&gt;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title</a:t>
            </a:r>
            <a:r>
              <a:rPr lang="en-IN" sz="1200" dirty="0">
                <a:solidFill>
                  <a:srgbClr val="FF0000"/>
                </a:solidFill>
                <a:latin typeface="Consolas" panose="020B0609020204030204" pitchFamily="49" charset="0"/>
              </a:rPr>
              <a:t> lang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IN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en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Learning XML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/title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author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Erik T. Ray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/author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year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2003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/year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price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39.95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/price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/book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/bookstore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IN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0E7BF6-9FED-4E24-89BC-349D6F5D4A06}"/>
              </a:ext>
            </a:extLst>
          </p:cNvPr>
          <p:cNvSpPr txBox="1"/>
          <p:nvPr/>
        </p:nvSpPr>
        <p:spPr>
          <a:xfrm>
            <a:off x="6016101" y="530370"/>
            <a:ext cx="5660994" cy="5588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XML document must have ROOT element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XML Prolog: Optional, if exist then first statement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All XML elements must have closing tag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XML tags are case sensitive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XML elements must be properly nested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XML Attribute Values Must Always be Quoted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White space is preserved in XML</a:t>
            </a:r>
          </a:p>
          <a:p>
            <a:pPr>
              <a:lnSpc>
                <a:spcPct val="150000"/>
              </a:lnSpc>
            </a:pPr>
            <a:endParaRPr lang="en-US" sz="1600" b="1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Entity Reference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	&amp;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</a:rPr>
              <a:t>lt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;		&lt;	less than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	&amp;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</a:rPr>
              <a:t>gt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;		&gt;	greater than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	&amp;amp;	&amp;	ampersand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	&amp;apos;	'	apostrophe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	&amp;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</a:rPr>
              <a:t>quot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;	"	quotation mark</a:t>
            </a:r>
            <a:endParaRPr lang="en-IN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48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0F405C-CF8D-4578-A80A-D0A1BA3A7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XML </a:t>
            </a:r>
            <a:r>
              <a:rPr lang="en-US" cap="none" dirty="0" err="1"/>
              <a:t>HTTPRequest</a:t>
            </a:r>
            <a:endParaRPr lang="en-IN" cap="non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D957ED-BB59-4B5F-BD36-3B77CED0E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31921"/>
            <a:ext cx="9956602" cy="45132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solidFill>
                  <a:schemeClr val="accent3">
                    <a:lumMod val="75000"/>
                  </a:schemeClr>
                </a:solidFill>
              </a:rPr>
              <a:t>All modern browsers have a built-in </a:t>
            </a:r>
            <a:r>
              <a:rPr lang="en-US" sz="1700" dirty="0" err="1">
                <a:solidFill>
                  <a:schemeClr val="accent3">
                    <a:lumMod val="75000"/>
                  </a:schemeClr>
                </a:solidFill>
              </a:rPr>
              <a:t>XMLHttpRequest</a:t>
            </a:r>
            <a:r>
              <a:rPr lang="en-US" sz="1700" dirty="0">
                <a:solidFill>
                  <a:schemeClr val="accent3">
                    <a:lumMod val="75000"/>
                  </a:schemeClr>
                </a:solidFill>
              </a:rPr>
              <a:t> object to request data from a server.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solidFill>
                  <a:schemeClr val="accent3">
                    <a:lumMod val="75000"/>
                  </a:schemeClr>
                </a:solidFill>
              </a:rPr>
              <a:t>The </a:t>
            </a:r>
            <a:r>
              <a:rPr lang="en-US" sz="1700" dirty="0" err="1">
                <a:solidFill>
                  <a:schemeClr val="accent3">
                    <a:lumMod val="75000"/>
                  </a:schemeClr>
                </a:solidFill>
              </a:rPr>
              <a:t>XMLHttpRequest</a:t>
            </a:r>
            <a:r>
              <a:rPr lang="en-US" sz="1700" dirty="0">
                <a:solidFill>
                  <a:schemeClr val="accent3">
                    <a:lumMod val="75000"/>
                  </a:schemeClr>
                </a:solidFill>
              </a:rPr>
              <a:t> object can be used to request data from a web server.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accent3">
                    <a:lumMod val="75000"/>
                  </a:schemeClr>
                </a:solidFill>
              </a:rPr>
              <a:t>The </a:t>
            </a:r>
            <a:r>
              <a:rPr lang="en-US" sz="1700" dirty="0" err="1">
                <a:solidFill>
                  <a:schemeClr val="accent3">
                    <a:lumMod val="75000"/>
                  </a:schemeClr>
                </a:solidFill>
              </a:rPr>
              <a:t>XMLHttpRequest</a:t>
            </a:r>
            <a:r>
              <a:rPr lang="en-US" sz="1700" dirty="0">
                <a:solidFill>
                  <a:schemeClr val="accent3">
                    <a:lumMod val="75000"/>
                  </a:schemeClr>
                </a:solidFill>
              </a:rPr>
              <a:t> object is a developers dream, because you can: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700" dirty="0">
                <a:solidFill>
                  <a:schemeClr val="accent3">
                    <a:lumMod val="75000"/>
                  </a:schemeClr>
                </a:solidFill>
              </a:rPr>
              <a:t>Update a web page without reloading the page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700" dirty="0">
                <a:solidFill>
                  <a:schemeClr val="accent3">
                    <a:lumMod val="75000"/>
                  </a:schemeClr>
                </a:solidFill>
              </a:rPr>
              <a:t>Request data from a server - after the page has loaded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700" dirty="0">
                <a:solidFill>
                  <a:schemeClr val="accent3">
                    <a:lumMod val="75000"/>
                  </a:schemeClr>
                </a:solidFill>
              </a:rPr>
              <a:t>Receive data from a server  - after the page has loaded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700" dirty="0">
                <a:solidFill>
                  <a:schemeClr val="accent3">
                    <a:lumMod val="75000"/>
                  </a:schemeClr>
                </a:solidFill>
              </a:rPr>
              <a:t>Send data to a server - in the background</a:t>
            </a:r>
          </a:p>
        </p:txBody>
      </p:sp>
    </p:spTree>
    <p:extLst>
      <p:ext uri="{BB962C8B-B14F-4D97-AF65-F5344CB8AC3E}">
        <p14:creationId xmlns:p14="http://schemas.microsoft.com/office/powerpoint/2010/main" val="397866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BE17D0-AB50-4CB2-87D3-C8CC90830E54}"/>
              </a:ext>
            </a:extLst>
          </p:cNvPr>
          <p:cNvSpPr txBox="1"/>
          <p:nvPr/>
        </p:nvSpPr>
        <p:spPr>
          <a:xfrm>
            <a:off x="514905" y="759690"/>
            <a:ext cx="4631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Sending an </a:t>
            </a:r>
            <a:r>
              <a:rPr lang="en-US" sz="2400" b="1" dirty="0" err="1">
                <a:solidFill>
                  <a:schemeClr val="accent3">
                    <a:lumMod val="75000"/>
                  </a:schemeClr>
                </a:solidFill>
              </a:rPr>
              <a:t>XMLHTTPRequest</a:t>
            </a:r>
            <a:endParaRPr lang="en-US" sz="2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FC0918-5915-4820-8A39-1A328A2BC61E}"/>
              </a:ext>
            </a:extLst>
          </p:cNvPr>
          <p:cNvSpPr txBox="1"/>
          <p:nvPr/>
        </p:nvSpPr>
        <p:spPr>
          <a:xfrm>
            <a:off x="266332" y="2632356"/>
            <a:ext cx="5282212" cy="21236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xhttp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XMLHttpRequest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lang="en-US" sz="1200" dirty="0"/>
            </a:br>
            <a:r>
              <a:rPr lang="en-US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xhttp.onreadystatechange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.readyState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&amp;&amp; </a:t>
            </a:r>
            <a:r>
              <a:rPr lang="en-US" sz="12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.status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US" sz="12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Typical action to be performed when the document is ready:</a:t>
            </a:r>
            <a:br>
              <a:rPr lang="en-US" sz="12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xhttp.responseText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}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sz="1200" dirty="0"/>
            </a:br>
            <a:r>
              <a:rPr lang="en-US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xhttp.open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"GET"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i="1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200" dirty="0"/>
            </a:br>
            <a:r>
              <a:rPr lang="en-US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xhttp.send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en-IN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0E7BF6-9FED-4E24-89BC-349D6F5D4A06}"/>
              </a:ext>
            </a:extLst>
          </p:cNvPr>
          <p:cNvSpPr txBox="1"/>
          <p:nvPr/>
        </p:nvSpPr>
        <p:spPr>
          <a:xfrm>
            <a:off x="5637321" y="1498036"/>
            <a:ext cx="6365289" cy="3372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The first line in the example above creates an 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</a:rPr>
              <a:t>XMLHttpRequest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object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The 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</a:rPr>
              <a:t>onreadystatechange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 property specifies a function to be executed every time the status of the 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</a:rPr>
              <a:t>XMLHttpRequest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 object changes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When 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</a:rPr>
              <a:t>readyState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 property is 4 and the 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status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 property is 200, the response is ready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The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</a:rPr>
              <a:t>responseText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property returns the server response as a text string.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The text string can be used to update a web page</a:t>
            </a:r>
            <a:endParaRPr lang="en-IN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55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BE17D0-AB50-4CB2-87D3-C8CC90830E54}"/>
              </a:ext>
            </a:extLst>
          </p:cNvPr>
          <p:cNvSpPr txBox="1"/>
          <p:nvPr/>
        </p:nvSpPr>
        <p:spPr>
          <a:xfrm>
            <a:off x="7022237" y="644280"/>
            <a:ext cx="4631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Sending an </a:t>
            </a:r>
            <a:r>
              <a:rPr lang="en-US" sz="2400" b="1" dirty="0" err="1">
                <a:solidFill>
                  <a:schemeClr val="accent3">
                    <a:lumMod val="75000"/>
                  </a:schemeClr>
                </a:solidFill>
              </a:rPr>
              <a:t>XMLHTTPRequest</a:t>
            </a:r>
            <a:endParaRPr lang="en-US" sz="2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FC0918-5915-4820-8A39-1A328A2BC61E}"/>
              </a:ext>
            </a:extLst>
          </p:cNvPr>
          <p:cNvSpPr txBox="1"/>
          <p:nvPr/>
        </p:nvSpPr>
        <p:spPr>
          <a:xfrm>
            <a:off x="189390" y="609571"/>
            <a:ext cx="5282212" cy="61863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&lt;!DOCTYPE html&gt;</a:t>
            </a:r>
          </a:p>
          <a:p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&lt;html&gt;</a:t>
            </a:r>
          </a:p>
          <a:p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&lt;body&gt;</a:t>
            </a:r>
          </a:p>
          <a:p>
            <a:endParaRPr lang="en-US" sz="12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&lt;h2&gt;Using the </a:t>
            </a:r>
            <a:r>
              <a:rPr lang="en-US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XMLHttpRequest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 Object&lt;/h2&gt;</a:t>
            </a:r>
          </a:p>
          <a:p>
            <a:endParaRPr lang="en-US" sz="12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&lt;div id="demo"&gt;</a:t>
            </a:r>
          </a:p>
          <a:p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&lt;button type="button" onclick="</a:t>
            </a:r>
            <a:r>
              <a:rPr lang="en-US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loadXMLDoc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()"&gt;Change Content&lt;/button&gt;</a:t>
            </a:r>
          </a:p>
          <a:p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&lt;/div&gt;</a:t>
            </a:r>
          </a:p>
          <a:p>
            <a:endParaRPr lang="en-US" sz="12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&lt;script&gt;</a:t>
            </a:r>
          </a:p>
          <a:p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function </a:t>
            </a:r>
            <a:r>
              <a:rPr lang="en-US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loadXMLDoc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  var </a:t>
            </a:r>
            <a:r>
              <a:rPr lang="en-US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xmlhttp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  if (</a:t>
            </a:r>
            <a:r>
              <a:rPr lang="en-US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window.XMLHttpRequest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xmlhttp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 = new </a:t>
            </a:r>
            <a:r>
              <a:rPr lang="en-US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XMLHttpRequest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  } else {</a:t>
            </a:r>
          </a:p>
          <a:p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    // code for older browsers</a:t>
            </a:r>
          </a:p>
          <a:p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xmlhttp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 = new </a:t>
            </a:r>
            <a:r>
              <a:rPr lang="en-US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ActiveXObject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("</a:t>
            </a:r>
            <a:r>
              <a:rPr lang="en-US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Microsoft.XMLHTTP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");</a:t>
            </a:r>
          </a:p>
          <a:p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xmlhttp.onreadystatechange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 = function() {</a:t>
            </a:r>
          </a:p>
          <a:p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    if (</a:t>
            </a:r>
            <a:r>
              <a:rPr lang="en-US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this.readyState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 == 4 &amp;&amp; </a:t>
            </a:r>
            <a:r>
              <a:rPr lang="en-US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this.status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 == 200) {</a:t>
            </a:r>
          </a:p>
          <a:p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("demo").</a:t>
            </a:r>
            <a:r>
              <a:rPr lang="en-US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innerHTML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this.responseText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  };</a:t>
            </a:r>
          </a:p>
          <a:p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xmlhttp.open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("GET", "xmlhttp_info.txt", true);</a:t>
            </a:r>
          </a:p>
          <a:p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xmlhttp.send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&lt;/script&gt;</a:t>
            </a:r>
          </a:p>
          <a:p>
            <a:endParaRPr lang="en-US" sz="12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&lt;/body&gt;</a:t>
            </a:r>
          </a:p>
          <a:p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&lt;/html&gt;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9A7789-0716-49C3-9920-D32D0C40AD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25372" r="5704" b="57282"/>
          <a:stretch/>
        </p:blipFill>
        <p:spPr>
          <a:xfrm>
            <a:off x="5856303" y="1305016"/>
            <a:ext cx="5400583" cy="11896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08B958-F5CD-47C0-9F52-3B3E4B4D67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 t="25890" r="1553" b="51974"/>
          <a:stretch/>
        </p:blipFill>
        <p:spPr>
          <a:xfrm>
            <a:off x="5856303" y="3338004"/>
            <a:ext cx="5906610" cy="151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93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7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7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7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7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7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7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7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7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7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7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7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7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BE17D0-AB50-4CB2-87D3-C8CC90830E54}"/>
              </a:ext>
            </a:extLst>
          </p:cNvPr>
          <p:cNvSpPr txBox="1"/>
          <p:nvPr/>
        </p:nvSpPr>
        <p:spPr>
          <a:xfrm>
            <a:off x="6187737" y="679791"/>
            <a:ext cx="4631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XML Parser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FC0918-5915-4820-8A39-1A328A2BC61E}"/>
              </a:ext>
            </a:extLst>
          </p:cNvPr>
          <p:cNvSpPr txBox="1"/>
          <p:nvPr/>
        </p:nvSpPr>
        <p:spPr>
          <a:xfrm>
            <a:off x="355108" y="835649"/>
            <a:ext cx="5740892" cy="48936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html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br>
              <a:rPr lang="en-IN" sz="1200" dirty="0"/>
            </a:b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IN" sz="1200" dirty="0">
                <a:solidFill>
                  <a:srgbClr val="FF0000"/>
                </a:solidFill>
                <a:latin typeface="Consolas" panose="020B0609020204030204" pitchFamily="49" charset="0"/>
              </a:rPr>
              <a:t> id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="demo"&gt;&lt;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br>
              <a:rPr lang="en-IN" sz="1200" dirty="0"/>
            </a:b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text, parser, 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xmlDoc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I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// text string is defined</a:t>
            </a:r>
            <a:b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text = 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"&lt;bookstore&gt;&lt;book&gt;"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+</a:t>
            </a:r>
            <a:b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"&lt;title&gt;Everyday Italian&lt;/title&gt;"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+</a:t>
            </a:r>
            <a:b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"&lt;author&gt;Giada De </a:t>
            </a:r>
            <a:r>
              <a:rPr lang="en-IN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Laurentiis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&lt;/author&gt;"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+</a:t>
            </a:r>
            <a:b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"&lt;year&gt;2005&lt;/year&gt;"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+</a:t>
            </a:r>
            <a:b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"&lt;/book&gt;&lt;/bookstore&gt;"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parser =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new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DOMParser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xmlDoc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parser.parseFromString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text,</a:t>
            </a:r>
            <a:r>
              <a:rPr lang="en-IN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"text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/xml"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"demo"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innerHTML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=</a:t>
            </a:r>
            <a:b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xmlDoc.getElementsByTagName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"title"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)[</a:t>
            </a:r>
            <a:r>
              <a:rPr lang="en-IN" sz="12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childNodes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IN" sz="12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nodeValue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/script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br>
              <a:rPr lang="en-IN" sz="1200" dirty="0"/>
            </a:b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/body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/html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IN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0E7BF6-9FED-4E24-89BC-349D6F5D4A06}"/>
              </a:ext>
            </a:extLst>
          </p:cNvPr>
          <p:cNvSpPr txBox="1"/>
          <p:nvPr/>
        </p:nvSpPr>
        <p:spPr>
          <a:xfrm>
            <a:off x="6542845" y="1498036"/>
            <a:ext cx="5459765" cy="2634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The XML DOM (Document Object Model) defines the properties and methods for accessing and editing XML.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However, before an XML document can be accessed, it must be loaded into an XML DOM object.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All modern browsers have a built-in XML parser that can convert text into an XML DOM object.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2B00CB-FD6A-4AA9-A8F9-C83CD9EFB5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23819" r="17500" b="61812"/>
          <a:stretch/>
        </p:blipFill>
        <p:spPr>
          <a:xfrm>
            <a:off x="355108" y="5872577"/>
            <a:ext cx="3962400" cy="98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583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BE17D0-AB50-4CB2-87D3-C8CC90830E54}"/>
              </a:ext>
            </a:extLst>
          </p:cNvPr>
          <p:cNvSpPr txBox="1"/>
          <p:nvPr/>
        </p:nvSpPr>
        <p:spPr>
          <a:xfrm>
            <a:off x="6187737" y="679791"/>
            <a:ext cx="4631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XML Parser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FC0918-5915-4820-8A39-1A328A2BC61E}"/>
              </a:ext>
            </a:extLst>
          </p:cNvPr>
          <p:cNvSpPr txBox="1"/>
          <p:nvPr/>
        </p:nvSpPr>
        <p:spPr>
          <a:xfrm>
            <a:off x="355108" y="835649"/>
            <a:ext cx="5740892" cy="48936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html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br>
              <a:rPr lang="en-IN" sz="1200" dirty="0"/>
            </a:b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IN" sz="1200" dirty="0">
                <a:solidFill>
                  <a:srgbClr val="FF0000"/>
                </a:solidFill>
                <a:latin typeface="Consolas" panose="020B0609020204030204" pitchFamily="49" charset="0"/>
              </a:rPr>
              <a:t> id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="demo"&gt;&lt;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br>
              <a:rPr lang="en-IN" sz="1200" dirty="0"/>
            </a:b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text, parser, 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xmlDoc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I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// text string is defined</a:t>
            </a:r>
            <a:b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text = 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"&lt;bookstore&gt;&lt;book&gt;"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+</a:t>
            </a:r>
            <a:b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"&lt;title&gt;Everyday Italian&lt;/title&gt;"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+</a:t>
            </a:r>
            <a:b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"&lt;author&gt;Giada De </a:t>
            </a:r>
            <a:r>
              <a:rPr lang="en-IN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Laurentiis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&lt;/author&gt;"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+</a:t>
            </a:r>
            <a:b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"&lt;year&gt;2005&lt;/year&gt;"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+</a:t>
            </a:r>
            <a:b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"&lt;/book&gt;&lt;/bookstore&gt;"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parser =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new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DOMParser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xmlDoc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parser.parseFromString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text,</a:t>
            </a:r>
            <a:r>
              <a:rPr lang="en-IN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"text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/xml"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"demo"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innerHTML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=</a:t>
            </a:r>
            <a:b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xmlDoc.getElementsByTagName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"title"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)[</a:t>
            </a:r>
            <a:r>
              <a:rPr lang="en-IN" sz="12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childNodes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IN" sz="12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nodeValue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/script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br>
              <a:rPr lang="en-IN" sz="1200" dirty="0"/>
            </a:b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/body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sz="1200" dirty="0"/>
            </a:b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/html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IN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0E7BF6-9FED-4E24-89BC-349D6F5D4A06}"/>
              </a:ext>
            </a:extLst>
          </p:cNvPr>
          <p:cNvSpPr txBox="1"/>
          <p:nvPr/>
        </p:nvSpPr>
        <p:spPr>
          <a:xfrm>
            <a:off x="6542845" y="1498036"/>
            <a:ext cx="5459765" cy="4480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All XML elements can be accessed through the XML DOM.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This code retrieves the text value of the first &lt;title&gt; element in an XML document: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Example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txt = 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</a:rPr>
              <a:t>xmlDoc.getElementsByTagName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("title")[0].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</a:rPr>
              <a:t>childNodes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[0].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</a:rPr>
              <a:t>nodeValue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;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The XML DOM is a standard for how to get, change, add, and delete XML elements.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This example loads a text string into an XML DOM object, and extracts the info from it with JavaScript:</a:t>
            </a:r>
            <a:endParaRPr lang="en-IN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2B00CB-FD6A-4AA9-A8F9-C83CD9EFB5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23819" r="17500" b="61812"/>
          <a:stretch/>
        </p:blipFill>
        <p:spPr>
          <a:xfrm>
            <a:off x="355108" y="5872577"/>
            <a:ext cx="3962400" cy="98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99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0F405C-CF8D-4578-A80A-D0A1BA3A7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 XPath</a:t>
            </a:r>
            <a:endParaRPr lang="en-IN" cap="non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D957ED-BB59-4B5F-BD36-3B77CED0E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31921"/>
            <a:ext cx="9956602" cy="451326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 is a major element in the XSLT standard.</a:t>
            </a:r>
          </a:p>
          <a:p>
            <a:pPr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 can be used to navigate through elements and attributes in an XML document.</a:t>
            </a:r>
          </a:p>
          <a:p>
            <a:pPr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 is a syntax for defining parts of an XML document</a:t>
            </a:r>
          </a:p>
          <a:p>
            <a:pPr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 uses path expressions to navigate in XML documents</a:t>
            </a:r>
          </a:p>
          <a:p>
            <a:pPr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 contains a library of standard functions</a:t>
            </a:r>
          </a:p>
          <a:p>
            <a:pPr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 is a major element in XSLT and in XQuery</a:t>
            </a:r>
          </a:p>
          <a:p>
            <a:pPr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 is a W3C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364758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0F405C-CF8D-4578-A80A-D0A1BA3A7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XML?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D957ED-BB59-4B5F-BD36-3B77CED0E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XML is a software- and hardware-independent tool for storing and transporting data.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Stands for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eXtensible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Markup Language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It is a markup language much like HTML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Designed to store and transport data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Designed to be self-descriptive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XML is a W3C Recommendation</a:t>
            </a:r>
            <a:endParaRPr lang="en-IN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74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0F405C-CF8D-4578-A80A-D0A1BA3A7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 </a:t>
            </a:r>
            <a:r>
              <a:rPr lang="en-US" cap="none" dirty="0" err="1"/>
              <a:t>Xpath</a:t>
            </a:r>
            <a:r>
              <a:rPr lang="en-US" cap="none" dirty="0"/>
              <a:t> Path Expression</a:t>
            </a:r>
            <a:endParaRPr lang="en-IN" cap="non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D957ED-BB59-4B5F-BD36-3B77CED0E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31921"/>
            <a:ext cx="11092944" cy="451326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XPath uses path expressions to select nodes or node-sets in an XML document. </a:t>
            </a:r>
          </a:p>
          <a:p>
            <a:pPr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These path expressions look very much like the expressions you see when you work with a traditional computer file system.</a:t>
            </a:r>
          </a:p>
          <a:p>
            <a:pPr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XPath expressions can be used in JavaScript, Java, XML Schema, PHP, Python, C and C++, and lots of other languages.</a:t>
            </a:r>
          </a:p>
        </p:txBody>
      </p:sp>
    </p:spTree>
    <p:extLst>
      <p:ext uri="{BB962C8B-B14F-4D97-AF65-F5344CB8AC3E}">
        <p14:creationId xmlns:p14="http://schemas.microsoft.com/office/powerpoint/2010/main" val="290440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0F405C-CF8D-4578-A80A-D0A1BA3A7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 </a:t>
            </a:r>
            <a:r>
              <a:rPr lang="en-US" cap="none" dirty="0" err="1"/>
              <a:t>Xpath</a:t>
            </a:r>
            <a:r>
              <a:rPr lang="en-US" cap="none" dirty="0"/>
              <a:t> Path Expression</a:t>
            </a:r>
            <a:endParaRPr lang="en-IN" cap="non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D957ED-BB59-4B5F-BD36-3B77CED0E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28" y="1856461"/>
            <a:ext cx="11092944" cy="5001539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chemeClr val="accent3">
                    <a:lumMod val="75000"/>
                  </a:schemeClr>
                </a:solidFill>
              </a:rPr>
              <a:t>XPath Expression					Result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accent3">
                    <a:lumMod val="75000"/>
                  </a:schemeClr>
                </a:solidFill>
              </a:rPr>
              <a:t>/bookstore/book[1]				Selects the first book element that is the child of the bookstore element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accent3">
                    <a:lumMod val="75000"/>
                  </a:schemeClr>
                </a:solidFill>
              </a:rPr>
              <a:t>/bookstore/book[last()]				Selects the last book element that is the child of the bookstore element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accent3">
                    <a:lumMod val="75000"/>
                  </a:schemeClr>
                </a:solidFill>
              </a:rPr>
              <a:t>/bookstore/book[last()-1]			Selects the last but one book element that is the child of the bookstore element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accent3">
                    <a:lumMod val="75000"/>
                  </a:schemeClr>
                </a:solidFill>
              </a:rPr>
              <a:t>/bookstore/book[position()&lt;3]		Selects the first two book elements that are children of the bookstore element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accent3">
                    <a:lumMod val="75000"/>
                  </a:schemeClr>
                </a:solidFill>
              </a:rPr>
              <a:t>//title[@lang]					Selects all the title elements that have an attribute named lang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accent3">
                    <a:lumMod val="75000"/>
                  </a:schemeClr>
                </a:solidFill>
              </a:rPr>
              <a:t>//title[@lang='en’]				Selects all the title elements that have a "lang" attribute with a value of "</a:t>
            </a:r>
            <a:r>
              <a:rPr lang="en-US" sz="1500" dirty="0" err="1">
                <a:solidFill>
                  <a:schemeClr val="accent3">
                    <a:lumMod val="75000"/>
                  </a:schemeClr>
                </a:solidFill>
              </a:rPr>
              <a:t>en</a:t>
            </a:r>
            <a:r>
              <a:rPr lang="en-US" sz="1500" dirty="0">
                <a:solidFill>
                  <a:schemeClr val="accent3">
                    <a:lumMod val="75000"/>
                  </a:schemeClr>
                </a:solidFill>
              </a:rPr>
              <a:t>"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accent3">
                    <a:lumMod val="75000"/>
                  </a:schemeClr>
                </a:solidFill>
              </a:rPr>
              <a:t>/bookstore/book[price&gt;35.00]		Selects all the book elements of the bookstore element that have a price element with a value 								greater than 35.00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accent3">
                    <a:lumMod val="75000"/>
                  </a:schemeClr>
                </a:solidFill>
              </a:rPr>
              <a:t>/bookstore/book[price&gt;35.00]/title		Selects all the title elements of the book elements of the bookstore element that have a price 								element with a value greater than 35.00</a:t>
            </a:r>
          </a:p>
        </p:txBody>
      </p:sp>
    </p:spTree>
    <p:extLst>
      <p:ext uri="{BB962C8B-B14F-4D97-AF65-F5344CB8AC3E}">
        <p14:creationId xmlns:p14="http://schemas.microsoft.com/office/powerpoint/2010/main" val="862543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BE17D0-AB50-4CB2-87D3-C8CC90830E54}"/>
              </a:ext>
            </a:extLst>
          </p:cNvPr>
          <p:cNvSpPr txBox="1"/>
          <p:nvPr/>
        </p:nvSpPr>
        <p:spPr>
          <a:xfrm>
            <a:off x="745724" y="852257"/>
            <a:ext cx="2692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XML Example</a:t>
            </a:r>
            <a:endParaRPr lang="en-IN" sz="2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4AB60C-4BBB-45A6-B413-A25A4CF9E20C}"/>
              </a:ext>
            </a:extLst>
          </p:cNvPr>
          <p:cNvSpPr txBox="1"/>
          <p:nvPr/>
        </p:nvSpPr>
        <p:spPr>
          <a:xfrm>
            <a:off x="435006" y="1757779"/>
            <a:ext cx="4749554" cy="13849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note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dirty="0"/>
          </a:p>
          <a:p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  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Tove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/to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dirty="0"/>
          </a:p>
          <a:p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Jani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/from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dirty="0"/>
          </a:p>
          <a:p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heading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Reminder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/heading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dirty="0"/>
          </a:p>
          <a:p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Don't forget me this weekend!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dirty="0"/>
          </a:p>
          <a:p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/note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D6472-9042-443B-89CE-A9C37F135251}"/>
              </a:ext>
            </a:extLst>
          </p:cNvPr>
          <p:cNvSpPr txBox="1"/>
          <p:nvPr/>
        </p:nvSpPr>
        <p:spPr>
          <a:xfrm>
            <a:off x="6096000" y="941033"/>
            <a:ext cx="4974455" cy="5435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XML does not DO anything.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This note is a note to 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</a:rPr>
              <a:t>Tove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 from Jani, stored as XML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The XML above is quite self-descriptive: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It has sender information.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It has receiver information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It has a heading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It has a message body.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But still, the XML above does not DO anything.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XML is just information wrapped in tags.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Someone must write a piece of software to send, receive, store, or display it</a:t>
            </a:r>
            <a:endParaRPr lang="en-IN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06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BE17D0-AB50-4CB2-87D3-C8CC90830E54}"/>
              </a:ext>
            </a:extLst>
          </p:cNvPr>
          <p:cNvSpPr txBox="1"/>
          <p:nvPr/>
        </p:nvSpPr>
        <p:spPr>
          <a:xfrm>
            <a:off x="745724" y="852257"/>
            <a:ext cx="2692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XML Example</a:t>
            </a:r>
            <a:endParaRPr lang="en-IN" sz="2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4AB60C-4BBB-45A6-B413-A25A4CF9E20C}"/>
              </a:ext>
            </a:extLst>
          </p:cNvPr>
          <p:cNvSpPr txBox="1"/>
          <p:nvPr/>
        </p:nvSpPr>
        <p:spPr>
          <a:xfrm>
            <a:off x="435006" y="1757779"/>
            <a:ext cx="4749554" cy="13849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note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dirty="0"/>
          </a:p>
          <a:p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  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Tove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/to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dirty="0"/>
          </a:p>
          <a:p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Jani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/from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dirty="0"/>
          </a:p>
          <a:p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heading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Reminder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/heading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dirty="0"/>
          </a:p>
          <a:p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Don't forget me this weekend!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dirty="0"/>
          </a:p>
          <a:p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/note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D6472-9042-443B-89CE-A9C37F135251}"/>
              </a:ext>
            </a:extLst>
          </p:cNvPr>
          <p:cNvSpPr txBox="1"/>
          <p:nvPr/>
        </p:nvSpPr>
        <p:spPr>
          <a:xfrm>
            <a:off x="6096000" y="656948"/>
            <a:ext cx="5660994" cy="5927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XML and HTML were designed with different goals: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XML was designed to carry data - with focus on what data is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HTML was designed to display data - with focus on how data looks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XML tags are not predefined like HTML tags are</a:t>
            </a:r>
          </a:p>
          <a:p>
            <a:pPr>
              <a:lnSpc>
                <a:spcPct val="200000"/>
              </a:lnSpc>
            </a:pPr>
            <a:endParaRPr lang="en-US" sz="1600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The tags in the example above (like &lt;to&gt; and &lt;from&gt;) are not defined in any XML standard. 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These tags are "invented" by the author of the XML document.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HTML works with predefined tags like &lt;p&gt;, &lt;h1&gt;, &lt;table&gt;, etc.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With XML, the author must define both the tags and the document structure.</a:t>
            </a:r>
            <a:endParaRPr lang="en-IN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48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BE17D0-AB50-4CB2-87D3-C8CC90830E54}"/>
              </a:ext>
            </a:extLst>
          </p:cNvPr>
          <p:cNvSpPr txBox="1"/>
          <p:nvPr/>
        </p:nvSpPr>
        <p:spPr>
          <a:xfrm>
            <a:off x="745724" y="852257"/>
            <a:ext cx="3293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XML is Extensible</a:t>
            </a:r>
            <a:endParaRPr lang="en-IN" sz="2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4AB60C-4BBB-45A6-B413-A25A4CF9E20C}"/>
              </a:ext>
            </a:extLst>
          </p:cNvPr>
          <p:cNvSpPr txBox="1"/>
          <p:nvPr/>
        </p:nvSpPr>
        <p:spPr>
          <a:xfrm>
            <a:off x="435006" y="1757779"/>
            <a:ext cx="4749554" cy="13849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note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dirty="0"/>
          </a:p>
          <a:p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  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Tove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/to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dirty="0"/>
          </a:p>
          <a:p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Jani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/from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dirty="0"/>
          </a:p>
          <a:p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heading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Reminder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/heading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dirty="0"/>
          </a:p>
          <a:p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Don't forget me this weekend!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dirty="0"/>
          </a:p>
          <a:p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/note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D6472-9042-443B-89CE-A9C37F135251}"/>
              </a:ext>
            </a:extLst>
          </p:cNvPr>
          <p:cNvSpPr txBox="1"/>
          <p:nvPr/>
        </p:nvSpPr>
        <p:spPr>
          <a:xfrm>
            <a:off x="6096000" y="656948"/>
            <a:ext cx="5660994" cy="3957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Most XML applications will work as expected even if new data is added (or removed).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Imagine an application designed to display the original version of note.xml (&lt;to&gt; &lt;from&gt; &lt;heading&gt; &lt;body&gt;).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Then imagine a newer version of note.xml with added &lt;date&gt; and &lt;hour&gt; elements, and a removed &lt;heading&gt;.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The way XML is constructed, older version of the application can still work</a:t>
            </a:r>
            <a:endParaRPr lang="en-IN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FC0918-5915-4820-8A39-1A328A2BC61E}"/>
              </a:ext>
            </a:extLst>
          </p:cNvPr>
          <p:cNvSpPr txBox="1"/>
          <p:nvPr/>
        </p:nvSpPr>
        <p:spPr>
          <a:xfrm>
            <a:off x="435006" y="3922200"/>
            <a:ext cx="4749554" cy="16004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note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dirty="0"/>
          </a:p>
          <a:p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2015-09-01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/date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dirty="0"/>
          </a:p>
          <a:p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hour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08:30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/hour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dirty="0"/>
          </a:p>
          <a:p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Tove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/to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dirty="0"/>
          </a:p>
          <a:p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Jani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/from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dirty="0"/>
          </a:p>
          <a:p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Don't forget me this weekend!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dirty="0"/>
          </a:p>
          <a:p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/note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96321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0F405C-CF8D-4578-A80A-D0A1BA3A7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Simplifies Things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D957ED-BB59-4B5F-BD36-3B77CED0E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931921"/>
            <a:ext cx="11029615" cy="451326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Data Sharing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Many computer systems contain data in incompatible formats. 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Exchanging data between incompatible systems (or upgraded systems) is a time-consuming task for web developers. 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Large amounts of data must be converted, and incompatible data is often lost.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Data Transport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XML stores data in plain text format. 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This provides a software- and hardware-independent way of storing, transporting, and sharing data.</a:t>
            </a:r>
          </a:p>
        </p:txBody>
      </p:sp>
    </p:spTree>
    <p:extLst>
      <p:ext uri="{BB962C8B-B14F-4D97-AF65-F5344CB8AC3E}">
        <p14:creationId xmlns:p14="http://schemas.microsoft.com/office/powerpoint/2010/main" val="2586119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0F405C-CF8D-4578-A80A-D0A1BA3A7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Simplifies Things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D957ED-BB59-4B5F-BD36-3B77CED0E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931921"/>
            <a:ext cx="11029615" cy="451326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Platform sharing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XML makes it easier to expand or upgrade without losing data to 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new operating systems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new applications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new browsers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Data Availability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data can be available to all kinds of "reading machines" like people, computers, voice machines, news feeds, etc.</a:t>
            </a:r>
          </a:p>
        </p:txBody>
      </p:sp>
    </p:spTree>
    <p:extLst>
      <p:ext uri="{BB962C8B-B14F-4D97-AF65-F5344CB8AC3E}">
        <p14:creationId xmlns:p14="http://schemas.microsoft.com/office/powerpoint/2010/main" val="3259754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0F405C-CF8D-4578-A80A-D0A1BA3A7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XML?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D957ED-BB59-4B5F-BD36-3B77CED0E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931921"/>
            <a:ext cx="11029615" cy="451326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XML Separates Data from Presentation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XML does not carry any information about how to be displayed.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The same XML data can be used in many different presentation scenarios.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Because of this, with XML, there is a full separation between data and presentation.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XML is Often a Complement to HTML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In many HTML applications, XML is used to store or transport data, while HTML is used to format and display the same data.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84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0F405C-CF8D-4578-A80A-D0A1BA3A7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XML?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D957ED-BB59-4B5F-BD36-3B77CED0E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931921"/>
            <a:ext cx="11029615" cy="451326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XML Separates Data from HTML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When displaying data in HTML, you should not have to edit the HTML file when the data changes.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With XML, the data can be stored in separate XML files.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With a few lines of JavaScript code, you can read an XML file and update the data content of any HTML page.</a:t>
            </a:r>
          </a:p>
        </p:txBody>
      </p:sp>
    </p:spTree>
    <p:extLst>
      <p:ext uri="{BB962C8B-B14F-4D97-AF65-F5344CB8AC3E}">
        <p14:creationId xmlns:p14="http://schemas.microsoft.com/office/powerpoint/2010/main" val="314051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92</TotalTime>
  <Words>3290</Words>
  <Application>Microsoft Office PowerPoint</Application>
  <PresentationFormat>Widescreen</PresentationFormat>
  <Paragraphs>222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Consolas</vt:lpstr>
      <vt:lpstr>Gill Sans MT</vt:lpstr>
      <vt:lpstr>Wingdings</vt:lpstr>
      <vt:lpstr>Wingdings 2</vt:lpstr>
      <vt:lpstr>Dividend</vt:lpstr>
      <vt:lpstr>XML</vt:lpstr>
      <vt:lpstr>What is XML?</vt:lpstr>
      <vt:lpstr>PowerPoint Presentation</vt:lpstr>
      <vt:lpstr>PowerPoint Presentation</vt:lpstr>
      <vt:lpstr>PowerPoint Presentation</vt:lpstr>
      <vt:lpstr>XML Simplifies Things</vt:lpstr>
      <vt:lpstr>XML Simplifies Things</vt:lpstr>
      <vt:lpstr>How to use XML?</vt:lpstr>
      <vt:lpstr>How to use XML?</vt:lpstr>
      <vt:lpstr>PowerPoint Presentation</vt:lpstr>
      <vt:lpstr>PowerPoint Presentation</vt:lpstr>
      <vt:lpstr>PowerPoint Presentation</vt:lpstr>
      <vt:lpstr>PowerPoint Presentation</vt:lpstr>
      <vt:lpstr>XML HTTPRequest</vt:lpstr>
      <vt:lpstr>PowerPoint Presentation</vt:lpstr>
      <vt:lpstr>PowerPoint Presentation</vt:lpstr>
      <vt:lpstr>PowerPoint Presentation</vt:lpstr>
      <vt:lpstr>PowerPoint Presentation</vt:lpstr>
      <vt:lpstr> XPath</vt:lpstr>
      <vt:lpstr> Xpath Path Expression</vt:lpstr>
      <vt:lpstr> Xpath Path Expression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Vaibhav Ambhire</dc:creator>
  <cp:lastModifiedBy>Vaibhav Ambhire</cp:lastModifiedBy>
  <cp:revision>18</cp:revision>
  <dcterms:created xsi:type="dcterms:W3CDTF">2021-09-27T04:12:22Z</dcterms:created>
  <dcterms:modified xsi:type="dcterms:W3CDTF">2021-09-29T04:43:26Z</dcterms:modified>
</cp:coreProperties>
</file>