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18" r:id="rId2"/>
    <p:sldId id="302" r:id="rId3"/>
    <p:sldId id="311" r:id="rId4"/>
    <p:sldId id="301" r:id="rId5"/>
    <p:sldId id="312" r:id="rId6"/>
    <p:sldId id="313" r:id="rId7"/>
    <p:sldId id="303" r:id="rId8"/>
    <p:sldId id="304" r:id="rId9"/>
    <p:sldId id="305" r:id="rId10"/>
    <p:sldId id="306" r:id="rId11"/>
    <p:sldId id="314" r:id="rId12"/>
    <p:sldId id="307" r:id="rId13"/>
    <p:sldId id="315" r:id="rId14"/>
    <p:sldId id="316" r:id="rId15"/>
    <p:sldId id="317" r:id="rId16"/>
    <p:sldId id="308" r:id="rId17"/>
    <p:sldId id="309" r:id="rId18"/>
    <p:sldId id="310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6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4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2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0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9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4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3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2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0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3D652-1876-4FE8-84DD-AE152E452D9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338F4-000A-4F3C-8F5E-207B7E86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4815-EFC8-4908-BB4D-4AD533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94335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6976-0DD7-4B6F-9EE8-DDF9F5C1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551" y="419106"/>
            <a:ext cx="10515600" cy="5667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3. Create the Statement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createStatement</a:t>
            </a:r>
            <a:r>
              <a:rPr lang="en-US" dirty="0">
                <a:solidFill>
                  <a:srgbClr val="FF0000"/>
                </a:solidFill>
              </a:rPr>
              <a:t>() method </a:t>
            </a:r>
            <a:r>
              <a:rPr lang="en-US" dirty="0"/>
              <a:t>of Connection interface is used to create statement. </a:t>
            </a:r>
          </a:p>
          <a:p>
            <a:r>
              <a:rPr lang="en-US" dirty="0"/>
              <a:t>object of statement is responsible to execute queries with the database.</a:t>
            </a:r>
          </a:p>
          <a:p>
            <a:pPr marL="0" indent="0">
              <a:buNone/>
            </a:pPr>
            <a:r>
              <a:rPr lang="en-US" dirty="0"/>
              <a:t>Syntax of </a:t>
            </a:r>
            <a:r>
              <a:rPr lang="en-US" dirty="0" err="1">
                <a:solidFill>
                  <a:srgbClr val="FF0000"/>
                </a:solidFill>
              </a:rPr>
              <a:t>createStatement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 Statement </a:t>
            </a:r>
            <a:r>
              <a:rPr lang="en-US" dirty="0" err="1">
                <a:solidFill>
                  <a:srgbClr val="FF0000"/>
                </a:solidFill>
              </a:rPr>
              <a:t>createStatement</a:t>
            </a:r>
            <a:r>
              <a:rPr lang="en-US" dirty="0">
                <a:solidFill>
                  <a:srgbClr val="FF0000"/>
                </a:solidFill>
              </a:rPr>
              <a:t>()throws 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Calling a method: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Statement </a:t>
            </a:r>
            <a:r>
              <a:rPr lang="en-US" dirty="0" err="1">
                <a:solidFill>
                  <a:srgbClr val="FF0000"/>
                </a:solidFill>
              </a:rPr>
              <a:t>stmt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con.createStatement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0FEC-FB57-4EA1-943C-BCE12C5B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26" y="0"/>
            <a:ext cx="10784174" cy="661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Execute the query</a:t>
            </a:r>
          </a:p>
          <a:p>
            <a:r>
              <a:rPr lang="en-US" dirty="0" err="1">
                <a:solidFill>
                  <a:srgbClr val="FF0000"/>
                </a:solidFill>
              </a:rPr>
              <a:t>executeQuery</a:t>
            </a:r>
            <a:r>
              <a:rPr lang="en-US" dirty="0">
                <a:solidFill>
                  <a:srgbClr val="FF0000"/>
                </a:solidFill>
              </a:rPr>
              <a:t>() method </a:t>
            </a:r>
            <a:r>
              <a:rPr lang="en-US" dirty="0"/>
              <a:t>of Statement interface is used to execute queries to the database. </a:t>
            </a:r>
          </a:p>
          <a:p>
            <a:r>
              <a:rPr lang="en-US" dirty="0"/>
              <a:t>This method returns the </a:t>
            </a:r>
            <a:r>
              <a:rPr lang="en-US" dirty="0">
                <a:solidFill>
                  <a:srgbClr val="FF0000"/>
                </a:solidFill>
              </a:rPr>
              <a:t>object of 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can be used to get all the records of a table</a:t>
            </a:r>
          </a:p>
          <a:p>
            <a:pPr marL="0" indent="0">
              <a:buNone/>
            </a:pPr>
            <a:r>
              <a:rPr lang="en-US" dirty="0"/>
              <a:t>Syntax of </a:t>
            </a:r>
            <a:r>
              <a:rPr lang="en-US" dirty="0" err="1">
                <a:solidFill>
                  <a:srgbClr val="FF0000"/>
                </a:solidFill>
              </a:rPr>
              <a:t>executeQuery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public 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executeQuery</a:t>
            </a:r>
            <a:r>
              <a:rPr lang="en-US" dirty="0">
                <a:solidFill>
                  <a:srgbClr val="FF0000"/>
                </a:solidFill>
              </a:rPr>
              <a:t> (String 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)throws 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Calling a method: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rs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stmt.executeQuery</a:t>
            </a:r>
            <a:r>
              <a:rPr lang="en-US" dirty="0">
                <a:solidFill>
                  <a:srgbClr val="FF0000"/>
                </a:solidFill>
              </a:rPr>
              <a:t> (“select * from stud”);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0FEC-FB57-4EA1-943C-BCE12C5B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26" y="0"/>
            <a:ext cx="10784174" cy="6610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4. Execute the query  Contd..</a:t>
            </a:r>
          </a:p>
          <a:p>
            <a:r>
              <a:rPr lang="en-US" dirty="0" err="1">
                <a:solidFill>
                  <a:srgbClr val="FF0000"/>
                </a:solidFill>
              </a:rPr>
              <a:t>ResultSet</a:t>
            </a:r>
            <a:r>
              <a:rPr lang="en-US" dirty="0">
                <a:solidFill>
                  <a:srgbClr val="FF0000"/>
                </a:solidFill>
              </a:rPr>
              <a:t> object </a:t>
            </a:r>
            <a:r>
              <a:rPr lang="en-US" dirty="0"/>
              <a:t>provides you with methods to access data from a table.</a:t>
            </a:r>
          </a:p>
          <a:p>
            <a:pPr marL="0" indent="0">
              <a:buNone/>
            </a:pPr>
            <a:r>
              <a:rPr lang="en-US" dirty="0"/>
              <a:t>			1)	It maintains a cursor pointing to its current row of data</a:t>
            </a:r>
          </a:p>
          <a:p>
            <a:pPr marL="0" indent="0">
              <a:buNone/>
            </a:pPr>
            <a:r>
              <a:rPr lang="en-US" dirty="0"/>
              <a:t>                       2)Initially the cursor is positioned before the first row.</a:t>
            </a:r>
          </a:p>
          <a:p>
            <a:pPr marL="0" indent="0">
              <a:buNone/>
            </a:pPr>
            <a:r>
              <a:rPr lang="en-US" dirty="0"/>
              <a:t>			3) The next() moves the cursor to the next row.</a:t>
            </a:r>
          </a:p>
          <a:p>
            <a:pPr marL="0" indent="0">
              <a:buNone/>
            </a:pPr>
            <a:r>
              <a:rPr lang="en-US" dirty="0"/>
              <a:t>			4) We can retrieve data from </a:t>
            </a:r>
            <a:r>
              <a:rPr lang="en-US" dirty="0" err="1"/>
              <a:t>ResultSet</a:t>
            </a:r>
            <a:r>
              <a:rPr lang="en-US" dirty="0"/>
              <a:t> rows by calling </a:t>
            </a:r>
            <a:r>
              <a:rPr lang="en-US" dirty="0" err="1"/>
              <a:t>getXXX</a:t>
            </a:r>
            <a:r>
              <a:rPr lang="en-US" dirty="0"/>
              <a:t>(int </a:t>
            </a:r>
            <a:r>
              <a:rPr lang="en-US" dirty="0" err="1"/>
              <a:t>cn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5) XXX refers to a database of a column such as String ,Integer and Float 					and </a:t>
            </a:r>
            <a:r>
              <a:rPr lang="en-US" dirty="0" err="1"/>
              <a:t>cn</a:t>
            </a:r>
            <a:r>
              <a:rPr lang="en-US" dirty="0"/>
              <a:t> specifies Column number in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EEEFE30-0AF8-4111-96CC-8AF3EDB8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6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17C9-DFB3-4A0F-BA93-BEA08C3A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66" y="78782"/>
            <a:ext cx="10018713" cy="6779218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How to execute parametrized query</a:t>
            </a:r>
          </a:p>
          <a:p>
            <a:pPr marL="0" indent="0" algn="ctr">
              <a:buNone/>
            </a:pPr>
            <a:endParaRPr lang="en-US" b="1" u="sng" dirty="0"/>
          </a:p>
          <a:p>
            <a:r>
              <a:rPr lang="en-US" dirty="0" err="1"/>
              <a:t>PreparedStatement</a:t>
            </a:r>
            <a:r>
              <a:rPr lang="en-US" dirty="0"/>
              <a:t> object allows you to execute the </a:t>
            </a:r>
            <a:r>
              <a:rPr lang="en-US" b="1" u="sng" dirty="0">
                <a:solidFill>
                  <a:srgbClr val="FF0000"/>
                </a:solidFill>
              </a:rPr>
              <a:t>parametrized queries.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r>
              <a:rPr lang="en-US" dirty="0"/>
              <a:t>Let's see the example of parameterized query: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="insert into emp values(?,?,?)";  </a:t>
            </a:r>
          </a:p>
          <a:p>
            <a:pPr marL="0" indent="0">
              <a:buNone/>
            </a:pPr>
            <a:r>
              <a:rPr lang="en-US" dirty="0"/>
              <a:t>Why use </a:t>
            </a:r>
            <a:r>
              <a:rPr lang="en-US" dirty="0" err="1"/>
              <a:t>PreparedStatement</a:t>
            </a:r>
            <a:r>
              <a:rPr lang="en-US" dirty="0"/>
              <a:t>?</a:t>
            </a:r>
          </a:p>
          <a:p>
            <a:r>
              <a:rPr lang="en-US" dirty="0"/>
              <a:t>As you can see, we are passing parameter (?) for the values. Its value will be set by calling the setter methods of </a:t>
            </a:r>
            <a:r>
              <a:rPr lang="en-US" dirty="0" err="1"/>
              <a:t>PreparedStatement</a:t>
            </a:r>
            <a:r>
              <a:rPr lang="en-US" dirty="0"/>
              <a:t>. </a:t>
            </a:r>
          </a:p>
          <a:p>
            <a:r>
              <a:rPr lang="en-US" dirty="0"/>
              <a:t>Improves performance: The performance of the application will be faster if you use </a:t>
            </a:r>
            <a:r>
              <a:rPr lang="en-US" dirty="0" err="1"/>
              <a:t>PreparedStatement</a:t>
            </a:r>
            <a:r>
              <a:rPr lang="en-US" dirty="0"/>
              <a:t> interface because query is compiled only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17C9-DFB3-4A0F-BA93-BEA08C3A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66" y="78782"/>
            <a:ext cx="10883337" cy="6779218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How to execute parametrized query</a:t>
            </a:r>
          </a:p>
          <a:p>
            <a:pPr marL="0" indent="0" algn="ctr">
              <a:buNone/>
            </a:pPr>
            <a:endParaRPr lang="en-US" b="1" u="sng" dirty="0"/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con.prepareStatement</a:t>
            </a:r>
            <a:r>
              <a:rPr lang="en-US" dirty="0"/>
              <a:t>("insert into Emp values(?,?)");  </a:t>
            </a:r>
          </a:p>
          <a:p>
            <a:pPr marL="0" indent="0">
              <a:buNone/>
            </a:pPr>
            <a:r>
              <a:rPr lang="en-US" dirty="0" err="1"/>
              <a:t>stmt.setInt</a:t>
            </a:r>
            <a:r>
              <a:rPr lang="en-US" dirty="0"/>
              <a:t>(1,101);//1 specifies the first parameter in the query  </a:t>
            </a:r>
          </a:p>
          <a:p>
            <a:pPr marL="0" indent="0">
              <a:buNone/>
            </a:pPr>
            <a:r>
              <a:rPr lang="en-US" dirty="0" err="1"/>
              <a:t>stmt.setString</a:t>
            </a:r>
            <a:r>
              <a:rPr lang="en-US" dirty="0"/>
              <a:t>(2,"Ratan");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 records inserted"); </a:t>
            </a:r>
          </a:p>
        </p:txBody>
      </p:sp>
    </p:spTree>
    <p:extLst>
      <p:ext uri="{BB962C8B-B14F-4D97-AF65-F5344CB8AC3E}">
        <p14:creationId xmlns:p14="http://schemas.microsoft.com/office/powerpoint/2010/main" val="365250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7AB93-F85A-4656-8F15-731DA8EC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34" y="457200"/>
            <a:ext cx="10872866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Close the connection object</a:t>
            </a:r>
          </a:p>
          <a:p>
            <a:r>
              <a:rPr lang="en-US" dirty="0"/>
              <a:t>By closing connection object, Statement and </a:t>
            </a:r>
            <a:r>
              <a:rPr lang="en-US" dirty="0" err="1"/>
              <a:t>ResultSet</a:t>
            </a:r>
            <a:r>
              <a:rPr lang="en-US" dirty="0"/>
              <a:t> will be closed automatically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close() </a:t>
            </a:r>
            <a:r>
              <a:rPr lang="en-US" dirty="0"/>
              <a:t>method of Connection interface is used to close the connection</a:t>
            </a:r>
          </a:p>
          <a:p>
            <a:pPr marL="0" indent="0">
              <a:buNone/>
            </a:pPr>
            <a:r>
              <a:rPr lang="en-US" dirty="0"/>
              <a:t>Syntax of </a:t>
            </a:r>
            <a:r>
              <a:rPr lang="en-US" dirty="0">
                <a:solidFill>
                  <a:srgbClr val="FF0000"/>
                </a:solidFill>
              </a:rPr>
              <a:t>close()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public void close() throws 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Calling a method: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con.close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854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9FE23-8FE6-43C4-899E-116DF7662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565" y="2816015"/>
            <a:ext cx="4805996" cy="3512411"/>
          </a:xfrm>
        </p:spPr>
        <p:txBody>
          <a:bodyPr anchor="t">
            <a:normAutofit/>
          </a:bodyPr>
          <a:lstStyle/>
          <a:p>
            <a:pPr algn="l"/>
            <a:r>
              <a:rPr lang="en-IN" sz="2800" dirty="0">
                <a:solidFill>
                  <a:srgbClr val="000000"/>
                </a:solidFill>
              </a:rPr>
              <a:t>JDBC program to insert record in a stud table of database Student 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D0A6AFCC-5C31-4FA4-84C5-36487E73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21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22583-D8BD-439B-B16A-041A9C96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829" y="155643"/>
            <a:ext cx="5868971" cy="6021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java.sql</a:t>
            </a:r>
            <a:r>
              <a:rPr lang="en-IN" sz="2000" dirty="0"/>
              <a:t>.*;</a:t>
            </a:r>
          </a:p>
          <a:p>
            <a:pPr marL="0" indent="0">
              <a:buNone/>
            </a:pPr>
            <a:r>
              <a:rPr lang="en-IN" sz="2000" dirty="0"/>
              <a:t>public class JDBCDEMO </a:t>
            </a:r>
          </a:p>
          <a:p>
            <a:pPr marL="0" indent="0">
              <a:buNone/>
            </a:pPr>
            <a:r>
              <a:rPr lang="en-IN" sz="2000" dirty="0"/>
              <a:t>{   </a:t>
            </a:r>
            <a:r>
              <a:rPr lang="en-IN" sz="2000" dirty="0">
                <a:solidFill>
                  <a:srgbClr val="FF0000"/>
                </a:solidFill>
              </a:rPr>
              <a:t>// JDBC driver name and database URL</a:t>
            </a:r>
          </a:p>
          <a:p>
            <a:pPr marL="0" indent="0">
              <a:buNone/>
            </a:pPr>
            <a:r>
              <a:rPr lang="en-IN" sz="2000" dirty="0"/>
              <a:t>static final String JDBC_DRIVER = "</a:t>
            </a:r>
            <a:r>
              <a:rPr lang="en-IN" sz="2000" dirty="0" err="1"/>
              <a:t>com.mysql.cj.jdbc.Driver</a:t>
            </a:r>
            <a:r>
              <a:rPr lang="en-IN" sz="2000" dirty="0"/>
              <a:t>";     </a:t>
            </a:r>
          </a:p>
          <a:p>
            <a:pPr marL="0" indent="0">
              <a:buNone/>
            </a:pPr>
            <a:r>
              <a:rPr lang="en-IN" sz="2000" dirty="0"/>
              <a:t>static final String DB_URL = "</a:t>
            </a:r>
            <a:r>
              <a:rPr lang="en-IN" sz="2000" dirty="0" err="1"/>
              <a:t>jdbc:mysql</a:t>
            </a:r>
            <a:r>
              <a:rPr lang="en-IN" sz="2000" dirty="0"/>
              <a:t>://localhost:3306/Student";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//  Database credentials   </a:t>
            </a:r>
          </a:p>
          <a:p>
            <a:pPr marL="0" indent="0">
              <a:buNone/>
            </a:pPr>
            <a:r>
              <a:rPr lang="en-IN" sz="2000" dirty="0"/>
              <a:t>static final String USER = "root";   </a:t>
            </a:r>
          </a:p>
          <a:p>
            <a:pPr marL="0" indent="0">
              <a:buNone/>
            </a:pPr>
            <a:r>
              <a:rPr lang="en-IN" sz="2000" dirty="0"/>
              <a:t>static final String PASS = "root";      </a:t>
            </a:r>
          </a:p>
          <a:p>
            <a:pPr marL="0" indent="0">
              <a:buNone/>
            </a:pPr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 </a:t>
            </a:r>
          </a:p>
          <a:p>
            <a:pPr marL="0" indent="0">
              <a:buNone/>
            </a:pPr>
            <a:r>
              <a:rPr lang="en-IN" sz="2000" dirty="0"/>
              <a:t>Connection conn = null;   </a:t>
            </a:r>
          </a:p>
          <a:p>
            <a:pPr marL="0" indent="0">
              <a:buNone/>
            </a:pPr>
            <a:r>
              <a:rPr lang="en-IN" sz="2000" dirty="0"/>
              <a:t>Statement </a:t>
            </a:r>
            <a:r>
              <a:rPr lang="en-IN" sz="2000" dirty="0" err="1"/>
              <a:t>stmt</a:t>
            </a:r>
            <a:r>
              <a:rPr lang="en-IN" sz="2000" dirty="0"/>
              <a:t> = null;   </a:t>
            </a:r>
          </a:p>
          <a:p>
            <a:pPr marL="0" indent="0">
              <a:buNone/>
            </a:pPr>
            <a:r>
              <a:rPr lang="en-IN" sz="2000" dirty="0"/>
              <a:t>try{    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//Register JDBC driver      </a:t>
            </a:r>
          </a:p>
          <a:p>
            <a:pPr marL="0" indent="0">
              <a:buNone/>
            </a:pPr>
            <a:r>
              <a:rPr lang="en-IN" sz="2000" dirty="0" err="1"/>
              <a:t>Class.forName</a:t>
            </a:r>
            <a:r>
              <a:rPr lang="en-IN" sz="2000" dirty="0"/>
              <a:t>(JDBC_DRIVER );      </a:t>
            </a:r>
          </a:p>
          <a:p>
            <a:pPr marL="0" indent="0">
              <a:buNone/>
            </a:pPr>
            <a:r>
              <a:rPr lang="en-IN" sz="2000" dirty="0"/>
              <a:t>//Open a connection     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("Connecting to database...");     </a:t>
            </a:r>
          </a:p>
          <a:p>
            <a:pPr marL="0" indent="0">
              <a:buNone/>
            </a:pPr>
            <a:r>
              <a:rPr lang="en-IN" sz="2000" dirty="0"/>
              <a:t>conn =</a:t>
            </a:r>
            <a:r>
              <a:rPr lang="en-IN" sz="2000" dirty="0" err="1"/>
              <a:t>DriverManager.getConnection</a:t>
            </a:r>
            <a:r>
              <a:rPr lang="en-IN" sz="2000" dirty="0"/>
              <a:t>(DB_URL,USER,PASS);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84E85-33AF-4DA4-B4A9-54FF87F7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5642"/>
            <a:ext cx="5868971" cy="6555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dirty="0">
                <a:solidFill>
                  <a:srgbClr val="FF0000"/>
                </a:solidFill>
              </a:rPr>
              <a:t>//Execute a query     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("Creating statement...");      </a:t>
            </a:r>
          </a:p>
          <a:p>
            <a:pPr marL="0" indent="0">
              <a:buNone/>
            </a:pPr>
            <a:r>
              <a:rPr lang="en-IN" sz="1600" dirty="0" err="1"/>
              <a:t>stmt</a:t>
            </a:r>
            <a:r>
              <a:rPr lang="en-IN" sz="1600" dirty="0"/>
              <a:t> = </a:t>
            </a:r>
            <a:r>
              <a:rPr lang="en-IN" sz="1600" dirty="0" err="1"/>
              <a:t>conn.createStatement</a:t>
            </a:r>
            <a:r>
              <a:rPr lang="en-IN" sz="1600" dirty="0"/>
              <a:t>();     </a:t>
            </a:r>
          </a:p>
          <a:p>
            <a:pPr marL="0" indent="0">
              <a:buNone/>
            </a:pPr>
            <a:r>
              <a:rPr lang="en-IN" sz="1600" dirty="0"/>
              <a:t>String </a:t>
            </a:r>
            <a:r>
              <a:rPr lang="en-IN" sz="1600" dirty="0" err="1"/>
              <a:t>sql</a:t>
            </a:r>
            <a:r>
              <a:rPr lang="en-IN" sz="1600" dirty="0"/>
              <a:t>;      </a:t>
            </a:r>
          </a:p>
          <a:p>
            <a:pPr marL="0" indent="0">
              <a:buNone/>
            </a:pPr>
            <a:r>
              <a:rPr lang="en-IN" sz="1600" dirty="0" err="1"/>
              <a:t>sql</a:t>
            </a:r>
            <a:r>
              <a:rPr lang="en-IN" sz="1600" dirty="0"/>
              <a:t> = "insert into stud(</a:t>
            </a:r>
            <a:r>
              <a:rPr lang="en-IN" sz="1600" dirty="0" err="1"/>
              <a:t>name,rollno</a:t>
            </a:r>
            <a:r>
              <a:rPr lang="en-IN" sz="1600" dirty="0"/>
              <a:t>) values ('xyz','3')";      </a:t>
            </a:r>
          </a:p>
          <a:p>
            <a:pPr marL="0" indent="0">
              <a:buNone/>
            </a:pPr>
            <a:r>
              <a:rPr lang="en-IN" sz="1600" dirty="0"/>
              <a:t>int r= </a:t>
            </a:r>
            <a:r>
              <a:rPr lang="en-IN" sz="1600" dirty="0" err="1"/>
              <a:t>stmt.executeUpdate</a:t>
            </a:r>
            <a:r>
              <a:rPr lang="en-IN" sz="1600" dirty="0"/>
              <a:t>(</a:t>
            </a:r>
            <a:r>
              <a:rPr lang="en-IN" sz="1600" dirty="0" err="1"/>
              <a:t>sql</a:t>
            </a:r>
            <a:r>
              <a:rPr lang="en-IN" sz="1600" dirty="0"/>
              <a:t>);	</a:t>
            </a:r>
          </a:p>
          <a:p>
            <a:pPr marL="0" indent="0">
              <a:buNone/>
            </a:pPr>
            <a:r>
              <a:rPr lang="en-IN" sz="1600" dirty="0" err="1"/>
              <a:t>ResultSet</a:t>
            </a:r>
            <a:r>
              <a:rPr lang="en-IN" sz="1600" dirty="0"/>
              <a:t> </a:t>
            </a:r>
            <a:r>
              <a:rPr lang="en-IN" sz="1600" dirty="0" err="1"/>
              <a:t>rs</a:t>
            </a:r>
            <a:r>
              <a:rPr lang="en-IN" sz="1600" dirty="0"/>
              <a:t> = </a:t>
            </a:r>
            <a:r>
              <a:rPr lang="en-IN" sz="1600" dirty="0" err="1"/>
              <a:t>stmt.executeQuery</a:t>
            </a:r>
            <a:r>
              <a:rPr lang="en-IN" sz="1600" dirty="0"/>
              <a:t>("Select * from stud");     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//Extract data from result set      </a:t>
            </a:r>
          </a:p>
          <a:p>
            <a:pPr marL="0" indent="0">
              <a:buNone/>
            </a:pPr>
            <a:r>
              <a:rPr lang="en-IN" sz="1600" dirty="0"/>
              <a:t>while(</a:t>
            </a:r>
            <a:r>
              <a:rPr lang="en-IN" sz="1600" dirty="0" err="1"/>
              <a:t>rs.next</a:t>
            </a:r>
            <a:r>
              <a:rPr lang="en-IN" sz="1600" dirty="0"/>
              <a:t>()){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("Roll no: "+</a:t>
            </a:r>
            <a:r>
              <a:rPr lang="en-IN" sz="1600" dirty="0" err="1"/>
              <a:t>rs.getInt</a:t>
            </a:r>
            <a:r>
              <a:rPr lang="en-IN" sz="1600" dirty="0"/>
              <a:t>(2)+" Name: "+</a:t>
            </a:r>
            <a:r>
              <a:rPr lang="en-IN" sz="1600" dirty="0" err="1"/>
              <a:t>rs.getString</a:t>
            </a:r>
            <a:r>
              <a:rPr lang="en-IN" sz="1600" dirty="0"/>
              <a:t>(1));             }     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//Clean-up environment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err="1"/>
              <a:t>rs.close</a:t>
            </a:r>
            <a:r>
              <a:rPr lang="en-IN" sz="1600" dirty="0"/>
              <a:t>();     </a:t>
            </a:r>
            <a:r>
              <a:rPr lang="en-IN" sz="1600" dirty="0" err="1"/>
              <a:t>stmt.close</a:t>
            </a:r>
            <a:r>
              <a:rPr lang="en-IN" sz="1600" dirty="0"/>
              <a:t>();     </a:t>
            </a:r>
            <a:r>
              <a:rPr lang="en-IN" sz="1600" dirty="0" err="1"/>
              <a:t>conn.close</a:t>
            </a:r>
            <a:r>
              <a:rPr lang="en-IN" sz="1600" dirty="0"/>
              <a:t>();   </a:t>
            </a:r>
          </a:p>
          <a:p>
            <a:pPr marL="0" indent="0">
              <a:buNone/>
            </a:pPr>
            <a:r>
              <a:rPr lang="en-IN" sz="1600" dirty="0"/>
              <a:t>}catch(</a:t>
            </a:r>
            <a:r>
              <a:rPr lang="en-IN" sz="1600" dirty="0" err="1"/>
              <a:t>SQLException</a:t>
            </a:r>
            <a:r>
              <a:rPr lang="en-IN" sz="1600" dirty="0"/>
              <a:t> se){</a:t>
            </a:r>
          </a:p>
          <a:p>
            <a:pPr marL="0" indent="0">
              <a:buNone/>
            </a:pPr>
            <a:r>
              <a:rPr lang="en-IN" sz="1600" dirty="0"/>
              <a:t>           </a:t>
            </a:r>
            <a:r>
              <a:rPr lang="en-IN" sz="1600" dirty="0" err="1"/>
              <a:t>se.printStackTrace</a:t>
            </a:r>
            <a:r>
              <a:rPr lang="en-IN" sz="1600" dirty="0"/>
              <a:t>();   }</a:t>
            </a:r>
          </a:p>
          <a:p>
            <a:pPr marL="0" indent="0">
              <a:buNone/>
            </a:pPr>
            <a:r>
              <a:rPr lang="en-IN" sz="1600" dirty="0"/>
              <a:t>catch(Exception e){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err="1"/>
              <a:t>e.printStackTrace</a:t>
            </a:r>
            <a:r>
              <a:rPr lang="en-IN" sz="1600" dirty="0"/>
              <a:t>();   } 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("Goodbye!");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1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8CB9-7CF8-4B93-BED4-A1E049F5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463AC-A1B0-402C-9A0D-74B568E4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41" y="2063355"/>
            <a:ext cx="10538969" cy="27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ADC5-AEC8-46F3-B106-7D010688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9A66-45FA-4334-B278-4CF6241F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7432"/>
            <a:ext cx="10018713" cy="48505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application cannot directly communicate with database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because a database can interpret only SQL statements and not java language statements for this reason, we need a mechanism to translate java statements into SQL statements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JDBC API provides the mechanism for the kind of translation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JDBC stands for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ase 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onnectivity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standard Java API for database-independent connectivity between the Java programming language and a wide range of databases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078-5AF0-4171-852A-12EC62F6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60" y="190501"/>
            <a:ext cx="10959739" cy="1458418"/>
          </a:xfrm>
        </p:spPr>
        <p:txBody>
          <a:bodyPr/>
          <a:lstStyle/>
          <a:p>
            <a:r>
              <a:rPr lang="en-US" dirty="0"/>
              <a:t>Why JDBC 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6CD5-6E40-4ED8-9967-23D0C30C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0" y="1295398"/>
            <a:ext cx="10959739" cy="5562602"/>
          </a:xfrm>
        </p:spPr>
        <p:txBody>
          <a:bodyPr anchor="t"/>
          <a:lstStyle/>
          <a:p>
            <a:r>
              <a:rPr lang="en-US" dirty="0"/>
              <a:t>Two issues :</a:t>
            </a:r>
          </a:p>
          <a:p>
            <a:pPr marL="457200" indent="-457200">
              <a:buAutoNum type="arabicParenR"/>
            </a:pPr>
            <a:r>
              <a:rPr lang="en-US" dirty="0"/>
              <a:t>Java applications cannot directly communicate with a database.</a:t>
            </a:r>
          </a:p>
          <a:p>
            <a:pPr marL="457200" indent="-457200">
              <a:buAutoNum type="arabicParenR"/>
            </a:pPr>
            <a:r>
              <a:rPr lang="en-US" dirty="0"/>
              <a:t>Java application should be database independent.</a:t>
            </a:r>
          </a:p>
          <a:p>
            <a:pPr marL="0" indent="0">
              <a:buNone/>
            </a:pPr>
            <a:r>
              <a:rPr lang="en-US" dirty="0"/>
              <a:t>JDBC API uses driver to address the above issues.</a:t>
            </a:r>
          </a:p>
          <a:p>
            <a:pPr marL="0" indent="0">
              <a:buNone/>
            </a:pPr>
            <a:r>
              <a:rPr lang="en-US" dirty="0"/>
              <a:t>How?</a:t>
            </a:r>
          </a:p>
          <a:p>
            <a:r>
              <a:rPr lang="en-US" dirty="0"/>
              <a:t>JDBC API takes care of converting java Commands to generic SQL statements.</a:t>
            </a:r>
          </a:p>
          <a:p>
            <a:r>
              <a:rPr lang="en-US" dirty="0"/>
              <a:t>JDBC API uses drivers provided by Database vendors to communicate with database.</a:t>
            </a:r>
          </a:p>
          <a:p>
            <a:r>
              <a:rPr lang="en-US" dirty="0"/>
              <a:t>Java Application invokes methods JDBC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788-8D04-4B72-9264-3B439261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72" y="146155"/>
            <a:ext cx="10018713" cy="1307892"/>
          </a:xfrm>
        </p:spPr>
        <p:txBody>
          <a:bodyPr/>
          <a:lstStyle/>
          <a:p>
            <a:r>
              <a:rPr lang="en-IN" dirty="0"/>
              <a:t>JDBC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D2465-C693-47E7-8651-24F0F2C6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95" y="2232455"/>
            <a:ext cx="436245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5D7A4-BFC1-4347-B2A1-35AAE4D4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28" y="1889554"/>
            <a:ext cx="4010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078-5AF0-4171-852A-12EC62F6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28" y="0"/>
            <a:ext cx="9643672" cy="554636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of JDBC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6CD5-6E40-4ED8-9967-23D0C30C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6" y="517161"/>
            <a:ext cx="10692984" cy="630336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several categories of JDBC drivers provided by different database vendors:</a:t>
            </a:r>
          </a:p>
          <a:p>
            <a:pPr marL="0" indent="0">
              <a:buNone/>
            </a:pPr>
            <a:r>
              <a:rPr lang="en-US" b="1" dirty="0"/>
              <a:t>1) JDBC-ODBC driver:-</a:t>
            </a:r>
          </a:p>
          <a:p>
            <a:pPr marL="922338" indent="-457200"/>
            <a:r>
              <a:rPr lang="en-US" dirty="0"/>
              <a:t>Database server contain the ODBC driver embedded into them.</a:t>
            </a:r>
          </a:p>
          <a:p>
            <a:pPr marL="922338" indent="-457200"/>
            <a:r>
              <a:rPr lang="en-US" dirty="0"/>
              <a:t>ODBC APIs are written in C language and makes the use of pointers and other constructs that JAVA </a:t>
            </a:r>
            <a:r>
              <a:rPr lang="en-US" dirty="0" err="1"/>
              <a:t>doesnot</a:t>
            </a:r>
            <a:r>
              <a:rPr lang="en-US" dirty="0"/>
              <a:t> support.</a:t>
            </a:r>
          </a:p>
          <a:p>
            <a:pPr marL="922338" indent="-457200"/>
            <a:r>
              <a:rPr lang="en-US" dirty="0"/>
              <a:t>Hence JDBC-ODBC bridge driver are used to translate the JDBC API to the ODBC API.</a:t>
            </a:r>
          </a:p>
          <a:p>
            <a:pPr marL="0" indent="0">
              <a:buNone/>
            </a:pPr>
            <a:r>
              <a:rPr lang="en-US" b="1" dirty="0"/>
              <a:t>2) Native API partly Java Driver:</a:t>
            </a:r>
          </a:p>
          <a:p>
            <a:pPr marL="0" indent="0">
              <a:buNone/>
            </a:pPr>
            <a:r>
              <a:rPr lang="en-US" dirty="0"/>
              <a:t>	Supplied by vendors of database like DB2,Informix provides JDBC drivers in 	terms of 	classes that are directly invoked by JDBC API.</a:t>
            </a:r>
          </a:p>
          <a:p>
            <a:pPr marL="0" indent="0">
              <a:buNone/>
            </a:pPr>
            <a:r>
              <a:rPr lang="en-US" b="1" dirty="0"/>
              <a:t>3) Native protocol pure java driver/JDBC-Net pure java driver:</a:t>
            </a:r>
          </a:p>
          <a:p>
            <a:pPr marL="0" indent="0">
              <a:buNone/>
            </a:pPr>
            <a:r>
              <a:rPr lang="en-US" dirty="0"/>
              <a:t>	These drivers are used to connect a client application or applet to a database over a   	TCP/IP connection.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F522-F2F6-4FBD-85F1-42EAB02A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1"/>
            <a:ext cx="10018713" cy="431003"/>
          </a:xfrm>
        </p:spPr>
        <p:txBody>
          <a:bodyPr>
            <a:normAutofit fontScale="90000"/>
          </a:bodyPr>
          <a:lstStyle/>
          <a:p>
            <a:r>
              <a:rPr lang="en-US" dirty="0"/>
              <a:t>JDBC Driver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D00F-C040-410F-8142-A9E10D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71" y="306519"/>
            <a:ext cx="10351229" cy="6145076"/>
          </a:xfrm>
        </p:spPr>
        <p:txBody>
          <a:bodyPr anchor="t"/>
          <a:lstStyle/>
          <a:p>
            <a:r>
              <a:rPr lang="en-US" dirty="0"/>
              <a:t>It is a backbone of the JDBC architecture.</a:t>
            </a:r>
          </a:p>
          <a:p>
            <a:r>
              <a:rPr lang="en-US" dirty="0"/>
              <a:t>The function of </a:t>
            </a:r>
            <a:r>
              <a:rPr lang="en-US" dirty="0">
                <a:solidFill>
                  <a:srgbClr val="FF0000"/>
                </a:solidFill>
              </a:rPr>
              <a:t>JDBC driver manager </a:t>
            </a:r>
            <a:r>
              <a:rPr lang="en-US" dirty="0"/>
              <a:t>are to maintain a list of drivers created for different databases and </a:t>
            </a:r>
          </a:p>
          <a:p>
            <a:r>
              <a:rPr lang="en-US" dirty="0"/>
              <a:t>Connect a Java application to appropriate driver specified in a Java program.</a:t>
            </a:r>
          </a:p>
          <a:p>
            <a:pPr marL="0" indent="0">
              <a:buNone/>
            </a:pPr>
            <a:r>
              <a:rPr lang="en-US" b="1" u="sng" dirty="0"/>
              <a:t>JDBC-ODBC bridge:</a:t>
            </a:r>
          </a:p>
          <a:p>
            <a:r>
              <a:rPr lang="en-US" dirty="0"/>
              <a:t>It is implemented as the </a:t>
            </a:r>
            <a:r>
              <a:rPr lang="en-US" dirty="0" err="1">
                <a:solidFill>
                  <a:srgbClr val="FF0000"/>
                </a:solidFill>
              </a:rPr>
              <a:t>JdbcOdbc.class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native library is used to access the ODBC driver.</a:t>
            </a:r>
          </a:p>
          <a:p>
            <a:r>
              <a:rPr lang="en-US" dirty="0">
                <a:solidFill>
                  <a:srgbClr val="FF0000"/>
                </a:solidFill>
              </a:rPr>
              <a:t>In a Windows platform ,native library is JDBCODBC.dll.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BAB-F770-4422-87D8-3638139D4CB1}"/>
              </a:ext>
            </a:extLst>
          </p:cNvPr>
          <p:cNvSpPr/>
          <p:nvPr/>
        </p:nvSpPr>
        <p:spPr>
          <a:xfrm>
            <a:off x="1573078" y="4283990"/>
            <a:ext cx="1593742" cy="117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571F4B-CE78-42BE-9C33-B83B36F1BDF7}"/>
              </a:ext>
            </a:extLst>
          </p:cNvPr>
          <p:cNvSpPr/>
          <p:nvPr/>
        </p:nvSpPr>
        <p:spPr>
          <a:xfrm>
            <a:off x="4435368" y="4151639"/>
            <a:ext cx="1593742" cy="1782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 Driver Manager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6116A0-0C25-4867-B4B9-8B32902E2594}"/>
              </a:ext>
            </a:extLst>
          </p:cNvPr>
          <p:cNvSpPr/>
          <p:nvPr/>
        </p:nvSpPr>
        <p:spPr>
          <a:xfrm>
            <a:off x="6026393" y="4155187"/>
            <a:ext cx="1593742" cy="1782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JDBC-ODBC BRIDGE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DC6C33-AA7A-44CA-8C8A-BF7E94209E32}"/>
              </a:ext>
            </a:extLst>
          </p:cNvPr>
          <p:cNvSpPr/>
          <p:nvPr/>
        </p:nvSpPr>
        <p:spPr>
          <a:xfrm>
            <a:off x="7636415" y="5189739"/>
            <a:ext cx="1593742" cy="117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DRIVER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508B9B-B762-42D7-AB43-50D17914BE5D}"/>
              </a:ext>
            </a:extLst>
          </p:cNvPr>
          <p:cNvSpPr/>
          <p:nvPr/>
        </p:nvSpPr>
        <p:spPr>
          <a:xfrm>
            <a:off x="7617417" y="3977247"/>
            <a:ext cx="1593742" cy="117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DRIVER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39FE42-D7A9-4546-9193-4EE81DC08BEB}"/>
              </a:ext>
            </a:extLst>
          </p:cNvPr>
          <p:cNvSpPr/>
          <p:nvPr/>
        </p:nvSpPr>
        <p:spPr>
          <a:xfrm>
            <a:off x="3484143" y="4760562"/>
            <a:ext cx="805911" cy="21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DE17FA-27EE-405E-A30B-77AC7C8CE55C}"/>
              </a:ext>
            </a:extLst>
          </p:cNvPr>
          <p:cNvCxnSpPr>
            <a:cxnSpLocks/>
          </p:cNvCxnSpPr>
          <p:nvPr/>
        </p:nvCxnSpPr>
        <p:spPr>
          <a:xfrm flipV="1">
            <a:off x="9361841" y="4151639"/>
            <a:ext cx="682633" cy="30286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69D2EE-58FF-4BE8-85A9-A21788D8B94A}"/>
              </a:ext>
            </a:extLst>
          </p:cNvPr>
          <p:cNvCxnSpPr>
            <a:cxnSpLocks/>
          </p:cNvCxnSpPr>
          <p:nvPr/>
        </p:nvCxnSpPr>
        <p:spPr>
          <a:xfrm flipH="1" flipV="1">
            <a:off x="9295991" y="4722237"/>
            <a:ext cx="765447" cy="19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2432E-9BF2-4407-A234-11E202C57353}"/>
              </a:ext>
            </a:extLst>
          </p:cNvPr>
          <p:cNvCxnSpPr>
            <a:cxnSpLocks/>
          </p:cNvCxnSpPr>
          <p:nvPr/>
        </p:nvCxnSpPr>
        <p:spPr>
          <a:xfrm flipH="1">
            <a:off x="9306250" y="5233575"/>
            <a:ext cx="777307" cy="283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72C9B3-368E-48BE-9BF7-9C53603D3E25}"/>
              </a:ext>
            </a:extLst>
          </p:cNvPr>
          <p:cNvCxnSpPr>
            <a:cxnSpLocks/>
          </p:cNvCxnSpPr>
          <p:nvPr/>
        </p:nvCxnSpPr>
        <p:spPr>
          <a:xfrm>
            <a:off x="9366063" y="5776816"/>
            <a:ext cx="765448" cy="30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6EB2B03F-8709-4B99-9612-4126062A13C3}"/>
              </a:ext>
            </a:extLst>
          </p:cNvPr>
          <p:cNvSpPr/>
          <p:nvPr/>
        </p:nvSpPr>
        <p:spPr>
          <a:xfrm>
            <a:off x="10351229" y="5396846"/>
            <a:ext cx="1409076" cy="7741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MS-SQL</a:t>
            </a: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09FE37D2-27D7-4CB4-8A40-732752AE9E46}"/>
              </a:ext>
            </a:extLst>
          </p:cNvPr>
          <p:cNvSpPr/>
          <p:nvPr/>
        </p:nvSpPr>
        <p:spPr>
          <a:xfrm>
            <a:off x="10329131" y="4043339"/>
            <a:ext cx="1409076" cy="7741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MS-ACCESS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01D228-F613-4376-BC0E-BC5F288865A5}"/>
              </a:ext>
            </a:extLst>
          </p:cNvPr>
          <p:cNvSpPr txBox="1"/>
          <p:nvPr/>
        </p:nvSpPr>
        <p:spPr>
          <a:xfrm>
            <a:off x="2805194" y="6408049"/>
            <a:ext cx="917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JDBC Application Architecture Using the JDBC-ODBC Bridge Driver</a:t>
            </a:r>
          </a:p>
        </p:txBody>
      </p:sp>
    </p:spTree>
    <p:extLst>
      <p:ext uri="{BB962C8B-B14F-4D97-AF65-F5344CB8AC3E}">
        <p14:creationId xmlns:p14="http://schemas.microsoft.com/office/powerpoint/2010/main" val="9598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47D-0ACA-4819-A24D-55C5861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connect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8DAA-ED80-4724-A565-29739EA4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28" y="1825625"/>
            <a:ext cx="10018713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There are 5 steps to connect any java application with the database using JDBC.</a:t>
            </a:r>
          </a:p>
          <a:p>
            <a:pPr marL="0" indent="0">
              <a:buNone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These steps are as follows:</a:t>
            </a:r>
          </a:p>
          <a:p>
            <a:pPr marL="0" indent="0">
              <a:buNone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1. Register the Driver class</a:t>
            </a:r>
          </a:p>
          <a:p>
            <a:pPr marL="0" indent="0">
              <a:buNone/>
            </a:pPr>
            <a:r>
              <a:rPr lang="en-IN" sz="2400" i="0" u="none" strike="noStrike" baseline="0" dirty="0">
                <a:latin typeface="Calibri" panose="020F0502020204030204" pitchFamily="34" charset="0"/>
              </a:rPr>
              <a:t>2. Create connection</a:t>
            </a:r>
          </a:p>
          <a:p>
            <a:pPr marL="0" indent="0">
              <a:buNone/>
            </a:pPr>
            <a:r>
              <a:rPr lang="en-IN" sz="2400" i="0" u="none" strike="noStrike" baseline="0" dirty="0">
                <a:latin typeface="Calibri" panose="020F0502020204030204" pitchFamily="34" charset="0"/>
              </a:rPr>
              <a:t>3. Create statement</a:t>
            </a:r>
          </a:p>
          <a:p>
            <a:pPr marL="0" indent="0">
              <a:buNone/>
            </a:pPr>
            <a:r>
              <a:rPr lang="en-IN" sz="2400" i="0" u="none" strike="noStrike" baseline="0" dirty="0">
                <a:latin typeface="Calibri" panose="020F0502020204030204" pitchFamily="34" charset="0"/>
              </a:rPr>
              <a:t>4. Execute queries</a:t>
            </a:r>
          </a:p>
          <a:p>
            <a:pPr marL="0" indent="0">
              <a:buNone/>
            </a:pPr>
            <a:r>
              <a:rPr lang="en-IN" sz="2400" i="0" u="none" strike="noStrike" baseline="0" dirty="0">
                <a:latin typeface="Calibri" panose="020F0502020204030204" pitchFamily="34" charset="0"/>
              </a:rPr>
              <a:t>5. Close connection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6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C518-C8C3-432B-8BB4-4BC0371E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51" y="747352"/>
            <a:ext cx="10515600" cy="536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Register the driver class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forName</a:t>
            </a:r>
            <a:r>
              <a:rPr lang="en-US" sz="2400" dirty="0">
                <a:solidFill>
                  <a:srgbClr val="FF0000"/>
                </a:solidFill>
              </a:rPr>
              <a:t> method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class </a:t>
            </a:r>
          </a:p>
          <a:p>
            <a:r>
              <a:rPr lang="en-US" sz="2400" dirty="0"/>
              <a:t>This method is used to dynamically load the driver class</a:t>
            </a:r>
          </a:p>
          <a:p>
            <a:pPr marL="0" indent="0">
              <a:buNone/>
            </a:pPr>
            <a:r>
              <a:rPr lang="en-US" sz="2400" b="1" dirty="0"/>
              <a:t>Syntax of </a:t>
            </a:r>
            <a:r>
              <a:rPr lang="en-US" sz="2400" b="1" dirty="0" err="1"/>
              <a:t>forName</a:t>
            </a:r>
            <a:r>
              <a:rPr lang="en-US" sz="2400" b="1" dirty="0"/>
              <a:t> method: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void </a:t>
            </a:r>
            <a:r>
              <a:rPr lang="en-US" sz="2400" dirty="0" err="1">
                <a:solidFill>
                  <a:srgbClr val="FF0000"/>
                </a:solidFill>
              </a:rPr>
              <a:t>forName</a:t>
            </a:r>
            <a:r>
              <a:rPr lang="en-US" sz="2400" dirty="0">
                <a:solidFill>
                  <a:srgbClr val="FF0000"/>
                </a:solidFill>
              </a:rPr>
              <a:t> (String </a:t>
            </a:r>
            <a:r>
              <a:rPr lang="en-US" sz="2400" dirty="0" err="1">
                <a:solidFill>
                  <a:srgbClr val="FF0000"/>
                </a:solidFill>
              </a:rPr>
              <a:t>className</a:t>
            </a:r>
            <a:r>
              <a:rPr lang="en-US" sz="2400" dirty="0">
                <a:solidFill>
                  <a:srgbClr val="FF0000"/>
                </a:solidFill>
              </a:rPr>
              <a:t> )throws </a:t>
            </a:r>
            <a:r>
              <a:rPr lang="en-US" sz="2400" dirty="0" err="1">
                <a:solidFill>
                  <a:srgbClr val="FF0000"/>
                </a:solidFill>
              </a:rPr>
              <a:t>ClassNotFoundException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Calling a method: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Class.forName</a:t>
            </a:r>
            <a:r>
              <a:rPr lang="en-US" sz="2400" dirty="0">
                <a:solidFill>
                  <a:srgbClr val="FF0000"/>
                </a:solidFill>
              </a:rPr>
              <a:t>(“</a:t>
            </a:r>
            <a:r>
              <a:rPr lang="en-US" sz="2400" dirty="0" err="1">
                <a:solidFill>
                  <a:srgbClr val="FF0000"/>
                </a:solidFill>
              </a:rPr>
              <a:t>com.mysql.cj.jdbc.Driver</a:t>
            </a:r>
            <a:r>
              <a:rPr lang="en-US" sz="2400" dirty="0">
                <a:solidFill>
                  <a:srgbClr val="FF0000"/>
                </a:solidFill>
              </a:rPr>
              <a:t>”);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B5F1-33B4-429E-8012-4295030B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75" y="451250"/>
            <a:ext cx="10782925" cy="5620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Create the connection object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getConnection</a:t>
            </a:r>
            <a:r>
              <a:rPr lang="en-US" dirty="0">
                <a:solidFill>
                  <a:srgbClr val="FF0000"/>
                </a:solidFill>
              </a:rPr>
              <a:t> method </a:t>
            </a:r>
            <a:r>
              <a:rPr lang="en-US" dirty="0"/>
              <a:t>of </a:t>
            </a:r>
            <a:r>
              <a:rPr lang="en-US" dirty="0" err="1">
                <a:solidFill>
                  <a:srgbClr val="FF0000"/>
                </a:solidFill>
              </a:rPr>
              <a:t>DriverManager</a:t>
            </a:r>
            <a:r>
              <a:rPr lang="en-US" dirty="0">
                <a:solidFill>
                  <a:srgbClr val="FF0000"/>
                </a:solidFill>
              </a:rPr>
              <a:t> class </a:t>
            </a:r>
            <a:r>
              <a:rPr lang="en-US" dirty="0"/>
              <a:t>is used to establish connection with the database.</a:t>
            </a:r>
          </a:p>
          <a:p>
            <a:pPr marL="0" indent="0">
              <a:buNone/>
            </a:pPr>
            <a:r>
              <a:rPr lang="en-US" dirty="0"/>
              <a:t>Syntax of </a:t>
            </a:r>
            <a:r>
              <a:rPr lang="en-US" dirty="0" err="1">
                <a:solidFill>
                  <a:srgbClr val="FF0000"/>
                </a:solidFill>
              </a:rPr>
              <a:t>getConnection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</a:t>
            </a:r>
            <a:r>
              <a:rPr lang="en-US" dirty="0">
                <a:sym typeface="Wingdings" panose="05000000000000000000" pitchFamily="2" charset="2"/>
              </a:rPr>
              <a:t>: (two forms)</a:t>
            </a:r>
            <a:endParaRPr lang="en-US" dirty="0"/>
          </a:p>
          <a:p>
            <a:pPr marL="628650" indent="-342900"/>
            <a:r>
              <a:rPr lang="en-US" dirty="0">
                <a:solidFill>
                  <a:srgbClr val="FF0000"/>
                </a:solidFill>
              </a:rPr>
              <a:t>public static Connection </a:t>
            </a:r>
            <a:r>
              <a:rPr lang="en-US" dirty="0" err="1">
                <a:solidFill>
                  <a:srgbClr val="FF0000"/>
                </a:solidFill>
              </a:rPr>
              <a:t>getConnection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)throws 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endParaRPr lang="en-US" dirty="0">
              <a:solidFill>
                <a:srgbClr val="FF0000"/>
              </a:solidFill>
            </a:endParaRPr>
          </a:p>
          <a:p>
            <a:pPr indent="-60325"/>
            <a:r>
              <a:rPr lang="en-US" dirty="0">
                <a:solidFill>
                  <a:srgbClr val="FF0000"/>
                </a:solidFill>
              </a:rPr>
              <a:t>   public static Connection </a:t>
            </a:r>
            <a:r>
              <a:rPr lang="en-US" dirty="0" err="1">
                <a:solidFill>
                  <a:srgbClr val="FF0000"/>
                </a:solidFill>
              </a:rPr>
              <a:t>getConnection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url,String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name,String</a:t>
            </a:r>
            <a:r>
              <a:rPr lang="en-US" dirty="0">
                <a:solidFill>
                  <a:srgbClr val="FF0000"/>
                </a:solidFill>
              </a:rPr>
              <a:t> 	password)throws 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Calling a method:</a:t>
            </a:r>
          </a:p>
          <a:p>
            <a:pPr marL="0" indent="0">
              <a:buNone/>
            </a:pPr>
            <a:r>
              <a:rPr lang="en-US" dirty="0"/>
              <a:t>Connection con= </a:t>
            </a:r>
            <a:r>
              <a:rPr lang="en-US" dirty="0" err="1"/>
              <a:t>DriverManager.getConnection</a:t>
            </a:r>
            <a:r>
              <a:rPr lang="en-US" dirty="0"/>
              <a:t>(“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Student”,”root”,”root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3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</TotalTime>
  <Words>1315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JDBC</vt:lpstr>
      <vt:lpstr>Introduction</vt:lpstr>
      <vt:lpstr>Why JDBC  API</vt:lpstr>
      <vt:lpstr>JDBC</vt:lpstr>
      <vt:lpstr>Categories of JDBC drivers</vt:lpstr>
      <vt:lpstr>JDBC Driver Manager</vt:lpstr>
      <vt:lpstr>Steps to connect to the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program to insert record in a stud table of database Student 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Juhi Ganwani</dc:creator>
  <cp:lastModifiedBy>Rupali Patil</cp:lastModifiedBy>
  <cp:revision>17</cp:revision>
  <dcterms:created xsi:type="dcterms:W3CDTF">2020-11-28T13:47:34Z</dcterms:created>
  <dcterms:modified xsi:type="dcterms:W3CDTF">2021-10-06T04:50:00Z</dcterms:modified>
</cp:coreProperties>
</file>