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851" r:id="rId5"/>
    <p:sldId id="864" r:id="rId6"/>
    <p:sldId id="877" r:id="rId7"/>
    <p:sldId id="878" r:id="rId8"/>
    <p:sldId id="879" r:id="rId9"/>
    <p:sldId id="880" r:id="rId10"/>
    <p:sldId id="882" r:id="rId11"/>
    <p:sldId id="883" r:id="rId12"/>
    <p:sldId id="884" r:id="rId13"/>
    <p:sldId id="886" r:id="rId14"/>
    <p:sldId id="263" r:id="rId15"/>
    <p:sldId id="264" r:id="rId16"/>
    <p:sldId id="863" r:id="rId17"/>
    <p:sldId id="266" r:id="rId18"/>
    <p:sldId id="267" r:id="rId19"/>
    <p:sldId id="268" r:id="rId20"/>
    <p:sldId id="269" r:id="rId21"/>
    <p:sldId id="257" r:id="rId22"/>
    <p:sldId id="258" r:id="rId23"/>
    <p:sldId id="890" r:id="rId24"/>
    <p:sldId id="887" r:id="rId25"/>
    <p:sldId id="885" r:id="rId26"/>
    <p:sldId id="8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ul Jain" userId="ef49ee6541822c7c" providerId="LiveId" clId="{E7C80BA3-2F9F-4780-A982-95C8313E5ED0}"/>
    <pc:docChg chg="delSld modSld">
      <pc:chgData name="Parul Jain" userId="ef49ee6541822c7c" providerId="LiveId" clId="{E7C80BA3-2F9F-4780-A982-95C8313E5ED0}" dt="2021-10-08T05:47:09.425" v="8" actId="20577"/>
      <pc:docMkLst>
        <pc:docMk/>
      </pc:docMkLst>
      <pc:sldChg chg="del">
        <pc:chgData name="Parul Jain" userId="ef49ee6541822c7c" providerId="LiveId" clId="{E7C80BA3-2F9F-4780-A982-95C8313E5ED0}" dt="2021-10-08T05:46:54.320" v="0" actId="2696"/>
        <pc:sldMkLst>
          <pc:docMk/>
          <pc:sldMk cId="2810828117" sldId="265"/>
        </pc:sldMkLst>
      </pc:sldChg>
      <pc:sldChg chg="modSp mod">
        <pc:chgData name="Parul Jain" userId="ef49ee6541822c7c" providerId="LiveId" clId="{E7C80BA3-2F9F-4780-A982-95C8313E5ED0}" dt="2021-10-08T05:47:09.425" v="8" actId="20577"/>
        <pc:sldMkLst>
          <pc:docMk/>
          <pc:sldMk cId="2605486574" sldId="851"/>
        </pc:sldMkLst>
        <pc:spChg chg="mod">
          <ac:chgData name="Parul Jain" userId="ef49ee6541822c7c" providerId="LiveId" clId="{E7C80BA3-2F9F-4780-A982-95C8313E5ED0}" dt="2021-10-08T05:47:00.071" v="2" actId="20577"/>
          <ac:spMkLst>
            <pc:docMk/>
            <pc:sldMk cId="2605486574" sldId="851"/>
            <ac:spMk id="2" creationId="{35D52FB9-4B94-46D9-8651-147DD0AF96FF}"/>
          </ac:spMkLst>
        </pc:spChg>
        <pc:spChg chg="mod">
          <ac:chgData name="Parul Jain" userId="ef49ee6541822c7c" providerId="LiveId" clId="{E7C80BA3-2F9F-4780-A982-95C8313E5ED0}" dt="2021-10-08T05:47:09.425" v="8" actId="20577"/>
          <ac:spMkLst>
            <pc:docMk/>
            <pc:sldMk cId="2605486574" sldId="851"/>
            <ac:spMk id="3" creationId="{751C3219-5720-4CBE-BBF4-342FDB19E2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1297D-6C97-4390-AAC9-A3A4542CF2AF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DDA1-1A4F-48B3-94EC-EE5CDBBCB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3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09EFCD-EAF0-456F-A436-BBA7772B82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C65E7B-E5BE-4835-9F94-A34F86B0CFB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73185" name="Rectangle 1">
            <a:extLst>
              <a:ext uri="{FF2B5EF4-FFF2-40B4-BE49-F238E27FC236}">
                <a16:creationId xmlns:a16="http://schemas.microsoft.com/office/drawing/2014/main" id="{AF961F49-ADF4-44A9-9FE2-37C43DC71C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3186" name="Rectangle 2">
            <a:extLst>
              <a:ext uri="{FF2B5EF4-FFF2-40B4-BE49-F238E27FC236}">
                <a16:creationId xmlns:a16="http://schemas.microsoft.com/office/drawing/2014/main" id="{B354CCC0-FDBA-48ED-ABC3-FF9AA8A35B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332197F0-0C25-4411-B873-C80CF76C01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40E7E5-8F7A-4DE8-B593-3D83B4344552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7625E-19F9-43D9-A3E8-A4B514B966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9C8E27C4-18D1-41E1-A294-4365B719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5DF44868-66CE-4FE7-942D-EE1B8A2C2A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3B41BE5-5679-4C5B-A5A9-84BDF7153E5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9F0236-7160-4EFC-BFAC-B628895D29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73C2F9CF-5B78-4979-8694-852C9F7F8E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3B642BA6-FB09-4464-AD48-383A1E6A55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EE94BC-97D7-4782-929C-C5F47B82CA1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9A30DC-DEA5-4504-BD3D-128DFF8691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E594A171-822C-4F05-87C7-A9DF1C46BA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77F6DA49-1FC2-4352-8572-F203175AAE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989EC5-13D8-4B8D-8DB8-3A4F8A74847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B51DA-13A2-407C-9F31-27F1CED108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280E285E-F538-4339-9914-33582AB0E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4FFAF2D8-2AF3-44FF-A037-A4556778BE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912CC88-04B1-49B9-B8A3-2BC45D18194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8ABC4C-425A-4822-9142-255DC5EF1F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03EE4C4F-250D-43C6-ADEC-5A36D99288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26BF70D6-5EBE-4218-BE41-5F835170BE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4EE16D-D80B-44DA-8A8D-76ACDA4073D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F980D-F113-4956-8986-13934611F0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FBD4B2A6-E252-4B01-A3FC-07F515E71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AD8E764F-BE1F-4A56-BEE3-A268FF14B7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8EF99C-BAF9-4995-9B4A-AF5F000020A2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C5AEE-67D5-46DC-A2E1-D27000DC28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39D5F352-7AF2-45D1-B4C2-7D50CACC2E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76E97F89-F66B-4BF4-B3EC-B59062D535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028B0-E02D-4762-AE48-8E290834234A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A2ADD6-FCB5-41A3-8AAF-8C3307F247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6A537439-43D4-4740-BE52-E5EE93AE4B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271DFAA3-C04D-4006-9F79-C8E7147148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67AEEA8-06EC-4302-9FBA-6EB3746B631B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3C93D-AC58-45E2-B205-64E8B2D4B1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09650" y="846138"/>
            <a:ext cx="5753100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B8E4AED7-D27D-4698-BD98-3CA829A8A8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>
              <a:latin typeface="Arial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D003-108A-4625-8209-CC520A680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F4A7-2AE7-42E0-8BB5-269BE645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EFD4-2C25-4DE6-AF12-0135F53A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2D43-62A0-4661-B458-C95B837D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5F2D-78A3-4F7C-95D5-B72EF9F6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1991-B5B8-4E0B-873E-1748C271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1E9F9-ABA6-4E17-B667-411FB880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DECC-1E3B-44D9-9CE7-253580F6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2F15-0035-446F-8953-6CA73B1D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EBE3-5BA1-44B2-B38D-7B9E1947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2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05B7E-B22E-45E8-B9FF-5538CA6F8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8670D-14D4-490C-B85E-C11FB0A5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67CF-BFBB-4A7C-9750-9522EDC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02A2-EBA0-45AF-AC67-EE57D5A2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23733-0AD2-478E-ACEB-EC2413E1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1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BCA2-AF85-44A8-8F37-F2714F0A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D843-92DB-4D97-9776-8F253E29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E6A1-4B55-47BE-9C13-7E41A9F8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53F2-B6E8-41D9-B3F2-8D730AF7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994B-1FF8-4306-88C8-25200B7C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5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66C-82DD-4CEF-A01D-954C7CE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6A92-F8DF-46E4-90EB-2793BB4A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6044-934E-4BA7-B8CC-5FEB0A7A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00E1-A471-4A4D-872E-90FDEB8B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C82E-84D4-452E-A3A8-790DA92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6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D132-B13E-4F93-9B5B-324921B3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B445-4B73-4291-B7AF-45A18D322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E451-7D39-4A5A-8417-9450DE93C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5F79-869D-4B88-B198-B7C43D8F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2E759-B412-4B35-B2A4-90324004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37927-9BE4-4424-B9F1-DB945B6A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2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3BE4-A390-4804-8C66-AB7BB63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9AAC-15A9-4FD3-865F-78B8E121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A6861-B9AA-41EE-B6D3-EAA52D5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672F-B6E6-4FE8-BE22-C208B1555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1865A-BE75-4A61-8E99-41989332D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577F9-F16B-4FE7-9B3F-DC9E830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9B6EF-7085-482E-ACF6-C50FD89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FC595-22AC-4838-8EC2-12777261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1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CE4F-FA82-445B-880A-DEEF86F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8F53D-A4B2-4C70-B593-E755DC87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ABBA2-AED9-4415-AA75-866F38D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5D1F9-B1C2-4CEA-BD9B-48C3B2DC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FB684-7B38-419C-A790-5B2ED2C7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91F8F-29D9-44EF-89F7-A6E00037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27281-E3C4-4C88-8193-D2DC195E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6CE3-791A-47B8-AA4E-57144C27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3DBE-E87B-413F-B4B4-3C89E52A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58502-B406-4E26-AEA8-EA44342C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88A5E-964E-4999-ACE6-9A546B2F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0DEC7-855B-46D3-8AC9-ACD805EB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AAA7-CB76-4B44-9EEA-1652ED1B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B16-558B-4FA1-AA71-C676F4B9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40A76-145E-45F4-8C3F-90121ABBF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1D72A-B55D-42E5-890C-5232D4A6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A61E-DA66-4280-9C18-00EDC6ED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5FE4-9995-4965-A3D8-4F4016DB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B6E14-30CF-4035-830C-8DAE4FBC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D8E92-BA7D-4DC8-AD71-FAD32F6C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9A81-D54C-4FED-A786-45D3845B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8D2-E7D1-41A8-A90A-EBC5B7D7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10F1-4E54-4F4B-8DEE-B5AC5F2BDF75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1E60-1EB7-45B9-B1C5-785F8A600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008A-2311-4F9A-9D8D-D5A844937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DD855-6AD4-4C15-84A5-58B6785EE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2FB9-4B94-46D9-8651-147DD0A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29418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u="sng" dirty="0">
                <a:solidFill>
                  <a:srgbClr val="FF0000"/>
                </a:solidFill>
                <a:latin typeface="Arial" panose="020B0604020202020204" pitchFamily="34" charset="0"/>
              </a:rPr>
              <a:t>Module 6</a:t>
            </a:r>
            <a:br>
              <a:rPr lang="en-US" altLang="en-US" sz="4400" u="sng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</a:rPr>
              <a:t>Software Risk, Configuration  management and </a:t>
            </a:r>
            <a:r>
              <a:rPr lang="en-US" b="1" dirty="0">
                <a:solidFill>
                  <a:srgbClr val="00B050"/>
                </a:solidFill>
              </a:rPr>
              <a:t>Quality Assurance</a:t>
            </a:r>
            <a:br>
              <a:rPr lang="en-US" dirty="0"/>
            </a:br>
            <a:br>
              <a:rPr lang="en-US" altLang="en-US" sz="4400" u="sng" dirty="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3219-5720-4CBE-BBF4-342FDB19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4" y="2315361"/>
            <a:ext cx="10515600" cy="477600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 marL="0" indent="0">
              <a:spcBef>
                <a:spcPts val="600"/>
              </a:spcBef>
              <a:buNone/>
            </a:pPr>
            <a:endParaRPr lang="en-US" alt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/>
              <a:t>6.1 Risk identification, Risk Assessment, Risk projection (estimation)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altLang="en-US" dirty="0"/>
              <a:t>RMMM (Risk mitigation, monitoring, and management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/>
              <a:t>6.2 Software configuration management, SCM  Repository, SCM Process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6.3 Software Quality Assurance  Task and Plan, Metrics, Software Reliability, Formal Technical Review(FTR) and walkthrough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48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0D1B-265C-43FE-8BBA-26427146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56C7-34B9-4C43-8D48-4EAF3F8B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Leawood-Book"/>
              </a:rPr>
              <a:t>The FTR is actually a class of reviews that includes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Leawood-BookItalic"/>
              </a:rPr>
              <a:t>W</a:t>
            </a:r>
            <a:r>
              <a:rPr lang="en-US" sz="1800" b="0" u="none" strike="noStrike" baseline="0" dirty="0">
                <a:latin typeface="Leawood-BookItalic"/>
              </a:rPr>
              <a:t>alkthroughs </a:t>
            </a:r>
            <a:endParaRPr lang="en-US" sz="1800" dirty="0">
              <a:latin typeface="Leawood-Book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0" u="none" strike="noStrike" baseline="0" dirty="0">
                <a:latin typeface="Leawood-Book"/>
              </a:rPr>
              <a:t> </a:t>
            </a:r>
            <a:r>
              <a:rPr lang="en-US" sz="1800" dirty="0">
                <a:latin typeface="Leawood-BookItalic"/>
              </a:rPr>
              <a:t>I</a:t>
            </a:r>
            <a:r>
              <a:rPr lang="en-US" sz="1800" b="0" u="none" strike="noStrike" baseline="0" dirty="0">
                <a:latin typeface="Leawood-BookItalic"/>
              </a:rPr>
              <a:t>nspections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b="0" u="none" strike="noStrike" baseline="0" dirty="0">
              <a:latin typeface="Leawood-BookItalic"/>
            </a:endParaRPr>
          </a:p>
          <a:p>
            <a:pPr algn="l"/>
            <a:r>
              <a:rPr lang="en-US" sz="1800" b="0" i="0" u="none" strike="noStrike" baseline="0" dirty="0">
                <a:latin typeface="Leawood-Book"/>
              </a:rPr>
              <a:t>FTR is conducted as a meeting and will be successful only if it is properly </a:t>
            </a:r>
            <a:r>
              <a:rPr lang="en-IN" sz="1800" b="0" i="0" u="none" strike="noStrike" baseline="0" dirty="0">
                <a:latin typeface="Leawood-Book"/>
              </a:rPr>
              <a:t>planned, controlled, and attended.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529C7FB7-A873-4D08-A0DF-895476EA8C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0739" y="412151"/>
            <a:ext cx="7921004" cy="874269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50260CD4-692D-401D-9A72-091BB7D1A7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495328" cy="4351338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accent1"/>
                </a:solidFill>
              </a:rPr>
              <a:t>The objectives of the FTR are:-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/>
              <a:t>To uncover errors in function, logic or implementation for any representation of the software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/>
              <a:t>To verify that the software under review meets its requirements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/>
              <a:t>To ensure that the software has been represented according to predefined standards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/>
              <a:t>To achieve software that is developed in a uniform manner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2800" dirty="0"/>
              <a:t>To make projects more manageable</a:t>
            </a:r>
          </a:p>
          <a:p>
            <a:pPr marL="0" lvl="1" indent="0" hangingPunct="0">
              <a:spcBef>
                <a:spcPts val="0"/>
              </a:spcBef>
              <a:spcAft>
                <a:spcPts val="1286"/>
              </a:spcAft>
              <a:buNone/>
            </a:pPr>
            <a:endParaRPr lang="en-US" sz="2359" dirty="0">
              <a:latin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993DDF35-D7BE-45F1-B18D-47BA2C1CE3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67DBE008-EE81-4E9D-A683-D274EA5BD6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199" y="1825625"/>
            <a:ext cx="10705051" cy="4351338"/>
          </a:xfrm>
        </p:spPr>
        <p:txBody>
          <a:bodyPr/>
          <a:lstStyle/>
          <a:p>
            <a:pPr lvl="0"/>
            <a:r>
              <a:rPr lang="en-US" b="1" u="sng" dirty="0"/>
              <a:t>Review Meeting</a:t>
            </a:r>
          </a:p>
          <a:p>
            <a:pPr lvl="0"/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Constraints:-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Between </a:t>
            </a:r>
            <a:r>
              <a:rPr lang="en-US" sz="2800" u="sng" dirty="0"/>
              <a:t>three</a:t>
            </a:r>
            <a:r>
              <a:rPr lang="en-US" sz="2800" dirty="0"/>
              <a:t> and </a:t>
            </a:r>
            <a:r>
              <a:rPr lang="en-US" sz="2800" u="sng" dirty="0"/>
              <a:t>five</a:t>
            </a:r>
            <a:r>
              <a:rPr lang="en-US" sz="2800" dirty="0"/>
              <a:t> people should be involved in the review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Advance preparation should occur but should require no more than </a:t>
            </a:r>
            <a:r>
              <a:rPr lang="en-US" sz="2800" u="sng" dirty="0"/>
              <a:t>two</a:t>
            </a:r>
            <a:r>
              <a:rPr lang="en-US" sz="2800" dirty="0"/>
              <a:t> hours of work for each person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The duration of the review meeting should be less than </a:t>
            </a:r>
            <a:r>
              <a:rPr lang="en-US" sz="2800" u="sng" dirty="0"/>
              <a:t>two</a:t>
            </a:r>
            <a:r>
              <a:rPr lang="en-US" sz="2800" dirty="0"/>
              <a:t>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37B5538E-10FD-4BD4-815C-A8C5D3117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9CB4D804-7AAD-4839-8144-7FAC87A802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199" y="1825625"/>
            <a:ext cx="10738607" cy="4351338"/>
          </a:xfrm>
        </p:spPr>
        <p:txBody>
          <a:bodyPr/>
          <a:lstStyle/>
          <a:p>
            <a:pPr lvl="0"/>
            <a:r>
              <a:rPr lang="en-US" b="1" u="sng" dirty="0"/>
              <a:t>Review Meeting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Begins with introduction of agenda and brief introduction by producer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Producer proceeds to walk through the work product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Reviewers raise issue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2800" dirty="0"/>
              <a:t>Recorder notes each problem or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540BA4E9-CB09-4430-830E-5FF32EB5AA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1F635869-EBD3-413A-8F37-4334F2063F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b="1" u="sng" dirty="0"/>
              <a:t>Review Meeting</a:t>
            </a:r>
          </a:p>
          <a:p>
            <a:pPr lvl="0"/>
            <a:r>
              <a:rPr lang="en-US" dirty="0"/>
              <a:t>At the end, all attendees must decide whether to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3200" dirty="0"/>
              <a:t>Accept the product without further modifications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3200" dirty="0"/>
              <a:t>Reject the product due to severe errors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3200" dirty="0"/>
              <a:t>Accept the product provisionally</a:t>
            </a:r>
          </a:p>
          <a:p>
            <a:pPr lvl="2">
              <a:buSzPct val="45000"/>
              <a:buFont typeface="StarSymbol"/>
              <a:buChar char="●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88BE6E78-96E7-4EF7-9AF6-CCE6B285B8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41DAC4C3-8D5C-4236-801E-1836C811ED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b="1" u="sng" dirty="0"/>
              <a:t>Review Reporting and Record Keeping</a:t>
            </a:r>
          </a:p>
          <a:p>
            <a:pPr lvl="0"/>
            <a:endParaRPr lang="en-US" dirty="0"/>
          </a:p>
          <a:p>
            <a:pPr lvl="1"/>
            <a:r>
              <a:rPr lang="en-US" sz="2800" dirty="0"/>
              <a:t>A review summary report answers three questions:-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2800" dirty="0"/>
              <a:t>Who has reviewed ?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2800" dirty="0"/>
              <a:t>Who reviewed it?</a:t>
            </a:r>
          </a:p>
          <a:p>
            <a:pPr lvl="3">
              <a:buSzPct val="45000"/>
              <a:buFont typeface="StarSymbol"/>
              <a:buChar char="●"/>
            </a:pPr>
            <a:r>
              <a:rPr lang="en-US" sz="2800" dirty="0"/>
              <a:t>What were the findings and conclusions?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2E44BA43-2E3C-4EEA-8684-41306A812D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CE51555E-EF90-40BC-9C8F-233C61051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b="1" u="sng" dirty="0"/>
              <a:t>Review Guidelines</a:t>
            </a:r>
          </a:p>
          <a:p>
            <a:pPr lvl="2">
              <a:buSzPct val="100000"/>
              <a:buAutoNum type="arabicPeriod"/>
            </a:pPr>
            <a:r>
              <a:rPr lang="en-US" sz="2800" dirty="0"/>
              <a:t>Review the product not the producer</a:t>
            </a:r>
          </a:p>
          <a:p>
            <a:pPr lvl="2">
              <a:buSzPct val="100000"/>
              <a:buAutoNum type="arabicPeriod"/>
            </a:pPr>
            <a:r>
              <a:rPr lang="en-US" sz="2800" dirty="0"/>
              <a:t>Set an agenda and maintain it</a:t>
            </a:r>
          </a:p>
          <a:p>
            <a:pPr lvl="2">
              <a:buSzPct val="100000"/>
              <a:buAutoNum type="arabicPeriod"/>
            </a:pPr>
            <a:r>
              <a:rPr lang="en-US" sz="2800" dirty="0"/>
              <a:t>Limit debate and rebuttal</a:t>
            </a:r>
          </a:p>
          <a:p>
            <a:pPr lvl="2">
              <a:buSzPct val="100000"/>
              <a:buAutoNum type="arabicPeriod"/>
            </a:pPr>
            <a:r>
              <a:rPr lang="en-US" sz="2800" dirty="0"/>
              <a:t>Enunciate problem areas but don’t attempt to solve every problem noted</a:t>
            </a:r>
          </a:p>
          <a:p>
            <a:pPr lvl="2">
              <a:buSzPct val="100000"/>
              <a:buAutoNum type="arabicPeriod"/>
            </a:pPr>
            <a:r>
              <a:rPr lang="en-US" sz="2800" dirty="0"/>
              <a:t>Take written notes</a:t>
            </a:r>
          </a:p>
          <a:p>
            <a:pPr lvl="2">
              <a:buSzPct val="100000"/>
              <a:buAutoNum type="arabicPeriod"/>
            </a:pPr>
            <a:r>
              <a:rPr lang="en-US" sz="2800" dirty="0"/>
              <a:t>Limit no. of participants and insist upon advance 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818CAF4E-6878-46E3-855C-F765F922DC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Formal Technical Reviews (FTR)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2ADFE9C9-9BC0-4D2B-A41F-7F4A31D420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b="1" u="sng" dirty="0"/>
              <a:t>Review Guidelines</a:t>
            </a:r>
          </a:p>
          <a:p>
            <a:pPr lvl="2"/>
            <a:r>
              <a:rPr lang="en-US" sz="2800" dirty="0"/>
              <a:t>7. Develop a checklist for each product that is likely to be reviewed</a:t>
            </a:r>
          </a:p>
          <a:p>
            <a:pPr lvl="2"/>
            <a:r>
              <a:rPr lang="en-US" sz="2800" dirty="0"/>
              <a:t>8. Allocate resources and schedule time for FTRs</a:t>
            </a:r>
          </a:p>
          <a:p>
            <a:pPr lvl="2"/>
            <a:r>
              <a:rPr lang="en-US" sz="2800" dirty="0"/>
              <a:t>9. Conduct meaningful training for all reviewers</a:t>
            </a:r>
          </a:p>
          <a:p>
            <a:pPr lvl="2"/>
            <a:r>
              <a:rPr lang="en-US" sz="2800" dirty="0"/>
              <a:t>10. Review your early reviews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AA8B4E94-C977-45EE-A4D3-8B86775B3C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0739" y="522537"/>
            <a:ext cx="7838051" cy="653171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chemeClr val="accent1"/>
                </a:solidFill>
              </a:rPr>
              <a:t>University Questions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DBE9A23B-AA87-4BF5-93EC-2BC40D9793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What is FTR in SQA? What are its objectives? Explain steps in FTR.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Explain and Compare FTR and Walkthroughs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Explain different metrics used for maintaining software quality.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780AD570-5E32-47F1-A8EF-0138624C6F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0739" y="522537"/>
            <a:ext cx="9260509" cy="653171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Difference between FTR and Walkthrough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76CACFDE-18B9-4052-8D08-AAFB9CBD79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80738" y="1632928"/>
            <a:ext cx="8908171" cy="480981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A walkthrough is ‘a static analysis technique in which a designer or programmer leads members of the development team and other interested parties through a software product, and the participants ask questions and make comments about possible errors, violation of development standards, and other problems’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 review is ‘a process or meeting during which a software product is presented to project personnel, managers, users, customers, user representatives, or other interested parties for comment or approval’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CBF6B-1571-4F25-B302-7F5A72500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67F811-56B4-4417-811D-C6346EA3F3F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4641" name="Text Box 1">
            <a:extLst>
              <a:ext uri="{FF2B5EF4-FFF2-40B4-BE49-F238E27FC236}">
                <a16:creationId xmlns:a16="http://schemas.microsoft.com/office/drawing/2014/main" id="{DCCC6445-05C9-4EDB-B6BD-1F6E46568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dirty="0"/>
              <a:t>Software Reviews</a:t>
            </a:r>
          </a:p>
        </p:txBody>
      </p:sp>
      <p:sp>
        <p:nvSpPr>
          <p:cNvPr id="624642" name="Text Box 2">
            <a:extLst>
              <a:ext uri="{FF2B5EF4-FFF2-40B4-BE49-F238E27FC236}">
                <a16:creationId xmlns:a16="http://schemas.microsoft.com/office/drawing/2014/main" id="{807CB798-6A51-4AB0-8B85-9A44C5AC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EDE7-4F0E-4197-A5B8-F32291ED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/>
          <a:lstStyle/>
          <a:p>
            <a:pPr algn="r"/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0B86F-55F3-4D9C-9C22-4910ACD1E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471" y="1073792"/>
            <a:ext cx="6887361" cy="5318875"/>
          </a:xfrm>
        </p:spPr>
      </p:pic>
    </p:spTree>
    <p:extLst>
      <p:ext uri="{BB962C8B-B14F-4D97-AF65-F5344CB8AC3E}">
        <p14:creationId xmlns:p14="http://schemas.microsoft.com/office/powerpoint/2010/main" val="71636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3C0-41B0-401E-AD10-67AD5885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3" y="365125"/>
            <a:ext cx="11392248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Difference between Inspections and Walkthrough </a:t>
            </a:r>
            <a:endParaRPr lang="en-IN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8C19B2-76D0-4C99-A400-E3123A1A9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8472"/>
              </p:ext>
            </p:extLst>
          </p:nvPr>
        </p:nvGraphicFramePr>
        <p:xfrm>
          <a:off x="922090" y="2639357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504777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2115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Inspection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Walkthrough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7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Well formalized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Comparatively less formal process than inspection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uses checklist for locating errors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does not uses checklist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is used to analyze the quality of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improve quality of the product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9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takes more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comparatively less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97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focuses on training of junior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focuses on finding defects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2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2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1F9C-96EF-4A48-B4AC-308B6E16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Example for Checklist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5FCA-7290-4DE6-93E4-7156D01E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7" y="1825625"/>
            <a:ext cx="11794920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Checklist for Interfaces:</a:t>
            </a:r>
            <a:endParaRPr lang="en-IN" sz="1800" b="0" i="0" u="none" strike="noStrike" baseline="0" dirty="0">
              <a:solidFill>
                <a:schemeClr val="accent1"/>
              </a:solidFill>
              <a:latin typeface="Leawood-Book"/>
            </a:endParaRP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solidFill>
                  <a:srgbClr val="FF00FF"/>
                </a:solidFill>
                <a:latin typeface="Futura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awood-Book"/>
              </a:rPr>
              <a:t>Is the layout designed using standard conventions? Left to right? Top to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Leawood-Book"/>
              </a:rPr>
              <a:t>bottom?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solidFill>
                  <a:srgbClr val="FF00FF"/>
                </a:solidFill>
                <a:latin typeface="Futura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awood-Book"/>
              </a:rPr>
              <a:t>Does the presentation need to be scrolled?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solidFill>
                  <a:srgbClr val="FF00FF"/>
                </a:solidFill>
                <a:latin typeface="Futura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awood-Book"/>
              </a:rPr>
              <a:t>Are color and placement, typeface, and size used effectively?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solidFill>
                  <a:srgbClr val="FF00FF"/>
                </a:solidFill>
                <a:latin typeface="Futura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awood-Book"/>
              </a:rPr>
              <a:t>Are all navigation options or functions represented at the same level of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Leawood-Book"/>
              </a:rPr>
              <a:t>abstraction?</a:t>
            </a:r>
          </a:p>
          <a:p>
            <a:pPr marL="914400" lvl="2" indent="0">
              <a:buNone/>
            </a:pPr>
            <a:r>
              <a:rPr lang="en-US" sz="2400" b="0" i="0" u="none" strike="noStrike" baseline="0" dirty="0">
                <a:solidFill>
                  <a:srgbClr val="FF00FF"/>
                </a:solidFill>
                <a:latin typeface="Futura"/>
              </a:rPr>
              <a:t>•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eawood-Book"/>
              </a:rPr>
              <a:t>Are all navigation choices clearly labeled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Leawood-Book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05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759B-758B-4D56-9DD5-514C8119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>
            <a:normAutofit/>
          </a:bodyPr>
          <a:lstStyle/>
          <a:p>
            <a:r>
              <a:rPr lang="en-IN" sz="1800" b="0" i="0" u="none" strike="noStrike" baseline="0" dirty="0">
                <a:solidFill>
                  <a:srgbClr val="231F20"/>
                </a:solidFill>
                <a:latin typeface="Formata-Regular"/>
              </a:rPr>
              <a:t>										</a:t>
            </a:r>
            <a:r>
              <a:rPr lang="en-IN" sz="2000" b="0" i="0" u="none" strike="noStrike" baseline="0" dirty="0" err="1">
                <a:solidFill>
                  <a:srgbClr val="231F20"/>
                </a:solidFill>
                <a:latin typeface="Formata-Regular"/>
              </a:rPr>
              <a:t>Contd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Formata-Regular"/>
              </a:rPr>
              <a:t>…</a:t>
            </a:r>
            <a:br>
              <a:rPr lang="en-IN" sz="1800" dirty="0">
                <a:solidFill>
                  <a:srgbClr val="231F20"/>
                </a:solidFill>
                <a:latin typeface="Formata-Regular"/>
              </a:rPr>
            </a:br>
            <a:r>
              <a:rPr lang="en-IN" sz="2400" b="1" i="0" u="none" strike="noStrike" baseline="0" dirty="0">
                <a:solidFill>
                  <a:srgbClr val="0070C0"/>
                </a:solidFill>
                <a:latin typeface="Formata-Regular"/>
              </a:rPr>
              <a:t>An inspection checklist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0DA1B9-CEE9-4C9A-AB60-CD86544EE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867" y="1447800"/>
            <a:ext cx="6482265" cy="5045075"/>
          </a:xfrm>
        </p:spPr>
      </p:pic>
    </p:spTree>
    <p:extLst>
      <p:ext uri="{BB962C8B-B14F-4D97-AF65-F5344CB8AC3E}">
        <p14:creationId xmlns:p14="http://schemas.microsoft.com/office/powerpoint/2010/main" val="18255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6670-0D2F-4FF2-907D-6B3B022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b="1" dirty="0">
                <a:solidFill>
                  <a:srgbClr val="FF0000"/>
                </a:solidFill>
              </a:rPr>
              <a:t>Reviews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F086-7532-4CFF-BE33-F4F1B11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6"/>
            <a:ext cx="10515600" cy="552834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sz="1800" dirty="0">
              <a:latin typeface="Leawood-Book"/>
            </a:endParaRPr>
          </a:p>
          <a:p>
            <a:pPr algn="l"/>
            <a:r>
              <a:rPr lang="en-US" sz="2000" b="0" i="0" u="none" strike="noStrike" baseline="0" dirty="0">
                <a:latin typeface="Leawood-Book"/>
              </a:rPr>
              <a:t>Software reviews are a “filter” for the software process.</a:t>
            </a:r>
          </a:p>
          <a:p>
            <a:pPr algn="l"/>
            <a:endParaRPr lang="en-US" sz="2000" b="0" i="0" u="none" strike="noStrike" baseline="0" dirty="0">
              <a:latin typeface="Leawood-Book"/>
            </a:endParaRPr>
          </a:p>
          <a:p>
            <a:pPr algn="l"/>
            <a:r>
              <a:rPr lang="en-US" sz="2000" b="0" i="0" u="none" strike="noStrike" baseline="0" dirty="0">
                <a:latin typeface="Leawood-Book"/>
              </a:rPr>
              <a:t>The intent of every technical review is to find errors and uncover issues that would have a negative impact on the software to be deployed.</a:t>
            </a:r>
          </a:p>
          <a:p>
            <a:pPr algn="l"/>
            <a:endParaRPr lang="en-US" sz="2000" b="0" i="0" u="none" strike="noStrike" baseline="0" dirty="0">
              <a:latin typeface="Leawood-Book"/>
            </a:endParaRPr>
          </a:p>
          <a:p>
            <a:pPr algn="l"/>
            <a:r>
              <a:rPr lang="en-IN" sz="2000" b="0" i="0" u="none" strike="noStrike" baseline="0" dirty="0">
                <a:latin typeface="Leawood-Book"/>
              </a:rPr>
              <a:t>Software reviews “purify” software </a:t>
            </a:r>
            <a:r>
              <a:rPr lang="en-US" sz="2000" b="0" i="0" u="none" strike="noStrike" baseline="0" dirty="0">
                <a:latin typeface="Leawood-Book"/>
              </a:rPr>
              <a:t>engineering work products including </a:t>
            </a:r>
          </a:p>
          <a:p>
            <a:pPr lvl="2"/>
            <a:r>
              <a:rPr lang="en-US" dirty="0">
                <a:latin typeface="Leawood-Book"/>
              </a:rPr>
              <a:t>R</a:t>
            </a:r>
            <a:r>
              <a:rPr lang="en-US" b="0" i="0" u="none" strike="noStrike" baseline="0" dirty="0">
                <a:latin typeface="Leawood-Book"/>
              </a:rPr>
              <a:t>equirements </a:t>
            </a:r>
            <a:endParaRPr lang="en-US" dirty="0">
              <a:latin typeface="Leawood-Book"/>
            </a:endParaRPr>
          </a:p>
          <a:p>
            <a:pPr lvl="2"/>
            <a:r>
              <a:rPr lang="en-US" dirty="0">
                <a:latin typeface="Leawood-Book"/>
              </a:rPr>
              <a:t>D</a:t>
            </a:r>
            <a:r>
              <a:rPr lang="en-US" b="0" i="0" u="none" strike="noStrike" baseline="0" dirty="0">
                <a:latin typeface="Leawood-Book"/>
              </a:rPr>
              <a:t>esign models</a:t>
            </a:r>
          </a:p>
          <a:p>
            <a:pPr lvl="2"/>
            <a:r>
              <a:rPr lang="en-IN" b="0" i="0" u="none" strike="noStrike" baseline="0" dirty="0">
                <a:latin typeface="Leawood-Book"/>
              </a:rPr>
              <a:t>Code</a:t>
            </a:r>
          </a:p>
          <a:p>
            <a:pPr lvl="2"/>
            <a:r>
              <a:rPr lang="en-IN" dirty="0">
                <a:latin typeface="Leawood-Book"/>
              </a:rPr>
              <a:t>T</a:t>
            </a:r>
            <a:r>
              <a:rPr lang="en-IN" b="0" i="0" u="none" strike="noStrike" baseline="0" dirty="0">
                <a:latin typeface="Leawood-Book"/>
              </a:rPr>
              <a:t>esting data</a:t>
            </a:r>
            <a:endParaRPr lang="en-US" b="0" i="0" u="none" strike="noStrike" baseline="0" dirty="0">
              <a:latin typeface="Leawood-Book"/>
            </a:endParaRPr>
          </a:p>
          <a:p>
            <a:pPr algn="l"/>
            <a:endParaRPr lang="en-US" sz="2000" b="0" i="0" u="none" strike="noStrike" baseline="0" dirty="0">
              <a:latin typeface="Leawood-Book"/>
            </a:endParaRPr>
          </a:p>
          <a:p>
            <a:pPr algn="l"/>
            <a:r>
              <a:rPr lang="en-US" sz="2000" b="0" i="0" u="none" strike="noStrike" baseline="0" dirty="0">
                <a:latin typeface="Leawood-Book"/>
              </a:rPr>
              <a:t>Industry data indicates that reviews provide a significant return on investment.</a:t>
            </a:r>
          </a:p>
          <a:p>
            <a:pPr algn="l"/>
            <a:r>
              <a:rPr lang="en-US" sz="2000" dirty="0">
                <a:latin typeface="Leawood-Book"/>
              </a:rPr>
              <a:t>Classes of Reviews:</a:t>
            </a:r>
          </a:p>
          <a:p>
            <a:pPr lvl="2"/>
            <a:r>
              <a:rPr lang="en-US" dirty="0">
                <a:latin typeface="Leawood-Book"/>
              </a:rPr>
              <a:t>Informal</a:t>
            </a:r>
          </a:p>
          <a:p>
            <a:pPr lvl="2"/>
            <a:r>
              <a:rPr lang="en-US" dirty="0">
                <a:latin typeface="Leawood-Book"/>
              </a:rPr>
              <a:t>Formal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30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0EE3-F683-4DDA-98E8-2D1DE14D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u="none" strike="noStrike" baseline="0" dirty="0">
                <a:solidFill>
                  <a:srgbClr val="FF0000"/>
                </a:solidFill>
                <a:latin typeface="LubalinGraph-Demi"/>
              </a:rPr>
              <a:t>DEFECT AMPLIFICATION AND REMOVAL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5DF5-7D00-4C0D-8DA9-618F8A00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3200" b="1" i="0" u="none" strike="noStrike" baseline="0" dirty="0">
                <a:solidFill>
                  <a:schemeClr val="accent1"/>
                </a:solidFill>
                <a:latin typeface="LubalinGraph-Demi"/>
              </a:rPr>
              <a:t>Defect amplification model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F71DB-7FEE-47EC-AA20-C2FBE2A5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35" y="2725673"/>
            <a:ext cx="8226130" cy="2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649F-2F5B-484C-8154-306D0CDB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565"/>
            <a:ext cx="10515600" cy="902123"/>
          </a:xfrm>
        </p:spPr>
        <p:txBody>
          <a:bodyPr>
            <a:normAutofit fontScale="90000"/>
          </a:bodyPr>
          <a:lstStyle/>
          <a:p>
            <a:r>
              <a:rPr lang="en-IN" sz="4400" b="0" i="0" u="none" strike="noStrike" baseline="0" dirty="0">
                <a:solidFill>
                  <a:schemeClr val="accent1"/>
                </a:solidFill>
                <a:latin typeface="LubalinGraph-Demi"/>
              </a:rPr>
              <a:t>Defect amplification—</a:t>
            </a:r>
            <a:r>
              <a:rPr lang="en-IN" sz="4400" i="0" u="sng" strike="noStrike" baseline="0" dirty="0">
                <a:solidFill>
                  <a:srgbClr val="0070C0"/>
                </a:solidFill>
                <a:latin typeface="LubalinGraph-Demi"/>
              </a:rPr>
              <a:t>no reviews</a:t>
            </a:r>
            <a:br>
              <a:rPr lang="en-IN" sz="4400" i="0" u="none" strike="noStrike" baseline="0" dirty="0">
                <a:latin typeface="LubalinGraph-Dem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0BB1-738E-4A3D-B0CE-3B8626BD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9D84-2618-46A2-97ED-93077F63C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71" y="2013358"/>
            <a:ext cx="5946702" cy="39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799D-92EA-469B-AB01-C242A8A3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chemeClr val="accent1"/>
                </a:solidFill>
                <a:latin typeface="LubalinGraph-Demi"/>
              </a:rPr>
              <a:t>Defect amplification— reviews conducted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39A4-394E-42A8-B441-43EBDEF1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268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Leawood-Boo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Leawood-Book"/>
              </a:rPr>
              <a:t>T</a:t>
            </a:r>
            <a:r>
              <a:rPr lang="en-US" sz="2800" b="0" i="0" u="none" strike="noStrike" baseline="0" dirty="0">
                <a:latin typeface="Leawood-Book"/>
              </a:rPr>
              <a:t>he total cost for development and maintenance when reviews are conducted is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Leawood-Book"/>
              </a:rPr>
              <a:t>783</a:t>
            </a:r>
            <a:r>
              <a:rPr lang="en-US" sz="2800" b="0" i="0" u="none" strike="noStrike" baseline="0" dirty="0">
                <a:latin typeface="Leawood-Book"/>
              </a:rPr>
              <a:t> cost units.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Leawood-Book"/>
              </a:rPr>
              <a:t>When no reviews are conducted, total cost is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Leawood-Book"/>
              </a:rPr>
              <a:t>2177</a:t>
            </a:r>
            <a:r>
              <a:rPr lang="en-US" sz="2800" b="0" i="0" u="none" strike="noStrike" baseline="0" dirty="0">
                <a:latin typeface="Leawood-Book"/>
              </a:rPr>
              <a:t> units—nearly three times more costly.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93D7-1FDB-433A-AA93-9120221C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50" y="1455796"/>
            <a:ext cx="5615904" cy="361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7D57A-2AE6-46A2-AE4A-0BA4E618408A}"/>
              </a:ext>
            </a:extLst>
          </p:cNvPr>
          <p:cNvSpPr txBox="1"/>
          <p:nvPr/>
        </p:nvSpPr>
        <p:spPr>
          <a:xfrm>
            <a:off x="8221211" y="2130804"/>
            <a:ext cx="33639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eawood-Book"/>
              </a:rPr>
              <a:t>The number of errors uncovered during</a:t>
            </a:r>
          </a:p>
          <a:p>
            <a:pPr algn="l"/>
            <a:r>
              <a:rPr lang="en-US" sz="1800" b="0" i="0" u="none" strike="noStrike" baseline="0" dirty="0">
                <a:latin typeface="Leawood-Book"/>
              </a:rPr>
              <a:t>each of the steps noted in both the figures  is multiplied by the cost to remove an error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Leawood-Book"/>
              </a:rPr>
              <a:t>1.5</a:t>
            </a:r>
            <a:r>
              <a:rPr lang="en-US" sz="1800" b="0" i="0" u="none" strike="noStrike" baseline="0" dirty="0">
                <a:latin typeface="Leawood-Book"/>
              </a:rPr>
              <a:t> cost units for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Leawood-Book"/>
              </a:rPr>
              <a:t>6.5</a:t>
            </a:r>
            <a:r>
              <a:rPr lang="en-US" sz="1800" b="0" i="0" u="none" strike="noStrike" baseline="0" dirty="0">
                <a:latin typeface="Leawood-Book"/>
              </a:rPr>
              <a:t> cost units before test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Leawood-Book"/>
              </a:rPr>
              <a:t>15</a:t>
            </a:r>
            <a:r>
              <a:rPr lang="en-US" sz="1800" b="0" i="0" u="none" strike="noStrike" baseline="0" dirty="0">
                <a:latin typeface="Leawood-Book"/>
              </a:rPr>
              <a:t> cost units during test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chemeClr val="accent1"/>
                </a:solidFill>
                <a:latin typeface="Leawood-Book"/>
              </a:rPr>
              <a:t>67</a:t>
            </a:r>
            <a:r>
              <a:rPr lang="en-US" sz="1800" b="0" i="0" u="none" strike="noStrike" baseline="0" dirty="0">
                <a:latin typeface="Leawood-Book"/>
              </a:rPr>
              <a:t> cost units after release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Leawood-Book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44BF-380B-481D-B024-B59A8AC2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baseline="0" dirty="0">
                <a:solidFill>
                  <a:srgbClr val="0070C0"/>
                </a:solidFill>
                <a:latin typeface="LubalinGraph-Demi"/>
              </a:rPr>
              <a:t>Effort expended with and without reviews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B7988-957D-489E-8BE8-757076D8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2072481"/>
            <a:ext cx="6924675" cy="3857625"/>
          </a:xfrm>
        </p:spPr>
      </p:pic>
    </p:spTree>
    <p:extLst>
      <p:ext uri="{BB962C8B-B14F-4D97-AF65-F5344CB8AC3E}">
        <p14:creationId xmlns:p14="http://schemas.microsoft.com/office/powerpoint/2010/main" val="26738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F928-5194-4F59-ABB7-937F2566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solidFill>
                  <a:srgbClr val="0070C0"/>
                </a:solidFill>
                <a:latin typeface="LubalinGraph-Demi"/>
              </a:rPr>
              <a:t>Reference model for technical</a:t>
            </a:r>
            <a:r>
              <a:rPr lang="en-IN" sz="3600" dirty="0">
                <a:solidFill>
                  <a:srgbClr val="0070C0"/>
                </a:solidFill>
                <a:latin typeface="LubalinGraph-Demi"/>
              </a:rPr>
              <a:t> </a:t>
            </a:r>
            <a:r>
              <a:rPr lang="en-IN" sz="3600" b="0" i="0" u="none" strike="noStrike" baseline="0" dirty="0">
                <a:solidFill>
                  <a:srgbClr val="0070C0"/>
                </a:solidFill>
                <a:latin typeface="LubalinGraph-Demi"/>
              </a:rPr>
              <a:t>reviews</a:t>
            </a: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5A9B7A-72FC-48FC-8113-15389C8A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475" y="1843881"/>
            <a:ext cx="4591050" cy="4314825"/>
          </a:xfrm>
        </p:spPr>
      </p:pic>
    </p:spTree>
    <p:extLst>
      <p:ext uri="{BB962C8B-B14F-4D97-AF65-F5344CB8AC3E}">
        <p14:creationId xmlns:p14="http://schemas.microsoft.com/office/powerpoint/2010/main" val="16774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8498-88E5-4C88-BD92-ACBB1D9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39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Classes of Reviews: </a:t>
            </a:r>
            <a:r>
              <a:rPr lang="en-US" b="1" dirty="0">
                <a:solidFill>
                  <a:srgbClr val="C00000"/>
                </a:solidFill>
              </a:rPr>
              <a:t>Informal and Formal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3CFF-ACBA-4488-A087-4D2C91A9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850"/>
            <a:ext cx="10515600" cy="484311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Informal Reviews:</a:t>
            </a:r>
          </a:p>
          <a:p>
            <a:endParaRPr lang="en-US" dirty="0"/>
          </a:p>
          <a:p>
            <a:pPr lvl="1"/>
            <a:r>
              <a:rPr lang="en-IN" dirty="0"/>
              <a:t>An </a:t>
            </a:r>
            <a:r>
              <a:rPr lang="en-IN" u="sng" dirty="0"/>
              <a:t>Informal/A</a:t>
            </a:r>
            <a:r>
              <a:rPr lang="en-IN" b="0" i="0" u="sng" strike="noStrike" baseline="0" dirty="0"/>
              <a:t> Casual</a:t>
            </a:r>
            <a:r>
              <a:rPr lang="en-IN" u="sng" dirty="0"/>
              <a:t> </a:t>
            </a:r>
            <a:r>
              <a:rPr lang="en-IN" dirty="0"/>
              <a:t>meetings – to discuss technical problem</a:t>
            </a:r>
          </a:p>
          <a:p>
            <a:pPr lvl="1"/>
            <a:r>
              <a:rPr lang="en-IN" dirty="0"/>
              <a:t>Also called </a:t>
            </a:r>
            <a:r>
              <a:rPr lang="en-IN" u="sng" dirty="0">
                <a:solidFill>
                  <a:schemeClr val="accent1"/>
                </a:solidFill>
              </a:rPr>
              <a:t>Peer- reviews</a:t>
            </a:r>
            <a:r>
              <a:rPr lang="en-IN" dirty="0"/>
              <a:t>(giving document to colleague)</a:t>
            </a:r>
          </a:p>
          <a:p>
            <a:pPr lvl="1"/>
            <a:r>
              <a:rPr lang="en-IN" dirty="0"/>
              <a:t>Mostly one-one meetings</a:t>
            </a:r>
          </a:p>
          <a:p>
            <a:pPr lvl="1"/>
            <a:r>
              <a:rPr lang="en-IN" dirty="0"/>
              <a:t>No advance planning</a:t>
            </a:r>
          </a:p>
          <a:p>
            <a:pPr lvl="1"/>
            <a:r>
              <a:rPr lang="en-IN" dirty="0"/>
              <a:t>No agenda is required and not formally reported</a:t>
            </a:r>
          </a:p>
          <a:p>
            <a:pPr lvl="1"/>
            <a:r>
              <a:rPr lang="en-US" b="0" i="0" u="none" strike="noStrike" baseline="0" dirty="0"/>
              <a:t>No Follow-up on the errors that are uncovered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1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B8B0AB88DBA4AA45B0A573AF65072" ma:contentTypeVersion="8" ma:contentTypeDescription="Create a new document." ma:contentTypeScope="" ma:versionID="3eee57de32f3abfaee19ebb4854c7d52">
  <xsd:schema xmlns:xsd="http://www.w3.org/2001/XMLSchema" xmlns:xs="http://www.w3.org/2001/XMLSchema" xmlns:p="http://schemas.microsoft.com/office/2006/metadata/properties" xmlns:ns2="28ba1872-a4f9-4748-bfc2-61953337526c" targetNamespace="http://schemas.microsoft.com/office/2006/metadata/properties" ma:root="true" ma:fieldsID="956aec09760dbb69d4ef5cff20a4da0d" ns2:_="">
    <xsd:import namespace="28ba1872-a4f9-4748-bfc2-619533375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a1872-a4f9-4748-bfc2-61953337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3EF178-39CC-4CB7-9179-B537322C79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C0D438-290A-4AB2-8712-D32E87EBE7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8DC16B-BC64-48C3-8624-8FA5145A2D21}"/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942</Words>
  <Application>Microsoft Office PowerPoint</Application>
  <PresentationFormat>Widescreen</PresentationFormat>
  <Paragraphs>149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Formata-Regular</vt:lpstr>
      <vt:lpstr>Futura</vt:lpstr>
      <vt:lpstr>Leawood-Book</vt:lpstr>
      <vt:lpstr>Leawood-BookItalic</vt:lpstr>
      <vt:lpstr>Liberation Sans</vt:lpstr>
      <vt:lpstr>LubalinGraph-Demi</vt:lpstr>
      <vt:lpstr>StarSymbol</vt:lpstr>
      <vt:lpstr>Times New Roman</vt:lpstr>
      <vt:lpstr>Wingdings</vt:lpstr>
      <vt:lpstr>Office Theme</vt:lpstr>
      <vt:lpstr>Module 6 Software Risk, Configuration  management and Quality Assurance  </vt:lpstr>
      <vt:lpstr>PowerPoint Presentation</vt:lpstr>
      <vt:lpstr>Reviews</vt:lpstr>
      <vt:lpstr>DEFECT AMPLIFICATION AND REMOVAL</vt:lpstr>
      <vt:lpstr>Defect amplification—no reviews </vt:lpstr>
      <vt:lpstr>Defect amplification— reviews conducted</vt:lpstr>
      <vt:lpstr>Effort expended with and without reviews</vt:lpstr>
      <vt:lpstr>Reference model for technical reviews</vt:lpstr>
      <vt:lpstr>Classes of Reviews: Informal and Formal</vt:lpstr>
      <vt:lpstr>Formal Technical Reviews (FTR)</vt:lpstr>
      <vt:lpstr>Formal Technical Reviews (FTR)</vt:lpstr>
      <vt:lpstr>Formal Technical Reviews (FTR)</vt:lpstr>
      <vt:lpstr>Formal Technical Reviews (FTR)</vt:lpstr>
      <vt:lpstr>Formal Technical Reviews (FTR)</vt:lpstr>
      <vt:lpstr>Formal Technical Reviews (FTR)</vt:lpstr>
      <vt:lpstr>Formal Technical Reviews (FTR)</vt:lpstr>
      <vt:lpstr>Formal Technical Reviews (FTR)</vt:lpstr>
      <vt:lpstr>University Questions</vt:lpstr>
      <vt:lpstr>Difference between FTR and Walkthrough</vt:lpstr>
      <vt:lpstr>Contd…</vt:lpstr>
      <vt:lpstr>Difference between Inspections and Walkthrough </vt:lpstr>
      <vt:lpstr>Example for Checklist</vt:lpstr>
      <vt:lpstr>          Contd… An inspection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shilpaingoley1@gmail.com</dc:creator>
  <cp:lastModifiedBy>Parul Jain</cp:lastModifiedBy>
  <cp:revision>47</cp:revision>
  <dcterms:created xsi:type="dcterms:W3CDTF">2021-04-17T11:16:42Z</dcterms:created>
  <dcterms:modified xsi:type="dcterms:W3CDTF">2021-10-08T06:48:25Z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0x0101006F7B8B0AB88DBA4AA45B0A573AF65072</vt:lpwstr>
  </property>
</Properties>
</file>