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4" r:id="rId10"/>
    <p:sldId id="287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94" r:id="rId19"/>
    <p:sldId id="270" r:id="rId20"/>
    <p:sldId id="271" r:id="rId21"/>
    <p:sldId id="272" r:id="rId22"/>
    <p:sldId id="275" r:id="rId23"/>
    <p:sldId id="288" r:id="rId24"/>
    <p:sldId id="289" r:id="rId25"/>
    <p:sldId id="290" r:id="rId26"/>
    <p:sldId id="291" r:id="rId27"/>
    <p:sldId id="292" r:id="rId28"/>
    <p:sldId id="293" r:id="rId29"/>
    <p:sldId id="276" r:id="rId30"/>
    <p:sldId id="277" r:id="rId31"/>
    <p:sldId id="278" r:id="rId32"/>
    <p:sldId id="279" r:id="rId33"/>
    <p:sldId id="280" r:id="rId34"/>
    <p:sldId id="281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EC12D-5B50-40EB-8C4B-1BA80C226EAD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C34AF-64C0-4A4A-8B58-AF760ECE2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0261BC-78F4-40B6-ACC0-664971D7057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7B597B-2512-42F2-AA76-E50064170E7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4B2FD4A-F311-49FD-8273-BD120791D24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0EA207E-A0B7-43EC-B346-9B89637997CD}" type="slidenum">
              <a:rPr lang="en-GB" smtClean="0"/>
              <a:pPr/>
              <a:t>34</a:t>
            </a:fld>
            <a:endParaRPr lang="en-GB" smtClean="0"/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BE5A64C-5F1E-4986-82B8-8D4C0D1269ED}" type="slidenum">
              <a:rPr lang="en-GB" smtClean="0"/>
              <a:pPr/>
              <a:t>35</a:t>
            </a:fld>
            <a:endParaRPr lang="en-GB" smtClean="0"/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64770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000" y="64008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8: Modelling Interactions and Behaviour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008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4B407-98DB-4DC6-BD2E-874594E2F2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64770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000" y="64008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8: Modelling Interactions and Behaviour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008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4B407-98DB-4DC6-BD2E-874594E2F2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3A0C26-CFE7-4454-AF85-8A785B98C12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4AD6D8E-7E3B-419E-B566-569B8ADF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Activity </a:t>
            </a:r>
            <a:br>
              <a:rPr lang="en-US" sz="8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</a:br>
            <a:r>
              <a:rPr lang="en-US" sz="8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&amp; </a:t>
            </a:r>
            <a:br>
              <a:rPr lang="en-US" sz="8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</a:br>
            <a:r>
              <a:rPr lang="en-US" sz="8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State Chart</a:t>
            </a:r>
            <a:br>
              <a:rPr lang="en-US" sz="8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</a:br>
            <a:r>
              <a:rPr lang="en-US" sz="8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Diagram</a:t>
            </a:r>
            <a:endParaRPr lang="en-US" sz="8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7943850" cy="5334000"/>
          </a:xfrm>
        </p:spPr>
        <p:txBody>
          <a:bodyPr/>
          <a:lstStyle/>
          <a:p>
            <a:pPr algn="just"/>
            <a:r>
              <a:rPr lang="en-GB" smtClean="0">
                <a:cs typeface="Times" pitchFamily="1" charset="0"/>
              </a:rPr>
              <a:t>A state diagram describes the behaviour of  an </a:t>
            </a:r>
            <a:r>
              <a:rPr lang="en-GB" i="1" smtClean="0">
                <a:cs typeface="Times" pitchFamily="1" charset="0"/>
              </a:rPr>
              <a:t>individual object with the system</a:t>
            </a:r>
            <a:r>
              <a:rPr lang="en-GB" smtClean="0">
                <a:cs typeface="Times" pitchFamily="1" charset="0"/>
              </a:rPr>
              <a:t>. </a:t>
            </a:r>
          </a:p>
          <a:p>
            <a:pPr lvl="1" algn="just"/>
            <a:r>
              <a:rPr lang="en-GB" smtClean="0">
                <a:cs typeface="Times" pitchFamily="1" charset="0"/>
              </a:rPr>
              <a:t>At any given point in time, object is in a certain state. </a:t>
            </a:r>
          </a:p>
          <a:p>
            <a:pPr lvl="2" algn="just"/>
            <a:r>
              <a:rPr lang="en-GB" smtClean="0">
                <a:cs typeface="Times" pitchFamily="1" charset="0"/>
              </a:rPr>
              <a:t>Being in a state means that it is will behave in a </a:t>
            </a:r>
            <a:r>
              <a:rPr lang="en-GB" i="1" smtClean="0">
                <a:cs typeface="Times" pitchFamily="1" charset="0"/>
              </a:rPr>
              <a:t>specific way</a:t>
            </a:r>
            <a:r>
              <a:rPr lang="en-GB" smtClean="0">
                <a:cs typeface="Times" pitchFamily="1" charset="0"/>
              </a:rPr>
              <a:t> in response to any events that occur. </a:t>
            </a:r>
          </a:p>
          <a:p>
            <a:pPr lvl="1" algn="just"/>
            <a:r>
              <a:rPr lang="en-GB" smtClean="0">
                <a:cs typeface="Times" pitchFamily="1" charset="0"/>
              </a:rPr>
              <a:t>Some events will cause the system to change state.</a:t>
            </a:r>
          </a:p>
          <a:p>
            <a:pPr lvl="1"/>
            <a:r>
              <a:rPr lang="en-GB" smtClean="0">
                <a:cs typeface="Times" pitchFamily="1" charset="0"/>
              </a:rPr>
              <a:t>A state diagram is a directed graph where the nodes are states and the arcs are transitions.</a:t>
            </a:r>
            <a:r>
              <a:rPr lang="en-US" smtClean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C6B0A-E078-44A8-B802-888173F803C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792162"/>
          </a:xfrm>
        </p:spPr>
        <p:txBody>
          <a:bodyPr/>
          <a:lstStyle/>
          <a:p>
            <a:pPr>
              <a:defRPr/>
            </a:pPr>
            <a:r>
              <a:rPr lang="en-GB" dirty="0" smtClean="0">
                <a:cs typeface="Times" pitchFamily="1" charset="0"/>
              </a:rPr>
              <a:t> </a:t>
            </a:r>
            <a:r>
              <a:rPr lang="en-GB" dirty="0">
                <a:cs typeface="Times" pitchFamily="1" charset="0"/>
              </a:rPr>
              <a:t>State Diagrams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620000" cy="914400"/>
          </a:xfrm>
        </p:spPr>
        <p:txBody>
          <a:bodyPr/>
          <a:lstStyle/>
          <a:p>
            <a:pPr algn="just">
              <a:defRPr/>
            </a:pPr>
            <a:r>
              <a:rPr lang="en-US"/>
              <a:t>State diagrams – an example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315200" cy="4800600"/>
          </a:xfrm>
        </p:spPr>
        <p:txBody>
          <a:bodyPr/>
          <a:lstStyle/>
          <a:p>
            <a:pPr lvl="1" algn="just"/>
            <a:r>
              <a:rPr lang="en-GB" sz="2000" smtClean="0">
                <a:cs typeface="Times" pitchFamily="1" charset="0"/>
              </a:rPr>
              <a:t>tic-tac-toe game (also called noughts and crosses)</a:t>
            </a:r>
            <a:endParaRPr lang="en-US" sz="2000" smtClean="0"/>
          </a:p>
        </p:txBody>
      </p:sp>
      <p:pic>
        <p:nvPicPr>
          <p:cNvPr id="76807" name="Picture 5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95400" y="2057400"/>
            <a:ext cx="6781800" cy="4114800"/>
          </a:xfr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8: Modelling Interactions and Behaviour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E17E6B-804A-4C94-BFBD-3D0614A05B1D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9088" indent="-319088" eaLnBrk="1" hangingPunct="1">
              <a:buFont typeface="Wingdings" pitchFamily="2" charset="2"/>
              <a:buChar char=""/>
            </a:pPr>
            <a:r>
              <a:rPr lang="en-US" smtClean="0"/>
              <a:t>Each state represents a named condition during the life of an object during which it satisfies some condition or waits for some event.</a:t>
            </a:r>
          </a:p>
          <a:p>
            <a:pPr marL="319088" indent="-319088" eaLnBrk="1" hangingPunct="1">
              <a:buFont typeface="Wingdings" pitchFamily="2" charset="2"/>
              <a:buChar char=""/>
            </a:pPr>
            <a:r>
              <a:rPr lang="en-US" smtClean="0"/>
              <a:t>A state chart diagram typically contains one start state and multiple end states.  </a:t>
            </a:r>
          </a:p>
          <a:p>
            <a:pPr marL="319088" indent="-319088" eaLnBrk="1" hangingPunct="1">
              <a:buFont typeface="Wingdings" pitchFamily="2" charset="2"/>
              <a:buChar char=""/>
            </a:pPr>
            <a:r>
              <a:rPr lang="en-US" smtClean="0"/>
              <a:t>A state chart diagram is typically used to model the discrete stages of an object’s lifetime.</a:t>
            </a:r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chemeClr val="tx2">
                    <a:satMod val="130000"/>
                  </a:schemeClr>
                </a:solidFill>
              </a:rPr>
              <a:t>State Chart Diagram</a:t>
            </a:r>
            <a:endParaRPr lang="en-US" smtClean="0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u="sng" dirty="0" smtClean="0"/>
              <a:t>State Transition</a:t>
            </a:r>
            <a:endParaRPr lang="en-US" b="1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state transition indicates that an object in the source state will perform certain specified actions and enter the destination state when a specified event occurs or when certain conditions are satisfied. 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You can show one or more state transitions from a state as long as each transition is unique. 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chemeClr val="tx2">
                    <a:satMod val="130000"/>
                  </a:schemeClr>
                </a:solidFill>
              </a:rPr>
              <a:t>State Chart Diagram</a:t>
            </a:r>
            <a:endParaRPr lang="en-US" smtClean="0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state icon appears as a rectangle with rounded corners and a name (eg Wait)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Start State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The start state icon is a small, filled circle that may contain a name (Begin Process)</a:t>
            </a:r>
          </a:p>
          <a:p>
            <a:pPr marL="319088" lvl="1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smtClean="0"/>
              <a:t>Only one start state  </a:t>
            </a:r>
          </a:p>
          <a:p>
            <a:pPr eaLnBrk="1" hangingPunct="1"/>
            <a:endParaRPr lang="en-US" smtClean="0"/>
          </a:p>
        </p:txBody>
      </p:sp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chemeClr val="tx2">
                    <a:satMod val="130000"/>
                  </a:schemeClr>
                </a:solidFill>
              </a:rPr>
              <a:t>State Chart Diagram</a:t>
            </a:r>
            <a:endParaRPr lang="en-US" smtClean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7987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67000"/>
            <a:ext cx="24352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5814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Only one outgoing transition can be placed from the start state. </a:t>
            </a:r>
          </a:p>
          <a:p>
            <a:pPr eaLnBrk="1" hangingPunct="1"/>
            <a:r>
              <a:rPr lang="en-US" smtClean="0"/>
              <a:t>Multiple transitions may be placed on a start state if at least one of them is labeled with a condition.</a:t>
            </a:r>
          </a:p>
          <a:p>
            <a:pPr eaLnBrk="1" hangingPunct="1"/>
            <a:r>
              <a:rPr lang="en-US" smtClean="0"/>
              <a:t>No incoming transitions are allowed.</a:t>
            </a:r>
          </a:p>
          <a:p>
            <a:pPr eaLnBrk="1" hangingPunct="1"/>
            <a:r>
              <a:rPr lang="en-US" smtClean="0"/>
              <a:t>You can label start states, if desired.  </a:t>
            </a:r>
          </a:p>
          <a:p>
            <a:pPr eaLnBrk="1" hangingPunct="1"/>
            <a:endParaRPr lang="en-US" smtClean="0"/>
          </a:p>
        </p:txBody>
      </p:sp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chemeClr val="tx2">
                    <a:satMod val="130000"/>
                  </a:schemeClr>
                </a:solidFill>
              </a:rPr>
              <a:t>State Chart Diagram</a:t>
            </a:r>
            <a:endParaRPr lang="en-US" smtClean="0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u="sng" dirty="0" smtClean="0"/>
              <a:t>End State</a:t>
            </a:r>
            <a:endParaRPr lang="en-US" b="1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An end state represents a final or terminal state on state chart diagram.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there can be any number of end states per context. 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You can label end states, if desired.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/>
              <a:t>Graphical Depiction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The end state icon is a filled circle inside a slightly larger unfilled circle that may contain a name (End Process):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chemeClr val="tx2">
                    <a:satMod val="130000"/>
                  </a:schemeClr>
                </a:solidFill>
              </a:rPr>
              <a:t>State Chart Diagram</a:t>
            </a:r>
            <a:endParaRPr lang="en-US" smtClean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5715000"/>
            <a:ext cx="35385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pho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  <a:noFill/>
          <a:ln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Chart diagram for a Phone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762000"/>
            <a:ext cx="8001000" cy="6096000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99350" cy="914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State Chart Diagram: System Admin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State Chart Diagram: Microwave</a:t>
            </a: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12825"/>
            <a:ext cx="8534400" cy="584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914400"/>
            <a:ext cx="7499350" cy="5334000"/>
          </a:xfrm>
        </p:spPr>
        <p:txBody>
          <a:bodyPr/>
          <a:lstStyle/>
          <a:p>
            <a:pPr lvl="1"/>
            <a:r>
              <a:rPr lang="en-GB" sz="3200" smtClean="0">
                <a:cs typeface="Times" pitchFamily="1" charset="0"/>
              </a:rPr>
              <a:t>An activity diagram</a:t>
            </a:r>
          </a:p>
          <a:p>
            <a:pPr lvl="2"/>
            <a:r>
              <a:rPr lang="en-GB" sz="3200" smtClean="0">
                <a:cs typeface="Times" pitchFamily="1" charset="0"/>
              </a:rPr>
              <a:t>Can be used to understand the flow of work that an object or component performs. </a:t>
            </a:r>
          </a:p>
          <a:p>
            <a:pPr lvl="2"/>
            <a:r>
              <a:rPr lang="en-GB" sz="3200" smtClean="0">
                <a:cs typeface="Times" pitchFamily="1" charset="0"/>
              </a:rPr>
              <a:t>Is most often associated with several classes.</a:t>
            </a:r>
          </a:p>
          <a:p>
            <a:pPr lvl="1"/>
            <a:r>
              <a:rPr lang="en-GB" sz="3200" smtClean="0">
                <a:cs typeface="Times" pitchFamily="1" charset="0"/>
              </a:rPr>
              <a:t>One of the strengths of activity diagrams is the representation of </a:t>
            </a:r>
            <a:r>
              <a:rPr lang="en-GB" sz="3200" i="1" smtClean="0">
                <a:cs typeface="Times" pitchFamily="1" charset="0"/>
              </a:rPr>
              <a:t>concurrent</a:t>
            </a:r>
            <a:r>
              <a:rPr lang="en-GB" sz="3200" smtClean="0">
                <a:cs typeface="Times" pitchFamily="1" charset="0"/>
              </a:rPr>
              <a:t> activities</a:t>
            </a:r>
            <a:r>
              <a:rPr lang="en-US" sz="320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411DAE-439F-41F3-85C4-DA26251D56F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cs typeface="Times" pitchFamily="1" charset="0"/>
              </a:rPr>
              <a:t>Activity </a:t>
            </a:r>
            <a:r>
              <a:rPr lang="en-GB" dirty="0">
                <a:cs typeface="Times" pitchFamily="1" charset="0"/>
              </a:rPr>
              <a:t>Diagrams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95400" y="1371600"/>
            <a:ext cx="7848600" cy="4495800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Callout 4"/>
          <p:cNvSpPr/>
          <p:nvPr/>
        </p:nvSpPr>
        <p:spPr>
          <a:xfrm>
            <a:off x="5867400" y="5029200"/>
            <a:ext cx="3276600" cy="1143000"/>
          </a:xfrm>
          <a:prstGeom prst="wedgeEllipseCallout">
            <a:avLst>
              <a:gd name="adj1" fmla="val -41001"/>
              <a:gd name="adj2" fmla="val -61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 smtClean="0"/>
              <a:t>State Chart Diagram for</a:t>
            </a:r>
          </a:p>
          <a:p>
            <a:pPr algn="ctr">
              <a:defRPr/>
            </a:pPr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Book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W. Howden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69DD-C428-41D6-A13C-D8B8EC3F6C5B}" type="slidenum">
              <a:rPr lang="en-US"/>
              <a:pPr/>
              <a:t>22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Models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Components</a:t>
            </a:r>
          </a:p>
          <a:p>
            <a:pPr lvl="1"/>
            <a:r>
              <a:rPr lang="en-US"/>
              <a:t>States: a condition of an object</a:t>
            </a:r>
          </a:p>
          <a:p>
            <a:pPr lvl="1"/>
            <a:r>
              <a:rPr lang="en-US"/>
              <a:t>Events: a state changing occurrence</a:t>
            </a:r>
          </a:p>
          <a:p>
            <a:pPr lvl="1"/>
            <a:r>
              <a:rPr lang="en-US"/>
              <a:t>Transitions: from one state to the next, occur when the associated event occurs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W. Howden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25F-DF92-41CE-9CED-51BE0372FD7E}" type="slidenum">
              <a:rPr lang="en-US"/>
              <a:pPr/>
              <a:t>23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 for a student</a:t>
            </a:r>
            <a:endParaRPr lang="en-US" dirty="0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ph type="body" idx="1"/>
          </p:nvPr>
        </p:nvGraphicFramePr>
        <p:xfrm>
          <a:off x="1127125" y="1981200"/>
          <a:ext cx="6888163" cy="4114800"/>
        </p:xfrm>
        <a:graphic>
          <a:graphicData uri="http://schemas.openxmlformats.org/presentationml/2006/ole">
            <p:oleObj spid="_x0000_s1026" name="Visio" r:id="rId3" imgW="4368960" imgH="2609640" progId="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W. Howden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A6D6-2843-40A9-A493-DFEEDCA78E58}" type="slidenum">
              <a:rPr lang="en-US"/>
              <a:pPr/>
              <a:t>24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Consistent and Complete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Multiple transitions from a state? </a:t>
            </a:r>
          </a:p>
          <a:p>
            <a:pPr lvl="1"/>
            <a:r>
              <a:rPr lang="en-US" sz="2400"/>
              <a:t>Non-overlapping events (consistency)</a:t>
            </a:r>
          </a:p>
          <a:p>
            <a:pPr lvl="1"/>
            <a:r>
              <a:rPr lang="en-US" sz="2400"/>
              <a:t>Complete set of events</a:t>
            </a:r>
          </a:p>
          <a:p>
            <a:r>
              <a:rPr lang="en-US" sz="2800"/>
              <a:t>Sample state machine</a:t>
            </a:r>
          </a:p>
          <a:p>
            <a:pPr lvl="1"/>
            <a:r>
              <a:rPr lang="en-US" sz="2400"/>
              <a:t>What if dinner time occurs at the same time as the next class time?</a:t>
            </a:r>
          </a:p>
          <a:p>
            <a:pPr lvl="1"/>
            <a:r>
              <a:rPr lang="en-US" sz="2400"/>
              <a:t>What happens after breakfast if there are no classes?</a:t>
            </a:r>
          </a:p>
          <a:p>
            <a:pPr lvl="1"/>
            <a:r>
              <a:rPr lang="en-US" sz="2400"/>
              <a:t>What happens if dinner time event occurs while in class?</a:t>
            </a:r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W. Howden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BF6F-3A50-447C-8861-1A9486456942}" type="slidenum">
              <a:rPr lang="en-US"/>
              <a:pPr/>
              <a:t>25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Augmented Diagrams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Constraints/guards needed for better model</a:t>
            </a:r>
          </a:p>
          <a:p>
            <a:pPr lvl="1"/>
            <a:r>
              <a:rPr lang="en-US"/>
              <a:t>Condition(s) added to transition(s)</a:t>
            </a:r>
          </a:p>
          <a:p>
            <a:pPr lvl="1"/>
            <a:r>
              <a:rPr lang="en-US"/>
              <a:t>If event occurs, transition takes place only if condition is satisfied</a:t>
            </a:r>
          </a:p>
          <a:p>
            <a:r>
              <a:rPr lang="en-US"/>
              <a:t>Actions can be added to transitions</a:t>
            </a:r>
          </a:p>
          <a:p>
            <a:pPr lvl="1"/>
            <a:r>
              <a:rPr lang="en-US"/>
              <a:t>Performed if transition takes place</a:t>
            </a:r>
          </a:p>
          <a:p>
            <a:r>
              <a:rPr lang="en-US"/>
              <a:t>Actions on state entry and state exit also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W. Howden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CBB3-AC4B-4CE6-A524-42754B71F99E}" type="slidenum">
              <a:rPr lang="en-US"/>
              <a:pPr/>
              <a:t>26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Example 2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>
            <p:ph type="body" idx="1"/>
          </p:nvPr>
        </p:nvGraphicFramePr>
        <p:xfrm>
          <a:off x="685800" y="1828800"/>
          <a:ext cx="7561263" cy="4114800"/>
        </p:xfrm>
        <a:graphic>
          <a:graphicData uri="http://schemas.openxmlformats.org/presentationml/2006/ole">
            <p:oleObj spid="_x0000_s2050" name="Visio" r:id="rId3" imgW="5381640" imgH="2929680" progId="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State chart diagram for Librarian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8602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Sample State Diagram for Patient Class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752600"/>
            <a:ext cx="9144000" cy="44196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800" smtClean="0"/>
              <a:t>Simple Statechart for a Printer</a:t>
            </a:r>
          </a:p>
        </p:txBody>
      </p:sp>
      <p:pic>
        <p:nvPicPr>
          <p:cNvPr id="15363" name="Picture 3" descr="03-104 Fi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1447800"/>
            <a:ext cx="9144000" cy="5410200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Activity diagrams provide a way to model the workflow of a business process. </a:t>
            </a:r>
          </a:p>
          <a:p>
            <a:pPr eaLnBrk="1" hangingPunct="1"/>
            <a:r>
              <a:rPr lang="en-US" sz="3600" smtClean="0"/>
              <a:t>Activity diagrams are very similar to a flowchart because you can model a workflow from activity to activity. </a:t>
            </a:r>
          </a:p>
          <a:p>
            <a:pPr eaLnBrk="1" hangingPunct="1"/>
            <a:endParaRPr lang="en-US" smtClean="0"/>
          </a:p>
        </p:txBody>
      </p:sp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Activity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smtClean="0"/>
              <a:t>Concurrent States for a Printer </a:t>
            </a:r>
            <a:br>
              <a:rPr lang="en-US" altLang="en-US" sz="4000" smtClean="0"/>
            </a:br>
            <a:r>
              <a:rPr lang="en-US" altLang="en-US" sz="4000" smtClean="0"/>
              <a:t>in the </a:t>
            </a:r>
            <a:r>
              <a:rPr lang="en-US" altLang="en-US" sz="4000" i="1" smtClean="0"/>
              <a:t>On</a:t>
            </a:r>
            <a:r>
              <a:rPr lang="en-US" altLang="en-US" sz="4000" smtClean="0"/>
              <a:t> State</a:t>
            </a:r>
          </a:p>
        </p:txBody>
      </p:sp>
      <p:pic>
        <p:nvPicPr>
          <p:cNvPr id="24579" name="Picture 3" descr="03-104 Fi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1512888"/>
            <a:ext cx="9144000" cy="534511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1371600" y="0"/>
            <a:ext cx="7499350" cy="1143000"/>
          </a:xfrm>
        </p:spPr>
        <p:txBody>
          <a:bodyPr/>
          <a:lstStyle/>
          <a:p>
            <a:r>
              <a:rPr lang="en-US" altLang="en-US" sz="5400" dirty="0" smtClean="0"/>
              <a:t>Nested States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152400" y="1066800"/>
            <a:ext cx="8382000" cy="2362200"/>
          </a:xfrm>
        </p:spPr>
        <p:txBody>
          <a:bodyPr>
            <a:normAutofit fontScale="92500"/>
          </a:bodyPr>
          <a:lstStyle/>
          <a:p>
            <a:r>
              <a:rPr lang="en-US" altLang="en-US" sz="3600" dirty="0" smtClean="0">
                <a:solidFill>
                  <a:srgbClr val="0099CC"/>
                </a:solidFill>
              </a:rPr>
              <a:t>Composite states</a:t>
            </a:r>
            <a:r>
              <a:rPr lang="en-US" altLang="en-US" sz="3600" dirty="0" smtClean="0"/>
              <a:t> – state containing multiple levels and transitions</a:t>
            </a:r>
          </a:p>
          <a:p>
            <a:pPr lvl="1"/>
            <a:r>
              <a:rPr lang="en-US" altLang="en-US" sz="3200" dirty="0" smtClean="0"/>
              <a:t>Can contain nested states and transition paths</a:t>
            </a:r>
          </a:p>
        </p:txBody>
      </p:sp>
      <p:pic>
        <p:nvPicPr>
          <p:cNvPr id="25604" name="Picture 5" descr="03-104 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2025"/>
            <a:ext cx="7772400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smtClean="0"/>
              <a:t>Vending Machine Example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93825"/>
            <a:ext cx="9144000" cy="546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Seminar</a:t>
            </a:r>
          </a:p>
        </p:txBody>
      </p:sp>
      <p:pic>
        <p:nvPicPr>
          <p:cNvPr id="1945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1981200"/>
            <a:ext cx="9144000" cy="4876800"/>
          </a:xfrm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First-Cut State Machine Diagram for Order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30350"/>
            <a:ext cx="8534400" cy="4046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77000"/>
            <a:ext cx="6929438" cy="300038"/>
          </a:xfrm>
        </p:spPr>
        <p:txBody>
          <a:bodyPr/>
          <a:lstStyle/>
          <a:p>
            <a:pPr>
              <a:defRPr/>
            </a:pPr>
            <a:r>
              <a:rPr lang="en-GB" sz="1800" dirty="0">
                <a:solidFill>
                  <a:schemeClr val="tx1"/>
                </a:solidFill>
              </a:rPr>
              <a:t>Systems Analysis and Design in a Changing World, 5th Edition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477000"/>
            <a:ext cx="2128838" cy="396875"/>
          </a:xfrm>
        </p:spPr>
        <p:txBody>
          <a:bodyPr/>
          <a:lstStyle/>
          <a:p>
            <a:pPr>
              <a:defRPr/>
            </a:pPr>
            <a:fld id="{6342E310-C732-4EAC-BB29-DCC8D6AE2578}" type="slidenum">
              <a:rPr lang="en-GB" sz="1800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GB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8382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Second-Cut State Machine Diagram for Order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238250"/>
            <a:ext cx="6858000" cy="4629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77000"/>
            <a:ext cx="6929438" cy="300038"/>
          </a:xfrm>
        </p:spPr>
        <p:txBody>
          <a:bodyPr/>
          <a:lstStyle/>
          <a:p>
            <a:pPr>
              <a:defRPr/>
            </a:pPr>
            <a:r>
              <a:rPr lang="en-GB" sz="1800" dirty="0">
                <a:solidFill>
                  <a:schemeClr val="tx1"/>
                </a:solidFill>
              </a:rPr>
              <a:t>Systems Analysis and Design in a Changing World, 5th Edition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477000"/>
            <a:ext cx="2128838" cy="396875"/>
          </a:xfrm>
        </p:spPr>
        <p:txBody>
          <a:bodyPr/>
          <a:lstStyle/>
          <a:p>
            <a:pPr>
              <a:defRPr/>
            </a:pPr>
            <a:fld id="{74279DF7-52EC-408E-A372-6840CBF2BB71}" type="slidenum">
              <a:rPr lang="en-GB" sz="1800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53254" name="Text Box 1"/>
          <p:cNvSpPr txBox="1">
            <a:spLocks noChangeArrowheads="1"/>
          </p:cNvSpPr>
          <p:nvPr/>
        </p:nvSpPr>
        <p:spPr bwMode="auto">
          <a:xfrm>
            <a:off x="0" y="6096000"/>
            <a:ext cx="1752600" cy="403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000000"/>
                </a:solidFill>
              </a:rPr>
              <a:t>Figure 7-23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dirty="0" smtClean="0"/>
              <a:t>An </a:t>
            </a:r>
            <a:r>
              <a:rPr lang="en-US" sz="3600" b="1" dirty="0" smtClean="0"/>
              <a:t>activity diagram </a:t>
            </a:r>
            <a:r>
              <a:rPr lang="en-US" sz="3600" dirty="0" smtClean="0"/>
              <a:t>is typically used for modeling the sequence of activities in a </a:t>
            </a:r>
            <a:r>
              <a:rPr lang="en-US" sz="3600" b="1" dirty="0" smtClean="0">
                <a:solidFill>
                  <a:srgbClr val="FF0000"/>
                </a:solidFill>
              </a:rPr>
              <a:t>process</a:t>
            </a:r>
            <a:r>
              <a:rPr lang="en-US" sz="3600" dirty="0" smtClean="0"/>
              <a:t>,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dirty="0" smtClean="0"/>
              <a:t>A </a:t>
            </a:r>
            <a:r>
              <a:rPr lang="en-US" sz="3600" b="1" dirty="0" smtClean="0"/>
              <a:t>state chart </a:t>
            </a:r>
            <a:r>
              <a:rPr lang="en-US" sz="3600" dirty="0" smtClean="0"/>
              <a:t>is better suited to model the discrete stages of an </a:t>
            </a:r>
            <a:r>
              <a:rPr lang="en-US" sz="3600" b="1" dirty="0" smtClean="0">
                <a:solidFill>
                  <a:srgbClr val="FF0000"/>
                </a:solidFill>
              </a:rPr>
              <a:t>object’s</a:t>
            </a:r>
            <a:r>
              <a:rPr lang="en-US" sz="3600" dirty="0" smtClean="0"/>
              <a:t> lifetime.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dirty="0" smtClean="0"/>
              <a:t>Activity diagrams are used to show workflow in parallel and conditionally. </a:t>
            </a:r>
          </a:p>
        </p:txBody>
      </p:sp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Activity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Activity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Callout 5"/>
          <p:cNvSpPr/>
          <p:nvPr/>
        </p:nvSpPr>
        <p:spPr>
          <a:xfrm>
            <a:off x="5867400" y="5715000"/>
            <a:ext cx="3276600" cy="1143000"/>
          </a:xfrm>
          <a:prstGeom prst="wedgeEllipseCallout">
            <a:avLst>
              <a:gd name="adj1" fmla="val -41001"/>
              <a:gd name="adj2" fmla="val -61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/>
              <a:t>Withdraw money from a bank account through an ATM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629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Callout 8"/>
          <p:cNvSpPr/>
          <p:nvPr/>
        </p:nvSpPr>
        <p:spPr>
          <a:xfrm>
            <a:off x="5867400" y="5029200"/>
            <a:ext cx="3276600" cy="1143000"/>
          </a:xfrm>
          <a:prstGeom prst="wedgeEllipseCallout">
            <a:avLst>
              <a:gd name="adj1" fmla="val -41001"/>
              <a:gd name="adj2" fmla="val -61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 smtClean="0"/>
              <a:t>Activity Diagram to Operate Light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47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"/>
            <a:ext cx="8686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Callout 5"/>
          <p:cNvSpPr/>
          <p:nvPr/>
        </p:nvSpPr>
        <p:spPr>
          <a:xfrm>
            <a:off x="5867400" y="5029200"/>
            <a:ext cx="3276600" cy="1143000"/>
          </a:xfrm>
          <a:prstGeom prst="wedgeEllipseCallout">
            <a:avLst>
              <a:gd name="adj1" fmla="val -41001"/>
              <a:gd name="adj2" fmla="val -61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 smtClean="0"/>
              <a:t>Activity Diagram to Issue  Book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Callout 5"/>
          <p:cNvSpPr/>
          <p:nvPr/>
        </p:nvSpPr>
        <p:spPr>
          <a:xfrm>
            <a:off x="5867400" y="5715000"/>
            <a:ext cx="3276600" cy="1143000"/>
          </a:xfrm>
          <a:prstGeom prst="wedgeEllipseCallout">
            <a:avLst>
              <a:gd name="adj1" fmla="val -41001"/>
              <a:gd name="adj2" fmla="val -61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 smtClean="0"/>
              <a:t>Activity Diagram to Return  Book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 descr="Activity Diagram for Login (UML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3" name="Oval Callout 2"/>
          <p:cNvSpPr/>
          <p:nvPr/>
        </p:nvSpPr>
        <p:spPr>
          <a:xfrm>
            <a:off x="0" y="5715000"/>
            <a:ext cx="3657600" cy="1143000"/>
          </a:xfrm>
          <a:prstGeom prst="wedgeEllipseCallout">
            <a:avLst>
              <a:gd name="adj1" fmla="val 33713"/>
              <a:gd name="adj2" fmla="val -102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Diagram for </a:t>
            </a:r>
          </a:p>
          <a:p>
            <a:pPr algn="ctr">
              <a:defRPr/>
            </a:pPr>
            <a:r>
              <a:rPr lang="en-I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Process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786</Words>
  <Application>Microsoft Office PowerPoint</Application>
  <PresentationFormat>On-screen Show (4:3)</PresentationFormat>
  <Paragraphs>118</Paragraphs>
  <Slides>35</Slides>
  <Notes>5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Office Theme</vt:lpstr>
      <vt:lpstr>Concourse</vt:lpstr>
      <vt:lpstr>Visio</vt:lpstr>
      <vt:lpstr>Activity  &amp;  State Chart Diagram</vt:lpstr>
      <vt:lpstr>Activity Diagrams </vt:lpstr>
      <vt:lpstr>Activity Diagram</vt:lpstr>
      <vt:lpstr>Activity Diagram</vt:lpstr>
      <vt:lpstr>Slide 5</vt:lpstr>
      <vt:lpstr>Slide 6</vt:lpstr>
      <vt:lpstr>Slide 7</vt:lpstr>
      <vt:lpstr>Slide 8</vt:lpstr>
      <vt:lpstr>Slide 9</vt:lpstr>
      <vt:lpstr> State Diagrams </vt:lpstr>
      <vt:lpstr>State diagrams – an example</vt:lpstr>
      <vt:lpstr>State Chart Diagram</vt:lpstr>
      <vt:lpstr>State Chart Diagram</vt:lpstr>
      <vt:lpstr>State Chart Diagram</vt:lpstr>
      <vt:lpstr>State Chart Diagram</vt:lpstr>
      <vt:lpstr>State Chart Diagram</vt:lpstr>
      <vt:lpstr>State Chart diagram for a Phone</vt:lpstr>
      <vt:lpstr>State Chart Diagram: System Admin</vt:lpstr>
      <vt:lpstr>State Chart Diagram: Microwave</vt:lpstr>
      <vt:lpstr>Slide 20</vt:lpstr>
      <vt:lpstr>Slide 21</vt:lpstr>
      <vt:lpstr>State Models</vt:lpstr>
      <vt:lpstr>State Diagram for a student</vt:lpstr>
      <vt:lpstr>Consistent and Complete</vt:lpstr>
      <vt:lpstr>Augmented Diagrams</vt:lpstr>
      <vt:lpstr>Student Example 2</vt:lpstr>
      <vt:lpstr>State chart diagram for Librarian </vt:lpstr>
      <vt:lpstr>Sample State Diagram for Patient Class</vt:lpstr>
      <vt:lpstr>Simple Statechart for a Printer</vt:lpstr>
      <vt:lpstr>Concurrent States for a Printer  in the On State</vt:lpstr>
      <vt:lpstr>Nested States</vt:lpstr>
      <vt:lpstr>Vending Machine Example</vt:lpstr>
      <vt:lpstr>Seminar</vt:lpstr>
      <vt:lpstr>First-Cut State Machine Diagram for Order</vt:lpstr>
      <vt:lpstr>Second-Cut State Machine Diagram for Order</vt:lpstr>
    </vt:vector>
  </TitlesOfParts>
  <Company>T.S.E .C.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AEJAZ KHAN</dc:creator>
  <cp:lastModifiedBy>AEJAZ KHAN</cp:lastModifiedBy>
  <cp:revision>12</cp:revision>
  <dcterms:created xsi:type="dcterms:W3CDTF">2016-08-01T06:16:45Z</dcterms:created>
  <dcterms:modified xsi:type="dcterms:W3CDTF">2017-09-13T08:03:14Z</dcterms:modified>
</cp:coreProperties>
</file>