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92" r:id="rId7"/>
    <p:sldId id="289" r:id="rId8"/>
    <p:sldId id="290" r:id="rId9"/>
    <p:sldId id="297" r:id="rId10"/>
    <p:sldId id="258" r:id="rId11"/>
    <p:sldId id="257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96" r:id="rId29"/>
    <p:sldId id="298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99" r:id="rId40"/>
    <p:sldId id="300" r:id="rId41"/>
    <p:sldId id="301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447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305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FBFB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4162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FAFA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10209" y="0"/>
            <a:ext cx="69850" cy="6860540"/>
          </a:xfrm>
          <a:custGeom>
            <a:avLst/>
            <a:gdLst/>
            <a:ahLst/>
            <a:cxnLst/>
            <a:rect l="l" t="t" r="r" b="b"/>
            <a:pathLst>
              <a:path w="69850" h="6860540">
                <a:moveTo>
                  <a:pt x="69850" y="0"/>
                </a:moveTo>
                <a:lnTo>
                  <a:pt x="0" y="0"/>
                </a:lnTo>
                <a:lnTo>
                  <a:pt x="0" y="6860540"/>
                </a:lnTo>
                <a:lnTo>
                  <a:pt x="69850" y="6860540"/>
                </a:lnTo>
                <a:lnTo>
                  <a:pt x="69850" y="0"/>
                </a:lnTo>
                <a:close/>
              </a:path>
            </a:pathLst>
          </a:custGeom>
          <a:solidFill>
            <a:srgbClr val="F9F9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8005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F8F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864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F7F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1721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F6F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8580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F5F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5438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F4F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2960" y="0"/>
            <a:ext cx="69850" cy="6860540"/>
          </a:xfrm>
          <a:custGeom>
            <a:avLst/>
            <a:gdLst/>
            <a:ahLst/>
            <a:cxnLst/>
            <a:rect l="l" t="t" r="r" b="b"/>
            <a:pathLst>
              <a:path w="69850" h="6860540">
                <a:moveTo>
                  <a:pt x="69850" y="0"/>
                </a:moveTo>
                <a:lnTo>
                  <a:pt x="0" y="0"/>
                </a:lnTo>
                <a:lnTo>
                  <a:pt x="0" y="6860540"/>
                </a:lnTo>
                <a:lnTo>
                  <a:pt x="69850" y="6860540"/>
                </a:lnTo>
                <a:lnTo>
                  <a:pt x="69850" y="0"/>
                </a:lnTo>
                <a:close/>
              </a:path>
            </a:pathLst>
          </a:custGeom>
          <a:solidFill>
            <a:srgbClr val="F3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9281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F2F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6138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F1F1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2996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F0F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9855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EFEF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16713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EEE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235710" y="0"/>
            <a:ext cx="69850" cy="6860540"/>
          </a:xfrm>
          <a:custGeom>
            <a:avLst/>
            <a:gdLst/>
            <a:ahLst/>
            <a:cxnLst/>
            <a:rect l="l" t="t" r="r" b="b"/>
            <a:pathLst>
              <a:path w="69850" h="6860540">
                <a:moveTo>
                  <a:pt x="69850" y="0"/>
                </a:moveTo>
                <a:lnTo>
                  <a:pt x="0" y="0"/>
                </a:lnTo>
                <a:lnTo>
                  <a:pt x="0" y="6860540"/>
                </a:lnTo>
                <a:lnTo>
                  <a:pt x="69850" y="6860540"/>
                </a:lnTo>
                <a:lnTo>
                  <a:pt x="69850" y="0"/>
                </a:lnTo>
                <a:close/>
              </a:path>
            </a:pathLst>
          </a:custGeom>
          <a:solidFill>
            <a:srgbClr val="ED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30556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ECE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37413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EB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44271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EAEA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51130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E9E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57988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E8E8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64846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E7E7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717039" y="0"/>
            <a:ext cx="69850" cy="6860540"/>
          </a:xfrm>
          <a:custGeom>
            <a:avLst/>
            <a:gdLst/>
            <a:ahLst/>
            <a:cxnLst/>
            <a:rect l="l" t="t" r="r" b="b"/>
            <a:pathLst>
              <a:path w="69850" h="6860540">
                <a:moveTo>
                  <a:pt x="69850" y="0"/>
                </a:moveTo>
                <a:lnTo>
                  <a:pt x="0" y="0"/>
                </a:lnTo>
                <a:lnTo>
                  <a:pt x="0" y="6860540"/>
                </a:lnTo>
                <a:lnTo>
                  <a:pt x="69850" y="6860540"/>
                </a:lnTo>
                <a:lnTo>
                  <a:pt x="69850" y="0"/>
                </a:lnTo>
                <a:close/>
              </a:path>
            </a:pathLst>
          </a:custGeom>
          <a:solidFill>
            <a:srgbClr val="E6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78688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E5E5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85547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E4E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92405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E3E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99262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E2E2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2061210" y="0"/>
            <a:ext cx="69850" cy="6860540"/>
          </a:xfrm>
          <a:custGeom>
            <a:avLst/>
            <a:gdLst/>
            <a:ahLst/>
            <a:cxnLst/>
            <a:rect l="l" t="t" r="r" b="b"/>
            <a:pathLst>
              <a:path w="69850" h="6860540">
                <a:moveTo>
                  <a:pt x="69850" y="0"/>
                </a:moveTo>
                <a:lnTo>
                  <a:pt x="0" y="0"/>
                </a:lnTo>
                <a:lnTo>
                  <a:pt x="0" y="6860540"/>
                </a:lnTo>
                <a:lnTo>
                  <a:pt x="69850" y="6860540"/>
                </a:lnTo>
                <a:lnTo>
                  <a:pt x="69850" y="0"/>
                </a:lnTo>
                <a:close/>
              </a:path>
            </a:pathLst>
          </a:custGeom>
          <a:solidFill>
            <a:srgbClr val="E1E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13106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E0E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19963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DFD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26822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DED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33680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DDD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40537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DCD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47396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DB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542539" y="0"/>
            <a:ext cx="69850" cy="6860540"/>
          </a:xfrm>
          <a:custGeom>
            <a:avLst/>
            <a:gdLst/>
            <a:ahLst/>
            <a:cxnLst/>
            <a:rect l="l" t="t" r="r" b="b"/>
            <a:pathLst>
              <a:path w="69850" h="6860540">
                <a:moveTo>
                  <a:pt x="69850" y="0"/>
                </a:moveTo>
                <a:lnTo>
                  <a:pt x="0" y="0"/>
                </a:lnTo>
                <a:lnTo>
                  <a:pt x="0" y="6860540"/>
                </a:lnTo>
                <a:lnTo>
                  <a:pt x="69850" y="6860540"/>
                </a:lnTo>
                <a:lnTo>
                  <a:pt x="69850" y="0"/>
                </a:lnTo>
                <a:close/>
              </a:path>
            </a:pathLst>
          </a:custGeom>
          <a:solidFill>
            <a:srgbClr val="DA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61238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D9D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68097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D8D8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74955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281812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886710" y="0"/>
            <a:ext cx="69850" cy="6860540"/>
          </a:xfrm>
          <a:custGeom>
            <a:avLst/>
            <a:gdLst/>
            <a:ahLst/>
            <a:cxnLst/>
            <a:rect l="l" t="t" r="r" b="b"/>
            <a:pathLst>
              <a:path w="69850" h="6860540">
                <a:moveTo>
                  <a:pt x="69850" y="0"/>
                </a:moveTo>
                <a:lnTo>
                  <a:pt x="0" y="0"/>
                </a:lnTo>
                <a:lnTo>
                  <a:pt x="0" y="6860540"/>
                </a:lnTo>
                <a:lnTo>
                  <a:pt x="69850" y="6860540"/>
                </a:lnTo>
                <a:lnTo>
                  <a:pt x="69850" y="0"/>
                </a:lnTo>
                <a:close/>
              </a:path>
            </a:pathLst>
          </a:custGeom>
          <a:solidFill>
            <a:srgbClr val="D5D5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295656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D4D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302513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D3D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309372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D2D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316230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D1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323087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D0D0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329945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CFC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3368040" y="0"/>
            <a:ext cx="69850" cy="6860540"/>
          </a:xfrm>
          <a:custGeom>
            <a:avLst/>
            <a:gdLst/>
            <a:ahLst/>
            <a:cxnLst/>
            <a:rect l="l" t="t" r="r" b="b"/>
            <a:pathLst>
              <a:path w="69850" h="6860540">
                <a:moveTo>
                  <a:pt x="69850" y="0"/>
                </a:moveTo>
                <a:lnTo>
                  <a:pt x="0" y="0"/>
                </a:lnTo>
                <a:lnTo>
                  <a:pt x="0" y="6860540"/>
                </a:lnTo>
                <a:lnTo>
                  <a:pt x="69850" y="6860540"/>
                </a:lnTo>
                <a:lnTo>
                  <a:pt x="69850" y="0"/>
                </a:lnTo>
                <a:close/>
              </a:path>
            </a:pathLst>
          </a:custGeom>
          <a:solidFill>
            <a:srgbClr val="CEC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343789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CDC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715770" y="1690369"/>
            <a:ext cx="7428230" cy="2533650"/>
          </a:xfrm>
          <a:custGeom>
            <a:avLst/>
            <a:gdLst/>
            <a:ahLst/>
            <a:cxnLst/>
            <a:rect l="l" t="t" r="r" b="b"/>
            <a:pathLst>
              <a:path w="7428230" h="2533650">
                <a:moveTo>
                  <a:pt x="7428230" y="0"/>
                </a:moveTo>
                <a:lnTo>
                  <a:pt x="0" y="0"/>
                </a:lnTo>
                <a:lnTo>
                  <a:pt x="0" y="2533649"/>
                </a:lnTo>
                <a:lnTo>
                  <a:pt x="3713479" y="2533649"/>
                </a:lnTo>
                <a:lnTo>
                  <a:pt x="7428230" y="2533649"/>
                </a:lnTo>
                <a:lnTo>
                  <a:pt x="742823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572769" y="3582670"/>
            <a:ext cx="576580" cy="641350"/>
          </a:xfrm>
          <a:custGeom>
            <a:avLst/>
            <a:gdLst/>
            <a:ahLst/>
            <a:cxnLst/>
            <a:rect l="l" t="t" r="r" b="b"/>
            <a:pathLst>
              <a:path w="576580" h="641350">
                <a:moveTo>
                  <a:pt x="576580" y="0"/>
                </a:moveTo>
                <a:lnTo>
                  <a:pt x="0" y="0"/>
                </a:lnTo>
                <a:lnTo>
                  <a:pt x="0" y="641349"/>
                </a:lnTo>
                <a:lnTo>
                  <a:pt x="288289" y="641349"/>
                </a:lnTo>
                <a:lnTo>
                  <a:pt x="576580" y="641349"/>
                </a:lnTo>
                <a:lnTo>
                  <a:pt x="57658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715770" y="1066799"/>
            <a:ext cx="1150620" cy="1266190"/>
          </a:xfrm>
          <a:custGeom>
            <a:avLst/>
            <a:gdLst/>
            <a:ahLst/>
            <a:cxnLst/>
            <a:rect l="l" t="t" r="r" b="b"/>
            <a:pathLst>
              <a:path w="1150620" h="1266189">
                <a:moveTo>
                  <a:pt x="1150620" y="0"/>
                </a:moveTo>
                <a:lnTo>
                  <a:pt x="565150" y="0"/>
                </a:lnTo>
                <a:lnTo>
                  <a:pt x="565150" y="623570"/>
                </a:lnTo>
                <a:lnTo>
                  <a:pt x="0" y="623570"/>
                </a:lnTo>
                <a:lnTo>
                  <a:pt x="0" y="1266190"/>
                </a:lnTo>
                <a:lnTo>
                  <a:pt x="287020" y="1266190"/>
                </a:lnTo>
                <a:lnTo>
                  <a:pt x="575310" y="1266190"/>
                </a:lnTo>
                <a:lnTo>
                  <a:pt x="575310" y="635000"/>
                </a:lnTo>
                <a:lnTo>
                  <a:pt x="857250" y="635000"/>
                </a:lnTo>
                <a:lnTo>
                  <a:pt x="1150620" y="635000"/>
                </a:lnTo>
                <a:lnTo>
                  <a:pt x="1150620" y="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141730" y="3582670"/>
            <a:ext cx="584200" cy="641350"/>
          </a:xfrm>
          <a:custGeom>
            <a:avLst/>
            <a:gdLst/>
            <a:ahLst/>
            <a:cxnLst/>
            <a:rect l="l" t="t" r="r" b="b"/>
            <a:pathLst>
              <a:path w="584200" h="641350">
                <a:moveTo>
                  <a:pt x="584200" y="0"/>
                </a:moveTo>
                <a:lnTo>
                  <a:pt x="0" y="0"/>
                </a:lnTo>
                <a:lnTo>
                  <a:pt x="0" y="641349"/>
                </a:lnTo>
                <a:lnTo>
                  <a:pt x="292100" y="641349"/>
                </a:lnTo>
                <a:lnTo>
                  <a:pt x="584200" y="641349"/>
                </a:lnTo>
                <a:lnTo>
                  <a:pt x="58420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2280920" y="1690369"/>
            <a:ext cx="585470" cy="642620"/>
          </a:xfrm>
          <a:custGeom>
            <a:avLst/>
            <a:gdLst/>
            <a:ahLst/>
            <a:cxnLst/>
            <a:rect l="l" t="t" r="r" b="b"/>
            <a:pathLst>
              <a:path w="585469" h="642619">
                <a:moveTo>
                  <a:pt x="585469" y="0"/>
                </a:moveTo>
                <a:lnTo>
                  <a:pt x="0" y="0"/>
                </a:lnTo>
                <a:lnTo>
                  <a:pt x="0" y="642619"/>
                </a:lnTo>
                <a:lnTo>
                  <a:pt x="292100" y="642619"/>
                </a:lnTo>
                <a:lnTo>
                  <a:pt x="585469" y="642619"/>
                </a:lnTo>
                <a:lnTo>
                  <a:pt x="585469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141730" y="2324100"/>
            <a:ext cx="584200" cy="632460"/>
          </a:xfrm>
          <a:custGeom>
            <a:avLst/>
            <a:gdLst/>
            <a:ahLst/>
            <a:cxnLst/>
            <a:rect l="l" t="t" r="r" b="b"/>
            <a:pathLst>
              <a:path w="584200" h="632460">
                <a:moveTo>
                  <a:pt x="584200" y="0"/>
                </a:moveTo>
                <a:lnTo>
                  <a:pt x="0" y="0"/>
                </a:lnTo>
                <a:lnTo>
                  <a:pt x="0" y="632460"/>
                </a:lnTo>
                <a:lnTo>
                  <a:pt x="292100" y="632460"/>
                </a:lnTo>
                <a:lnTo>
                  <a:pt x="584200" y="632460"/>
                </a:lnTo>
                <a:lnTo>
                  <a:pt x="584200" y="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2324100"/>
            <a:ext cx="582930" cy="632460"/>
          </a:xfrm>
          <a:custGeom>
            <a:avLst/>
            <a:gdLst/>
            <a:ahLst/>
            <a:cxnLst/>
            <a:rect l="l" t="t" r="r" b="b"/>
            <a:pathLst>
              <a:path w="582930" h="632460">
                <a:moveTo>
                  <a:pt x="582930" y="0"/>
                </a:moveTo>
                <a:lnTo>
                  <a:pt x="0" y="0"/>
                </a:lnTo>
                <a:lnTo>
                  <a:pt x="0" y="632460"/>
                </a:lnTo>
                <a:lnTo>
                  <a:pt x="290830" y="632460"/>
                </a:lnTo>
                <a:lnTo>
                  <a:pt x="582930" y="632460"/>
                </a:lnTo>
                <a:lnTo>
                  <a:pt x="58293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715770" y="2324100"/>
            <a:ext cx="575310" cy="632460"/>
          </a:xfrm>
          <a:custGeom>
            <a:avLst/>
            <a:gdLst/>
            <a:ahLst/>
            <a:cxnLst/>
            <a:rect l="l" t="t" r="r" b="b"/>
            <a:pathLst>
              <a:path w="575310" h="632460">
                <a:moveTo>
                  <a:pt x="575310" y="0"/>
                </a:moveTo>
                <a:lnTo>
                  <a:pt x="0" y="0"/>
                </a:lnTo>
                <a:lnTo>
                  <a:pt x="0" y="632460"/>
                </a:lnTo>
                <a:lnTo>
                  <a:pt x="287019" y="632460"/>
                </a:lnTo>
                <a:lnTo>
                  <a:pt x="575310" y="632460"/>
                </a:lnTo>
                <a:lnTo>
                  <a:pt x="57531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572769" y="2947669"/>
            <a:ext cx="576580" cy="645160"/>
          </a:xfrm>
          <a:custGeom>
            <a:avLst/>
            <a:gdLst/>
            <a:ahLst/>
            <a:cxnLst/>
            <a:rect l="l" t="t" r="r" b="b"/>
            <a:pathLst>
              <a:path w="576580" h="645160">
                <a:moveTo>
                  <a:pt x="576580" y="0"/>
                </a:moveTo>
                <a:lnTo>
                  <a:pt x="0" y="0"/>
                </a:lnTo>
                <a:lnTo>
                  <a:pt x="0" y="645159"/>
                </a:lnTo>
                <a:lnTo>
                  <a:pt x="288289" y="645159"/>
                </a:lnTo>
                <a:lnTo>
                  <a:pt x="576580" y="645159"/>
                </a:lnTo>
                <a:lnTo>
                  <a:pt x="576580" y="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141730" y="2947669"/>
            <a:ext cx="584200" cy="645160"/>
          </a:xfrm>
          <a:custGeom>
            <a:avLst/>
            <a:gdLst/>
            <a:ahLst/>
            <a:cxnLst/>
            <a:rect l="l" t="t" r="r" b="b"/>
            <a:pathLst>
              <a:path w="584200" h="645160">
                <a:moveTo>
                  <a:pt x="584200" y="0"/>
                </a:moveTo>
                <a:lnTo>
                  <a:pt x="0" y="0"/>
                </a:lnTo>
                <a:lnTo>
                  <a:pt x="0" y="645159"/>
                </a:lnTo>
                <a:lnTo>
                  <a:pt x="292100" y="645159"/>
                </a:lnTo>
                <a:lnTo>
                  <a:pt x="584200" y="645159"/>
                </a:lnTo>
                <a:lnTo>
                  <a:pt x="58420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70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032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BFB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940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FAFA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429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8F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190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7F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953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6F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7150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F5F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350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3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111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2F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8739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F1F1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508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0F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271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EE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0330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ED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668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CE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1430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B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21920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E9E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2827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8E8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3588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E7E7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43510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E6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4986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4E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5747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3E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65100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E2E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7145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1E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7907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DFD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86689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DED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9303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DD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0066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DCD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208279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DA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1462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9D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2225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8D8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29870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3622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D5D5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4384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4D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51459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D3D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5780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D2D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6542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0D0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73050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CFC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7940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CEC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5143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5486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5829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AFA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6172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9F9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65151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8F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6857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7F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200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6F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7543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5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7886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4F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8229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3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85724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2F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8915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1F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9258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0F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96011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FE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99441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EE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0286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DED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06299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CE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0972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BEB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13156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AEA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1658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9E9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20014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8E8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123444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7E7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12687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6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130301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5E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337310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19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E4E4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3703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3E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40461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2E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438910" y="133350"/>
            <a:ext cx="35560" cy="276860"/>
          </a:xfrm>
          <a:custGeom>
            <a:avLst/>
            <a:gdLst/>
            <a:ahLst/>
            <a:cxnLst/>
            <a:rect l="l" t="t" r="r" b="b"/>
            <a:pathLst>
              <a:path w="35559" h="276859">
                <a:moveTo>
                  <a:pt x="35559" y="0"/>
                </a:moveTo>
                <a:lnTo>
                  <a:pt x="0" y="0"/>
                </a:lnTo>
                <a:lnTo>
                  <a:pt x="0" y="276860"/>
                </a:lnTo>
                <a:lnTo>
                  <a:pt x="35559" y="276860"/>
                </a:lnTo>
                <a:lnTo>
                  <a:pt x="35559" y="0"/>
                </a:lnTo>
                <a:close/>
              </a:path>
            </a:pathLst>
          </a:custGeom>
          <a:solidFill>
            <a:srgbClr val="E1E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1474469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19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E0E0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150749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FD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15417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ED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57606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DD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6103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CD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164464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BD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167894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AD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17132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9D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74751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8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7818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7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18161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6D6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185039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5D5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18846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4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91896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3D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9532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2D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19875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1D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202184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0D0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20561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FC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209041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ECE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21247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DC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21590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219329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CC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2227579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19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CACA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2260600" y="133350"/>
            <a:ext cx="35560" cy="276860"/>
          </a:xfrm>
          <a:custGeom>
            <a:avLst/>
            <a:gdLst/>
            <a:ahLst/>
            <a:cxnLst/>
            <a:rect l="l" t="t" r="r" b="b"/>
            <a:pathLst>
              <a:path w="35560" h="276859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C9C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22961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8C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23304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7C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2364740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19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C6C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23977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5C5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24320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4C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246634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3C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25006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2C2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253491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1C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25692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0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26035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F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263779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EBE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26720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DB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270636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CB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27406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BB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27749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AB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280924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9B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28435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8B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287781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7B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29121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6B6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29464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5B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298069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4B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30149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3B3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304926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2B2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30835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1B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31178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0B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315214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AF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31864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EA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322071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ADA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3255009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ACA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3288029" y="133350"/>
            <a:ext cx="35560" cy="276860"/>
          </a:xfrm>
          <a:custGeom>
            <a:avLst/>
            <a:gdLst/>
            <a:ahLst/>
            <a:cxnLst/>
            <a:rect l="l" t="t" r="r" b="b"/>
            <a:pathLst>
              <a:path w="35560" h="276859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ABA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332359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AA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33578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A9A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3392170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A8A8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34251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7A7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34594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A6A6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34937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5A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35280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4A4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35623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3A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35966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2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36309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A1A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36652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0A0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36995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F9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37338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E9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37680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D9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38023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9C9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38366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B9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38709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39052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39395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89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39738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979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40081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69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40424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5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40767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494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41109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39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41452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929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41795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191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42138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09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42481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F8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4282439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8E8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43154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D8D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4349750" y="133350"/>
            <a:ext cx="35560" cy="276860"/>
          </a:xfrm>
          <a:custGeom>
            <a:avLst/>
            <a:gdLst/>
            <a:ahLst/>
            <a:cxnLst/>
            <a:rect l="l" t="t" r="r" b="b"/>
            <a:pathLst>
              <a:path w="35560" h="276859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8C8C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43853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B8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4419600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8A8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44526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98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44869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888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45212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78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45554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68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45897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8585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46240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48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46583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38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46926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28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47269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181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47612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8080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47955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F7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48298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E7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48641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D7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48983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C7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49326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7B7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49669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A7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50012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979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5035550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787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50685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77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51028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67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51371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575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51714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474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52057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7373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52400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272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52743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171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53086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070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g object 195"/>
          <p:cNvSpPr/>
          <p:nvPr/>
        </p:nvSpPr>
        <p:spPr>
          <a:xfrm>
            <a:off x="53428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F6F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g object 196"/>
          <p:cNvSpPr/>
          <p:nvPr/>
        </p:nvSpPr>
        <p:spPr>
          <a:xfrm>
            <a:off x="53771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6E6E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54114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D6D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54457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C6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54800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B6B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g object 200"/>
          <p:cNvSpPr/>
          <p:nvPr/>
        </p:nvSpPr>
        <p:spPr>
          <a:xfrm>
            <a:off x="55143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A6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g object 201"/>
          <p:cNvSpPr/>
          <p:nvPr/>
        </p:nvSpPr>
        <p:spPr>
          <a:xfrm>
            <a:off x="55486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6969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55829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868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g object 203"/>
          <p:cNvSpPr/>
          <p:nvPr/>
        </p:nvSpPr>
        <p:spPr>
          <a:xfrm>
            <a:off x="56172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767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g object 204"/>
          <p:cNvSpPr/>
          <p:nvPr/>
        </p:nvSpPr>
        <p:spPr>
          <a:xfrm>
            <a:off x="56515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66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g object 205"/>
          <p:cNvSpPr/>
          <p:nvPr/>
        </p:nvSpPr>
        <p:spPr>
          <a:xfrm>
            <a:off x="56857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66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g object 206"/>
          <p:cNvSpPr/>
          <p:nvPr/>
        </p:nvSpPr>
        <p:spPr>
          <a:xfrm>
            <a:off x="57200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6464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57543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363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57886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262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58229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161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58572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060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58915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5F5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5925820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5E5E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5958839" y="133350"/>
            <a:ext cx="35560" cy="276860"/>
          </a:xfrm>
          <a:custGeom>
            <a:avLst/>
            <a:gdLst/>
            <a:ahLst/>
            <a:cxnLst/>
            <a:rect l="l" t="t" r="r" b="b"/>
            <a:pathLst>
              <a:path w="35560" h="276859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5D5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g object 214"/>
          <p:cNvSpPr/>
          <p:nvPr/>
        </p:nvSpPr>
        <p:spPr>
          <a:xfrm>
            <a:off x="59944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C5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g object 215"/>
          <p:cNvSpPr/>
          <p:nvPr/>
        </p:nvSpPr>
        <p:spPr>
          <a:xfrm>
            <a:off x="60286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B5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g object 216"/>
          <p:cNvSpPr/>
          <p:nvPr/>
        </p:nvSpPr>
        <p:spPr>
          <a:xfrm>
            <a:off x="6062979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5A5A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g object 217"/>
          <p:cNvSpPr/>
          <p:nvPr/>
        </p:nvSpPr>
        <p:spPr>
          <a:xfrm>
            <a:off x="60960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959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g object 218"/>
          <p:cNvSpPr/>
          <p:nvPr/>
        </p:nvSpPr>
        <p:spPr>
          <a:xfrm>
            <a:off x="61302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858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g object 219"/>
          <p:cNvSpPr/>
          <p:nvPr/>
        </p:nvSpPr>
        <p:spPr>
          <a:xfrm>
            <a:off x="61645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575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g object 220"/>
          <p:cNvSpPr/>
          <p:nvPr/>
        </p:nvSpPr>
        <p:spPr>
          <a:xfrm>
            <a:off x="61988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656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g object 221"/>
          <p:cNvSpPr/>
          <p:nvPr/>
        </p:nvSpPr>
        <p:spPr>
          <a:xfrm>
            <a:off x="62331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555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g object 222"/>
          <p:cNvSpPr/>
          <p:nvPr/>
        </p:nvSpPr>
        <p:spPr>
          <a:xfrm>
            <a:off x="62674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45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g object 223"/>
          <p:cNvSpPr/>
          <p:nvPr/>
        </p:nvSpPr>
        <p:spPr>
          <a:xfrm>
            <a:off x="63017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35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g object 224"/>
          <p:cNvSpPr/>
          <p:nvPr/>
        </p:nvSpPr>
        <p:spPr>
          <a:xfrm>
            <a:off x="63360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525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g object 225"/>
          <p:cNvSpPr/>
          <p:nvPr/>
        </p:nvSpPr>
        <p:spPr>
          <a:xfrm>
            <a:off x="63703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15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g object 226"/>
          <p:cNvSpPr/>
          <p:nvPr/>
        </p:nvSpPr>
        <p:spPr>
          <a:xfrm>
            <a:off x="64046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050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g object 227"/>
          <p:cNvSpPr/>
          <p:nvPr/>
        </p:nvSpPr>
        <p:spPr>
          <a:xfrm>
            <a:off x="64389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F4F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g object 228"/>
          <p:cNvSpPr/>
          <p:nvPr/>
        </p:nvSpPr>
        <p:spPr>
          <a:xfrm>
            <a:off x="64731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E4E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g object 229"/>
          <p:cNvSpPr/>
          <p:nvPr/>
        </p:nvSpPr>
        <p:spPr>
          <a:xfrm>
            <a:off x="65074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D4D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g object 230"/>
          <p:cNvSpPr/>
          <p:nvPr/>
        </p:nvSpPr>
        <p:spPr>
          <a:xfrm>
            <a:off x="65417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C4C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g object 231"/>
          <p:cNvSpPr/>
          <p:nvPr/>
        </p:nvSpPr>
        <p:spPr>
          <a:xfrm>
            <a:off x="65760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B4B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g object 232"/>
          <p:cNvSpPr/>
          <p:nvPr/>
        </p:nvSpPr>
        <p:spPr>
          <a:xfrm>
            <a:off x="66103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A4A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g object 233"/>
          <p:cNvSpPr/>
          <p:nvPr/>
        </p:nvSpPr>
        <p:spPr>
          <a:xfrm>
            <a:off x="66446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949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g object 234"/>
          <p:cNvSpPr/>
          <p:nvPr/>
        </p:nvSpPr>
        <p:spPr>
          <a:xfrm>
            <a:off x="66789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848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g object 235"/>
          <p:cNvSpPr/>
          <p:nvPr/>
        </p:nvSpPr>
        <p:spPr>
          <a:xfrm>
            <a:off x="67132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747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g object 236"/>
          <p:cNvSpPr/>
          <p:nvPr/>
        </p:nvSpPr>
        <p:spPr>
          <a:xfrm>
            <a:off x="674751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64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g object 237"/>
          <p:cNvSpPr/>
          <p:nvPr/>
        </p:nvSpPr>
        <p:spPr>
          <a:xfrm>
            <a:off x="67817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545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g object 238"/>
          <p:cNvSpPr/>
          <p:nvPr/>
        </p:nvSpPr>
        <p:spPr>
          <a:xfrm>
            <a:off x="68160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444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g object 239"/>
          <p:cNvSpPr/>
          <p:nvPr/>
        </p:nvSpPr>
        <p:spPr>
          <a:xfrm>
            <a:off x="68503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343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g object 240"/>
          <p:cNvSpPr/>
          <p:nvPr/>
        </p:nvSpPr>
        <p:spPr>
          <a:xfrm>
            <a:off x="68846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242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g object 241"/>
          <p:cNvSpPr/>
          <p:nvPr/>
        </p:nvSpPr>
        <p:spPr>
          <a:xfrm>
            <a:off x="69189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141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g object 242"/>
          <p:cNvSpPr/>
          <p:nvPr/>
        </p:nvSpPr>
        <p:spPr>
          <a:xfrm>
            <a:off x="6953249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4040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g object 243"/>
          <p:cNvSpPr/>
          <p:nvPr/>
        </p:nvSpPr>
        <p:spPr>
          <a:xfrm>
            <a:off x="69862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F3F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g object 244"/>
          <p:cNvSpPr/>
          <p:nvPr/>
        </p:nvSpPr>
        <p:spPr>
          <a:xfrm>
            <a:off x="7020560" y="133350"/>
            <a:ext cx="35560" cy="276860"/>
          </a:xfrm>
          <a:custGeom>
            <a:avLst/>
            <a:gdLst/>
            <a:ahLst/>
            <a:cxnLst/>
            <a:rect l="l" t="t" r="r" b="b"/>
            <a:pathLst>
              <a:path w="35559" h="276859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3E3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g object 245"/>
          <p:cNvSpPr/>
          <p:nvPr/>
        </p:nvSpPr>
        <p:spPr>
          <a:xfrm>
            <a:off x="70561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D3D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g object 246"/>
          <p:cNvSpPr/>
          <p:nvPr/>
        </p:nvSpPr>
        <p:spPr>
          <a:xfrm>
            <a:off x="7090410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3C3C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g object 247"/>
          <p:cNvSpPr/>
          <p:nvPr/>
        </p:nvSpPr>
        <p:spPr>
          <a:xfrm>
            <a:off x="71234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B3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g object 248"/>
          <p:cNvSpPr/>
          <p:nvPr/>
        </p:nvSpPr>
        <p:spPr>
          <a:xfrm>
            <a:off x="71577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A3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g object 249"/>
          <p:cNvSpPr/>
          <p:nvPr/>
        </p:nvSpPr>
        <p:spPr>
          <a:xfrm>
            <a:off x="719201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939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g object 250"/>
          <p:cNvSpPr/>
          <p:nvPr/>
        </p:nvSpPr>
        <p:spPr>
          <a:xfrm>
            <a:off x="72262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83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g object 251"/>
          <p:cNvSpPr/>
          <p:nvPr/>
        </p:nvSpPr>
        <p:spPr>
          <a:xfrm>
            <a:off x="72605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73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g object 252"/>
          <p:cNvSpPr/>
          <p:nvPr/>
        </p:nvSpPr>
        <p:spPr>
          <a:xfrm>
            <a:off x="72948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63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g object 253"/>
          <p:cNvSpPr/>
          <p:nvPr/>
        </p:nvSpPr>
        <p:spPr>
          <a:xfrm>
            <a:off x="73291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53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g object 254"/>
          <p:cNvSpPr/>
          <p:nvPr/>
        </p:nvSpPr>
        <p:spPr>
          <a:xfrm>
            <a:off x="73634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434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g object 255"/>
          <p:cNvSpPr/>
          <p:nvPr/>
        </p:nvSpPr>
        <p:spPr>
          <a:xfrm>
            <a:off x="739774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333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g object 256"/>
          <p:cNvSpPr/>
          <p:nvPr/>
        </p:nvSpPr>
        <p:spPr>
          <a:xfrm>
            <a:off x="74320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333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g object 257"/>
          <p:cNvSpPr/>
          <p:nvPr/>
        </p:nvSpPr>
        <p:spPr>
          <a:xfrm>
            <a:off x="74663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13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g object 258"/>
          <p:cNvSpPr/>
          <p:nvPr/>
        </p:nvSpPr>
        <p:spPr>
          <a:xfrm>
            <a:off x="75006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030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g object 259"/>
          <p:cNvSpPr/>
          <p:nvPr/>
        </p:nvSpPr>
        <p:spPr>
          <a:xfrm>
            <a:off x="753491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F2F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g object 260"/>
          <p:cNvSpPr/>
          <p:nvPr/>
        </p:nvSpPr>
        <p:spPr>
          <a:xfrm>
            <a:off x="75691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E2E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g object 261"/>
          <p:cNvSpPr/>
          <p:nvPr/>
        </p:nvSpPr>
        <p:spPr>
          <a:xfrm>
            <a:off x="76034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D2D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g object 262"/>
          <p:cNvSpPr/>
          <p:nvPr/>
        </p:nvSpPr>
        <p:spPr>
          <a:xfrm>
            <a:off x="76377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C2C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g object 263"/>
          <p:cNvSpPr/>
          <p:nvPr/>
        </p:nvSpPr>
        <p:spPr>
          <a:xfrm>
            <a:off x="76720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B2B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g object 264"/>
          <p:cNvSpPr/>
          <p:nvPr/>
        </p:nvSpPr>
        <p:spPr>
          <a:xfrm>
            <a:off x="77063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A2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g object 265"/>
          <p:cNvSpPr/>
          <p:nvPr/>
        </p:nvSpPr>
        <p:spPr>
          <a:xfrm>
            <a:off x="774064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929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g object 266"/>
          <p:cNvSpPr/>
          <p:nvPr/>
        </p:nvSpPr>
        <p:spPr>
          <a:xfrm>
            <a:off x="77749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82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g object 267"/>
          <p:cNvSpPr/>
          <p:nvPr/>
        </p:nvSpPr>
        <p:spPr>
          <a:xfrm>
            <a:off x="78092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72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g object 268"/>
          <p:cNvSpPr/>
          <p:nvPr/>
        </p:nvSpPr>
        <p:spPr>
          <a:xfrm>
            <a:off x="78435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6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g object 269"/>
          <p:cNvSpPr/>
          <p:nvPr/>
        </p:nvSpPr>
        <p:spPr>
          <a:xfrm>
            <a:off x="787781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525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g object 270"/>
          <p:cNvSpPr/>
          <p:nvPr/>
        </p:nvSpPr>
        <p:spPr>
          <a:xfrm>
            <a:off x="79120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42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g object 271"/>
          <p:cNvSpPr/>
          <p:nvPr/>
        </p:nvSpPr>
        <p:spPr>
          <a:xfrm>
            <a:off x="79463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323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g object 272"/>
          <p:cNvSpPr/>
          <p:nvPr/>
        </p:nvSpPr>
        <p:spPr>
          <a:xfrm>
            <a:off x="7980679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222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g object 273"/>
          <p:cNvSpPr/>
          <p:nvPr/>
        </p:nvSpPr>
        <p:spPr>
          <a:xfrm>
            <a:off x="80136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12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g object 274"/>
          <p:cNvSpPr/>
          <p:nvPr/>
        </p:nvSpPr>
        <p:spPr>
          <a:xfrm>
            <a:off x="80479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020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g object 275"/>
          <p:cNvSpPr/>
          <p:nvPr/>
        </p:nvSpPr>
        <p:spPr>
          <a:xfrm>
            <a:off x="8082279" y="133350"/>
            <a:ext cx="35560" cy="276860"/>
          </a:xfrm>
          <a:custGeom>
            <a:avLst/>
            <a:gdLst/>
            <a:ahLst/>
            <a:cxnLst/>
            <a:rect l="l" t="t" r="r" b="b"/>
            <a:pathLst>
              <a:path w="35559" h="276859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1F1F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g object 276"/>
          <p:cNvSpPr/>
          <p:nvPr/>
        </p:nvSpPr>
        <p:spPr>
          <a:xfrm>
            <a:off x="8117839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1E1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g object 277"/>
          <p:cNvSpPr/>
          <p:nvPr/>
        </p:nvSpPr>
        <p:spPr>
          <a:xfrm>
            <a:off x="81508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D1D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g object 278"/>
          <p:cNvSpPr/>
          <p:nvPr/>
        </p:nvSpPr>
        <p:spPr>
          <a:xfrm>
            <a:off x="818514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C1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g object 279"/>
          <p:cNvSpPr/>
          <p:nvPr/>
        </p:nvSpPr>
        <p:spPr>
          <a:xfrm>
            <a:off x="82194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1B1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g object 280"/>
          <p:cNvSpPr/>
          <p:nvPr/>
        </p:nvSpPr>
        <p:spPr>
          <a:xfrm>
            <a:off x="82537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A1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g object 281"/>
          <p:cNvSpPr/>
          <p:nvPr/>
        </p:nvSpPr>
        <p:spPr>
          <a:xfrm>
            <a:off x="82880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1919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g object 282"/>
          <p:cNvSpPr/>
          <p:nvPr/>
        </p:nvSpPr>
        <p:spPr>
          <a:xfrm>
            <a:off x="832231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818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g object 283"/>
          <p:cNvSpPr/>
          <p:nvPr/>
        </p:nvSpPr>
        <p:spPr>
          <a:xfrm>
            <a:off x="83565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717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g object 284"/>
          <p:cNvSpPr/>
          <p:nvPr/>
        </p:nvSpPr>
        <p:spPr>
          <a:xfrm>
            <a:off x="83908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161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g object 285"/>
          <p:cNvSpPr/>
          <p:nvPr/>
        </p:nvSpPr>
        <p:spPr>
          <a:xfrm>
            <a:off x="84251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515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g object 286"/>
          <p:cNvSpPr/>
          <p:nvPr/>
        </p:nvSpPr>
        <p:spPr>
          <a:xfrm>
            <a:off x="84594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1414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g object 287"/>
          <p:cNvSpPr/>
          <p:nvPr/>
        </p:nvSpPr>
        <p:spPr>
          <a:xfrm>
            <a:off x="84937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313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g object 288"/>
          <p:cNvSpPr/>
          <p:nvPr/>
        </p:nvSpPr>
        <p:spPr>
          <a:xfrm>
            <a:off x="852804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212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g object 289"/>
          <p:cNvSpPr/>
          <p:nvPr/>
        </p:nvSpPr>
        <p:spPr>
          <a:xfrm>
            <a:off x="85623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1111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g object 290"/>
          <p:cNvSpPr/>
          <p:nvPr/>
        </p:nvSpPr>
        <p:spPr>
          <a:xfrm>
            <a:off x="85966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01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g object 291"/>
          <p:cNvSpPr/>
          <p:nvPr/>
        </p:nvSpPr>
        <p:spPr>
          <a:xfrm>
            <a:off x="86309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F0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g object 292"/>
          <p:cNvSpPr/>
          <p:nvPr/>
        </p:nvSpPr>
        <p:spPr>
          <a:xfrm>
            <a:off x="866521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E0E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g object 293"/>
          <p:cNvSpPr/>
          <p:nvPr/>
        </p:nvSpPr>
        <p:spPr>
          <a:xfrm>
            <a:off x="86994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D0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g object 294"/>
          <p:cNvSpPr/>
          <p:nvPr/>
        </p:nvSpPr>
        <p:spPr>
          <a:xfrm>
            <a:off x="87337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C0C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g object 295"/>
          <p:cNvSpPr/>
          <p:nvPr/>
        </p:nvSpPr>
        <p:spPr>
          <a:xfrm>
            <a:off x="87680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B0B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g object 296"/>
          <p:cNvSpPr/>
          <p:nvPr/>
        </p:nvSpPr>
        <p:spPr>
          <a:xfrm>
            <a:off x="88023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A0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g object 297"/>
          <p:cNvSpPr/>
          <p:nvPr/>
        </p:nvSpPr>
        <p:spPr>
          <a:xfrm>
            <a:off x="88366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909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g object 298"/>
          <p:cNvSpPr/>
          <p:nvPr/>
        </p:nvSpPr>
        <p:spPr>
          <a:xfrm>
            <a:off x="887094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80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g object 299"/>
          <p:cNvSpPr/>
          <p:nvPr/>
        </p:nvSpPr>
        <p:spPr>
          <a:xfrm>
            <a:off x="89052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70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g object 300"/>
          <p:cNvSpPr/>
          <p:nvPr/>
        </p:nvSpPr>
        <p:spPr>
          <a:xfrm>
            <a:off x="89395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60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g object 301"/>
          <p:cNvSpPr/>
          <p:nvPr/>
        </p:nvSpPr>
        <p:spPr>
          <a:xfrm>
            <a:off x="89738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505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g object 302"/>
          <p:cNvSpPr/>
          <p:nvPr/>
        </p:nvSpPr>
        <p:spPr>
          <a:xfrm>
            <a:off x="9008110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0404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g object 303"/>
          <p:cNvSpPr/>
          <p:nvPr/>
        </p:nvSpPr>
        <p:spPr>
          <a:xfrm>
            <a:off x="90411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303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g object 304"/>
          <p:cNvSpPr/>
          <p:nvPr/>
        </p:nvSpPr>
        <p:spPr>
          <a:xfrm>
            <a:off x="90754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202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g object 305"/>
          <p:cNvSpPr/>
          <p:nvPr/>
        </p:nvSpPr>
        <p:spPr>
          <a:xfrm>
            <a:off x="9109710" y="133350"/>
            <a:ext cx="35560" cy="276860"/>
          </a:xfrm>
          <a:custGeom>
            <a:avLst/>
            <a:gdLst/>
            <a:ahLst/>
            <a:cxnLst/>
            <a:rect l="l" t="t" r="r" b="b"/>
            <a:pathLst>
              <a:path w="35559" h="276859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0101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g object 306"/>
          <p:cNvSpPr/>
          <p:nvPr/>
        </p:nvSpPr>
        <p:spPr>
          <a:xfrm>
            <a:off x="408940" y="0"/>
            <a:ext cx="278130" cy="276225"/>
          </a:xfrm>
          <a:custGeom>
            <a:avLst/>
            <a:gdLst/>
            <a:ahLst/>
            <a:cxnLst/>
            <a:rect l="l" t="t" r="r" b="b"/>
            <a:pathLst>
              <a:path w="278130" h="276225">
                <a:moveTo>
                  <a:pt x="278130" y="0"/>
                </a:moveTo>
                <a:lnTo>
                  <a:pt x="138430" y="0"/>
                </a:lnTo>
                <a:lnTo>
                  <a:pt x="138430" y="134620"/>
                </a:lnTo>
                <a:lnTo>
                  <a:pt x="0" y="134620"/>
                </a:lnTo>
                <a:lnTo>
                  <a:pt x="0" y="275602"/>
                </a:lnTo>
                <a:lnTo>
                  <a:pt x="68580" y="275602"/>
                </a:lnTo>
                <a:lnTo>
                  <a:pt x="138430" y="275602"/>
                </a:lnTo>
                <a:lnTo>
                  <a:pt x="138430" y="138430"/>
                </a:lnTo>
                <a:lnTo>
                  <a:pt x="208280" y="138430"/>
                </a:lnTo>
                <a:lnTo>
                  <a:pt x="278130" y="138430"/>
                </a:lnTo>
                <a:lnTo>
                  <a:pt x="278130" y="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g object 307"/>
          <p:cNvSpPr/>
          <p:nvPr/>
        </p:nvSpPr>
        <p:spPr>
          <a:xfrm>
            <a:off x="547370" y="134620"/>
            <a:ext cx="139700" cy="140970"/>
          </a:xfrm>
          <a:custGeom>
            <a:avLst/>
            <a:gdLst/>
            <a:ahLst/>
            <a:cxnLst/>
            <a:rect l="l" t="t" r="r" b="b"/>
            <a:pathLst>
              <a:path w="139700" h="140970">
                <a:moveTo>
                  <a:pt x="139700" y="0"/>
                </a:moveTo>
                <a:lnTo>
                  <a:pt x="0" y="0"/>
                </a:lnTo>
                <a:lnTo>
                  <a:pt x="0" y="140970"/>
                </a:lnTo>
                <a:lnTo>
                  <a:pt x="69850" y="140970"/>
                </a:lnTo>
                <a:lnTo>
                  <a:pt x="139700" y="140970"/>
                </a:lnTo>
                <a:lnTo>
                  <a:pt x="13970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g object 308"/>
          <p:cNvSpPr/>
          <p:nvPr/>
        </p:nvSpPr>
        <p:spPr>
          <a:xfrm>
            <a:off x="274319" y="274320"/>
            <a:ext cx="135890" cy="138430"/>
          </a:xfrm>
          <a:custGeom>
            <a:avLst/>
            <a:gdLst/>
            <a:ahLst/>
            <a:cxnLst/>
            <a:rect l="l" t="t" r="r" b="b"/>
            <a:pathLst>
              <a:path w="135890" h="138429">
                <a:moveTo>
                  <a:pt x="135889" y="0"/>
                </a:moveTo>
                <a:lnTo>
                  <a:pt x="0" y="0"/>
                </a:lnTo>
                <a:lnTo>
                  <a:pt x="0" y="138429"/>
                </a:lnTo>
                <a:lnTo>
                  <a:pt x="68579" y="138429"/>
                </a:lnTo>
                <a:lnTo>
                  <a:pt x="135889" y="138429"/>
                </a:lnTo>
                <a:lnTo>
                  <a:pt x="135889" y="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g object 309"/>
          <p:cNvSpPr/>
          <p:nvPr/>
        </p:nvSpPr>
        <p:spPr>
          <a:xfrm>
            <a:off x="132079" y="135889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29">
                <a:moveTo>
                  <a:pt x="140970" y="0"/>
                </a:moveTo>
                <a:lnTo>
                  <a:pt x="0" y="0"/>
                </a:lnTo>
                <a:lnTo>
                  <a:pt x="0" y="138429"/>
                </a:lnTo>
                <a:lnTo>
                  <a:pt x="69850" y="138429"/>
                </a:lnTo>
                <a:lnTo>
                  <a:pt x="140970" y="138429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g object 310"/>
          <p:cNvSpPr/>
          <p:nvPr/>
        </p:nvSpPr>
        <p:spPr>
          <a:xfrm>
            <a:off x="274320" y="271779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273050" y="0"/>
                </a:moveTo>
                <a:lnTo>
                  <a:pt x="134620" y="0"/>
                </a:lnTo>
                <a:lnTo>
                  <a:pt x="134620" y="137160"/>
                </a:lnTo>
                <a:lnTo>
                  <a:pt x="0" y="137160"/>
                </a:lnTo>
                <a:lnTo>
                  <a:pt x="0" y="274320"/>
                </a:lnTo>
                <a:lnTo>
                  <a:pt x="68580" y="274320"/>
                </a:lnTo>
                <a:lnTo>
                  <a:pt x="135877" y="274320"/>
                </a:lnTo>
                <a:lnTo>
                  <a:pt x="135877" y="138430"/>
                </a:lnTo>
                <a:lnTo>
                  <a:pt x="203200" y="138430"/>
                </a:lnTo>
                <a:lnTo>
                  <a:pt x="273050" y="138430"/>
                </a:lnTo>
                <a:lnTo>
                  <a:pt x="27305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770" y="473709"/>
            <a:ext cx="901445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6233" y="2387373"/>
            <a:ext cx="7818120" cy="3863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39" y="1869440"/>
            <a:ext cx="531622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" dirty="0">
                <a:solidFill>
                  <a:srgbClr val="FFFFFF"/>
                </a:solidFill>
              </a:rPr>
              <a:t>How</a:t>
            </a:r>
            <a:r>
              <a:rPr sz="4600" spc="-55" dirty="0">
                <a:solidFill>
                  <a:srgbClr val="FFFFFF"/>
                </a:solidFill>
              </a:rPr>
              <a:t> </a:t>
            </a:r>
            <a:r>
              <a:rPr sz="4600" spc="-5" dirty="0">
                <a:solidFill>
                  <a:srgbClr val="FFFFFF"/>
                </a:solidFill>
              </a:rPr>
              <a:t>to</a:t>
            </a:r>
            <a:r>
              <a:rPr sz="4600" spc="-50" dirty="0">
                <a:solidFill>
                  <a:srgbClr val="FFFFFF"/>
                </a:solidFill>
              </a:rPr>
              <a:t> </a:t>
            </a:r>
            <a:r>
              <a:rPr sz="4600" dirty="0">
                <a:solidFill>
                  <a:srgbClr val="FFFFFF"/>
                </a:solidFill>
              </a:rPr>
              <a:t>:</a:t>
            </a:r>
            <a:endParaRPr sz="4600"/>
          </a:p>
          <a:p>
            <a:pPr marL="12700" marR="5080">
              <a:lnSpc>
                <a:spcPct val="100000"/>
              </a:lnSpc>
            </a:pPr>
            <a:r>
              <a:rPr sz="4600" spc="-5" dirty="0">
                <a:solidFill>
                  <a:srgbClr val="FFFFFF"/>
                </a:solidFill>
              </a:rPr>
              <a:t>Data</a:t>
            </a:r>
            <a:r>
              <a:rPr sz="4600" spc="-35" dirty="0">
                <a:solidFill>
                  <a:srgbClr val="FFFFFF"/>
                </a:solidFill>
              </a:rPr>
              <a:t> </a:t>
            </a:r>
            <a:r>
              <a:rPr sz="4600" spc="-5" dirty="0">
                <a:solidFill>
                  <a:srgbClr val="FFFFFF"/>
                </a:solidFill>
              </a:rPr>
              <a:t>Flow</a:t>
            </a:r>
            <a:r>
              <a:rPr sz="4600" spc="-35" dirty="0">
                <a:solidFill>
                  <a:srgbClr val="FFFFFF"/>
                </a:solidFill>
              </a:rPr>
              <a:t> </a:t>
            </a:r>
            <a:r>
              <a:rPr sz="4600" spc="-5" dirty="0">
                <a:solidFill>
                  <a:srgbClr val="FFFFFF"/>
                </a:solidFill>
              </a:rPr>
              <a:t>Diagrams </a:t>
            </a:r>
            <a:r>
              <a:rPr sz="4600" spc="-1265" dirty="0">
                <a:solidFill>
                  <a:srgbClr val="FFFFFF"/>
                </a:solidFill>
              </a:rPr>
              <a:t> </a:t>
            </a:r>
            <a:r>
              <a:rPr sz="4600" dirty="0">
                <a:solidFill>
                  <a:srgbClr val="FFFFFF"/>
                </a:solidFill>
              </a:rPr>
              <a:t>(DFDs)</a:t>
            </a:r>
            <a:endParaRPr sz="4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7828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6355" algn="l"/>
              </a:tabLst>
            </a:pPr>
            <a:r>
              <a:rPr sz="4400" dirty="0"/>
              <a:t>DFD	Symbols</a:t>
            </a:r>
            <a:r>
              <a:rPr sz="4400" spc="-25" dirty="0"/>
              <a:t> </a:t>
            </a:r>
            <a:r>
              <a:rPr sz="4400" spc="-5" dirty="0"/>
              <a:t>(Gane</a:t>
            </a:r>
            <a:r>
              <a:rPr sz="4400" spc="-20" dirty="0"/>
              <a:t> </a:t>
            </a:r>
            <a:r>
              <a:rPr sz="4400" dirty="0"/>
              <a:t>&amp;</a:t>
            </a:r>
            <a:r>
              <a:rPr sz="4400" spc="-25" dirty="0"/>
              <a:t> </a:t>
            </a:r>
            <a:r>
              <a:rPr sz="4400" dirty="0"/>
              <a:t>Sarson)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83714" y="1504314"/>
            <a:ext cx="1402080" cy="1402080"/>
            <a:chOff x="1783714" y="1504314"/>
            <a:chExt cx="1402080" cy="1402080"/>
          </a:xfrm>
        </p:grpSpPr>
        <p:sp>
          <p:nvSpPr>
            <p:cNvPr id="4" name="object 4"/>
            <p:cNvSpPr/>
            <p:nvPr/>
          </p:nvSpPr>
          <p:spPr>
            <a:xfrm>
              <a:off x="1786889" y="1507489"/>
              <a:ext cx="1395730" cy="1395730"/>
            </a:xfrm>
            <a:custGeom>
              <a:avLst/>
              <a:gdLst/>
              <a:ahLst/>
              <a:cxnLst/>
              <a:rect l="l" t="t" r="r" b="b"/>
              <a:pathLst>
                <a:path w="1395730" h="1395730">
                  <a:moveTo>
                    <a:pt x="147320" y="1395730"/>
                  </a:moveTo>
                  <a:lnTo>
                    <a:pt x="1247140" y="1395730"/>
                  </a:lnTo>
                  <a:lnTo>
                    <a:pt x="1293804" y="1388201"/>
                  </a:lnTo>
                  <a:lnTo>
                    <a:pt x="1334556" y="1367200"/>
                  </a:lnTo>
                  <a:lnTo>
                    <a:pt x="1366834" y="1335105"/>
                  </a:lnTo>
                  <a:lnTo>
                    <a:pt x="1388079" y="1294292"/>
                  </a:lnTo>
                  <a:lnTo>
                    <a:pt x="1395730" y="1247139"/>
                  </a:lnTo>
                  <a:lnTo>
                    <a:pt x="1395730" y="147320"/>
                  </a:lnTo>
                  <a:lnTo>
                    <a:pt x="1388079" y="100787"/>
                  </a:lnTo>
                  <a:lnTo>
                    <a:pt x="1366834" y="60350"/>
                  </a:lnTo>
                  <a:lnTo>
                    <a:pt x="1334556" y="28447"/>
                  </a:lnTo>
                  <a:lnTo>
                    <a:pt x="1293804" y="7518"/>
                  </a:lnTo>
                  <a:lnTo>
                    <a:pt x="1247140" y="0"/>
                  </a:lnTo>
                  <a:lnTo>
                    <a:pt x="147320" y="0"/>
                  </a:lnTo>
                  <a:lnTo>
                    <a:pt x="100787" y="7518"/>
                  </a:lnTo>
                  <a:lnTo>
                    <a:pt x="60350" y="28448"/>
                  </a:lnTo>
                  <a:lnTo>
                    <a:pt x="28448" y="60350"/>
                  </a:lnTo>
                  <a:lnTo>
                    <a:pt x="7518" y="100787"/>
                  </a:lnTo>
                  <a:lnTo>
                    <a:pt x="0" y="147320"/>
                  </a:lnTo>
                  <a:lnTo>
                    <a:pt x="0" y="1247139"/>
                  </a:lnTo>
                  <a:lnTo>
                    <a:pt x="7518" y="1294292"/>
                  </a:lnTo>
                  <a:lnTo>
                    <a:pt x="28448" y="1335105"/>
                  </a:lnTo>
                  <a:lnTo>
                    <a:pt x="60350" y="1367200"/>
                  </a:lnTo>
                  <a:lnTo>
                    <a:pt x="100787" y="1388201"/>
                  </a:lnTo>
                  <a:lnTo>
                    <a:pt x="147320" y="139573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6889" y="1972309"/>
              <a:ext cx="1395730" cy="0"/>
            </a:xfrm>
            <a:custGeom>
              <a:avLst/>
              <a:gdLst/>
              <a:ahLst/>
              <a:cxnLst/>
              <a:rect l="l" t="t" r="r" b="b"/>
              <a:pathLst>
                <a:path w="1395730">
                  <a:moveTo>
                    <a:pt x="0" y="0"/>
                  </a:moveTo>
                  <a:lnTo>
                    <a:pt x="1395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66544" y="4312284"/>
            <a:ext cx="2049780" cy="687070"/>
            <a:chOff x="1566544" y="4312284"/>
            <a:chExt cx="2049780" cy="687070"/>
          </a:xfrm>
        </p:grpSpPr>
        <p:sp>
          <p:nvSpPr>
            <p:cNvPr id="7" name="object 7"/>
            <p:cNvSpPr/>
            <p:nvPr/>
          </p:nvSpPr>
          <p:spPr>
            <a:xfrm>
              <a:off x="1569719" y="4315459"/>
              <a:ext cx="2043430" cy="680720"/>
            </a:xfrm>
            <a:custGeom>
              <a:avLst/>
              <a:gdLst/>
              <a:ahLst/>
              <a:cxnLst/>
              <a:rect l="l" t="t" r="r" b="b"/>
              <a:pathLst>
                <a:path w="2043429" h="680720">
                  <a:moveTo>
                    <a:pt x="2043430" y="0"/>
                  </a:moveTo>
                  <a:lnTo>
                    <a:pt x="0" y="0"/>
                  </a:lnTo>
                  <a:lnTo>
                    <a:pt x="0" y="680719"/>
                  </a:lnTo>
                  <a:lnTo>
                    <a:pt x="2043430" y="68071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24379" y="4315459"/>
              <a:ext cx="64769" cy="680720"/>
            </a:xfrm>
            <a:custGeom>
              <a:avLst/>
              <a:gdLst/>
              <a:ahLst/>
              <a:cxnLst/>
              <a:rect l="l" t="t" r="r" b="b"/>
              <a:pathLst>
                <a:path w="64769" h="680720">
                  <a:moveTo>
                    <a:pt x="0" y="680719"/>
                  </a:moveTo>
                  <a:lnTo>
                    <a:pt x="0" y="0"/>
                  </a:lnTo>
                  <a:lnTo>
                    <a:pt x="647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786889" y="5669279"/>
            <a:ext cx="1610360" cy="689610"/>
          </a:xfrm>
          <a:custGeom>
            <a:avLst/>
            <a:gdLst/>
            <a:ahLst/>
            <a:cxnLst/>
            <a:rect l="l" t="t" r="r" b="b"/>
            <a:pathLst>
              <a:path w="1610360" h="689610">
                <a:moveTo>
                  <a:pt x="0" y="689610"/>
                </a:moveTo>
                <a:lnTo>
                  <a:pt x="1610360" y="689610"/>
                </a:lnTo>
                <a:lnTo>
                  <a:pt x="1610360" y="0"/>
                </a:lnTo>
                <a:lnTo>
                  <a:pt x="0" y="0"/>
                </a:lnTo>
                <a:lnTo>
                  <a:pt x="0" y="68961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6040" y="1855470"/>
            <a:ext cx="4893945" cy="434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 MT"/>
                <a:cs typeface="Arial MT"/>
              </a:rPr>
              <a:t>Process</a:t>
            </a:r>
            <a:endParaRPr sz="3000" dirty="0">
              <a:latin typeface="Arial MT"/>
              <a:cs typeface="Arial MT"/>
            </a:endParaRPr>
          </a:p>
          <a:p>
            <a:pPr marL="14604" marR="3091180" indent="25400">
              <a:lnSpc>
                <a:spcPct val="255600"/>
              </a:lnSpc>
              <a:spcBef>
                <a:spcPts val="1445"/>
              </a:spcBef>
            </a:pPr>
            <a:r>
              <a:rPr sz="3000" dirty="0">
                <a:latin typeface="Arial MT"/>
                <a:cs typeface="Arial MT"/>
              </a:rPr>
              <a:t>Da</a:t>
            </a:r>
            <a:r>
              <a:rPr sz="3000" spc="-5" dirty="0">
                <a:latin typeface="Arial MT"/>
                <a:cs typeface="Arial MT"/>
              </a:rPr>
              <a:t>t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-335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F</a:t>
            </a:r>
            <a:r>
              <a:rPr sz="3000" dirty="0">
                <a:latin typeface="Arial MT"/>
                <a:cs typeface="Arial MT"/>
              </a:rPr>
              <a:t>low  Da</a:t>
            </a:r>
            <a:r>
              <a:rPr sz="3000" spc="-5" dirty="0">
                <a:latin typeface="Arial MT"/>
                <a:cs typeface="Arial MT"/>
              </a:rPr>
              <a:t>t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-3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</a:t>
            </a:r>
            <a:r>
              <a:rPr sz="3000" spc="-5" dirty="0">
                <a:latin typeface="Arial MT"/>
                <a:cs typeface="Arial MT"/>
              </a:rPr>
              <a:t>t</a:t>
            </a:r>
            <a:r>
              <a:rPr sz="3000" dirty="0">
                <a:latin typeface="Arial MT"/>
                <a:cs typeface="Arial MT"/>
              </a:rPr>
              <a:t>ore</a:t>
            </a:r>
          </a:p>
          <a:p>
            <a:pPr>
              <a:lnSpc>
                <a:spcPct val="100000"/>
              </a:lnSpc>
            </a:pPr>
            <a:endParaRPr sz="3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 MT"/>
                <a:cs typeface="Arial MT"/>
              </a:rPr>
              <a:t>Source/Sink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(External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Entity)</a:t>
            </a:r>
            <a:endParaRPr sz="3000" dirty="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38300" y="3431540"/>
            <a:ext cx="1764030" cy="86360"/>
            <a:chOff x="1638300" y="3431540"/>
            <a:chExt cx="1764030" cy="86360"/>
          </a:xfrm>
        </p:grpSpPr>
        <p:sp>
          <p:nvSpPr>
            <p:cNvPr id="12" name="object 12"/>
            <p:cNvSpPr/>
            <p:nvPr/>
          </p:nvSpPr>
          <p:spPr>
            <a:xfrm>
              <a:off x="1638300" y="3474720"/>
              <a:ext cx="1645920" cy="0"/>
            </a:xfrm>
            <a:custGeom>
              <a:avLst/>
              <a:gdLst/>
              <a:ahLst/>
              <a:cxnLst/>
              <a:rect l="l" t="t" r="r" b="b"/>
              <a:pathLst>
                <a:path w="1645920">
                  <a:moveTo>
                    <a:pt x="0" y="0"/>
                  </a:moveTo>
                  <a:lnTo>
                    <a:pt x="16459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2789" y="3431540"/>
              <a:ext cx="129539" cy="86360"/>
            </a:xfrm>
            <a:custGeom>
              <a:avLst/>
              <a:gdLst/>
              <a:ahLst/>
              <a:cxnLst/>
              <a:rect l="l" t="t" r="r" b="b"/>
              <a:pathLst>
                <a:path w="129539" h="86360">
                  <a:moveTo>
                    <a:pt x="0" y="0"/>
                  </a:moveTo>
                  <a:lnTo>
                    <a:pt x="0" y="86360"/>
                  </a:lnTo>
                  <a:lnTo>
                    <a:pt x="129539" y="43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715000" y="1295400"/>
            <a:ext cx="2895600" cy="9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Four  Elements of DFD</a:t>
            </a:r>
            <a:endParaRPr lang="en-IN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10209"/>
            <a:ext cx="63982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Data</a:t>
            </a:r>
            <a:r>
              <a:rPr sz="4000" spc="-30" dirty="0"/>
              <a:t> </a:t>
            </a:r>
            <a:r>
              <a:rPr sz="4000" spc="-5" dirty="0"/>
              <a:t>Flow</a:t>
            </a:r>
            <a:r>
              <a:rPr sz="4000" spc="-35" dirty="0"/>
              <a:t> </a:t>
            </a:r>
            <a:r>
              <a:rPr sz="4000" spc="-5" dirty="0"/>
              <a:t>Diagrams</a:t>
            </a:r>
            <a:r>
              <a:rPr sz="4000" spc="-15" dirty="0"/>
              <a:t> </a:t>
            </a:r>
            <a:r>
              <a:rPr sz="4000" spc="-5" dirty="0"/>
              <a:t>(DFDs)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90040"/>
            <a:ext cx="3329940" cy="319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5" dirty="0">
                <a:latin typeface="Arial MT"/>
                <a:cs typeface="Arial MT"/>
              </a:rPr>
              <a:t>Data </a:t>
            </a:r>
            <a:r>
              <a:rPr sz="2600" dirty="0">
                <a:latin typeface="Arial MT"/>
                <a:cs typeface="Arial MT"/>
              </a:rPr>
              <a:t>flow diagram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(DFD)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picture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movement </a:t>
            </a:r>
            <a:r>
              <a:rPr sz="2600" spc="5" dirty="0">
                <a:latin typeface="Arial MT"/>
                <a:cs typeface="Arial MT"/>
              </a:rPr>
              <a:t>of 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data</a:t>
            </a:r>
            <a:r>
              <a:rPr sz="2600" dirty="0">
                <a:latin typeface="Arial MT"/>
                <a:cs typeface="Arial MT"/>
              </a:rPr>
              <a:t> between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external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entities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processes and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data </a:t>
            </a:r>
            <a:r>
              <a:rPr sz="2600" dirty="0">
                <a:latin typeface="Arial MT"/>
                <a:cs typeface="Arial MT"/>
              </a:rPr>
              <a:t>stores </a:t>
            </a:r>
            <a:r>
              <a:rPr sz="2600" spc="-5" dirty="0">
                <a:latin typeface="Arial MT"/>
                <a:cs typeface="Arial MT"/>
              </a:rPr>
              <a:t>within </a:t>
            </a:r>
            <a:r>
              <a:rPr sz="2600" dirty="0">
                <a:latin typeface="Arial MT"/>
                <a:cs typeface="Arial MT"/>
              </a:rPr>
              <a:t>a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73519" y="2052320"/>
            <a:ext cx="833119" cy="833119"/>
          </a:xfrm>
          <a:custGeom>
            <a:avLst/>
            <a:gdLst/>
            <a:ahLst/>
            <a:cxnLst/>
            <a:rect l="l" t="t" r="r" b="b"/>
            <a:pathLst>
              <a:path w="833120" h="833119">
                <a:moveTo>
                  <a:pt x="87629" y="833119"/>
                </a:moveTo>
                <a:lnTo>
                  <a:pt x="744220" y="833119"/>
                </a:lnTo>
                <a:lnTo>
                  <a:pt x="778470" y="826214"/>
                </a:lnTo>
                <a:lnTo>
                  <a:pt x="806767" y="807402"/>
                </a:lnTo>
                <a:lnTo>
                  <a:pt x="826015" y="779541"/>
                </a:lnTo>
                <a:lnTo>
                  <a:pt x="833120" y="745489"/>
                </a:lnTo>
                <a:lnTo>
                  <a:pt x="833120" y="87629"/>
                </a:lnTo>
                <a:lnTo>
                  <a:pt x="826015" y="53578"/>
                </a:lnTo>
                <a:lnTo>
                  <a:pt x="806767" y="25717"/>
                </a:lnTo>
                <a:lnTo>
                  <a:pt x="778470" y="6905"/>
                </a:lnTo>
                <a:lnTo>
                  <a:pt x="744220" y="0"/>
                </a:lnTo>
                <a:lnTo>
                  <a:pt x="87629" y="0"/>
                </a:lnTo>
                <a:lnTo>
                  <a:pt x="53578" y="6905"/>
                </a:lnTo>
                <a:lnTo>
                  <a:pt x="25717" y="25717"/>
                </a:lnTo>
                <a:lnTo>
                  <a:pt x="6905" y="53578"/>
                </a:lnTo>
                <a:lnTo>
                  <a:pt x="0" y="87629"/>
                </a:lnTo>
                <a:lnTo>
                  <a:pt x="0" y="745489"/>
                </a:lnTo>
                <a:lnTo>
                  <a:pt x="6905" y="779541"/>
                </a:lnTo>
                <a:lnTo>
                  <a:pt x="25717" y="807402"/>
                </a:lnTo>
                <a:lnTo>
                  <a:pt x="53578" y="826214"/>
                </a:lnTo>
                <a:lnTo>
                  <a:pt x="87629" y="833119"/>
                </a:lnTo>
                <a:close/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7530" y="2147570"/>
            <a:ext cx="1638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30" dirty="0">
                <a:latin typeface="Arial MT"/>
                <a:cs typeface="Arial MT"/>
              </a:rPr>
              <a:t>1</a:t>
            </a:r>
            <a:r>
              <a:rPr sz="800" spc="5" dirty="0">
                <a:latin typeface="Arial MT"/>
                <a:cs typeface="Arial MT"/>
              </a:rPr>
              <a:t>.</a:t>
            </a:r>
            <a:r>
              <a:rPr sz="800" spc="-10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6409" y="2500629"/>
            <a:ext cx="305435" cy="2641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145"/>
              </a:spcBef>
            </a:pPr>
            <a:r>
              <a:rPr sz="800" spc="-25" dirty="0">
                <a:latin typeface="Arial MT"/>
                <a:cs typeface="Arial MT"/>
              </a:rPr>
              <a:t>C</a:t>
            </a:r>
            <a:r>
              <a:rPr sz="800" spc="-30" dirty="0">
                <a:latin typeface="Arial MT"/>
                <a:cs typeface="Arial MT"/>
              </a:rPr>
              <a:t>h</a:t>
            </a:r>
            <a:r>
              <a:rPr sz="800" spc="-40" dirty="0">
                <a:latin typeface="Arial MT"/>
                <a:cs typeface="Arial MT"/>
              </a:rPr>
              <a:t>e</a:t>
            </a:r>
            <a:r>
              <a:rPr sz="800" spc="-35" dirty="0">
                <a:latin typeface="Arial MT"/>
                <a:cs typeface="Arial MT"/>
              </a:rPr>
              <a:t>c</a:t>
            </a:r>
            <a:r>
              <a:rPr sz="800" spc="-10" dirty="0">
                <a:latin typeface="Arial MT"/>
                <a:cs typeface="Arial MT"/>
              </a:rPr>
              <a:t>k  </a:t>
            </a:r>
            <a:r>
              <a:rPr sz="800" spc="-25" dirty="0">
                <a:latin typeface="Arial MT"/>
                <a:cs typeface="Arial MT"/>
              </a:rPr>
              <a:t>S</a:t>
            </a:r>
            <a:r>
              <a:rPr sz="800" spc="15" dirty="0">
                <a:latin typeface="Arial MT"/>
                <a:cs typeface="Arial MT"/>
              </a:rPr>
              <a:t>t</a:t>
            </a:r>
            <a:r>
              <a:rPr sz="800" spc="-40" dirty="0">
                <a:latin typeface="Arial MT"/>
                <a:cs typeface="Arial MT"/>
              </a:rPr>
              <a:t>a</a:t>
            </a:r>
            <a:r>
              <a:rPr sz="800" spc="5" dirty="0">
                <a:latin typeface="Arial MT"/>
                <a:cs typeface="Arial MT"/>
              </a:rPr>
              <a:t>t</a:t>
            </a:r>
            <a:r>
              <a:rPr sz="800" spc="-30" dirty="0">
                <a:latin typeface="Arial MT"/>
                <a:cs typeface="Arial MT"/>
              </a:rPr>
              <a:t>u</a:t>
            </a:r>
            <a:r>
              <a:rPr sz="800" spc="-10" dirty="0">
                <a:latin typeface="Arial MT"/>
                <a:cs typeface="Arial MT"/>
              </a:rPr>
              <a:t>s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66054" y="2329814"/>
            <a:ext cx="2141220" cy="1419860"/>
            <a:chOff x="5266054" y="2329814"/>
            <a:chExt cx="2141220" cy="1419860"/>
          </a:xfrm>
        </p:grpSpPr>
        <p:sp>
          <p:nvSpPr>
            <p:cNvPr id="8" name="object 8"/>
            <p:cNvSpPr/>
            <p:nvPr/>
          </p:nvSpPr>
          <p:spPr>
            <a:xfrm>
              <a:off x="6573519" y="2330449"/>
              <a:ext cx="833119" cy="0"/>
            </a:xfrm>
            <a:custGeom>
              <a:avLst/>
              <a:gdLst/>
              <a:ahLst/>
              <a:cxnLst/>
              <a:rect l="l" t="t" r="r" b="b"/>
              <a:pathLst>
                <a:path w="833120">
                  <a:moveTo>
                    <a:pt x="0" y="0"/>
                  </a:moveTo>
                  <a:lnTo>
                    <a:pt x="8331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67959" y="2913379"/>
              <a:ext cx="833119" cy="834390"/>
            </a:xfrm>
            <a:custGeom>
              <a:avLst/>
              <a:gdLst/>
              <a:ahLst/>
              <a:cxnLst/>
              <a:rect l="l" t="t" r="r" b="b"/>
              <a:pathLst>
                <a:path w="833120" h="834389">
                  <a:moveTo>
                    <a:pt x="87629" y="834390"/>
                  </a:moveTo>
                  <a:lnTo>
                    <a:pt x="745489" y="834390"/>
                  </a:lnTo>
                  <a:lnTo>
                    <a:pt x="779541" y="827285"/>
                  </a:lnTo>
                  <a:lnTo>
                    <a:pt x="807402" y="808037"/>
                  </a:lnTo>
                  <a:lnTo>
                    <a:pt x="826214" y="779740"/>
                  </a:lnTo>
                  <a:lnTo>
                    <a:pt x="833119" y="745490"/>
                  </a:lnTo>
                  <a:lnTo>
                    <a:pt x="833119" y="88900"/>
                  </a:lnTo>
                  <a:lnTo>
                    <a:pt x="826214" y="54113"/>
                  </a:lnTo>
                  <a:lnTo>
                    <a:pt x="807402" y="25876"/>
                  </a:lnTo>
                  <a:lnTo>
                    <a:pt x="779541" y="6925"/>
                  </a:lnTo>
                  <a:lnTo>
                    <a:pt x="745489" y="0"/>
                  </a:lnTo>
                  <a:lnTo>
                    <a:pt x="87629" y="0"/>
                  </a:lnTo>
                  <a:lnTo>
                    <a:pt x="53578" y="6925"/>
                  </a:lnTo>
                  <a:lnTo>
                    <a:pt x="25717" y="25876"/>
                  </a:lnTo>
                  <a:lnTo>
                    <a:pt x="6905" y="54113"/>
                  </a:lnTo>
                  <a:lnTo>
                    <a:pt x="0" y="88900"/>
                  </a:lnTo>
                  <a:lnTo>
                    <a:pt x="0" y="745490"/>
                  </a:lnTo>
                  <a:lnTo>
                    <a:pt x="6905" y="779740"/>
                  </a:lnTo>
                  <a:lnTo>
                    <a:pt x="25717" y="808037"/>
                  </a:lnTo>
                  <a:lnTo>
                    <a:pt x="53578" y="827285"/>
                  </a:lnTo>
                  <a:lnTo>
                    <a:pt x="87629" y="834390"/>
                  </a:lnTo>
                  <a:close/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03240" y="2952750"/>
            <a:ext cx="1638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40" dirty="0">
                <a:latin typeface="Arial MT"/>
                <a:cs typeface="Arial MT"/>
              </a:rPr>
              <a:t>2</a:t>
            </a:r>
            <a:r>
              <a:rPr sz="800" spc="15" dirty="0">
                <a:latin typeface="Arial MT"/>
                <a:cs typeface="Arial MT"/>
              </a:rPr>
              <a:t>.</a:t>
            </a:r>
            <a:r>
              <a:rPr sz="800" spc="-10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9570" y="3305810"/>
            <a:ext cx="462915" cy="381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6350" algn="ctr">
              <a:lnSpc>
                <a:spcPct val="96400"/>
              </a:lnSpc>
              <a:spcBef>
                <a:spcPts val="125"/>
              </a:spcBef>
            </a:pPr>
            <a:r>
              <a:rPr sz="800" spc="-25" dirty="0">
                <a:latin typeface="Arial MT"/>
                <a:cs typeface="Arial MT"/>
              </a:rPr>
              <a:t>Issue 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15" dirty="0">
                <a:latin typeface="Arial MT"/>
                <a:cs typeface="Arial MT"/>
              </a:rPr>
              <a:t>Status 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M</a:t>
            </a:r>
            <a:r>
              <a:rPr sz="800" spc="-30" dirty="0">
                <a:latin typeface="Arial MT"/>
                <a:cs typeface="Arial MT"/>
              </a:rPr>
              <a:t>e</a:t>
            </a:r>
            <a:r>
              <a:rPr sz="800" spc="-35" dirty="0">
                <a:latin typeface="Arial MT"/>
                <a:cs typeface="Arial MT"/>
              </a:rPr>
              <a:t>ss</a:t>
            </a:r>
            <a:r>
              <a:rPr sz="800" spc="-40" dirty="0">
                <a:latin typeface="Arial MT"/>
                <a:cs typeface="Arial MT"/>
              </a:rPr>
              <a:t>a</a:t>
            </a:r>
            <a:r>
              <a:rPr sz="800" spc="-30" dirty="0">
                <a:latin typeface="Arial MT"/>
                <a:cs typeface="Arial MT"/>
              </a:rPr>
              <a:t>g</a:t>
            </a:r>
            <a:r>
              <a:rPr sz="800" spc="-40" dirty="0">
                <a:latin typeface="Arial MT"/>
                <a:cs typeface="Arial MT"/>
              </a:rPr>
              <a:t>e</a:t>
            </a:r>
            <a:r>
              <a:rPr sz="800" spc="-10" dirty="0">
                <a:latin typeface="Arial MT"/>
                <a:cs typeface="Arial MT"/>
              </a:rPr>
              <a:t>s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67325" y="3105785"/>
            <a:ext cx="3445510" cy="838200"/>
            <a:chOff x="5267325" y="3105785"/>
            <a:chExt cx="3445510" cy="838200"/>
          </a:xfrm>
        </p:grpSpPr>
        <p:sp>
          <p:nvSpPr>
            <p:cNvPr id="13" name="object 13"/>
            <p:cNvSpPr/>
            <p:nvPr/>
          </p:nvSpPr>
          <p:spPr>
            <a:xfrm>
              <a:off x="5267960" y="3135630"/>
              <a:ext cx="833119" cy="0"/>
            </a:xfrm>
            <a:custGeom>
              <a:avLst/>
              <a:gdLst/>
              <a:ahLst/>
              <a:cxnLst/>
              <a:rect l="l" t="t" r="r" b="b"/>
              <a:pathLst>
                <a:path w="833120">
                  <a:moveTo>
                    <a:pt x="0" y="0"/>
                  </a:moveTo>
                  <a:lnTo>
                    <a:pt x="8331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77810" y="3107690"/>
              <a:ext cx="833119" cy="834390"/>
            </a:xfrm>
            <a:custGeom>
              <a:avLst/>
              <a:gdLst/>
              <a:ahLst/>
              <a:cxnLst/>
              <a:rect l="l" t="t" r="r" b="b"/>
              <a:pathLst>
                <a:path w="833120" h="834389">
                  <a:moveTo>
                    <a:pt x="88900" y="834390"/>
                  </a:moveTo>
                  <a:lnTo>
                    <a:pt x="745490" y="834390"/>
                  </a:lnTo>
                  <a:lnTo>
                    <a:pt x="779541" y="827285"/>
                  </a:lnTo>
                  <a:lnTo>
                    <a:pt x="807402" y="808037"/>
                  </a:lnTo>
                  <a:lnTo>
                    <a:pt x="826214" y="779740"/>
                  </a:lnTo>
                  <a:lnTo>
                    <a:pt x="833120" y="745490"/>
                  </a:lnTo>
                  <a:lnTo>
                    <a:pt x="833120" y="88900"/>
                  </a:lnTo>
                  <a:lnTo>
                    <a:pt x="826214" y="54113"/>
                  </a:lnTo>
                  <a:lnTo>
                    <a:pt x="807402" y="25876"/>
                  </a:lnTo>
                  <a:lnTo>
                    <a:pt x="779541" y="6925"/>
                  </a:lnTo>
                  <a:lnTo>
                    <a:pt x="745490" y="0"/>
                  </a:lnTo>
                  <a:lnTo>
                    <a:pt x="88900" y="0"/>
                  </a:lnTo>
                  <a:lnTo>
                    <a:pt x="54113" y="6925"/>
                  </a:lnTo>
                  <a:lnTo>
                    <a:pt x="25876" y="25876"/>
                  </a:lnTo>
                  <a:lnTo>
                    <a:pt x="6925" y="54113"/>
                  </a:lnTo>
                  <a:lnTo>
                    <a:pt x="0" y="88900"/>
                  </a:lnTo>
                  <a:lnTo>
                    <a:pt x="0" y="745490"/>
                  </a:lnTo>
                  <a:lnTo>
                    <a:pt x="6925" y="779740"/>
                  </a:lnTo>
                  <a:lnTo>
                    <a:pt x="25876" y="808037"/>
                  </a:lnTo>
                  <a:lnTo>
                    <a:pt x="54113" y="827285"/>
                  </a:lnTo>
                  <a:lnTo>
                    <a:pt x="88900" y="834390"/>
                  </a:lnTo>
                  <a:close/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11819" y="3147060"/>
            <a:ext cx="1638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20" dirty="0">
                <a:latin typeface="Arial MT"/>
                <a:cs typeface="Arial MT"/>
              </a:rPr>
              <a:t>3</a:t>
            </a:r>
            <a:r>
              <a:rPr sz="800" spc="-45" dirty="0">
                <a:latin typeface="Arial MT"/>
                <a:cs typeface="Arial MT"/>
              </a:rPr>
              <a:t>.</a:t>
            </a:r>
            <a:r>
              <a:rPr sz="800" spc="-10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77200" y="3500120"/>
            <a:ext cx="43307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30" dirty="0">
                <a:latin typeface="Arial MT"/>
                <a:cs typeface="Arial MT"/>
              </a:rPr>
              <a:t>Ge</a:t>
            </a:r>
            <a:r>
              <a:rPr sz="800" spc="-40" dirty="0">
                <a:latin typeface="Arial MT"/>
                <a:cs typeface="Arial MT"/>
              </a:rPr>
              <a:t>n</a:t>
            </a:r>
            <a:r>
              <a:rPr sz="800" spc="-30" dirty="0">
                <a:latin typeface="Arial MT"/>
                <a:cs typeface="Arial MT"/>
              </a:rPr>
              <a:t>e</a:t>
            </a:r>
            <a:r>
              <a:rPr sz="800" dirty="0">
                <a:latin typeface="Arial MT"/>
                <a:cs typeface="Arial MT"/>
              </a:rPr>
              <a:t>r</a:t>
            </a:r>
            <a:r>
              <a:rPr sz="800" spc="-30" dirty="0">
                <a:latin typeface="Arial MT"/>
                <a:cs typeface="Arial MT"/>
              </a:rPr>
              <a:t>a</a:t>
            </a:r>
            <a:r>
              <a:rPr sz="800" spc="5" dirty="0">
                <a:latin typeface="Arial MT"/>
                <a:cs typeface="Arial MT"/>
              </a:rPr>
              <a:t>t</a:t>
            </a:r>
            <a:r>
              <a:rPr sz="800" spc="-10" dirty="0">
                <a:latin typeface="Arial MT"/>
                <a:cs typeface="Arial MT"/>
              </a:rPr>
              <a:t>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88630" y="3616959"/>
            <a:ext cx="403860" cy="2641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3820" marR="5080" indent="-71120">
              <a:lnSpc>
                <a:spcPts val="930"/>
              </a:lnSpc>
              <a:spcBef>
                <a:spcPts val="145"/>
              </a:spcBef>
            </a:pPr>
            <a:r>
              <a:rPr sz="800" spc="-25" dirty="0">
                <a:latin typeface="Arial MT"/>
                <a:cs typeface="Arial MT"/>
              </a:rPr>
              <a:t>S</a:t>
            </a:r>
            <a:r>
              <a:rPr sz="800" spc="-30" dirty="0">
                <a:latin typeface="Arial MT"/>
                <a:cs typeface="Arial MT"/>
              </a:rPr>
              <a:t>h</a:t>
            </a:r>
            <a:r>
              <a:rPr sz="800" dirty="0">
                <a:latin typeface="Arial MT"/>
                <a:cs typeface="Arial MT"/>
              </a:rPr>
              <a:t>i</a:t>
            </a:r>
            <a:r>
              <a:rPr sz="800" spc="-30" dirty="0">
                <a:latin typeface="Arial MT"/>
                <a:cs typeface="Arial MT"/>
              </a:rPr>
              <a:t>p</a:t>
            </a:r>
            <a:r>
              <a:rPr sz="800" spc="-40" dirty="0">
                <a:latin typeface="Arial MT"/>
                <a:cs typeface="Arial MT"/>
              </a:rPr>
              <a:t>p</a:t>
            </a:r>
            <a:r>
              <a:rPr sz="800" spc="10" dirty="0">
                <a:latin typeface="Arial MT"/>
                <a:cs typeface="Arial MT"/>
              </a:rPr>
              <a:t>i</a:t>
            </a:r>
            <a:r>
              <a:rPr sz="800" spc="-40" dirty="0">
                <a:latin typeface="Arial MT"/>
                <a:cs typeface="Arial MT"/>
              </a:rPr>
              <a:t>n</a:t>
            </a:r>
            <a:r>
              <a:rPr sz="800" spc="-10" dirty="0">
                <a:latin typeface="Arial MT"/>
                <a:cs typeface="Arial MT"/>
              </a:rPr>
              <a:t>g  </a:t>
            </a:r>
            <a:r>
              <a:rPr sz="800" spc="-20" dirty="0">
                <a:latin typeface="Arial MT"/>
                <a:cs typeface="Arial MT"/>
              </a:rPr>
              <a:t>Order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77809" y="3385820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03669" y="5941059"/>
            <a:ext cx="971550" cy="417830"/>
          </a:xfrm>
          <a:prstGeom prst="rect">
            <a:avLst/>
          </a:prstGeom>
          <a:ln w="3809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</a:pPr>
            <a:r>
              <a:rPr sz="800" spc="-20" dirty="0">
                <a:latin typeface="Arial MT"/>
                <a:cs typeface="Arial MT"/>
              </a:rPr>
              <a:t>ACCOUNTING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89829" y="1775460"/>
            <a:ext cx="972819" cy="415290"/>
          </a:xfrm>
          <a:prstGeom prst="rect">
            <a:avLst/>
          </a:prstGeom>
          <a:ln w="3809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208279">
              <a:lnSpc>
                <a:spcPct val="100000"/>
              </a:lnSpc>
            </a:pPr>
            <a:r>
              <a:rPr sz="800" spc="-25" dirty="0">
                <a:latin typeface="Arial MT"/>
                <a:cs typeface="Arial MT"/>
              </a:rPr>
              <a:t>CUSTOMER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61630" y="1775460"/>
            <a:ext cx="971550" cy="415290"/>
          </a:xfrm>
          <a:prstGeom prst="rect">
            <a:avLst/>
          </a:prstGeom>
          <a:ln w="3809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63195">
              <a:lnSpc>
                <a:spcPct val="100000"/>
              </a:lnSpc>
            </a:pPr>
            <a:r>
              <a:rPr sz="800" spc="-25" dirty="0">
                <a:latin typeface="Arial MT"/>
                <a:cs typeface="Arial MT"/>
              </a:rPr>
              <a:t>WAREHOUSE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34709" y="3996690"/>
            <a:ext cx="833119" cy="834390"/>
          </a:xfrm>
          <a:custGeom>
            <a:avLst/>
            <a:gdLst/>
            <a:ahLst/>
            <a:cxnLst/>
            <a:rect l="l" t="t" r="r" b="b"/>
            <a:pathLst>
              <a:path w="833120" h="834389">
                <a:moveTo>
                  <a:pt x="87629" y="834390"/>
                </a:moveTo>
                <a:lnTo>
                  <a:pt x="744219" y="834390"/>
                </a:lnTo>
                <a:lnTo>
                  <a:pt x="779006" y="827285"/>
                </a:lnTo>
                <a:lnTo>
                  <a:pt x="807243" y="808037"/>
                </a:lnTo>
                <a:lnTo>
                  <a:pt x="826194" y="779740"/>
                </a:lnTo>
                <a:lnTo>
                  <a:pt x="833119" y="745490"/>
                </a:lnTo>
                <a:lnTo>
                  <a:pt x="833119" y="88900"/>
                </a:lnTo>
                <a:lnTo>
                  <a:pt x="826194" y="54113"/>
                </a:lnTo>
                <a:lnTo>
                  <a:pt x="807243" y="25876"/>
                </a:lnTo>
                <a:lnTo>
                  <a:pt x="779006" y="6925"/>
                </a:lnTo>
                <a:lnTo>
                  <a:pt x="744219" y="0"/>
                </a:lnTo>
                <a:lnTo>
                  <a:pt x="87629" y="0"/>
                </a:lnTo>
                <a:lnTo>
                  <a:pt x="53578" y="6925"/>
                </a:lnTo>
                <a:lnTo>
                  <a:pt x="25717" y="25876"/>
                </a:lnTo>
                <a:lnTo>
                  <a:pt x="6905" y="54113"/>
                </a:lnTo>
                <a:lnTo>
                  <a:pt x="0" y="88900"/>
                </a:lnTo>
                <a:lnTo>
                  <a:pt x="0" y="745490"/>
                </a:lnTo>
                <a:lnTo>
                  <a:pt x="6905" y="779740"/>
                </a:lnTo>
                <a:lnTo>
                  <a:pt x="25717" y="808037"/>
                </a:lnTo>
                <a:lnTo>
                  <a:pt x="53578" y="827285"/>
                </a:lnTo>
                <a:lnTo>
                  <a:pt x="87629" y="834390"/>
                </a:lnTo>
                <a:close/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72529" y="4034790"/>
            <a:ext cx="15748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30" dirty="0">
                <a:latin typeface="Arial MT"/>
                <a:cs typeface="Arial MT"/>
              </a:rPr>
              <a:t>4</a:t>
            </a:r>
            <a:r>
              <a:rPr sz="800" spc="-45" dirty="0">
                <a:latin typeface="Arial MT"/>
                <a:cs typeface="Arial MT"/>
              </a:rPr>
              <a:t>.</a:t>
            </a:r>
            <a:r>
              <a:rPr sz="800" spc="-10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96000" y="4387850"/>
            <a:ext cx="504190" cy="381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64769" algn="just">
              <a:lnSpc>
                <a:spcPct val="96400"/>
              </a:lnSpc>
              <a:spcBef>
                <a:spcPts val="125"/>
              </a:spcBef>
            </a:pPr>
            <a:r>
              <a:rPr sz="800" spc="-30" dirty="0">
                <a:latin typeface="Arial MT"/>
                <a:cs typeface="Arial MT"/>
              </a:rPr>
              <a:t>Manage </a:t>
            </a:r>
            <a:r>
              <a:rPr sz="800" spc="-25" dirty="0">
                <a:latin typeface="Arial MT"/>
                <a:cs typeface="Arial MT"/>
              </a:rPr>
              <a:t> Accounts 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R</a:t>
            </a:r>
            <a:r>
              <a:rPr sz="800" spc="-30" dirty="0">
                <a:latin typeface="Arial MT"/>
                <a:cs typeface="Arial MT"/>
              </a:rPr>
              <a:t>e</a:t>
            </a:r>
            <a:r>
              <a:rPr sz="800" spc="-45" dirty="0">
                <a:latin typeface="Arial MT"/>
                <a:cs typeface="Arial MT"/>
              </a:rPr>
              <a:t>c</a:t>
            </a:r>
            <a:r>
              <a:rPr sz="800" spc="-30" dirty="0">
                <a:latin typeface="Arial MT"/>
                <a:cs typeface="Arial MT"/>
              </a:rPr>
              <a:t>e</a:t>
            </a:r>
            <a:r>
              <a:rPr sz="800" dirty="0">
                <a:latin typeface="Arial MT"/>
                <a:cs typeface="Arial MT"/>
              </a:rPr>
              <a:t>i</a:t>
            </a:r>
            <a:r>
              <a:rPr sz="800" spc="-35" dirty="0">
                <a:latin typeface="Arial MT"/>
                <a:cs typeface="Arial MT"/>
              </a:rPr>
              <a:t>v</a:t>
            </a:r>
            <a:r>
              <a:rPr sz="800" spc="-30" dirty="0">
                <a:latin typeface="Arial MT"/>
                <a:cs typeface="Arial MT"/>
              </a:rPr>
              <a:t>a</a:t>
            </a:r>
            <a:r>
              <a:rPr sz="800" spc="-40" dirty="0">
                <a:latin typeface="Arial MT"/>
                <a:cs typeface="Arial MT"/>
              </a:rPr>
              <a:t>b</a:t>
            </a:r>
            <a:r>
              <a:rPr sz="800" spc="10" dirty="0">
                <a:latin typeface="Arial MT"/>
                <a:cs typeface="Arial MT"/>
              </a:rPr>
              <a:t>l</a:t>
            </a:r>
            <a:r>
              <a:rPr sz="800" spc="-10" dirty="0">
                <a:latin typeface="Arial MT"/>
                <a:cs typeface="Arial MT"/>
              </a:rPr>
              <a:t>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34075" y="4274184"/>
            <a:ext cx="2493010" cy="1197610"/>
            <a:chOff x="5934075" y="4274184"/>
            <a:chExt cx="2493010" cy="1197610"/>
          </a:xfrm>
        </p:grpSpPr>
        <p:sp>
          <p:nvSpPr>
            <p:cNvPr id="26" name="object 26"/>
            <p:cNvSpPr/>
            <p:nvPr/>
          </p:nvSpPr>
          <p:spPr>
            <a:xfrm>
              <a:off x="5934710" y="4274819"/>
              <a:ext cx="833119" cy="0"/>
            </a:xfrm>
            <a:custGeom>
              <a:avLst/>
              <a:gdLst/>
              <a:ahLst/>
              <a:cxnLst/>
              <a:rect l="l" t="t" r="r" b="b"/>
              <a:pathLst>
                <a:path w="833120">
                  <a:moveTo>
                    <a:pt x="0" y="0"/>
                  </a:moveTo>
                  <a:lnTo>
                    <a:pt x="8331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93329" y="4635499"/>
              <a:ext cx="831850" cy="834390"/>
            </a:xfrm>
            <a:custGeom>
              <a:avLst/>
              <a:gdLst/>
              <a:ahLst/>
              <a:cxnLst/>
              <a:rect l="l" t="t" r="r" b="b"/>
              <a:pathLst>
                <a:path w="831850" h="834389">
                  <a:moveTo>
                    <a:pt x="87629" y="834390"/>
                  </a:moveTo>
                  <a:lnTo>
                    <a:pt x="744220" y="834390"/>
                  </a:lnTo>
                  <a:lnTo>
                    <a:pt x="778271" y="827464"/>
                  </a:lnTo>
                  <a:lnTo>
                    <a:pt x="806132" y="808513"/>
                  </a:lnTo>
                  <a:lnTo>
                    <a:pt x="824944" y="780276"/>
                  </a:lnTo>
                  <a:lnTo>
                    <a:pt x="831850" y="745490"/>
                  </a:lnTo>
                  <a:lnTo>
                    <a:pt x="831850" y="88900"/>
                  </a:lnTo>
                  <a:lnTo>
                    <a:pt x="824944" y="54113"/>
                  </a:lnTo>
                  <a:lnTo>
                    <a:pt x="806132" y="25876"/>
                  </a:lnTo>
                  <a:lnTo>
                    <a:pt x="778271" y="6925"/>
                  </a:lnTo>
                  <a:lnTo>
                    <a:pt x="744220" y="0"/>
                  </a:lnTo>
                  <a:lnTo>
                    <a:pt x="87629" y="0"/>
                  </a:lnTo>
                  <a:lnTo>
                    <a:pt x="53578" y="6925"/>
                  </a:lnTo>
                  <a:lnTo>
                    <a:pt x="25717" y="25876"/>
                  </a:lnTo>
                  <a:lnTo>
                    <a:pt x="6905" y="54113"/>
                  </a:lnTo>
                  <a:lnTo>
                    <a:pt x="0" y="88900"/>
                  </a:lnTo>
                  <a:lnTo>
                    <a:pt x="0" y="745490"/>
                  </a:lnTo>
                  <a:lnTo>
                    <a:pt x="6905" y="780276"/>
                  </a:lnTo>
                  <a:lnTo>
                    <a:pt x="25717" y="808513"/>
                  </a:lnTo>
                  <a:lnTo>
                    <a:pt x="53578" y="827464"/>
                  </a:lnTo>
                  <a:lnTo>
                    <a:pt x="87629" y="834390"/>
                  </a:lnTo>
                  <a:close/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929880" y="4734559"/>
            <a:ext cx="1638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30" dirty="0">
                <a:latin typeface="Arial MT"/>
                <a:cs typeface="Arial MT"/>
              </a:rPr>
              <a:t>5</a:t>
            </a:r>
            <a:r>
              <a:rPr sz="800" spc="5" dirty="0">
                <a:latin typeface="Arial MT"/>
                <a:cs typeface="Arial MT"/>
              </a:rPr>
              <a:t>.</a:t>
            </a:r>
            <a:r>
              <a:rPr sz="800" spc="-10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13040" y="5087620"/>
            <a:ext cx="386080" cy="2641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3495" marR="5080" indent="-11430">
              <a:lnSpc>
                <a:spcPts val="930"/>
              </a:lnSpc>
              <a:spcBef>
                <a:spcPts val="145"/>
              </a:spcBef>
            </a:pPr>
            <a:r>
              <a:rPr sz="800" spc="-25" dirty="0">
                <a:latin typeface="Arial MT"/>
                <a:cs typeface="Arial MT"/>
              </a:rPr>
              <a:t>P</a:t>
            </a:r>
            <a:r>
              <a:rPr sz="800" dirty="0">
                <a:latin typeface="Arial MT"/>
                <a:cs typeface="Arial MT"/>
              </a:rPr>
              <a:t>r</a:t>
            </a:r>
            <a:r>
              <a:rPr sz="800" spc="-30" dirty="0">
                <a:latin typeface="Arial MT"/>
                <a:cs typeface="Arial MT"/>
              </a:rPr>
              <a:t>o</a:t>
            </a:r>
            <a:r>
              <a:rPr sz="800" spc="-40" dirty="0">
                <a:latin typeface="Arial MT"/>
                <a:cs typeface="Arial MT"/>
              </a:rPr>
              <a:t>d</a:t>
            </a:r>
            <a:r>
              <a:rPr sz="800" spc="-30" dirty="0">
                <a:latin typeface="Arial MT"/>
                <a:cs typeface="Arial MT"/>
              </a:rPr>
              <a:t>u</a:t>
            </a:r>
            <a:r>
              <a:rPr sz="800" spc="-35" dirty="0">
                <a:latin typeface="Arial MT"/>
                <a:cs typeface="Arial MT"/>
              </a:rPr>
              <a:t>c</a:t>
            </a:r>
            <a:r>
              <a:rPr sz="800" spc="-10" dirty="0">
                <a:latin typeface="Arial MT"/>
                <a:cs typeface="Arial MT"/>
              </a:rPr>
              <a:t>e  </a:t>
            </a:r>
            <a:r>
              <a:rPr sz="800" spc="-25" dirty="0">
                <a:latin typeface="Arial MT"/>
                <a:cs typeface="Arial MT"/>
              </a:rPr>
              <a:t>R</a:t>
            </a:r>
            <a:r>
              <a:rPr sz="800" spc="-40" dirty="0">
                <a:latin typeface="Arial MT"/>
                <a:cs typeface="Arial MT"/>
              </a:rPr>
              <a:t>e</a:t>
            </a:r>
            <a:r>
              <a:rPr sz="800" spc="-30" dirty="0">
                <a:latin typeface="Arial MT"/>
                <a:cs typeface="Arial MT"/>
              </a:rPr>
              <a:t>p</a:t>
            </a:r>
            <a:r>
              <a:rPr sz="800" spc="-40" dirty="0">
                <a:latin typeface="Arial MT"/>
                <a:cs typeface="Arial MT"/>
              </a:rPr>
              <a:t>o</a:t>
            </a:r>
            <a:r>
              <a:rPr sz="800" spc="10" dirty="0">
                <a:latin typeface="Arial MT"/>
                <a:cs typeface="Arial MT"/>
              </a:rPr>
              <a:t>r</a:t>
            </a:r>
            <a:r>
              <a:rPr sz="800" spc="5" dirty="0">
                <a:latin typeface="Arial MT"/>
                <a:cs typeface="Arial MT"/>
              </a:rPr>
              <a:t>t</a:t>
            </a:r>
            <a:r>
              <a:rPr sz="800" spc="-10" dirty="0">
                <a:latin typeface="Arial MT"/>
                <a:cs typeface="Arial MT"/>
              </a:rPr>
              <a:t>s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962015" y="1913254"/>
            <a:ext cx="2479040" cy="3028950"/>
            <a:chOff x="5962015" y="1913254"/>
            <a:chExt cx="2479040" cy="3028950"/>
          </a:xfrm>
        </p:grpSpPr>
        <p:sp>
          <p:nvSpPr>
            <p:cNvPr id="31" name="object 31"/>
            <p:cNvSpPr/>
            <p:nvPr/>
          </p:nvSpPr>
          <p:spPr>
            <a:xfrm>
              <a:off x="5962650" y="1913889"/>
              <a:ext cx="887730" cy="64769"/>
            </a:xfrm>
            <a:custGeom>
              <a:avLst/>
              <a:gdLst/>
              <a:ahLst/>
              <a:cxnLst/>
              <a:rect l="l" t="t" r="r" b="b"/>
              <a:pathLst>
                <a:path w="887729" h="64769">
                  <a:moveTo>
                    <a:pt x="0" y="0"/>
                  </a:moveTo>
                  <a:lnTo>
                    <a:pt x="887729" y="0"/>
                  </a:lnTo>
                  <a:lnTo>
                    <a:pt x="887729" y="647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23710" y="1971039"/>
              <a:ext cx="53340" cy="81280"/>
            </a:xfrm>
            <a:custGeom>
              <a:avLst/>
              <a:gdLst/>
              <a:ahLst/>
              <a:cxnLst/>
              <a:rect l="l" t="t" r="r" b="b"/>
              <a:pathLst>
                <a:path w="53340" h="81280">
                  <a:moveTo>
                    <a:pt x="53340" y="0"/>
                  </a:moveTo>
                  <a:lnTo>
                    <a:pt x="0" y="0"/>
                  </a:lnTo>
                  <a:lnTo>
                    <a:pt x="26670" y="81280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08570" y="4941569"/>
              <a:ext cx="831850" cy="0"/>
            </a:xfrm>
            <a:custGeom>
              <a:avLst/>
              <a:gdLst/>
              <a:ahLst/>
              <a:cxnLst/>
              <a:rect l="l" t="t" r="r" b="b"/>
              <a:pathLst>
                <a:path w="831850">
                  <a:moveTo>
                    <a:pt x="0" y="0"/>
                  </a:moveTo>
                  <a:lnTo>
                    <a:pt x="8318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236970" y="1760220"/>
            <a:ext cx="276225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20" dirty="0">
                <a:latin typeface="Arial MT"/>
                <a:cs typeface="Arial MT"/>
              </a:rPr>
              <a:t>O</a:t>
            </a:r>
            <a:r>
              <a:rPr sz="800" dirty="0">
                <a:latin typeface="Arial MT"/>
                <a:cs typeface="Arial MT"/>
              </a:rPr>
              <a:t>r</a:t>
            </a:r>
            <a:r>
              <a:rPr sz="800" spc="-30" dirty="0">
                <a:latin typeface="Arial MT"/>
                <a:cs typeface="Arial MT"/>
              </a:rPr>
              <a:t>d</a:t>
            </a:r>
            <a:r>
              <a:rPr sz="800" spc="-40" dirty="0">
                <a:latin typeface="Arial MT"/>
                <a:cs typeface="Arial MT"/>
              </a:rPr>
              <a:t>e</a:t>
            </a:r>
            <a:r>
              <a:rPr sz="800" spc="-5" dirty="0">
                <a:latin typeface="Arial MT"/>
                <a:cs typeface="Arial MT"/>
              </a:rPr>
              <a:t>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880350" y="1887220"/>
            <a:ext cx="81280" cy="53340"/>
          </a:xfrm>
          <a:custGeom>
            <a:avLst/>
            <a:gdLst/>
            <a:ahLst/>
            <a:cxnLst/>
            <a:rect l="l" t="t" r="r" b="b"/>
            <a:pathLst>
              <a:path w="81279" h="53339">
                <a:moveTo>
                  <a:pt x="0" y="0"/>
                </a:moveTo>
                <a:lnTo>
                  <a:pt x="0" y="53339"/>
                </a:lnTo>
                <a:lnTo>
                  <a:pt x="81279" y="26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965950" y="1760220"/>
            <a:ext cx="93345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0115" algn="l"/>
              </a:tabLst>
            </a:pPr>
            <a:r>
              <a:rPr sz="800" spc="5" dirty="0">
                <a:latin typeface="Arial MT"/>
                <a:cs typeface="Arial MT"/>
              </a:rPr>
              <a:t>I</a:t>
            </a:r>
            <a:r>
              <a:rPr sz="800" u="sng" spc="-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</a:t>
            </a:r>
            <a:r>
              <a:rPr sz="800" u="sng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-</a:t>
            </a:r>
            <a:r>
              <a:rPr sz="800" u="sng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</a:t>
            </a:r>
            <a:r>
              <a:rPr sz="80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sz="800" u="sng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</a:t>
            </a:r>
            <a:r>
              <a:rPr sz="800" u="sng" spc="-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k</a:t>
            </a:r>
            <a:r>
              <a:rPr sz="800" u="sng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800" u="sng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</a:t>
            </a:r>
            <a:r>
              <a:rPr sz="800" u="sng" spc="-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</a:t>
            </a:r>
            <a:r>
              <a:rPr sz="800" u="sng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q</a:t>
            </a:r>
            <a:r>
              <a:rPr sz="800" u="sng" spc="-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u</a:t>
            </a:r>
            <a:r>
              <a:rPr sz="800" u="sng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</a:t>
            </a:r>
            <a:r>
              <a:rPr sz="800" u="sng" spc="-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</a:t>
            </a:r>
            <a:r>
              <a:rPr sz="8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sz="8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712459" y="2552064"/>
            <a:ext cx="861694" cy="333375"/>
            <a:chOff x="5712459" y="2552064"/>
            <a:chExt cx="861694" cy="333375"/>
          </a:xfrm>
        </p:grpSpPr>
        <p:sp>
          <p:nvSpPr>
            <p:cNvPr id="38" name="object 38"/>
            <p:cNvSpPr/>
            <p:nvPr/>
          </p:nvSpPr>
          <p:spPr>
            <a:xfrm>
              <a:off x="5740399" y="2552699"/>
              <a:ext cx="833119" cy="259079"/>
            </a:xfrm>
            <a:custGeom>
              <a:avLst/>
              <a:gdLst/>
              <a:ahLst/>
              <a:cxnLst/>
              <a:rect l="l" t="t" r="r" b="b"/>
              <a:pathLst>
                <a:path w="833120" h="259080">
                  <a:moveTo>
                    <a:pt x="833120" y="0"/>
                  </a:moveTo>
                  <a:lnTo>
                    <a:pt x="0" y="0"/>
                  </a:lnTo>
                  <a:lnTo>
                    <a:pt x="0" y="259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12459" y="2804159"/>
              <a:ext cx="54610" cy="81280"/>
            </a:xfrm>
            <a:custGeom>
              <a:avLst/>
              <a:gdLst/>
              <a:ahLst/>
              <a:cxnLst/>
              <a:rect l="l" t="t" r="r" b="b"/>
              <a:pathLst>
                <a:path w="54610" h="81280">
                  <a:moveTo>
                    <a:pt x="54610" y="0"/>
                  </a:moveTo>
                  <a:lnTo>
                    <a:pt x="0" y="0"/>
                  </a:lnTo>
                  <a:lnTo>
                    <a:pt x="27939" y="81279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796279" y="2623820"/>
            <a:ext cx="53975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25" dirty="0">
                <a:latin typeface="Arial MT"/>
                <a:cs typeface="Arial MT"/>
              </a:rPr>
              <a:t>S</a:t>
            </a:r>
            <a:r>
              <a:rPr sz="800" spc="15" dirty="0">
                <a:latin typeface="Arial MT"/>
                <a:cs typeface="Arial MT"/>
              </a:rPr>
              <a:t>t</a:t>
            </a:r>
            <a:r>
              <a:rPr sz="800" spc="-40" dirty="0">
                <a:latin typeface="Arial MT"/>
                <a:cs typeface="Arial MT"/>
              </a:rPr>
              <a:t>a</a:t>
            </a:r>
            <a:r>
              <a:rPr sz="800" spc="5" dirty="0">
                <a:latin typeface="Arial MT"/>
                <a:cs typeface="Arial MT"/>
              </a:rPr>
              <a:t>t</a:t>
            </a:r>
            <a:r>
              <a:rPr sz="800" spc="-30" dirty="0">
                <a:latin typeface="Arial MT"/>
                <a:cs typeface="Arial MT"/>
              </a:rPr>
              <a:t>u</a:t>
            </a:r>
            <a:r>
              <a:rPr sz="800" spc="-10" dirty="0">
                <a:latin typeface="Arial MT"/>
                <a:cs typeface="Arial MT"/>
              </a:rPr>
              <a:t>s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Da</a:t>
            </a:r>
            <a:r>
              <a:rPr sz="800" spc="5" dirty="0">
                <a:latin typeface="Arial MT"/>
                <a:cs typeface="Arial MT"/>
              </a:rPr>
              <a:t>t</a:t>
            </a:r>
            <a:r>
              <a:rPr sz="800" spc="-10" dirty="0">
                <a:latin typeface="Arial MT"/>
                <a:cs typeface="Arial MT"/>
              </a:rPr>
              <a:t>a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574029" y="2190750"/>
            <a:ext cx="54610" cy="695325"/>
            <a:chOff x="5574029" y="2190750"/>
            <a:chExt cx="54610" cy="695325"/>
          </a:xfrm>
        </p:grpSpPr>
        <p:sp>
          <p:nvSpPr>
            <p:cNvPr id="42" name="object 42"/>
            <p:cNvSpPr/>
            <p:nvPr/>
          </p:nvSpPr>
          <p:spPr>
            <a:xfrm>
              <a:off x="5600699" y="2265680"/>
              <a:ext cx="0" cy="619760"/>
            </a:xfrm>
            <a:custGeom>
              <a:avLst/>
              <a:gdLst/>
              <a:ahLst/>
              <a:cxnLst/>
              <a:rect l="l" t="t" r="r" b="b"/>
              <a:pathLst>
                <a:path h="619760">
                  <a:moveTo>
                    <a:pt x="0" y="61976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74029" y="2190750"/>
              <a:ext cx="54610" cy="81280"/>
            </a:xfrm>
            <a:custGeom>
              <a:avLst/>
              <a:gdLst/>
              <a:ahLst/>
              <a:cxnLst/>
              <a:rect l="l" t="t" r="r" b="b"/>
              <a:pathLst>
                <a:path w="54610" h="81280">
                  <a:moveTo>
                    <a:pt x="26670" y="0"/>
                  </a:moveTo>
                  <a:lnTo>
                    <a:pt x="0" y="81279"/>
                  </a:lnTo>
                  <a:lnTo>
                    <a:pt x="54610" y="81279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626100" y="2200910"/>
            <a:ext cx="415290" cy="26289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ts val="919"/>
              </a:lnSpc>
              <a:spcBef>
                <a:spcPts val="150"/>
              </a:spcBef>
            </a:pPr>
            <a:r>
              <a:rPr sz="800" spc="-15" dirty="0">
                <a:latin typeface="Arial MT"/>
                <a:cs typeface="Arial MT"/>
              </a:rPr>
              <a:t>Status 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M</a:t>
            </a:r>
            <a:r>
              <a:rPr sz="800" spc="-40" dirty="0">
                <a:latin typeface="Arial MT"/>
                <a:cs typeface="Arial MT"/>
              </a:rPr>
              <a:t>e</a:t>
            </a:r>
            <a:r>
              <a:rPr sz="800" spc="-35" dirty="0">
                <a:latin typeface="Arial MT"/>
                <a:cs typeface="Arial MT"/>
              </a:rPr>
              <a:t>ss</a:t>
            </a:r>
            <a:r>
              <a:rPr sz="800" spc="-30" dirty="0">
                <a:latin typeface="Arial MT"/>
                <a:cs typeface="Arial MT"/>
              </a:rPr>
              <a:t>a</a:t>
            </a:r>
            <a:r>
              <a:rPr sz="800" spc="-40" dirty="0">
                <a:latin typeface="Arial MT"/>
                <a:cs typeface="Arial MT"/>
              </a:rPr>
              <a:t>g</a:t>
            </a:r>
            <a:r>
              <a:rPr sz="800" spc="-10" dirty="0">
                <a:latin typeface="Arial MT"/>
                <a:cs typeface="Arial MT"/>
              </a:rPr>
              <a:t>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517640" y="3163570"/>
            <a:ext cx="1027430" cy="416559"/>
          </a:xfrm>
          <a:custGeom>
            <a:avLst/>
            <a:gdLst/>
            <a:ahLst/>
            <a:cxnLst/>
            <a:rect l="l" t="t" r="r" b="b"/>
            <a:pathLst>
              <a:path w="1027429" h="416560">
                <a:moveTo>
                  <a:pt x="1027429" y="0"/>
                </a:moveTo>
                <a:lnTo>
                  <a:pt x="0" y="0"/>
                </a:lnTo>
                <a:lnTo>
                  <a:pt x="0" y="416559"/>
                </a:lnTo>
                <a:lnTo>
                  <a:pt x="1027429" y="416559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0869" y="3229610"/>
            <a:ext cx="379730" cy="2641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145"/>
              </a:spcBef>
            </a:pPr>
            <a:r>
              <a:rPr sz="800" spc="-25" dirty="0">
                <a:latin typeface="Arial MT"/>
                <a:cs typeface="Arial MT"/>
              </a:rPr>
              <a:t>P</a:t>
            </a:r>
            <a:r>
              <a:rPr sz="800" spc="-40" dirty="0">
                <a:latin typeface="Arial MT"/>
                <a:cs typeface="Arial MT"/>
              </a:rPr>
              <a:t>e</a:t>
            </a:r>
            <a:r>
              <a:rPr sz="800" spc="-30" dirty="0">
                <a:latin typeface="Arial MT"/>
                <a:cs typeface="Arial MT"/>
              </a:rPr>
              <a:t>n</a:t>
            </a:r>
            <a:r>
              <a:rPr sz="800" spc="-40" dirty="0">
                <a:latin typeface="Arial MT"/>
                <a:cs typeface="Arial MT"/>
              </a:rPr>
              <a:t>d</a:t>
            </a:r>
            <a:r>
              <a:rPr sz="800" spc="10" dirty="0">
                <a:latin typeface="Arial MT"/>
                <a:cs typeface="Arial MT"/>
              </a:rPr>
              <a:t>i</a:t>
            </a:r>
            <a:r>
              <a:rPr sz="800" spc="-40" dirty="0">
                <a:latin typeface="Arial MT"/>
                <a:cs typeface="Arial MT"/>
              </a:rPr>
              <a:t>n</a:t>
            </a:r>
            <a:r>
              <a:rPr sz="800" spc="-10" dirty="0">
                <a:latin typeface="Arial MT"/>
                <a:cs typeface="Arial MT"/>
              </a:rPr>
              <a:t>g  </a:t>
            </a:r>
            <a:r>
              <a:rPr sz="800" spc="-15" dirty="0">
                <a:latin typeface="Arial MT"/>
                <a:cs typeface="Arial MT"/>
              </a:rPr>
              <a:t>Orders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753859" y="3163570"/>
            <a:ext cx="39370" cy="416559"/>
          </a:xfrm>
          <a:custGeom>
            <a:avLst/>
            <a:gdLst/>
            <a:ahLst/>
            <a:cxnLst/>
            <a:rect l="l" t="t" r="r" b="b"/>
            <a:pathLst>
              <a:path w="39370" h="416560">
                <a:moveTo>
                  <a:pt x="0" y="416559"/>
                </a:moveTo>
                <a:lnTo>
                  <a:pt x="0" y="0"/>
                </a:lnTo>
                <a:lnTo>
                  <a:pt x="393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519544" y="3300729"/>
            <a:ext cx="233679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90"/>
              </a:spcBef>
            </a:pPr>
            <a:r>
              <a:rPr sz="800" spc="-20" dirty="0">
                <a:latin typeface="Arial MT"/>
                <a:cs typeface="Arial MT"/>
              </a:rPr>
              <a:t>D1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054850" y="2882900"/>
            <a:ext cx="276225" cy="26289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ts val="919"/>
              </a:lnSpc>
              <a:spcBef>
                <a:spcPts val="150"/>
              </a:spcBef>
            </a:pPr>
            <a:r>
              <a:rPr sz="800" spc="-30" dirty="0">
                <a:latin typeface="Arial MT"/>
                <a:cs typeface="Arial MT"/>
              </a:rPr>
              <a:t>O</a:t>
            </a:r>
            <a:r>
              <a:rPr sz="800" spc="10" dirty="0">
                <a:latin typeface="Arial MT"/>
                <a:cs typeface="Arial MT"/>
              </a:rPr>
              <a:t>r</a:t>
            </a:r>
            <a:r>
              <a:rPr sz="800" spc="-40" dirty="0">
                <a:latin typeface="Arial MT"/>
                <a:cs typeface="Arial MT"/>
              </a:rPr>
              <a:t>d</a:t>
            </a:r>
            <a:r>
              <a:rPr sz="800" spc="-30" dirty="0">
                <a:latin typeface="Arial MT"/>
                <a:cs typeface="Arial MT"/>
              </a:rPr>
              <a:t>e</a:t>
            </a:r>
            <a:r>
              <a:rPr sz="800" spc="-5" dirty="0">
                <a:latin typeface="Arial MT"/>
                <a:cs typeface="Arial MT"/>
              </a:rPr>
              <a:t>r  </a:t>
            </a:r>
            <a:r>
              <a:rPr sz="800" spc="-20" dirty="0">
                <a:latin typeface="Arial MT"/>
                <a:cs typeface="Arial MT"/>
              </a:rPr>
              <a:t>Data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962140" y="2884804"/>
            <a:ext cx="915669" cy="861694"/>
            <a:chOff x="6962140" y="2884804"/>
            <a:chExt cx="915669" cy="861694"/>
          </a:xfrm>
        </p:grpSpPr>
        <p:sp>
          <p:nvSpPr>
            <p:cNvPr id="51" name="object 51"/>
            <p:cNvSpPr/>
            <p:nvPr/>
          </p:nvSpPr>
          <p:spPr>
            <a:xfrm>
              <a:off x="6990080" y="2885439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69">
                  <a:moveTo>
                    <a:pt x="0" y="0"/>
                  </a:moveTo>
                  <a:lnTo>
                    <a:pt x="0" y="2044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962140" y="3082289"/>
              <a:ext cx="54610" cy="81280"/>
            </a:xfrm>
            <a:custGeom>
              <a:avLst/>
              <a:gdLst/>
              <a:ahLst/>
              <a:cxnLst/>
              <a:rect l="l" t="t" r="r" b="b"/>
              <a:pathLst>
                <a:path w="54609" h="81280">
                  <a:moveTo>
                    <a:pt x="54609" y="0"/>
                  </a:moveTo>
                  <a:lnTo>
                    <a:pt x="0" y="0"/>
                  </a:lnTo>
                  <a:lnTo>
                    <a:pt x="27939" y="8128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50760" y="3580129"/>
              <a:ext cx="453390" cy="139700"/>
            </a:xfrm>
            <a:custGeom>
              <a:avLst/>
              <a:gdLst/>
              <a:ahLst/>
              <a:cxnLst/>
              <a:rect l="l" t="t" r="r" b="b"/>
              <a:pathLst>
                <a:path w="453390" h="139700">
                  <a:moveTo>
                    <a:pt x="453390" y="139700"/>
                  </a:moveTo>
                  <a:lnTo>
                    <a:pt x="0" y="13970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796530" y="3691889"/>
              <a:ext cx="81280" cy="54610"/>
            </a:xfrm>
            <a:custGeom>
              <a:avLst/>
              <a:gdLst/>
              <a:ahLst/>
              <a:cxnLst/>
              <a:rect l="l" t="t" r="r" b="b"/>
              <a:pathLst>
                <a:path w="81279" h="54610">
                  <a:moveTo>
                    <a:pt x="0" y="0"/>
                  </a:moveTo>
                  <a:lnTo>
                    <a:pt x="0" y="54610"/>
                  </a:lnTo>
                  <a:lnTo>
                    <a:pt x="81279" y="27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296150" y="3735070"/>
            <a:ext cx="51689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20" dirty="0">
                <a:latin typeface="Arial MT"/>
                <a:cs typeface="Arial MT"/>
              </a:rPr>
              <a:t>Order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spc="-15" dirty="0">
                <a:latin typeface="Arial MT"/>
                <a:cs typeface="Arial MT"/>
              </a:rPr>
              <a:t>Data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766945" y="1496694"/>
            <a:ext cx="3750310" cy="3194685"/>
            <a:chOff x="4766945" y="1496694"/>
            <a:chExt cx="3750310" cy="3194685"/>
          </a:xfrm>
        </p:grpSpPr>
        <p:sp>
          <p:nvSpPr>
            <p:cNvPr id="57" name="object 57"/>
            <p:cNvSpPr/>
            <p:nvPr/>
          </p:nvSpPr>
          <p:spPr>
            <a:xfrm>
              <a:off x="8322310" y="2265679"/>
              <a:ext cx="0" cy="842010"/>
            </a:xfrm>
            <a:custGeom>
              <a:avLst/>
              <a:gdLst/>
              <a:ahLst/>
              <a:cxnLst/>
              <a:rect l="l" t="t" r="r" b="b"/>
              <a:pathLst>
                <a:path h="842010">
                  <a:moveTo>
                    <a:pt x="0" y="8420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295640" y="2190750"/>
              <a:ext cx="54610" cy="81280"/>
            </a:xfrm>
            <a:custGeom>
              <a:avLst/>
              <a:gdLst/>
              <a:ahLst/>
              <a:cxnLst/>
              <a:rect l="l" t="t" r="r" b="b"/>
              <a:pathLst>
                <a:path w="54609" h="81280">
                  <a:moveTo>
                    <a:pt x="26669" y="0"/>
                  </a:moveTo>
                  <a:lnTo>
                    <a:pt x="0" y="81279"/>
                  </a:lnTo>
                  <a:lnTo>
                    <a:pt x="54609" y="81279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67580" y="1497329"/>
              <a:ext cx="3749040" cy="3166110"/>
            </a:xfrm>
            <a:custGeom>
              <a:avLst/>
              <a:gdLst/>
              <a:ahLst/>
              <a:cxnLst/>
              <a:rect l="l" t="t" r="r" b="b"/>
              <a:pathLst>
                <a:path w="3749040" h="3166110">
                  <a:moveTo>
                    <a:pt x="3749040" y="278130"/>
                  </a:moveTo>
                  <a:lnTo>
                    <a:pt x="3749040" y="0"/>
                  </a:lnTo>
                  <a:lnTo>
                    <a:pt x="0" y="0"/>
                  </a:lnTo>
                </a:path>
                <a:path w="3749040" h="3166110">
                  <a:moveTo>
                    <a:pt x="0" y="3166110"/>
                  </a:moveTo>
                  <a:lnTo>
                    <a:pt x="0" y="0"/>
                  </a:lnTo>
                </a:path>
                <a:path w="3749040" h="3166110">
                  <a:moveTo>
                    <a:pt x="0" y="3166110"/>
                  </a:moveTo>
                  <a:lnTo>
                    <a:pt x="1092200" y="31661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853430" y="4636769"/>
              <a:ext cx="81280" cy="54610"/>
            </a:xfrm>
            <a:custGeom>
              <a:avLst/>
              <a:gdLst/>
              <a:ahLst/>
              <a:cxnLst/>
              <a:rect l="l" t="t" r="r" b="b"/>
              <a:pathLst>
                <a:path w="81279" h="54610">
                  <a:moveTo>
                    <a:pt x="0" y="0"/>
                  </a:moveTo>
                  <a:lnTo>
                    <a:pt x="0" y="54609"/>
                  </a:lnTo>
                  <a:lnTo>
                    <a:pt x="81280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045710" y="2265679"/>
              <a:ext cx="889000" cy="2203450"/>
            </a:xfrm>
            <a:custGeom>
              <a:avLst/>
              <a:gdLst/>
              <a:ahLst/>
              <a:cxnLst/>
              <a:rect l="l" t="t" r="r" b="b"/>
              <a:pathLst>
                <a:path w="889000" h="2203450">
                  <a:moveTo>
                    <a:pt x="889000" y="2203450"/>
                  </a:moveTo>
                  <a:lnTo>
                    <a:pt x="0" y="220345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019040" y="2190750"/>
              <a:ext cx="54610" cy="81280"/>
            </a:xfrm>
            <a:custGeom>
              <a:avLst/>
              <a:gdLst/>
              <a:ahLst/>
              <a:cxnLst/>
              <a:rect l="l" t="t" r="r" b="b"/>
              <a:pathLst>
                <a:path w="54610" h="81280">
                  <a:moveTo>
                    <a:pt x="26670" y="0"/>
                  </a:moveTo>
                  <a:lnTo>
                    <a:pt x="0" y="81279"/>
                  </a:lnTo>
                  <a:lnTo>
                    <a:pt x="54610" y="81279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84140" y="2190750"/>
              <a:ext cx="675640" cy="2000250"/>
            </a:xfrm>
            <a:custGeom>
              <a:avLst/>
              <a:gdLst/>
              <a:ahLst/>
              <a:cxnLst/>
              <a:rect l="l" t="t" r="r" b="b"/>
              <a:pathLst>
                <a:path w="675639" h="2000250">
                  <a:moveTo>
                    <a:pt x="675639" y="2000250"/>
                  </a:moveTo>
                  <a:lnTo>
                    <a:pt x="0" y="200025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853430" y="4164330"/>
              <a:ext cx="81280" cy="54610"/>
            </a:xfrm>
            <a:custGeom>
              <a:avLst/>
              <a:gdLst/>
              <a:ahLst/>
              <a:cxnLst/>
              <a:rect l="l" t="t" r="r" b="b"/>
              <a:pathLst>
                <a:path w="81279" h="54610">
                  <a:moveTo>
                    <a:pt x="0" y="0"/>
                  </a:moveTo>
                  <a:lnTo>
                    <a:pt x="0" y="54610"/>
                  </a:lnTo>
                  <a:lnTo>
                    <a:pt x="81280" y="26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8406130" y="2465070"/>
            <a:ext cx="403860" cy="2641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145"/>
              </a:spcBef>
            </a:pPr>
            <a:r>
              <a:rPr sz="800" spc="-25" dirty="0">
                <a:latin typeface="Arial MT"/>
                <a:cs typeface="Arial MT"/>
              </a:rPr>
              <a:t>S</a:t>
            </a:r>
            <a:r>
              <a:rPr sz="800" spc="-30" dirty="0">
                <a:latin typeface="Arial MT"/>
                <a:cs typeface="Arial MT"/>
              </a:rPr>
              <a:t>h</a:t>
            </a:r>
            <a:r>
              <a:rPr sz="800" dirty="0">
                <a:latin typeface="Arial MT"/>
                <a:cs typeface="Arial MT"/>
              </a:rPr>
              <a:t>i</a:t>
            </a:r>
            <a:r>
              <a:rPr sz="800" spc="-30" dirty="0">
                <a:latin typeface="Arial MT"/>
                <a:cs typeface="Arial MT"/>
              </a:rPr>
              <a:t>p</a:t>
            </a:r>
            <a:r>
              <a:rPr sz="800" spc="-40" dirty="0">
                <a:latin typeface="Arial MT"/>
                <a:cs typeface="Arial MT"/>
              </a:rPr>
              <a:t>p</a:t>
            </a:r>
            <a:r>
              <a:rPr sz="800" spc="10" dirty="0">
                <a:latin typeface="Arial MT"/>
                <a:cs typeface="Arial MT"/>
              </a:rPr>
              <a:t>i</a:t>
            </a:r>
            <a:r>
              <a:rPr sz="800" spc="-40" dirty="0">
                <a:latin typeface="Arial MT"/>
                <a:cs typeface="Arial MT"/>
              </a:rPr>
              <a:t>n</a:t>
            </a:r>
            <a:r>
              <a:rPr sz="800" spc="-10" dirty="0">
                <a:latin typeface="Arial MT"/>
                <a:cs typeface="Arial MT"/>
              </a:rPr>
              <a:t>g  </a:t>
            </a:r>
            <a:r>
              <a:rPr sz="800" spc="-20" dirty="0">
                <a:latin typeface="Arial MT"/>
                <a:cs typeface="Arial MT"/>
              </a:rPr>
              <a:t>Order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38929" y="3159760"/>
            <a:ext cx="586740" cy="26289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ts val="919"/>
              </a:lnSpc>
              <a:spcBef>
                <a:spcPts val="150"/>
              </a:spcBef>
            </a:pPr>
            <a:r>
              <a:rPr sz="800" spc="-20" dirty="0">
                <a:latin typeface="Arial MT"/>
                <a:cs typeface="Arial MT"/>
              </a:rPr>
              <a:t>Shipping 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</a:t>
            </a:r>
            <a:r>
              <a:rPr sz="800" spc="-40" dirty="0">
                <a:latin typeface="Arial MT"/>
                <a:cs typeface="Arial MT"/>
              </a:rPr>
              <a:t>o</a:t>
            </a:r>
            <a:r>
              <a:rPr sz="800" spc="-30" dirty="0">
                <a:latin typeface="Arial MT"/>
                <a:cs typeface="Arial MT"/>
              </a:rPr>
              <a:t>n</a:t>
            </a:r>
            <a:r>
              <a:rPr sz="800" spc="5" dirty="0">
                <a:latin typeface="Arial MT"/>
                <a:cs typeface="Arial MT"/>
              </a:rPr>
              <a:t>f</a:t>
            </a:r>
            <a:r>
              <a:rPr sz="800" spc="10" dirty="0">
                <a:latin typeface="Arial MT"/>
                <a:cs typeface="Arial MT"/>
              </a:rPr>
              <a:t>i</a:t>
            </a:r>
            <a:r>
              <a:rPr sz="800" dirty="0">
                <a:latin typeface="Arial MT"/>
                <a:cs typeface="Arial MT"/>
              </a:rPr>
              <a:t>r</a:t>
            </a:r>
            <a:r>
              <a:rPr sz="800" spc="-20" dirty="0">
                <a:latin typeface="Arial MT"/>
                <a:cs typeface="Arial MT"/>
              </a:rPr>
              <a:t>m</a:t>
            </a:r>
            <a:r>
              <a:rPr sz="800" spc="-30" dirty="0">
                <a:latin typeface="Arial MT"/>
                <a:cs typeface="Arial MT"/>
              </a:rPr>
              <a:t>a</a:t>
            </a:r>
            <a:r>
              <a:rPr sz="800" spc="5" dirty="0">
                <a:latin typeface="Arial MT"/>
                <a:cs typeface="Arial MT"/>
              </a:rPr>
              <a:t>t</a:t>
            </a:r>
            <a:r>
              <a:rPr sz="800" dirty="0">
                <a:latin typeface="Arial MT"/>
                <a:cs typeface="Arial MT"/>
              </a:rPr>
              <a:t>i</a:t>
            </a:r>
            <a:r>
              <a:rPr sz="800" spc="-30" dirty="0">
                <a:latin typeface="Arial MT"/>
                <a:cs typeface="Arial MT"/>
              </a:rPr>
              <a:t>o</a:t>
            </a:r>
            <a:r>
              <a:rPr sz="800" spc="-10" dirty="0">
                <a:latin typeface="Arial MT"/>
                <a:cs typeface="Arial MT"/>
              </a:rPr>
              <a:t>n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209540" y="4287520"/>
            <a:ext cx="33274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5" dirty="0">
                <a:latin typeface="Arial MT"/>
                <a:cs typeface="Arial MT"/>
              </a:rPr>
              <a:t>I</a:t>
            </a:r>
            <a:r>
              <a:rPr sz="800" spc="-40" dirty="0">
                <a:latin typeface="Arial MT"/>
                <a:cs typeface="Arial MT"/>
              </a:rPr>
              <a:t>n</a:t>
            </a:r>
            <a:r>
              <a:rPr sz="800" spc="-35" dirty="0">
                <a:latin typeface="Arial MT"/>
                <a:cs typeface="Arial MT"/>
              </a:rPr>
              <a:t>v</a:t>
            </a:r>
            <a:r>
              <a:rPr sz="800" spc="-30" dirty="0">
                <a:latin typeface="Arial MT"/>
                <a:cs typeface="Arial MT"/>
              </a:rPr>
              <a:t>o</a:t>
            </a:r>
            <a:r>
              <a:rPr sz="800" dirty="0">
                <a:latin typeface="Arial MT"/>
                <a:cs typeface="Arial MT"/>
              </a:rPr>
              <a:t>i</a:t>
            </a:r>
            <a:r>
              <a:rPr sz="800" spc="-35" dirty="0">
                <a:latin typeface="Arial MT"/>
                <a:cs typeface="Arial MT"/>
              </a:rPr>
              <a:t>c</a:t>
            </a:r>
            <a:r>
              <a:rPr sz="800" spc="-10" dirty="0">
                <a:latin typeface="Arial MT"/>
                <a:cs typeface="Arial MT"/>
              </a:rPr>
              <a:t>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50179" y="4011929"/>
            <a:ext cx="4051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30" dirty="0">
                <a:latin typeface="Arial MT"/>
                <a:cs typeface="Arial MT"/>
              </a:rPr>
              <a:t>Payment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546090" y="5163820"/>
            <a:ext cx="1027430" cy="416559"/>
          </a:xfrm>
          <a:custGeom>
            <a:avLst/>
            <a:gdLst/>
            <a:ahLst/>
            <a:cxnLst/>
            <a:rect l="l" t="t" r="r" b="b"/>
            <a:pathLst>
              <a:path w="1027429" h="416560">
                <a:moveTo>
                  <a:pt x="1027430" y="0"/>
                </a:moveTo>
                <a:lnTo>
                  <a:pt x="0" y="0"/>
                </a:lnTo>
                <a:lnTo>
                  <a:pt x="0" y="416559"/>
                </a:lnTo>
                <a:lnTo>
                  <a:pt x="1027430" y="416559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990590" y="5228590"/>
            <a:ext cx="504190" cy="2641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145"/>
              </a:spcBef>
            </a:pPr>
            <a:r>
              <a:rPr sz="800" spc="-25" dirty="0">
                <a:latin typeface="Arial MT"/>
                <a:cs typeface="Arial MT"/>
              </a:rPr>
              <a:t>Accounts 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R</a:t>
            </a:r>
            <a:r>
              <a:rPr sz="800" spc="-40" dirty="0">
                <a:latin typeface="Arial MT"/>
                <a:cs typeface="Arial MT"/>
              </a:rPr>
              <a:t>e</a:t>
            </a:r>
            <a:r>
              <a:rPr sz="800" spc="-35" dirty="0">
                <a:latin typeface="Arial MT"/>
                <a:cs typeface="Arial MT"/>
              </a:rPr>
              <a:t>c</a:t>
            </a:r>
            <a:r>
              <a:rPr sz="800" spc="-30" dirty="0">
                <a:latin typeface="Arial MT"/>
                <a:cs typeface="Arial MT"/>
              </a:rPr>
              <a:t>e</a:t>
            </a:r>
            <a:r>
              <a:rPr sz="800" dirty="0">
                <a:latin typeface="Arial MT"/>
                <a:cs typeface="Arial MT"/>
              </a:rPr>
              <a:t>i</a:t>
            </a:r>
            <a:r>
              <a:rPr sz="800" spc="-35" dirty="0">
                <a:latin typeface="Arial MT"/>
                <a:cs typeface="Arial MT"/>
              </a:rPr>
              <a:t>v</a:t>
            </a:r>
            <a:r>
              <a:rPr sz="800" spc="-30" dirty="0">
                <a:latin typeface="Arial MT"/>
                <a:cs typeface="Arial MT"/>
              </a:rPr>
              <a:t>a</a:t>
            </a:r>
            <a:r>
              <a:rPr sz="800" spc="-40" dirty="0">
                <a:latin typeface="Arial MT"/>
                <a:cs typeface="Arial MT"/>
              </a:rPr>
              <a:t>b</a:t>
            </a:r>
            <a:r>
              <a:rPr sz="800" spc="10" dirty="0">
                <a:latin typeface="Arial MT"/>
                <a:cs typeface="Arial MT"/>
              </a:rPr>
              <a:t>l</a:t>
            </a:r>
            <a:r>
              <a:rPr sz="800" spc="-10" dirty="0">
                <a:latin typeface="Arial MT"/>
                <a:cs typeface="Arial MT"/>
              </a:rPr>
              <a:t>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546090" y="5163820"/>
            <a:ext cx="234950" cy="41655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</a:pPr>
            <a:r>
              <a:rPr sz="800" spc="-20" dirty="0">
                <a:latin typeface="Arial MT"/>
                <a:cs typeface="Arial MT"/>
              </a:rPr>
              <a:t>D2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129020" y="4830445"/>
            <a:ext cx="54610" cy="333375"/>
            <a:chOff x="6129020" y="4830445"/>
            <a:chExt cx="54610" cy="333375"/>
          </a:xfrm>
        </p:grpSpPr>
        <p:sp>
          <p:nvSpPr>
            <p:cNvPr id="73" name="object 73"/>
            <p:cNvSpPr/>
            <p:nvPr/>
          </p:nvSpPr>
          <p:spPr>
            <a:xfrm>
              <a:off x="6156960" y="4831080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h="257810">
                  <a:moveTo>
                    <a:pt x="0" y="0"/>
                  </a:moveTo>
                  <a:lnTo>
                    <a:pt x="0" y="2578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129020" y="5082540"/>
              <a:ext cx="54610" cy="81280"/>
            </a:xfrm>
            <a:custGeom>
              <a:avLst/>
              <a:gdLst/>
              <a:ahLst/>
              <a:cxnLst/>
              <a:rect l="l" t="t" r="r" b="b"/>
              <a:pathLst>
                <a:path w="54610" h="81279">
                  <a:moveTo>
                    <a:pt x="54609" y="0"/>
                  </a:moveTo>
                  <a:lnTo>
                    <a:pt x="0" y="0"/>
                  </a:lnTo>
                  <a:lnTo>
                    <a:pt x="27939" y="8128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5384800" y="4928870"/>
            <a:ext cx="73914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25" dirty="0">
                <a:latin typeface="Arial MT"/>
                <a:cs typeface="Arial MT"/>
              </a:rPr>
              <a:t>A</a:t>
            </a:r>
            <a:r>
              <a:rPr sz="800" spc="-35" dirty="0">
                <a:latin typeface="Arial MT"/>
                <a:cs typeface="Arial MT"/>
              </a:rPr>
              <a:t>cc</a:t>
            </a:r>
            <a:r>
              <a:rPr sz="800" spc="-30" dirty="0">
                <a:latin typeface="Arial MT"/>
                <a:cs typeface="Arial MT"/>
              </a:rPr>
              <a:t>o</a:t>
            </a:r>
            <a:r>
              <a:rPr sz="800" spc="-40" dirty="0">
                <a:latin typeface="Arial MT"/>
                <a:cs typeface="Arial MT"/>
              </a:rPr>
              <a:t>u</a:t>
            </a:r>
            <a:r>
              <a:rPr sz="800" spc="-30" dirty="0">
                <a:latin typeface="Arial MT"/>
                <a:cs typeface="Arial MT"/>
              </a:rPr>
              <a:t>n</a:t>
            </a:r>
            <a:r>
              <a:rPr sz="800" spc="5" dirty="0">
                <a:latin typeface="Arial MT"/>
                <a:cs typeface="Arial MT"/>
              </a:rPr>
              <a:t>t</a:t>
            </a:r>
            <a:r>
              <a:rPr sz="800" dirty="0">
                <a:latin typeface="Arial MT"/>
                <a:cs typeface="Arial MT"/>
              </a:rPr>
              <a:t>i</a:t>
            </a:r>
            <a:r>
              <a:rPr sz="800" spc="-30" dirty="0">
                <a:latin typeface="Arial MT"/>
                <a:cs typeface="Arial MT"/>
              </a:rPr>
              <a:t>n</a:t>
            </a:r>
            <a:r>
              <a:rPr sz="800" spc="-10" dirty="0">
                <a:latin typeface="Arial MT"/>
                <a:cs typeface="Arial MT"/>
              </a:rPr>
              <a:t>g </a:t>
            </a:r>
            <a:r>
              <a:rPr sz="800" spc="-30" dirty="0">
                <a:latin typeface="Arial MT"/>
                <a:cs typeface="Arial MT"/>
              </a:rPr>
              <a:t>Da</a:t>
            </a:r>
            <a:r>
              <a:rPr sz="800" spc="5" dirty="0">
                <a:latin typeface="Arial MT"/>
                <a:cs typeface="Arial MT"/>
              </a:rPr>
              <a:t>t</a:t>
            </a:r>
            <a:r>
              <a:rPr sz="800" spc="-10" dirty="0">
                <a:latin typeface="Arial MT"/>
                <a:cs typeface="Arial MT"/>
              </a:rPr>
              <a:t>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408420" y="4888229"/>
            <a:ext cx="116205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25" dirty="0">
                <a:latin typeface="Arial MT"/>
                <a:cs typeface="Arial MT"/>
              </a:rPr>
              <a:t>A</a:t>
            </a:r>
            <a:r>
              <a:rPr sz="800" spc="-35" dirty="0">
                <a:latin typeface="Arial MT"/>
                <a:cs typeface="Arial MT"/>
              </a:rPr>
              <a:t>cc</a:t>
            </a:r>
            <a:r>
              <a:rPr sz="800" spc="-30" dirty="0">
                <a:latin typeface="Arial MT"/>
                <a:cs typeface="Arial MT"/>
              </a:rPr>
              <a:t>o</a:t>
            </a:r>
            <a:r>
              <a:rPr sz="800" spc="-40" dirty="0">
                <a:latin typeface="Arial MT"/>
                <a:cs typeface="Arial MT"/>
              </a:rPr>
              <a:t>u</a:t>
            </a:r>
            <a:r>
              <a:rPr sz="800" spc="-30" dirty="0">
                <a:latin typeface="Arial MT"/>
                <a:cs typeface="Arial MT"/>
              </a:rPr>
              <a:t>n</a:t>
            </a:r>
            <a:r>
              <a:rPr sz="800" spc="5" dirty="0">
                <a:latin typeface="Arial MT"/>
                <a:cs typeface="Arial MT"/>
              </a:rPr>
              <a:t>t</a:t>
            </a:r>
            <a:r>
              <a:rPr sz="800" spc="-10" dirty="0">
                <a:latin typeface="Arial MT"/>
                <a:cs typeface="Arial MT"/>
              </a:rPr>
              <a:t>s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R</a:t>
            </a:r>
            <a:r>
              <a:rPr sz="800" spc="-40" dirty="0">
                <a:latin typeface="Arial MT"/>
                <a:cs typeface="Arial MT"/>
              </a:rPr>
              <a:t>e</a:t>
            </a:r>
            <a:r>
              <a:rPr sz="800" spc="-35" dirty="0">
                <a:latin typeface="Arial MT"/>
                <a:cs typeface="Arial MT"/>
              </a:rPr>
              <a:t>c</a:t>
            </a:r>
            <a:r>
              <a:rPr sz="800" spc="-30" dirty="0">
                <a:latin typeface="Arial MT"/>
                <a:cs typeface="Arial MT"/>
              </a:rPr>
              <a:t>e</a:t>
            </a:r>
            <a:r>
              <a:rPr sz="800" dirty="0">
                <a:latin typeface="Arial MT"/>
                <a:cs typeface="Arial MT"/>
              </a:rPr>
              <a:t>i</a:t>
            </a:r>
            <a:r>
              <a:rPr sz="800" spc="-35" dirty="0">
                <a:latin typeface="Arial MT"/>
                <a:cs typeface="Arial MT"/>
              </a:rPr>
              <a:t>v</a:t>
            </a:r>
            <a:r>
              <a:rPr sz="800" spc="-30" dirty="0">
                <a:latin typeface="Arial MT"/>
                <a:cs typeface="Arial MT"/>
              </a:rPr>
              <a:t>a</a:t>
            </a:r>
            <a:r>
              <a:rPr sz="800" spc="-40" dirty="0">
                <a:latin typeface="Arial MT"/>
                <a:cs typeface="Arial MT"/>
              </a:rPr>
              <a:t>b</a:t>
            </a:r>
            <a:r>
              <a:rPr sz="800" spc="10" dirty="0">
                <a:latin typeface="Arial MT"/>
                <a:cs typeface="Arial MT"/>
              </a:rPr>
              <a:t>l</a:t>
            </a:r>
            <a:r>
              <a:rPr sz="800" spc="-10" dirty="0">
                <a:latin typeface="Arial MT"/>
                <a:cs typeface="Arial MT"/>
              </a:rPr>
              <a:t>e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D</a:t>
            </a:r>
            <a:r>
              <a:rPr sz="800" spc="-30" dirty="0">
                <a:latin typeface="Arial MT"/>
                <a:cs typeface="Arial MT"/>
              </a:rPr>
              <a:t>a</a:t>
            </a:r>
            <a:r>
              <a:rPr sz="800" spc="5" dirty="0">
                <a:latin typeface="Arial MT"/>
                <a:cs typeface="Arial MT"/>
              </a:rPr>
              <a:t>t</a:t>
            </a:r>
            <a:r>
              <a:rPr sz="800" spc="-10" dirty="0">
                <a:latin typeface="Arial MT"/>
                <a:cs typeface="Arial MT"/>
              </a:rPr>
              <a:t>a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294754" y="3579495"/>
            <a:ext cx="1693545" cy="1584960"/>
            <a:chOff x="6294754" y="3579495"/>
            <a:chExt cx="1693545" cy="1584960"/>
          </a:xfrm>
        </p:grpSpPr>
        <p:sp>
          <p:nvSpPr>
            <p:cNvPr id="78" name="object 78"/>
            <p:cNvSpPr/>
            <p:nvPr/>
          </p:nvSpPr>
          <p:spPr>
            <a:xfrm>
              <a:off x="6295389" y="5052060"/>
              <a:ext cx="1230630" cy="111760"/>
            </a:xfrm>
            <a:custGeom>
              <a:avLst/>
              <a:gdLst/>
              <a:ahLst/>
              <a:cxnLst/>
              <a:rect l="l" t="t" r="r" b="b"/>
              <a:pathLst>
                <a:path w="1230629" h="111760">
                  <a:moveTo>
                    <a:pt x="0" y="111759"/>
                  </a:moveTo>
                  <a:lnTo>
                    <a:pt x="0" y="0"/>
                  </a:lnTo>
                  <a:lnTo>
                    <a:pt x="332739" y="0"/>
                  </a:lnTo>
                </a:path>
                <a:path w="1230629" h="111760">
                  <a:moveTo>
                    <a:pt x="1230630" y="0"/>
                  </a:moveTo>
                  <a:lnTo>
                    <a:pt x="33273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519669" y="5025390"/>
              <a:ext cx="81280" cy="54610"/>
            </a:xfrm>
            <a:custGeom>
              <a:avLst/>
              <a:gdLst/>
              <a:ahLst/>
              <a:cxnLst/>
              <a:rect l="l" t="t" r="r" b="b"/>
              <a:pathLst>
                <a:path w="81279" h="54610">
                  <a:moveTo>
                    <a:pt x="0" y="0"/>
                  </a:moveTo>
                  <a:lnTo>
                    <a:pt x="0" y="54610"/>
                  </a:lnTo>
                  <a:lnTo>
                    <a:pt x="81279" y="26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990079" y="3580130"/>
              <a:ext cx="971550" cy="981710"/>
            </a:xfrm>
            <a:custGeom>
              <a:avLst/>
              <a:gdLst/>
              <a:ahLst/>
              <a:cxnLst/>
              <a:rect l="l" t="t" r="r" b="b"/>
              <a:pathLst>
                <a:path w="971550" h="981710">
                  <a:moveTo>
                    <a:pt x="82550" y="833120"/>
                  </a:moveTo>
                  <a:lnTo>
                    <a:pt x="82550" y="0"/>
                  </a:lnTo>
                  <a:lnTo>
                    <a:pt x="0" y="0"/>
                  </a:lnTo>
                </a:path>
                <a:path w="971550" h="981710">
                  <a:moveTo>
                    <a:pt x="805179" y="833120"/>
                  </a:moveTo>
                  <a:lnTo>
                    <a:pt x="82550" y="833120"/>
                  </a:lnTo>
                </a:path>
                <a:path w="971550" h="981710">
                  <a:moveTo>
                    <a:pt x="971550" y="981710"/>
                  </a:moveTo>
                  <a:lnTo>
                    <a:pt x="971550" y="833120"/>
                  </a:lnTo>
                  <a:lnTo>
                    <a:pt x="805179" y="8331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933689" y="4555490"/>
              <a:ext cx="54610" cy="80010"/>
            </a:xfrm>
            <a:custGeom>
              <a:avLst/>
              <a:gdLst/>
              <a:ahLst/>
              <a:cxnLst/>
              <a:rect l="l" t="t" r="r" b="b"/>
              <a:pathLst>
                <a:path w="54609" h="80010">
                  <a:moveTo>
                    <a:pt x="54609" y="0"/>
                  </a:moveTo>
                  <a:lnTo>
                    <a:pt x="0" y="0"/>
                  </a:lnTo>
                  <a:lnTo>
                    <a:pt x="27939" y="8001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7101840" y="4229100"/>
            <a:ext cx="51562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30" dirty="0">
                <a:latin typeface="Arial MT"/>
                <a:cs typeface="Arial MT"/>
              </a:rPr>
              <a:t>O</a:t>
            </a:r>
            <a:r>
              <a:rPr sz="800" spc="10" dirty="0">
                <a:latin typeface="Arial MT"/>
                <a:cs typeface="Arial MT"/>
              </a:rPr>
              <a:t>r</a:t>
            </a:r>
            <a:r>
              <a:rPr sz="800" spc="-40" dirty="0">
                <a:latin typeface="Arial MT"/>
                <a:cs typeface="Arial MT"/>
              </a:rPr>
              <a:t>d</a:t>
            </a:r>
            <a:r>
              <a:rPr sz="800" spc="-30" dirty="0">
                <a:latin typeface="Arial MT"/>
                <a:cs typeface="Arial MT"/>
              </a:rPr>
              <a:t>e</a:t>
            </a:r>
            <a:r>
              <a:rPr sz="800" spc="-5" dirty="0">
                <a:latin typeface="Arial MT"/>
                <a:cs typeface="Arial MT"/>
              </a:rPr>
              <a:t>r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D</a:t>
            </a:r>
            <a:r>
              <a:rPr sz="800" spc="-30" dirty="0">
                <a:latin typeface="Arial MT"/>
                <a:cs typeface="Arial MT"/>
              </a:rPr>
              <a:t>a</a:t>
            </a:r>
            <a:r>
              <a:rPr sz="800" spc="5" dirty="0">
                <a:latin typeface="Arial MT"/>
                <a:cs typeface="Arial MT"/>
              </a:rPr>
              <a:t>t</a:t>
            </a:r>
            <a:r>
              <a:rPr sz="800" spc="-10" dirty="0">
                <a:latin typeface="Arial MT"/>
                <a:cs typeface="Arial MT"/>
              </a:rPr>
              <a:t>a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6962140" y="5247004"/>
            <a:ext cx="611505" cy="694055"/>
            <a:chOff x="6962140" y="5247004"/>
            <a:chExt cx="611505" cy="694055"/>
          </a:xfrm>
        </p:grpSpPr>
        <p:sp>
          <p:nvSpPr>
            <p:cNvPr id="84" name="object 84"/>
            <p:cNvSpPr/>
            <p:nvPr/>
          </p:nvSpPr>
          <p:spPr>
            <a:xfrm>
              <a:off x="6990080" y="5247639"/>
              <a:ext cx="582930" cy="619760"/>
            </a:xfrm>
            <a:custGeom>
              <a:avLst/>
              <a:gdLst/>
              <a:ahLst/>
              <a:cxnLst/>
              <a:rect l="l" t="t" r="r" b="b"/>
              <a:pathLst>
                <a:path w="582929" h="619760">
                  <a:moveTo>
                    <a:pt x="582929" y="0"/>
                  </a:moveTo>
                  <a:lnTo>
                    <a:pt x="0" y="0"/>
                  </a:lnTo>
                  <a:lnTo>
                    <a:pt x="0" y="276860"/>
                  </a:lnTo>
                </a:path>
                <a:path w="582929" h="619760">
                  <a:moveTo>
                    <a:pt x="0" y="619760"/>
                  </a:moveTo>
                  <a:lnTo>
                    <a:pt x="0" y="276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962140" y="5859779"/>
              <a:ext cx="54610" cy="81280"/>
            </a:xfrm>
            <a:custGeom>
              <a:avLst/>
              <a:gdLst/>
              <a:ahLst/>
              <a:cxnLst/>
              <a:rect l="l" t="t" r="r" b="b"/>
              <a:pathLst>
                <a:path w="54609" h="81279">
                  <a:moveTo>
                    <a:pt x="54609" y="0"/>
                  </a:moveTo>
                  <a:lnTo>
                    <a:pt x="0" y="0"/>
                  </a:lnTo>
                  <a:lnTo>
                    <a:pt x="27939" y="8128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7054850" y="5481320"/>
            <a:ext cx="427355" cy="2641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145"/>
              </a:spcBef>
            </a:pPr>
            <a:r>
              <a:rPr sz="800" spc="5" dirty="0">
                <a:latin typeface="Arial MT"/>
                <a:cs typeface="Arial MT"/>
              </a:rPr>
              <a:t>I</a:t>
            </a:r>
            <a:r>
              <a:rPr sz="800" spc="-40" dirty="0">
                <a:latin typeface="Arial MT"/>
                <a:cs typeface="Arial MT"/>
              </a:rPr>
              <a:t>n</a:t>
            </a:r>
            <a:r>
              <a:rPr sz="800" spc="-35" dirty="0">
                <a:latin typeface="Arial MT"/>
                <a:cs typeface="Arial MT"/>
              </a:rPr>
              <a:t>v</a:t>
            </a:r>
            <a:r>
              <a:rPr sz="800" spc="-30" dirty="0">
                <a:latin typeface="Arial MT"/>
                <a:cs typeface="Arial MT"/>
              </a:rPr>
              <a:t>e</a:t>
            </a:r>
            <a:r>
              <a:rPr sz="800" spc="-40" dirty="0">
                <a:latin typeface="Arial MT"/>
                <a:cs typeface="Arial MT"/>
              </a:rPr>
              <a:t>n</a:t>
            </a:r>
            <a:r>
              <a:rPr sz="800" spc="5" dirty="0">
                <a:latin typeface="Arial MT"/>
                <a:cs typeface="Arial MT"/>
              </a:rPr>
              <a:t>t</a:t>
            </a:r>
            <a:r>
              <a:rPr sz="800" spc="-30" dirty="0">
                <a:latin typeface="Arial MT"/>
                <a:cs typeface="Arial MT"/>
              </a:rPr>
              <a:t>o</a:t>
            </a:r>
            <a:r>
              <a:rPr sz="800" spc="10" dirty="0">
                <a:latin typeface="Arial MT"/>
                <a:cs typeface="Arial MT"/>
              </a:rPr>
              <a:t>r</a:t>
            </a:r>
            <a:r>
              <a:rPr sz="800" spc="-10" dirty="0">
                <a:latin typeface="Arial MT"/>
                <a:cs typeface="Arial MT"/>
              </a:rPr>
              <a:t>y  </a:t>
            </a:r>
            <a:r>
              <a:rPr sz="800" spc="-20" dirty="0">
                <a:latin typeface="Arial MT"/>
                <a:cs typeface="Arial MT"/>
              </a:rPr>
              <a:t>Reports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204723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</a:t>
            </a:r>
            <a:r>
              <a:rPr sz="4400" spc="-10" dirty="0"/>
              <a:t>o</a:t>
            </a:r>
            <a:r>
              <a:rPr sz="4400" spc="5" dirty="0"/>
              <a:t>c</a:t>
            </a:r>
            <a:r>
              <a:rPr sz="4400" dirty="0"/>
              <a:t>e</a:t>
            </a:r>
            <a:r>
              <a:rPr sz="4400" spc="5" dirty="0"/>
              <a:t>s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8309" y="3200400"/>
            <a:ext cx="8140700" cy="190627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81000" marR="30480" indent="-342900">
              <a:lnSpc>
                <a:spcPts val="3240"/>
              </a:lnSpc>
              <a:spcBef>
                <a:spcPts val="505"/>
              </a:spcBef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000" spc="-5" dirty="0">
                <a:latin typeface="Arial MT"/>
                <a:cs typeface="Arial MT"/>
              </a:rPr>
              <a:t>Work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or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actions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performed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on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data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(inside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system)</a:t>
            </a:r>
            <a:endParaRPr sz="30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334"/>
              </a:spcBef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000" spc="-5" dirty="0">
                <a:latin typeface="Arial MT"/>
                <a:cs typeface="Arial MT"/>
              </a:rPr>
              <a:t>Labels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should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be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verb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phrases</a:t>
            </a:r>
            <a:endParaRPr sz="30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390"/>
              </a:spcBef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000" dirty="0">
                <a:latin typeface="Arial MT"/>
                <a:cs typeface="Arial MT"/>
              </a:rPr>
              <a:t>Receives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input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data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and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produces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output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2659" y="1243330"/>
            <a:ext cx="1527810" cy="1526540"/>
          </a:xfrm>
          <a:custGeom>
            <a:avLst/>
            <a:gdLst/>
            <a:ahLst/>
            <a:cxnLst/>
            <a:rect l="l" t="t" r="r" b="b"/>
            <a:pathLst>
              <a:path w="1527810" h="1526539">
                <a:moveTo>
                  <a:pt x="162560" y="1526540"/>
                </a:moveTo>
                <a:lnTo>
                  <a:pt x="1366519" y="1526540"/>
                </a:lnTo>
                <a:lnTo>
                  <a:pt x="1409776" y="1520854"/>
                </a:lnTo>
                <a:lnTo>
                  <a:pt x="1448411" y="1504761"/>
                </a:lnTo>
                <a:lnTo>
                  <a:pt x="1480978" y="1479708"/>
                </a:lnTo>
                <a:lnTo>
                  <a:pt x="1506031" y="1447141"/>
                </a:lnTo>
                <a:lnTo>
                  <a:pt x="1522124" y="1408506"/>
                </a:lnTo>
                <a:lnTo>
                  <a:pt x="1527810" y="1365250"/>
                </a:lnTo>
                <a:lnTo>
                  <a:pt x="1527810" y="161290"/>
                </a:lnTo>
                <a:lnTo>
                  <a:pt x="1522124" y="118915"/>
                </a:lnTo>
                <a:lnTo>
                  <a:pt x="1506031" y="80527"/>
                </a:lnTo>
                <a:lnTo>
                  <a:pt x="1480978" y="47783"/>
                </a:lnTo>
                <a:lnTo>
                  <a:pt x="1448411" y="22342"/>
                </a:lnTo>
                <a:lnTo>
                  <a:pt x="1409776" y="5861"/>
                </a:lnTo>
                <a:lnTo>
                  <a:pt x="1366519" y="0"/>
                </a:lnTo>
                <a:lnTo>
                  <a:pt x="162560" y="0"/>
                </a:lnTo>
                <a:lnTo>
                  <a:pt x="119209" y="5861"/>
                </a:lnTo>
                <a:lnTo>
                  <a:pt x="80339" y="22342"/>
                </a:lnTo>
                <a:lnTo>
                  <a:pt x="47466" y="47783"/>
                </a:lnTo>
                <a:lnTo>
                  <a:pt x="22107" y="80527"/>
                </a:lnTo>
                <a:lnTo>
                  <a:pt x="5779" y="118915"/>
                </a:lnTo>
                <a:lnTo>
                  <a:pt x="0" y="161290"/>
                </a:lnTo>
                <a:lnTo>
                  <a:pt x="0" y="1365250"/>
                </a:lnTo>
                <a:lnTo>
                  <a:pt x="5779" y="1408506"/>
                </a:lnTo>
                <a:lnTo>
                  <a:pt x="22107" y="1447141"/>
                </a:lnTo>
                <a:lnTo>
                  <a:pt x="47466" y="1479708"/>
                </a:lnTo>
                <a:lnTo>
                  <a:pt x="80339" y="1504761"/>
                </a:lnTo>
                <a:lnTo>
                  <a:pt x="119209" y="1520854"/>
                </a:lnTo>
                <a:lnTo>
                  <a:pt x="162560" y="152654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0040" y="1330960"/>
            <a:ext cx="27749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0" dirty="0">
                <a:latin typeface="Arial MT"/>
                <a:cs typeface="Arial MT"/>
              </a:rPr>
              <a:t>1</a:t>
            </a:r>
            <a:r>
              <a:rPr sz="1450" spc="10" dirty="0">
                <a:latin typeface="Arial MT"/>
                <a:cs typeface="Arial MT"/>
              </a:rPr>
              <a:t>.</a:t>
            </a:r>
            <a:r>
              <a:rPr sz="1450" spc="-5" dirty="0">
                <a:latin typeface="Arial MT"/>
                <a:cs typeface="Arial MT"/>
              </a:rPr>
              <a:t>0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4300" y="1977390"/>
            <a:ext cx="687705" cy="6756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7470" marR="5080" indent="-64769">
              <a:lnSpc>
                <a:spcPct val="97400"/>
              </a:lnSpc>
              <a:spcBef>
                <a:spcPts val="135"/>
              </a:spcBef>
            </a:pPr>
            <a:r>
              <a:rPr sz="1450" spc="-30" dirty="0">
                <a:latin typeface="Arial MT"/>
                <a:cs typeface="Arial MT"/>
              </a:rPr>
              <a:t>P</a:t>
            </a:r>
            <a:r>
              <a:rPr sz="1450" spc="20" dirty="0">
                <a:latin typeface="Arial MT"/>
                <a:cs typeface="Arial MT"/>
              </a:rPr>
              <a:t>r</a:t>
            </a:r>
            <a:r>
              <a:rPr sz="1450" spc="-50" dirty="0">
                <a:latin typeface="Arial MT"/>
                <a:cs typeface="Arial MT"/>
              </a:rPr>
              <a:t>oduc</a:t>
            </a:r>
            <a:r>
              <a:rPr sz="1450" spc="-5" dirty="0">
                <a:latin typeface="Arial MT"/>
                <a:cs typeface="Arial MT"/>
              </a:rPr>
              <a:t>e  </a:t>
            </a:r>
            <a:r>
              <a:rPr sz="1450" spc="-25" dirty="0">
                <a:latin typeface="Arial MT"/>
                <a:cs typeface="Arial MT"/>
              </a:rPr>
              <a:t>Grade </a:t>
            </a:r>
            <a:r>
              <a:rPr sz="1450" spc="-20" dirty="0">
                <a:latin typeface="Arial MT"/>
                <a:cs typeface="Arial MT"/>
              </a:rPr>
              <a:t> </a:t>
            </a:r>
            <a:r>
              <a:rPr sz="1450" spc="-25" dirty="0">
                <a:latin typeface="Arial MT"/>
                <a:cs typeface="Arial MT"/>
              </a:rPr>
              <a:t>Report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35760" y="1750695"/>
            <a:ext cx="5364480" cy="370205"/>
            <a:chOff x="1635760" y="1750695"/>
            <a:chExt cx="5364480" cy="370205"/>
          </a:xfrm>
        </p:grpSpPr>
        <p:sp>
          <p:nvSpPr>
            <p:cNvPr id="8" name="object 8"/>
            <p:cNvSpPr/>
            <p:nvPr/>
          </p:nvSpPr>
          <p:spPr>
            <a:xfrm>
              <a:off x="3502660" y="1752600"/>
              <a:ext cx="1527810" cy="0"/>
            </a:xfrm>
            <a:custGeom>
              <a:avLst/>
              <a:gdLst/>
              <a:ahLst/>
              <a:cxnLst/>
              <a:rect l="l" t="t" r="r" b="b"/>
              <a:pathLst>
                <a:path w="1527810">
                  <a:moveTo>
                    <a:pt x="0" y="0"/>
                  </a:moveTo>
                  <a:lnTo>
                    <a:pt x="152781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5760" y="2034540"/>
              <a:ext cx="1750060" cy="0"/>
            </a:xfrm>
            <a:custGeom>
              <a:avLst/>
              <a:gdLst/>
              <a:ahLst/>
              <a:cxnLst/>
              <a:rect l="l" t="t" r="r" b="b"/>
              <a:pathLst>
                <a:path w="1750060">
                  <a:moveTo>
                    <a:pt x="0" y="0"/>
                  </a:moveTo>
                  <a:lnTo>
                    <a:pt x="17500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75660" y="1988820"/>
              <a:ext cx="137160" cy="91440"/>
            </a:xfrm>
            <a:custGeom>
              <a:avLst/>
              <a:gdLst/>
              <a:ahLst/>
              <a:cxnLst/>
              <a:rect l="l" t="t" r="r" b="b"/>
              <a:pathLst>
                <a:path w="137160" h="91439">
                  <a:moveTo>
                    <a:pt x="0" y="0"/>
                  </a:moveTo>
                  <a:lnTo>
                    <a:pt x="0" y="91439"/>
                  </a:lnTo>
                  <a:lnTo>
                    <a:pt x="13716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5389" y="2072640"/>
              <a:ext cx="1842770" cy="0"/>
            </a:xfrm>
            <a:custGeom>
              <a:avLst/>
              <a:gdLst/>
              <a:ahLst/>
              <a:cxnLst/>
              <a:rect l="l" t="t" r="r" b="b"/>
              <a:pathLst>
                <a:path w="1842770">
                  <a:moveTo>
                    <a:pt x="0" y="0"/>
                  </a:moveTo>
                  <a:lnTo>
                    <a:pt x="184276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5460" y="2024380"/>
              <a:ext cx="144780" cy="96520"/>
            </a:xfrm>
            <a:custGeom>
              <a:avLst/>
              <a:gdLst/>
              <a:ahLst/>
              <a:cxnLst/>
              <a:rect l="l" t="t" r="r" b="b"/>
              <a:pathLst>
                <a:path w="144779" h="96519">
                  <a:moveTo>
                    <a:pt x="0" y="0"/>
                  </a:moveTo>
                  <a:lnTo>
                    <a:pt x="0" y="96520"/>
                  </a:lnTo>
                  <a:lnTo>
                    <a:pt x="144780" y="48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43760" y="1694180"/>
            <a:ext cx="95631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latin typeface="Arial MT"/>
                <a:cs typeface="Arial MT"/>
              </a:rPr>
              <a:t>Grade</a:t>
            </a:r>
            <a:r>
              <a:rPr sz="1300" spc="-7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Detail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23229" y="1708150"/>
            <a:ext cx="10775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Arial MT"/>
                <a:cs typeface="Arial MT"/>
              </a:rPr>
              <a:t>Grade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Report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3975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8260" algn="l"/>
              </a:tabLst>
            </a:pPr>
            <a:r>
              <a:rPr sz="4400" dirty="0"/>
              <a:t>Rule	1:</a:t>
            </a:r>
            <a:r>
              <a:rPr sz="4400" spc="-95" dirty="0"/>
              <a:t> </a:t>
            </a:r>
            <a:r>
              <a:rPr sz="4400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73709" y="1456690"/>
            <a:ext cx="77546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 MT"/>
                <a:cs typeface="Arial MT"/>
              </a:rPr>
              <a:t>Can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have</a:t>
            </a:r>
            <a:r>
              <a:rPr sz="3000" spc="-5" dirty="0">
                <a:latin typeface="Arial MT"/>
                <a:cs typeface="Arial MT"/>
              </a:rPr>
              <a:t> more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than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one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outgoing data flow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or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more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than one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incoming data flow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5079" y="2744470"/>
            <a:ext cx="1441450" cy="1441450"/>
          </a:xfrm>
          <a:custGeom>
            <a:avLst/>
            <a:gdLst/>
            <a:ahLst/>
            <a:cxnLst/>
            <a:rect l="l" t="t" r="r" b="b"/>
            <a:pathLst>
              <a:path w="1441450" h="1441450">
                <a:moveTo>
                  <a:pt x="152400" y="1441449"/>
                </a:moveTo>
                <a:lnTo>
                  <a:pt x="1289050" y="1441449"/>
                </a:lnTo>
                <a:lnTo>
                  <a:pt x="1337574" y="1433647"/>
                </a:lnTo>
                <a:lnTo>
                  <a:pt x="1379453" y="1411945"/>
                </a:lnTo>
                <a:lnTo>
                  <a:pt x="1412311" y="1378905"/>
                </a:lnTo>
                <a:lnTo>
                  <a:pt x="1433769" y="1337086"/>
                </a:lnTo>
                <a:lnTo>
                  <a:pt x="1441450" y="1289049"/>
                </a:lnTo>
                <a:lnTo>
                  <a:pt x="1441450" y="152400"/>
                </a:lnTo>
                <a:lnTo>
                  <a:pt x="1433769" y="104851"/>
                </a:lnTo>
                <a:lnTo>
                  <a:pt x="1412311" y="63093"/>
                </a:lnTo>
                <a:lnTo>
                  <a:pt x="1379453" y="29870"/>
                </a:lnTo>
                <a:lnTo>
                  <a:pt x="1337574" y="7924"/>
                </a:lnTo>
                <a:lnTo>
                  <a:pt x="1289050" y="0"/>
                </a:lnTo>
                <a:lnTo>
                  <a:pt x="152400" y="0"/>
                </a:lnTo>
                <a:lnTo>
                  <a:pt x="104363" y="7924"/>
                </a:lnTo>
                <a:lnTo>
                  <a:pt x="62544" y="29870"/>
                </a:lnTo>
                <a:lnTo>
                  <a:pt x="29504" y="63093"/>
                </a:lnTo>
                <a:lnTo>
                  <a:pt x="7802" y="104851"/>
                </a:lnTo>
                <a:lnTo>
                  <a:pt x="0" y="152400"/>
                </a:lnTo>
                <a:lnTo>
                  <a:pt x="0" y="1289049"/>
                </a:lnTo>
                <a:lnTo>
                  <a:pt x="7802" y="1337086"/>
                </a:lnTo>
                <a:lnTo>
                  <a:pt x="29504" y="1378905"/>
                </a:lnTo>
                <a:lnTo>
                  <a:pt x="62544" y="1411945"/>
                </a:lnTo>
                <a:lnTo>
                  <a:pt x="104363" y="1433647"/>
                </a:lnTo>
                <a:lnTo>
                  <a:pt x="152400" y="144144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05629" y="2928620"/>
            <a:ext cx="2641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35" dirty="0">
                <a:latin typeface="Arial MT"/>
                <a:cs typeface="Arial MT"/>
              </a:rPr>
              <a:t>1</a:t>
            </a:r>
            <a:r>
              <a:rPr sz="1350" spc="20" dirty="0">
                <a:latin typeface="Arial MT"/>
                <a:cs typeface="Arial MT"/>
              </a:rPr>
              <a:t>.</a:t>
            </a:r>
            <a:r>
              <a:rPr sz="1350" spc="5" dirty="0">
                <a:latin typeface="Arial MT"/>
                <a:cs typeface="Arial MT"/>
              </a:rPr>
              <a:t>0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2909" y="3335020"/>
            <a:ext cx="600710" cy="6394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-1270" algn="ctr">
              <a:lnSpc>
                <a:spcPts val="1600"/>
              </a:lnSpc>
              <a:spcBef>
                <a:spcPts val="180"/>
              </a:spcBef>
            </a:pPr>
            <a:r>
              <a:rPr sz="1350" spc="-10" dirty="0">
                <a:latin typeface="Arial MT"/>
                <a:cs typeface="Arial MT"/>
              </a:rPr>
              <a:t>Grade 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spc="-25" dirty="0">
                <a:latin typeface="Arial MT"/>
                <a:cs typeface="Arial MT"/>
              </a:rPr>
              <a:t>S</a:t>
            </a:r>
            <a:r>
              <a:rPr sz="1350" spc="20" dirty="0">
                <a:latin typeface="Arial MT"/>
                <a:cs typeface="Arial MT"/>
              </a:rPr>
              <a:t>t</a:t>
            </a:r>
            <a:r>
              <a:rPr sz="1350" spc="-35" dirty="0">
                <a:latin typeface="Arial MT"/>
                <a:cs typeface="Arial MT"/>
              </a:rPr>
              <a:t>ude</a:t>
            </a:r>
            <a:r>
              <a:rPr sz="1350" spc="-45" dirty="0">
                <a:latin typeface="Arial MT"/>
                <a:cs typeface="Arial MT"/>
              </a:rPr>
              <a:t>n</a:t>
            </a:r>
            <a:r>
              <a:rPr sz="1350" dirty="0">
                <a:latin typeface="Arial MT"/>
                <a:cs typeface="Arial MT"/>
              </a:rPr>
              <a:t>t  Work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3864" y="3224529"/>
            <a:ext cx="3543935" cy="327660"/>
            <a:chOff x="1713864" y="3224529"/>
            <a:chExt cx="3543935" cy="327660"/>
          </a:xfrm>
        </p:grpSpPr>
        <p:sp>
          <p:nvSpPr>
            <p:cNvPr id="8" name="object 8"/>
            <p:cNvSpPr/>
            <p:nvPr/>
          </p:nvSpPr>
          <p:spPr>
            <a:xfrm>
              <a:off x="3815079" y="3225799"/>
              <a:ext cx="1441450" cy="0"/>
            </a:xfrm>
            <a:custGeom>
              <a:avLst/>
              <a:gdLst/>
              <a:ahLst/>
              <a:cxnLst/>
              <a:rect l="l" t="t" r="r" b="b"/>
              <a:pathLst>
                <a:path w="1441450">
                  <a:moveTo>
                    <a:pt x="0" y="0"/>
                  </a:moveTo>
                  <a:lnTo>
                    <a:pt x="14414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5769" y="3501389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79">
                  <a:moveTo>
                    <a:pt x="0" y="0"/>
                  </a:moveTo>
                  <a:lnTo>
                    <a:pt x="193548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38550" y="3450589"/>
              <a:ext cx="151130" cy="101600"/>
            </a:xfrm>
            <a:custGeom>
              <a:avLst/>
              <a:gdLst/>
              <a:ahLst/>
              <a:cxnLst/>
              <a:rect l="l" t="t" r="r" b="b"/>
              <a:pathLst>
                <a:path w="151129" h="101600">
                  <a:moveTo>
                    <a:pt x="0" y="0"/>
                  </a:moveTo>
                  <a:lnTo>
                    <a:pt x="0" y="101600"/>
                  </a:lnTo>
                  <a:lnTo>
                    <a:pt x="151129" y="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41220" y="3224530"/>
            <a:ext cx="1335405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5" dirty="0">
                <a:latin typeface="Arial MT"/>
                <a:cs typeface="Arial MT"/>
              </a:rPr>
              <a:t>Submitted</a:t>
            </a:r>
            <a:r>
              <a:rPr sz="1450" spc="-7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Work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40654" y="3229610"/>
            <a:ext cx="2046605" cy="100330"/>
            <a:chOff x="5240654" y="3229610"/>
            <a:chExt cx="2046605" cy="100330"/>
          </a:xfrm>
        </p:grpSpPr>
        <p:sp>
          <p:nvSpPr>
            <p:cNvPr id="13" name="object 13"/>
            <p:cNvSpPr/>
            <p:nvPr/>
          </p:nvSpPr>
          <p:spPr>
            <a:xfrm>
              <a:off x="5242559" y="3280410"/>
              <a:ext cx="1908810" cy="0"/>
            </a:xfrm>
            <a:custGeom>
              <a:avLst/>
              <a:gdLst/>
              <a:ahLst/>
              <a:cxnLst/>
              <a:rect l="l" t="t" r="r" b="b"/>
              <a:pathLst>
                <a:path w="1908809">
                  <a:moveTo>
                    <a:pt x="0" y="0"/>
                  </a:moveTo>
                  <a:lnTo>
                    <a:pt x="190881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38669" y="3229610"/>
              <a:ext cx="148590" cy="100330"/>
            </a:xfrm>
            <a:custGeom>
              <a:avLst/>
              <a:gdLst/>
              <a:ahLst/>
              <a:cxnLst/>
              <a:rect l="l" t="t" r="r" b="b"/>
              <a:pathLst>
                <a:path w="148590" h="100329">
                  <a:moveTo>
                    <a:pt x="0" y="0"/>
                  </a:moveTo>
                  <a:lnTo>
                    <a:pt x="0" y="100329"/>
                  </a:lnTo>
                  <a:lnTo>
                    <a:pt x="148589" y="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69609" y="3006090"/>
            <a:ext cx="110172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25" dirty="0">
                <a:latin typeface="Arial MT"/>
                <a:cs typeface="Arial MT"/>
              </a:rPr>
              <a:t>Graded</a:t>
            </a:r>
            <a:r>
              <a:rPr sz="1450" spc="-70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Work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42559" y="3742690"/>
            <a:ext cx="2044700" cy="100330"/>
            <a:chOff x="5242559" y="3742690"/>
            <a:chExt cx="2044700" cy="100330"/>
          </a:xfrm>
        </p:grpSpPr>
        <p:sp>
          <p:nvSpPr>
            <p:cNvPr id="17" name="object 17"/>
            <p:cNvSpPr/>
            <p:nvPr/>
          </p:nvSpPr>
          <p:spPr>
            <a:xfrm>
              <a:off x="5242559" y="3793490"/>
              <a:ext cx="1908810" cy="0"/>
            </a:xfrm>
            <a:custGeom>
              <a:avLst/>
              <a:gdLst/>
              <a:ahLst/>
              <a:cxnLst/>
              <a:rect l="l" t="t" r="r" b="b"/>
              <a:pathLst>
                <a:path w="1908809">
                  <a:moveTo>
                    <a:pt x="0" y="0"/>
                  </a:moveTo>
                  <a:lnTo>
                    <a:pt x="190881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38669" y="3742690"/>
              <a:ext cx="148590" cy="100330"/>
            </a:xfrm>
            <a:custGeom>
              <a:avLst/>
              <a:gdLst/>
              <a:ahLst/>
              <a:cxnLst/>
              <a:rect l="l" t="t" r="r" b="b"/>
              <a:pathLst>
                <a:path w="148590" h="100329">
                  <a:moveTo>
                    <a:pt x="0" y="0"/>
                  </a:moveTo>
                  <a:lnTo>
                    <a:pt x="0" y="100330"/>
                  </a:lnTo>
                  <a:lnTo>
                    <a:pt x="148589" y="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715000" y="3519170"/>
            <a:ext cx="119697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30" dirty="0">
                <a:latin typeface="Arial MT"/>
                <a:cs typeface="Arial MT"/>
              </a:rPr>
              <a:t>Student</a:t>
            </a:r>
            <a:r>
              <a:rPr sz="1450" spc="-15" dirty="0">
                <a:latin typeface="Arial MT"/>
                <a:cs typeface="Arial MT"/>
              </a:rPr>
              <a:t> </a:t>
            </a:r>
            <a:r>
              <a:rPr sz="1450" spc="-20" dirty="0">
                <a:latin typeface="Arial MT"/>
                <a:cs typeface="Arial MT"/>
              </a:rPr>
              <a:t>Grade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15079" y="4833620"/>
            <a:ext cx="1441450" cy="1440180"/>
          </a:xfrm>
          <a:custGeom>
            <a:avLst/>
            <a:gdLst/>
            <a:ahLst/>
            <a:cxnLst/>
            <a:rect l="l" t="t" r="r" b="b"/>
            <a:pathLst>
              <a:path w="1441450" h="1440179">
                <a:moveTo>
                  <a:pt x="152400" y="1440179"/>
                </a:moveTo>
                <a:lnTo>
                  <a:pt x="1289050" y="1440179"/>
                </a:lnTo>
                <a:lnTo>
                  <a:pt x="1337574" y="1432377"/>
                </a:lnTo>
                <a:lnTo>
                  <a:pt x="1379453" y="1410675"/>
                </a:lnTo>
                <a:lnTo>
                  <a:pt x="1412311" y="1377635"/>
                </a:lnTo>
                <a:lnTo>
                  <a:pt x="1433769" y="1335816"/>
                </a:lnTo>
                <a:lnTo>
                  <a:pt x="1441450" y="1287779"/>
                </a:lnTo>
                <a:lnTo>
                  <a:pt x="1441450" y="152399"/>
                </a:lnTo>
                <a:lnTo>
                  <a:pt x="1433769" y="104363"/>
                </a:lnTo>
                <a:lnTo>
                  <a:pt x="1412311" y="62544"/>
                </a:lnTo>
                <a:lnTo>
                  <a:pt x="1379453" y="29504"/>
                </a:lnTo>
                <a:lnTo>
                  <a:pt x="1337574" y="7802"/>
                </a:lnTo>
                <a:lnTo>
                  <a:pt x="1289050" y="0"/>
                </a:ln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399"/>
                </a:lnTo>
                <a:lnTo>
                  <a:pt x="0" y="1287779"/>
                </a:lnTo>
                <a:lnTo>
                  <a:pt x="7802" y="1335816"/>
                </a:lnTo>
                <a:lnTo>
                  <a:pt x="29504" y="1377635"/>
                </a:lnTo>
                <a:lnTo>
                  <a:pt x="62544" y="1410675"/>
                </a:lnTo>
                <a:lnTo>
                  <a:pt x="104363" y="1432377"/>
                </a:lnTo>
                <a:lnTo>
                  <a:pt x="152400" y="144017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05629" y="4914900"/>
            <a:ext cx="2641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35" dirty="0">
                <a:latin typeface="Arial MT"/>
                <a:cs typeface="Arial MT"/>
              </a:rPr>
              <a:t>3</a:t>
            </a:r>
            <a:r>
              <a:rPr sz="1350" spc="20" dirty="0">
                <a:latin typeface="Arial MT"/>
                <a:cs typeface="Arial MT"/>
              </a:rPr>
              <a:t>.</a:t>
            </a:r>
            <a:r>
              <a:rPr sz="1350" spc="5" dirty="0">
                <a:latin typeface="Arial MT"/>
                <a:cs typeface="Arial MT"/>
              </a:rPr>
              <a:t>0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19879" y="5524500"/>
            <a:ext cx="822960" cy="6394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86690" marR="5080" indent="-173990">
              <a:lnSpc>
                <a:spcPts val="1600"/>
              </a:lnSpc>
              <a:spcBef>
                <a:spcPts val="180"/>
              </a:spcBef>
            </a:pPr>
            <a:r>
              <a:rPr sz="1350" spc="-15" dirty="0">
                <a:latin typeface="Arial MT"/>
                <a:cs typeface="Arial MT"/>
              </a:rPr>
              <a:t>C</a:t>
            </a:r>
            <a:r>
              <a:rPr sz="1350" spc="-45" dirty="0">
                <a:latin typeface="Arial MT"/>
                <a:cs typeface="Arial MT"/>
              </a:rPr>
              <a:t>a</a:t>
            </a:r>
            <a:r>
              <a:rPr sz="1350" spc="15" dirty="0">
                <a:latin typeface="Arial MT"/>
                <a:cs typeface="Arial MT"/>
              </a:rPr>
              <a:t>l</a:t>
            </a:r>
            <a:r>
              <a:rPr sz="1350" spc="-40" dirty="0">
                <a:latin typeface="Arial MT"/>
                <a:cs typeface="Arial MT"/>
              </a:rPr>
              <a:t>c</a:t>
            </a:r>
            <a:r>
              <a:rPr sz="1350" spc="-35" dirty="0">
                <a:latin typeface="Arial MT"/>
                <a:cs typeface="Arial MT"/>
              </a:rPr>
              <a:t>u</a:t>
            </a:r>
            <a:r>
              <a:rPr sz="1350" spc="15" dirty="0">
                <a:latin typeface="Arial MT"/>
                <a:cs typeface="Arial MT"/>
              </a:rPr>
              <a:t>l</a:t>
            </a:r>
            <a:r>
              <a:rPr sz="1350" spc="-35" dirty="0">
                <a:latin typeface="Arial MT"/>
                <a:cs typeface="Arial MT"/>
              </a:rPr>
              <a:t>a</a:t>
            </a:r>
            <a:r>
              <a:rPr sz="1350" spc="20" dirty="0">
                <a:latin typeface="Arial MT"/>
                <a:cs typeface="Arial MT"/>
              </a:rPr>
              <a:t>t</a:t>
            </a:r>
            <a:r>
              <a:rPr sz="1350" spc="-35" dirty="0">
                <a:latin typeface="Arial MT"/>
                <a:cs typeface="Arial MT"/>
              </a:rPr>
              <a:t>e</a:t>
            </a:r>
            <a:r>
              <a:rPr sz="1350" spc="5" dirty="0">
                <a:latin typeface="Arial MT"/>
                <a:cs typeface="Arial MT"/>
              </a:rPr>
              <a:t>d  </a:t>
            </a:r>
            <a:r>
              <a:rPr sz="1350" spc="-10" dirty="0">
                <a:latin typeface="Arial MT"/>
                <a:cs typeface="Arial MT"/>
              </a:rPr>
              <a:t>Gross 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spc="-20" dirty="0">
                <a:latin typeface="Arial MT"/>
                <a:cs typeface="Arial MT"/>
              </a:rPr>
              <a:t>Pay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41475" y="5312409"/>
            <a:ext cx="3616325" cy="191770"/>
            <a:chOff x="1641475" y="5312409"/>
            <a:chExt cx="3616325" cy="191770"/>
          </a:xfrm>
        </p:grpSpPr>
        <p:sp>
          <p:nvSpPr>
            <p:cNvPr id="24" name="object 24"/>
            <p:cNvSpPr/>
            <p:nvPr/>
          </p:nvSpPr>
          <p:spPr>
            <a:xfrm>
              <a:off x="3815079" y="5313679"/>
              <a:ext cx="1441450" cy="0"/>
            </a:xfrm>
            <a:custGeom>
              <a:avLst/>
              <a:gdLst/>
              <a:ahLst/>
              <a:cxnLst/>
              <a:rect l="l" t="t" r="r" b="b"/>
              <a:pathLst>
                <a:path w="1441450">
                  <a:moveTo>
                    <a:pt x="0" y="0"/>
                  </a:moveTo>
                  <a:lnTo>
                    <a:pt x="14414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43380" y="5452109"/>
              <a:ext cx="2001520" cy="0"/>
            </a:xfrm>
            <a:custGeom>
              <a:avLst/>
              <a:gdLst/>
              <a:ahLst/>
              <a:cxnLst/>
              <a:rect l="l" t="t" r="r" b="b"/>
              <a:pathLst>
                <a:path w="2001520">
                  <a:moveTo>
                    <a:pt x="0" y="0"/>
                  </a:moveTo>
                  <a:lnTo>
                    <a:pt x="200152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30929" y="5400039"/>
              <a:ext cx="157480" cy="104139"/>
            </a:xfrm>
            <a:custGeom>
              <a:avLst/>
              <a:gdLst/>
              <a:ahLst/>
              <a:cxnLst/>
              <a:rect l="l" t="t" r="r" b="b"/>
              <a:pathLst>
                <a:path w="157479" h="104139">
                  <a:moveTo>
                    <a:pt x="0" y="0"/>
                  </a:moveTo>
                  <a:lnTo>
                    <a:pt x="0" y="104140"/>
                  </a:lnTo>
                  <a:lnTo>
                    <a:pt x="157480" y="52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51379" y="5166359"/>
            <a:ext cx="1232535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10" dirty="0">
                <a:latin typeface="Arial MT"/>
                <a:cs typeface="Arial MT"/>
              </a:rPr>
              <a:t>Hours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Worked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641475" y="5831840"/>
            <a:ext cx="2146935" cy="104139"/>
            <a:chOff x="1641475" y="5831840"/>
            <a:chExt cx="2146935" cy="104139"/>
          </a:xfrm>
        </p:grpSpPr>
        <p:sp>
          <p:nvSpPr>
            <p:cNvPr id="29" name="object 29"/>
            <p:cNvSpPr/>
            <p:nvPr/>
          </p:nvSpPr>
          <p:spPr>
            <a:xfrm>
              <a:off x="1643380" y="5883910"/>
              <a:ext cx="2001520" cy="0"/>
            </a:xfrm>
            <a:custGeom>
              <a:avLst/>
              <a:gdLst/>
              <a:ahLst/>
              <a:cxnLst/>
              <a:rect l="l" t="t" r="r" b="b"/>
              <a:pathLst>
                <a:path w="2001520">
                  <a:moveTo>
                    <a:pt x="0" y="0"/>
                  </a:moveTo>
                  <a:lnTo>
                    <a:pt x="200152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30929" y="5831840"/>
              <a:ext cx="157480" cy="104139"/>
            </a:xfrm>
            <a:custGeom>
              <a:avLst/>
              <a:gdLst/>
              <a:ahLst/>
              <a:cxnLst/>
              <a:rect l="l" t="t" r="r" b="b"/>
              <a:pathLst>
                <a:path w="157479" h="104139">
                  <a:moveTo>
                    <a:pt x="0" y="0"/>
                  </a:moveTo>
                  <a:lnTo>
                    <a:pt x="0" y="104140"/>
                  </a:lnTo>
                  <a:lnTo>
                    <a:pt x="157480" y="52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367279" y="5598159"/>
            <a:ext cx="802640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15" dirty="0">
                <a:latin typeface="Arial MT"/>
                <a:cs typeface="Arial MT"/>
              </a:rPr>
              <a:t>Pay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Rate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242559" y="5605779"/>
            <a:ext cx="2044700" cy="100330"/>
            <a:chOff x="5242559" y="5605779"/>
            <a:chExt cx="2044700" cy="100330"/>
          </a:xfrm>
        </p:grpSpPr>
        <p:sp>
          <p:nvSpPr>
            <p:cNvPr id="33" name="object 33"/>
            <p:cNvSpPr/>
            <p:nvPr/>
          </p:nvSpPr>
          <p:spPr>
            <a:xfrm>
              <a:off x="5242559" y="5656579"/>
              <a:ext cx="1908810" cy="0"/>
            </a:xfrm>
            <a:custGeom>
              <a:avLst/>
              <a:gdLst/>
              <a:ahLst/>
              <a:cxnLst/>
              <a:rect l="l" t="t" r="r" b="b"/>
              <a:pathLst>
                <a:path w="1908809">
                  <a:moveTo>
                    <a:pt x="0" y="0"/>
                  </a:moveTo>
                  <a:lnTo>
                    <a:pt x="190881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38669" y="5605779"/>
              <a:ext cx="148590" cy="100330"/>
            </a:xfrm>
            <a:custGeom>
              <a:avLst/>
              <a:gdLst/>
              <a:ahLst/>
              <a:cxnLst/>
              <a:rect l="l" t="t" r="r" b="b"/>
              <a:pathLst>
                <a:path w="148590" h="100329">
                  <a:moveTo>
                    <a:pt x="0" y="0"/>
                  </a:moveTo>
                  <a:lnTo>
                    <a:pt x="0" y="100330"/>
                  </a:lnTo>
                  <a:lnTo>
                    <a:pt x="148589" y="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877559" y="5382259"/>
            <a:ext cx="86296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35" dirty="0">
                <a:latin typeface="Arial MT"/>
                <a:cs typeface="Arial MT"/>
              </a:rPr>
              <a:t>G</a:t>
            </a:r>
            <a:r>
              <a:rPr sz="1450" spc="20" dirty="0">
                <a:latin typeface="Arial MT"/>
                <a:cs typeface="Arial MT"/>
              </a:rPr>
              <a:t>r</a:t>
            </a:r>
            <a:r>
              <a:rPr sz="1450" spc="-40" dirty="0">
                <a:latin typeface="Arial MT"/>
                <a:cs typeface="Arial MT"/>
              </a:rPr>
              <a:t>o</a:t>
            </a:r>
            <a:r>
              <a:rPr sz="1450" spc="-50" dirty="0">
                <a:latin typeface="Arial MT"/>
                <a:cs typeface="Arial MT"/>
              </a:rPr>
              <a:t>s</a:t>
            </a:r>
            <a:r>
              <a:rPr sz="1450" spc="-5" dirty="0">
                <a:latin typeface="Arial MT"/>
                <a:cs typeface="Arial MT"/>
              </a:rPr>
              <a:t>s</a:t>
            </a:r>
            <a:r>
              <a:rPr sz="1450" spc="-20" dirty="0">
                <a:latin typeface="Arial MT"/>
                <a:cs typeface="Arial MT"/>
              </a:rPr>
              <a:t> </a:t>
            </a:r>
            <a:r>
              <a:rPr sz="1450" spc="-30" dirty="0">
                <a:latin typeface="Arial MT"/>
                <a:cs typeface="Arial MT"/>
              </a:rPr>
              <a:t>P</a:t>
            </a:r>
            <a:r>
              <a:rPr sz="1450" spc="-55" dirty="0">
                <a:latin typeface="Arial MT"/>
                <a:cs typeface="Arial MT"/>
              </a:rPr>
              <a:t>a</a:t>
            </a:r>
            <a:r>
              <a:rPr sz="1450" spc="-5" dirty="0">
                <a:latin typeface="Arial MT"/>
                <a:cs typeface="Arial MT"/>
              </a:rPr>
              <a:t>y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3975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8260" algn="l"/>
              </a:tabLst>
            </a:pPr>
            <a:r>
              <a:rPr sz="4400" dirty="0"/>
              <a:t>Rule	2:</a:t>
            </a:r>
            <a:r>
              <a:rPr sz="4400" spc="-95" dirty="0"/>
              <a:t> </a:t>
            </a:r>
            <a:r>
              <a:rPr sz="4400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446529"/>
            <a:ext cx="76714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 MT"/>
                <a:cs typeface="Arial MT"/>
              </a:rPr>
              <a:t>Can connect </a:t>
            </a:r>
            <a:r>
              <a:rPr sz="3000" spc="-5" dirty="0">
                <a:latin typeface="Arial MT"/>
                <a:cs typeface="Arial MT"/>
              </a:rPr>
              <a:t>to any other symbol (including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another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process symbol)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7879" y="3535679"/>
            <a:ext cx="1441450" cy="1440180"/>
          </a:xfrm>
          <a:custGeom>
            <a:avLst/>
            <a:gdLst/>
            <a:ahLst/>
            <a:cxnLst/>
            <a:rect l="l" t="t" r="r" b="b"/>
            <a:pathLst>
              <a:path w="1441450" h="1440179">
                <a:moveTo>
                  <a:pt x="152400" y="1440180"/>
                </a:moveTo>
                <a:lnTo>
                  <a:pt x="1289049" y="1440180"/>
                </a:lnTo>
                <a:lnTo>
                  <a:pt x="1337086" y="1432377"/>
                </a:lnTo>
                <a:lnTo>
                  <a:pt x="1378905" y="1410675"/>
                </a:lnTo>
                <a:lnTo>
                  <a:pt x="1411945" y="1377635"/>
                </a:lnTo>
                <a:lnTo>
                  <a:pt x="1433647" y="1335816"/>
                </a:lnTo>
                <a:lnTo>
                  <a:pt x="1441449" y="1287780"/>
                </a:lnTo>
                <a:lnTo>
                  <a:pt x="1441449" y="152400"/>
                </a:lnTo>
                <a:lnTo>
                  <a:pt x="1433647" y="104363"/>
                </a:lnTo>
                <a:lnTo>
                  <a:pt x="1411945" y="62544"/>
                </a:lnTo>
                <a:lnTo>
                  <a:pt x="1378905" y="29504"/>
                </a:lnTo>
                <a:lnTo>
                  <a:pt x="1337086" y="7802"/>
                </a:lnTo>
                <a:lnTo>
                  <a:pt x="1289049" y="0"/>
                </a:lnTo>
                <a:lnTo>
                  <a:pt x="152400" y="0"/>
                </a:lnTo>
                <a:lnTo>
                  <a:pt x="103875" y="7802"/>
                </a:lnTo>
                <a:lnTo>
                  <a:pt x="61996" y="29504"/>
                </a:lnTo>
                <a:lnTo>
                  <a:pt x="29138" y="62544"/>
                </a:lnTo>
                <a:lnTo>
                  <a:pt x="7680" y="104363"/>
                </a:lnTo>
                <a:lnTo>
                  <a:pt x="0" y="152400"/>
                </a:lnTo>
                <a:lnTo>
                  <a:pt x="0" y="1287780"/>
                </a:lnTo>
                <a:lnTo>
                  <a:pt x="7680" y="1335816"/>
                </a:lnTo>
                <a:lnTo>
                  <a:pt x="29138" y="1377635"/>
                </a:lnTo>
                <a:lnTo>
                  <a:pt x="61996" y="1410675"/>
                </a:lnTo>
                <a:lnTo>
                  <a:pt x="103875" y="1432377"/>
                </a:lnTo>
                <a:lnTo>
                  <a:pt x="152400" y="144018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78429" y="3718559"/>
            <a:ext cx="2641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35" dirty="0">
                <a:latin typeface="Arial MT"/>
                <a:cs typeface="Arial MT"/>
              </a:rPr>
              <a:t>1</a:t>
            </a:r>
            <a:r>
              <a:rPr sz="1350" spc="20" dirty="0">
                <a:latin typeface="Arial MT"/>
                <a:cs typeface="Arial MT"/>
              </a:rPr>
              <a:t>.</a:t>
            </a:r>
            <a:r>
              <a:rPr sz="1350" spc="5" dirty="0">
                <a:latin typeface="Arial MT"/>
                <a:cs typeface="Arial MT"/>
              </a:rPr>
              <a:t>0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5560" y="4329429"/>
            <a:ext cx="469265" cy="4362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180"/>
              </a:spcBef>
            </a:pPr>
            <a:r>
              <a:rPr sz="1350" spc="-15" dirty="0">
                <a:latin typeface="Arial MT"/>
                <a:cs typeface="Arial MT"/>
              </a:rPr>
              <a:t>V</a:t>
            </a:r>
            <a:r>
              <a:rPr sz="1350" spc="-35" dirty="0">
                <a:latin typeface="Arial MT"/>
                <a:cs typeface="Arial MT"/>
              </a:rPr>
              <a:t>e</a:t>
            </a:r>
            <a:r>
              <a:rPr sz="1350" spc="25" dirty="0">
                <a:latin typeface="Arial MT"/>
                <a:cs typeface="Arial MT"/>
              </a:rPr>
              <a:t>r</a:t>
            </a:r>
            <a:r>
              <a:rPr sz="1350" spc="15" dirty="0">
                <a:latin typeface="Arial MT"/>
                <a:cs typeface="Arial MT"/>
              </a:rPr>
              <a:t>i</a:t>
            </a:r>
            <a:r>
              <a:rPr sz="1350" spc="20" dirty="0">
                <a:latin typeface="Arial MT"/>
                <a:cs typeface="Arial MT"/>
              </a:rPr>
              <a:t>f</a:t>
            </a:r>
            <a:r>
              <a:rPr sz="1350" dirty="0">
                <a:latin typeface="Arial MT"/>
                <a:cs typeface="Arial MT"/>
              </a:rPr>
              <a:t>y  </a:t>
            </a:r>
            <a:r>
              <a:rPr sz="1350" spc="-5" dirty="0">
                <a:latin typeface="Arial MT"/>
                <a:cs typeface="Arial MT"/>
              </a:rPr>
              <a:t>O</a:t>
            </a:r>
            <a:r>
              <a:rPr sz="1350" spc="25" dirty="0">
                <a:latin typeface="Arial MT"/>
                <a:cs typeface="Arial MT"/>
              </a:rPr>
              <a:t>r</a:t>
            </a:r>
            <a:r>
              <a:rPr sz="1350" spc="-35" dirty="0">
                <a:latin typeface="Arial MT"/>
                <a:cs typeface="Arial MT"/>
              </a:rPr>
              <a:t>d</a:t>
            </a:r>
            <a:r>
              <a:rPr sz="1350" spc="-45" dirty="0">
                <a:latin typeface="Arial MT"/>
                <a:cs typeface="Arial MT"/>
              </a:rPr>
              <a:t>e</a:t>
            </a:r>
            <a:r>
              <a:rPr sz="1350" dirty="0">
                <a:latin typeface="Arial MT"/>
                <a:cs typeface="Arial MT"/>
              </a:rPr>
              <a:t>r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86610" y="3533775"/>
            <a:ext cx="4830445" cy="1447800"/>
            <a:chOff x="2086610" y="3533775"/>
            <a:chExt cx="4830445" cy="1447800"/>
          </a:xfrm>
        </p:grpSpPr>
        <p:sp>
          <p:nvSpPr>
            <p:cNvPr id="8" name="object 8"/>
            <p:cNvSpPr/>
            <p:nvPr/>
          </p:nvSpPr>
          <p:spPr>
            <a:xfrm>
              <a:off x="2087880" y="4015740"/>
              <a:ext cx="1441450" cy="0"/>
            </a:xfrm>
            <a:custGeom>
              <a:avLst/>
              <a:gdLst/>
              <a:ahLst/>
              <a:cxnLst/>
              <a:rect l="l" t="t" r="r" b="b"/>
              <a:pathLst>
                <a:path w="1441450">
                  <a:moveTo>
                    <a:pt x="0" y="0"/>
                  </a:moveTo>
                  <a:lnTo>
                    <a:pt x="14414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72430" y="3536950"/>
              <a:ext cx="1441450" cy="1441450"/>
            </a:xfrm>
            <a:custGeom>
              <a:avLst/>
              <a:gdLst/>
              <a:ahLst/>
              <a:cxnLst/>
              <a:rect l="l" t="t" r="r" b="b"/>
              <a:pathLst>
                <a:path w="1441450" h="1441450">
                  <a:moveTo>
                    <a:pt x="152400" y="1441450"/>
                  </a:moveTo>
                  <a:lnTo>
                    <a:pt x="1289050" y="1441450"/>
                  </a:lnTo>
                  <a:lnTo>
                    <a:pt x="1337574" y="1433647"/>
                  </a:lnTo>
                  <a:lnTo>
                    <a:pt x="1379453" y="1411945"/>
                  </a:lnTo>
                  <a:lnTo>
                    <a:pt x="1412311" y="1378905"/>
                  </a:lnTo>
                  <a:lnTo>
                    <a:pt x="1433769" y="1337086"/>
                  </a:lnTo>
                  <a:lnTo>
                    <a:pt x="1441450" y="1289050"/>
                  </a:lnTo>
                  <a:lnTo>
                    <a:pt x="1441450" y="152400"/>
                  </a:lnTo>
                  <a:lnTo>
                    <a:pt x="1433769" y="104851"/>
                  </a:lnTo>
                  <a:lnTo>
                    <a:pt x="1412311" y="63093"/>
                  </a:lnTo>
                  <a:lnTo>
                    <a:pt x="1379453" y="29870"/>
                  </a:lnTo>
                  <a:lnTo>
                    <a:pt x="1337574" y="7924"/>
                  </a:lnTo>
                  <a:lnTo>
                    <a:pt x="1289050" y="0"/>
                  </a:lnTo>
                  <a:lnTo>
                    <a:pt x="152400" y="0"/>
                  </a:lnTo>
                  <a:lnTo>
                    <a:pt x="104363" y="7924"/>
                  </a:lnTo>
                  <a:lnTo>
                    <a:pt x="62544" y="29870"/>
                  </a:lnTo>
                  <a:lnTo>
                    <a:pt x="29504" y="63093"/>
                  </a:lnTo>
                  <a:lnTo>
                    <a:pt x="7802" y="104851"/>
                  </a:lnTo>
                  <a:lnTo>
                    <a:pt x="0" y="152400"/>
                  </a:lnTo>
                  <a:lnTo>
                    <a:pt x="0" y="1289050"/>
                  </a:lnTo>
                  <a:lnTo>
                    <a:pt x="7802" y="1337086"/>
                  </a:lnTo>
                  <a:lnTo>
                    <a:pt x="29504" y="1378905"/>
                  </a:lnTo>
                  <a:lnTo>
                    <a:pt x="62544" y="1411945"/>
                  </a:lnTo>
                  <a:lnTo>
                    <a:pt x="104363" y="1433647"/>
                  </a:lnTo>
                  <a:lnTo>
                    <a:pt x="152400" y="14414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62979" y="3721100"/>
            <a:ext cx="2641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35" dirty="0">
                <a:latin typeface="Arial MT"/>
                <a:cs typeface="Arial MT"/>
              </a:rPr>
              <a:t>2</a:t>
            </a:r>
            <a:r>
              <a:rPr sz="1350" spc="20" dirty="0">
                <a:latin typeface="Arial MT"/>
                <a:cs typeface="Arial MT"/>
              </a:rPr>
              <a:t>.</a:t>
            </a:r>
            <a:r>
              <a:rPr sz="1350" spc="5" dirty="0">
                <a:latin typeface="Arial MT"/>
                <a:cs typeface="Arial MT"/>
              </a:rPr>
              <a:t>0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7709" y="4330700"/>
            <a:ext cx="762635" cy="4362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65735" marR="5080" indent="-153670">
              <a:lnSpc>
                <a:spcPts val="1600"/>
              </a:lnSpc>
              <a:spcBef>
                <a:spcPts val="180"/>
              </a:spcBef>
            </a:pPr>
            <a:r>
              <a:rPr sz="1350" spc="-15" dirty="0">
                <a:latin typeface="Arial MT"/>
                <a:cs typeface="Arial MT"/>
              </a:rPr>
              <a:t>A</a:t>
            </a:r>
            <a:r>
              <a:rPr sz="1350" spc="-50" dirty="0">
                <a:latin typeface="Arial MT"/>
                <a:cs typeface="Arial MT"/>
              </a:rPr>
              <a:t>s</a:t>
            </a:r>
            <a:r>
              <a:rPr sz="1350" spc="-40" dirty="0">
                <a:latin typeface="Arial MT"/>
                <a:cs typeface="Arial MT"/>
              </a:rPr>
              <a:t>s</a:t>
            </a:r>
            <a:r>
              <a:rPr sz="1350" spc="-35" dirty="0">
                <a:latin typeface="Arial MT"/>
                <a:cs typeface="Arial MT"/>
              </a:rPr>
              <a:t>e</a:t>
            </a:r>
            <a:r>
              <a:rPr sz="1350" dirty="0">
                <a:latin typeface="Arial MT"/>
                <a:cs typeface="Arial MT"/>
              </a:rPr>
              <a:t>m</a:t>
            </a:r>
            <a:r>
              <a:rPr sz="1350" spc="-45" dirty="0">
                <a:latin typeface="Arial MT"/>
                <a:cs typeface="Arial MT"/>
              </a:rPr>
              <a:t>b</a:t>
            </a:r>
            <a:r>
              <a:rPr sz="1350" spc="15" dirty="0">
                <a:latin typeface="Arial MT"/>
                <a:cs typeface="Arial MT"/>
              </a:rPr>
              <a:t>l</a:t>
            </a:r>
            <a:r>
              <a:rPr sz="1350" spc="5" dirty="0">
                <a:latin typeface="Arial MT"/>
                <a:cs typeface="Arial MT"/>
              </a:rPr>
              <a:t>e  </a:t>
            </a:r>
            <a:r>
              <a:rPr sz="1350" spc="-10" dirty="0">
                <a:latin typeface="Arial MT"/>
                <a:cs typeface="Arial MT"/>
              </a:rPr>
              <a:t>Order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6540" y="4015740"/>
            <a:ext cx="6658609" cy="241300"/>
            <a:chOff x="256540" y="4015740"/>
            <a:chExt cx="6658609" cy="241300"/>
          </a:xfrm>
        </p:grpSpPr>
        <p:sp>
          <p:nvSpPr>
            <p:cNvPr id="13" name="object 13"/>
            <p:cNvSpPr/>
            <p:nvPr/>
          </p:nvSpPr>
          <p:spPr>
            <a:xfrm>
              <a:off x="257810" y="4211320"/>
              <a:ext cx="1723389" cy="0"/>
            </a:xfrm>
            <a:custGeom>
              <a:avLst/>
              <a:gdLst/>
              <a:ahLst/>
              <a:cxnLst/>
              <a:rect l="l" t="t" r="r" b="b"/>
              <a:pathLst>
                <a:path w="1723389">
                  <a:moveTo>
                    <a:pt x="0" y="0"/>
                  </a:moveTo>
                  <a:lnTo>
                    <a:pt x="17233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69769" y="4166870"/>
              <a:ext cx="134620" cy="90170"/>
            </a:xfrm>
            <a:custGeom>
              <a:avLst/>
              <a:gdLst/>
              <a:ahLst/>
              <a:cxnLst/>
              <a:rect l="l" t="t" r="r" b="b"/>
              <a:pathLst>
                <a:path w="134619" h="90170">
                  <a:moveTo>
                    <a:pt x="0" y="0"/>
                  </a:moveTo>
                  <a:lnTo>
                    <a:pt x="0" y="90169"/>
                  </a:lnTo>
                  <a:lnTo>
                    <a:pt x="134619" y="44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72430" y="4017010"/>
              <a:ext cx="1441450" cy="0"/>
            </a:xfrm>
            <a:custGeom>
              <a:avLst/>
              <a:gdLst/>
              <a:ahLst/>
              <a:cxnLst/>
              <a:rect l="l" t="t" r="r" b="b"/>
              <a:pathLst>
                <a:path w="1441450">
                  <a:moveTo>
                    <a:pt x="0" y="0"/>
                  </a:moveTo>
                  <a:lnTo>
                    <a:pt x="14414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07110" y="3963670"/>
            <a:ext cx="44132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20" dirty="0">
                <a:latin typeface="Arial MT"/>
                <a:cs typeface="Arial MT"/>
              </a:rPr>
              <a:t>O</a:t>
            </a:r>
            <a:r>
              <a:rPr sz="1300" spc="20" dirty="0">
                <a:latin typeface="Arial MT"/>
                <a:cs typeface="Arial MT"/>
              </a:rPr>
              <a:t>r</a:t>
            </a:r>
            <a:r>
              <a:rPr sz="1300" spc="-40" dirty="0">
                <a:latin typeface="Arial MT"/>
                <a:cs typeface="Arial MT"/>
              </a:rPr>
              <a:t>de</a:t>
            </a:r>
            <a:r>
              <a:rPr sz="1300" dirty="0">
                <a:latin typeface="Arial MT"/>
                <a:cs typeface="Arial MT"/>
              </a:rPr>
              <a:t>r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512184" y="4182109"/>
            <a:ext cx="1976755" cy="96520"/>
            <a:chOff x="3512184" y="4182109"/>
            <a:chExt cx="1976755" cy="96520"/>
          </a:xfrm>
        </p:grpSpPr>
        <p:sp>
          <p:nvSpPr>
            <p:cNvPr id="18" name="object 18"/>
            <p:cNvSpPr/>
            <p:nvPr/>
          </p:nvSpPr>
          <p:spPr>
            <a:xfrm>
              <a:off x="3514089" y="4230369"/>
              <a:ext cx="1842770" cy="0"/>
            </a:xfrm>
            <a:custGeom>
              <a:avLst/>
              <a:gdLst/>
              <a:ahLst/>
              <a:cxnLst/>
              <a:rect l="l" t="t" r="r" b="b"/>
              <a:pathLst>
                <a:path w="1842770">
                  <a:moveTo>
                    <a:pt x="0" y="0"/>
                  </a:moveTo>
                  <a:lnTo>
                    <a:pt x="184277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45429" y="4182109"/>
              <a:ext cx="143510" cy="96520"/>
            </a:xfrm>
            <a:custGeom>
              <a:avLst/>
              <a:gdLst/>
              <a:ahLst/>
              <a:cxnLst/>
              <a:rect l="l" t="t" r="r" b="b"/>
              <a:pathLst>
                <a:path w="143510" h="96520">
                  <a:moveTo>
                    <a:pt x="0" y="0"/>
                  </a:moveTo>
                  <a:lnTo>
                    <a:pt x="0" y="96519"/>
                  </a:lnTo>
                  <a:lnTo>
                    <a:pt x="143510" y="48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29379" y="3964940"/>
            <a:ext cx="12331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55" dirty="0">
                <a:latin typeface="Arial MT"/>
                <a:cs typeface="Arial MT"/>
              </a:rPr>
              <a:t>c</a:t>
            </a:r>
            <a:r>
              <a:rPr sz="1400" spc="-45" dirty="0">
                <a:latin typeface="Arial MT"/>
                <a:cs typeface="Arial MT"/>
              </a:rPr>
              <a:t>cep</a:t>
            </a:r>
            <a:r>
              <a:rPr sz="1400" spc="15" dirty="0">
                <a:latin typeface="Arial MT"/>
                <a:cs typeface="Arial MT"/>
              </a:rPr>
              <a:t>t</a:t>
            </a:r>
            <a:r>
              <a:rPr sz="1400" spc="-45" dirty="0">
                <a:latin typeface="Arial MT"/>
                <a:cs typeface="Arial MT"/>
              </a:rPr>
              <a:t>e</a:t>
            </a:r>
            <a:r>
              <a:rPr sz="1400" spc="-5" dirty="0">
                <a:latin typeface="Arial MT"/>
                <a:cs typeface="Arial MT"/>
              </a:rPr>
              <a:t>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</a:t>
            </a:r>
            <a:r>
              <a:rPr sz="1400" spc="20" dirty="0">
                <a:latin typeface="Arial MT"/>
                <a:cs typeface="Arial MT"/>
              </a:rPr>
              <a:t>r</a:t>
            </a:r>
            <a:r>
              <a:rPr sz="1400" spc="-45" dirty="0">
                <a:latin typeface="Arial MT"/>
                <a:cs typeface="Arial MT"/>
              </a:rPr>
              <a:t>de</a:t>
            </a:r>
            <a:r>
              <a:rPr sz="1400" spc="-5" dirty="0">
                <a:latin typeface="Arial MT"/>
                <a:cs typeface="Arial MT"/>
              </a:rPr>
              <a:t>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897369" y="4183379"/>
            <a:ext cx="1869439" cy="91440"/>
            <a:chOff x="6897369" y="4183379"/>
            <a:chExt cx="1869439" cy="91440"/>
          </a:xfrm>
        </p:grpSpPr>
        <p:sp>
          <p:nvSpPr>
            <p:cNvPr id="22" name="object 22"/>
            <p:cNvSpPr/>
            <p:nvPr/>
          </p:nvSpPr>
          <p:spPr>
            <a:xfrm>
              <a:off x="6897369" y="4229099"/>
              <a:ext cx="1744980" cy="0"/>
            </a:xfrm>
            <a:custGeom>
              <a:avLst/>
              <a:gdLst/>
              <a:ahLst/>
              <a:cxnLst/>
              <a:rect l="l" t="t" r="r" b="b"/>
              <a:pathLst>
                <a:path w="1744979">
                  <a:moveTo>
                    <a:pt x="0" y="0"/>
                  </a:moveTo>
                  <a:lnTo>
                    <a:pt x="17449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29649" y="4183379"/>
              <a:ext cx="137160" cy="91440"/>
            </a:xfrm>
            <a:custGeom>
              <a:avLst/>
              <a:gdLst/>
              <a:ahLst/>
              <a:cxnLst/>
              <a:rect l="l" t="t" r="r" b="b"/>
              <a:pathLst>
                <a:path w="137159" h="91439">
                  <a:moveTo>
                    <a:pt x="0" y="0"/>
                  </a:moveTo>
                  <a:lnTo>
                    <a:pt x="0" y="91440"/>
                  </a:lnTo>
                  <a:lnTo>
                    <a:pt x="137159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527290" y="3787139"/>
            <a:ext cx="701675" cy="4235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1594" marR="5080" indent="-49530">
              <a:lnSpc>
                <a:spcPct val="100000"/>
              </a:lnSpc>
              <a:spcBef>
                <a:spcPts val="120"/>
              </a:spcBef>
            </a:pPr>
            <a:r>
              <a:rPr sz="1300" spc="25" dirty="0">
                <a:latin typeface="Arial MT"/>
                <a:cs typeface="Arial MT"/>
              </a:rPr>
              <a:t>I</a:t>
            </a:r>
            <a:r>
              <a:rPr sz="1300" spc="-40" dirty="0">
                <a:latin typeface="Arial MT"/>
                <a:cs typeface="Arial MT"/>
              </a:rPr>
              <a:t>n</a:t>
            </a:r>
            <a:r>
              <a:rPr sz="1300" spc="-25" dirty="0">
                <a:latin typeface="Arial MT"/>
                <a:cs typeface="Arial MT"/>
              </a:rPr>
              <a:t>v</a:t>
            </a:r>
            <a:r>
              <a:rPr sz="1300" spc="-30" dirty="0">
                <a:latin typeface="Arial MT"/>
                <a:cs typeface="Arial MT"/>
              </a:rPr>
              <a:t>e</a:t>
            </a:r>
            <a:r>
              <a:rPr sz="1300" spc="-40" dirty="0">
                <a:latin typeface="Arial MT"/>
                <a:cs typeface="Arial MT"/>
              </a:rPr>
              <a:t>n</a:t>
            </a:r>
            <a:r>
              <a:rPr sz="1300" spc="25" dirty="0">
                <a:latin typeface="Arial MT"/>
                <a:cs typeface="Arial MT"/>
              </a:rPr>
              <a:t>t</a:t>
            </a:r>
            <a:r>
              <a:rPr sz="1300" spc="-30" dirty="0">
                <a:latin typeface="Arial MT"/>
                <a:cs typeface="Arial MT"/>
              </a:rPr>
              <a:t>o</a:t>
            </a:r>
            <a:r>
              <a:rPr sz="1300" spc="30" dirty="0">
                <a:latin typeface="Arial MT"/>
                <a:cs typeface="Arial MT"/>
              </a:rPr>
              <a:t>r</a:t>
            </a:r>
            <a:r>
              <a:rPr sz="1300" spc="5" dirty="0">
                <a:latin typeface="Arial MT"/>
                <a:cs typeface="Arial MT"/>
              </a:rPr>
              <a:t>y  </a:t>
            </a:r>
            <a:r>
              <a:rPr sz="1300" spc="-20" dirty="0">
                <a:latin typeface="Arial MT"/>
                <a:cs typeface="Arial MT"/>
              </a:rPr>
              <a:t>Change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68364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Process:</a:t>
            </a:r>
            <a:r>
              <a:rPr sz="4400" spc="-105" dirty="0"/>
              <a:t> </a:t>
            </a:r>
            <a:r>
              <a:rPr sz="4400" dirty="0"/>
              <a:t>Correct/Incorrect?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13479" y="1272539"/>
            <a:ext cx="1339850" cy="1339850"/>
          </a:xfrm>
          <a:custGeom>
            <a:avLst/>
            <a:gdLst/>
            <a:ahLst/>
            <a:cxnLst/>
            <a:rect l="l" t="t" r="r" b="b"/>
            <a:pathLst>
              <a:path w="1339850" h="1339850">
                <a:moveTo>
                  <a:pt x="140970" y="1339850"/>
                </a:moveTo>
                <a:lnTo>
                  <a:pt x="1197610" y="1339850"/>
                </a:lnTo>
                <a:lnTo>
                  <a:pt x="1242639" y="1332616"/>
                </a:lnTo>
                <a:lnTo>
                  <a:pt x="1281694" y="1312458"/>
                </a:lnTo>
                <a:lnTo>
                  <a:pt x="1312458" y="1281694"/>
                </a:lnTo>
                <a:lnTo>
                  <a:pt x="1332616" y="1242639"/>
                </a:lnTo>
                <a:lnTo>
                  <a:pt x="1339850" y="1197610"/>
                </a:lnTo>
                <a:lnTo>
                  <a:pt x="1339850" y="142239"/>
                </a:lnTo>
                <a:lnTo>
                  <a:pt x="1332616" y="97698"/>
                </a:lnTo>
                <a:lnTo>
                  <a:pt x="1312458" y="58704"/>
                </a:lnTo>
                <a:lnTo>
                  <a:pt x="1281694" y="27757"/>
                </a:lnTo>
                <a:lnTo>
                  <a:pt x="1242639" y="7355"/>
                </a:lnTo>
                <a:lnTo>
                  <a:pt x="1197610" y="0"/>
                </a:lnTo>
                <a:lnTo>
                  <a:pt x="140970" y="0"/>
                </a:lnTo>
                <a:lnTo>
                  <a:pt x="96560" y="7355"/>
                </a:lnTo>
                <a:lnTo>
                  <a:pt x="57881" y="27757"/>
                </a:lnTo>
                <a:lnTo>
                  <a:pt x="27310" y="58704"/>
                </a:lnTo>
                <a:lnTo>
                  <a:pt x="7223" y="97698"/>
                </a:lnTo>
                <a:lnTo>
                  <a:pt x="0" y="142239"/>
                </a:lnTo>
                <a:lnTo>
                  <a:pt x="0" y="1197610"/>
                </a:lnTo>
                <a:lnTo>
                  <a:pt x="7223" y="1242639"/>
                </a:lnTo>
                <a:lnTo>
                  <a:pt x="27310" y="1281694"/>
                </a:lnTo>
                <a:lnTo>
                  <a:pt x="57881" y="1312458"/>
                </a:lnTo>
                <a:lnTo>
                  <a:pt x="96560" y="1332616"/>
                </a:lnTo>
                <a:lnTo>
                  <a:pt x="140970" y="13398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60850" y="1441450"/>
            <a:ext cx="24701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30" dirty="0">
                <a:latin typeface="Arial MT"/>
                <a:cs typeface="Arial MT"/>
              </a:rPr>
              <a:t>5</a:t>
            </a:r>
            <a:r>
              <a:rPr sz="1250" spc="15" dirty="0">
                <a:latin typeface="Arial MT"/>
                <a:cs typeface="Arial MT"/>
              </a:rPr>
              <a:t>.</a:t>
            </a:r>
            <a:r>
              <a:rPr sz="1250" spc="5" dirty="0">
                <a:latin typeface="Arial MT"/>
                <a:cs typeface="Arial MT"/>
              </a:rPr>
              <a:t>0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8609" y="2009139"/>
            <a:ext cx="521334" cy="4083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19050">
              <a:lnSpc>
                <a:spcPts val="1490"/>
              </a:lnSpc>
              <a:spcBef>
                <a:spcPts val="175"/>
              </a:spcBef>
            </a:pPr>
            <a:r>
              <a:rPr sz="1250" spc="-10" dirty="0">
                <a:latin typeface="Arial MT"/>
                <a:cs typeface="Arial MT"/>
              </a:rPr>
              <a:t>C</a:t>
            </a:r>
            <a:r>
              <a:rPr sz="1250" spc="20" dirty="0">
                <a:latin typeface="Arial MT"/>
                <a:cs typeface="Arial MT"/>
              </a:rPr>
              <a:t>r</a:t>
            </a:r>
            <a:r>
              <a:rPr sz="1250" spc="-30" dirty="0">
                <a:latin typeface="Arial MT"/>
                <a:cs typeface="Arial MT"/>
              </a:rPr>
              <a:t>ea</a:t>
            </a:r>
            <a:r>
              <a:rPr sz="1250" spc="20" dirty="0">
                <a:latin typeface="Arial MT"/>
                <a:cs typeface="Arial MT"/>
              </a:rPr>
              <a:t>t</a:t>
            </a:r>
            <a:r>
              <a:rPr sz="1250" dirty="0">
                <a:latin typeface="Arial MT"/>
                <a:cs typeface="Arial MT"/>
              </a:rPr>
              <a:t>e  </a:t>
            </a:r>
            <a:r>
              <a:rPr sz="1250" spc="20" dirty="0">
                <a:latin typeface="Arial MT"/>
                <a:cs typeface="Arial MT"/>
              </a:rPr>
              <a:t>I</a:t>
            </a:r>
            <a:r>
              <a:rPr sz="1250" spc="-40" dirty="0">
                <a:latin typeface="Arial MT"/>
                <a:cs typeface="Arial MT"/>
              </a:rPr>
              <a:t>n</a:t>
            </a:r>
            <a:r>
              <a:rPr sz="1250" spc="-30" dirty="0">
                <a:latin typeface="Arial MT"/>
                <a:cs typeface="Arial MT"/>
              </a:rPr>
              <a:t>vo</a:t>
            </a:r>
            <a:r>
              <a:rPr sz="1250" spc="5" dirty="0">
                <a:latin typeface="Arial MT"/>
                <a:cs typeface="Arial MT"/>
              </a:rPr>
              <a:t>i</a:t>
            </a:r>
            <a:r>
              <a:rPr sz="1250" spc="-30" dirty="0">
                <a:latin typeface="Arial MT"/>
                <a:cs typeface="Arial MT"/>
              </a:rPr>
              <a:t>c</a:t>
            </a:r>
            <a:r>
              <a:rPr sz="1250" spc="5" dirty="0">
                <a:latin typeface="Arial MT"/>
                <a:cs typeface="Arial MT"/>
              </a:rPr>
              <a:t>e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76120" y="1718310"/>
            <a:ext cx="4883150" cy="295910"/>
            <a:chOff x="1976120" y="1718310"/>
            <a:chExt cx="4883150" cy="295910"/>
          </a:xfrm>
        </p:grpSpPr>
        <p:sp>
          <p:nvSpPr>
            <p:cNvPr id="7" name="object 7"/>
            <p:cNvSpPr/>
            <p:nvPr/>
          </p:nvSpPr>
          <p:spPr>
            <a:xfrm>
              <a:off x="1976120" y="1719580"/>
              <a:ext cx="3077210" cy="217170"/>
            </a:xfrm>
            <a:custGeom>
              <a:avLst/>
              <a:gdLst/>
              <a:ahLst/>
              <a:cxnLst/>
              <a:rect l="l" t="t" r="r" b="b"/>
              <a:pathLst>
                <a:path w="3077210" h="217169">
                  <a:moveTo>
                    <a:pt x="1737359" y="0"/>
                  </a:moveTo>
                  <a:lnTo>
                    <a:pt x="3077210" y="0"/>
                  </a:lnTo>
                </a:path>
                <a:path w="3077210" h="217169">
                  <a:moveTo>
                    <a:pt x="0" y="217170"/>
                  </a:moveTo>
                  <a:lnTo>
                    <a:pt x="1638300" y="2171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04260" y="1894840"/>
              <a:ext cx="128270" cy="85090"/>
            </a:xfrm>
            <a:custGeom>
              <a:avLst/>
              <a:gdLst/>
              <a:ahLst/>
              <a:cxnLst/>
              <a:rect l="l" t="t" r="r" b="b"/>
              <a:pathLst>
                <a:path w="128270" h="85089">
                  <a:moveTo>
                    <a:pt x="0" y="0"/>
                  </a:moveTo>
                  <a:lnTo>
                    <a:pt x="0" y="85089"/>
                  </a:lnTo>
                  <a:lnTo>
                    <a:pt x="12826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53330" y="1969770"/>
              <a:ext cx="1686560" cy="0"/>
            </a:xfrm>
            <a:custGeom>
              <a:avLst/>
              <a:gdLst/>
              <a:ahLst/>
              <a:cxnLst/>
              <a:rect l="l" t="t" r="r" b="b"/>
              <a:pathLst>
                <a:path w="1686559">
                  <a:moveTo>
                    <a:pt x="0" y="0"/>
                  </a:moveTo>
                  <a:lnTo>
                    <a:pt x="16865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27190" y="1925320"/>
              <a:ext cx="132080" cy="88900"/>
            </a:xfrm>
            <a:custGeom>
              <a:avLst/>
              <a:gdLst/>
              <a:ahLst/>
              <a:cxnLst/>
              <a:rect l="l" t="t" r="r" b="b"/>
              <a:pathLst>
                <a:path w="132079" h="88900">
                  <a:moveTo>
                    <a:pt x="0" y="0"/>
                  </a:moveTo>
                  <a:lnTo>
                    <a:pt x="0" y="88900"/>
                  </a:lnTo>
                  <a:lnTo>
                    <a:pt x="132079" y="44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28850" y="1619249"/>
            <a:ext cx="1329055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25" dirty="0">
                <a:latin typeface="Arial MT"/>
                <a:cs typeface="Arial MT"/>
              </a:rPr>
              <a:t>Services</a:t>
            </a:r>
            <a:r>
              <a:rPr sz="1250" spc="-60" dirty="0">
                <a:latin typeface="Arial MT"/>
                <a:cs typeface="Arial MT"/>
              </a:rPr>
              <a:t> </a:t>
            </a:r>
            <a:r>
              <a:rPr sz="1250" spc="-20" dirty="0">
                <a:latin typeface="Arial MT"/>
                <a:cs typeface="Arial MT"/>
              </a:rPr>
              <a:t>Perfomed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37859" y="1634490"/>
            <a:ext cx="525780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dirty="0">
                <a:latin typeface="Arial MT"/>
                <a:cs typeface="Arial MT"/>
              </a:rPr>
              <a:t>I</a:t>
            </a:r>
            <a:r>
              <a:rPr sz="1300" spc="-50" dirty="0">
                <a:latin typeface="Arial MT"/>
                <a:cs typeface="Arial MT"/>
              </a:rPr>
              <a:t>n</a:t>
            </a:r>
            <a:r>
              <a:rPr sz="1300" spc="-55" dirty="0">
                <a:latin typeface="Arial MT"/>
                <a:cs typeface="Arial MT"/>
              </a:rPr>
              <a:t>v</a:t>
            </a:r>
            <a:r>
              <a:rPr sz="1300" spc="-50" dirty="0">
                <a:latin typeface="Arial MT"/>
                <a:cs typeface="Arial MT"/>
              </a:rPr>
              <a:t>o</a:t>
            </a:r>
            <a:r>
              <a:rPr sz="1300" spc="10" dirty="0">
                <a:latin typeface="Arial MT"/>
                <a:cs typeface="Arial MT"/>
              </a:rPr>
              <a:t>i</a:t>
            </a:r>
            <a:r>
              <a:rPr sz="1300" spc="-55" dirty="0">
                <a:latin typeface="Arial MT"/>
                <a:cs typeface="Arial MT"/>
              </a:rPr>
              <a:t>c</a:t>
            </a:r>
            <a:r>
              <a:rPr sz="1300" spc="-15" dirty="0">
                <a:latin typeface="Arial MT"/>
                <a:cs typeface="Arial MT"/>
              </a:rPr>
              <a:t>e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3800" y="3055620"/>
            <a:ext cx="1356360" cy="1356360"/>
          </a:xfrm>
          <a:custGeom>
            <a:avLst/>
            <a:gdLst/>
            <a:ahLst/>
            <a:cxnLst/>
            <a:rect l="l" t="t" r="r" b="b"/>
            <a:pathLst>
              <a:path w="1356360" h="1356360">
                <a:moveTo>
                  <a:pt x="143510" y="1356359"/>
                </a:moveTo>
                <a:lnTo>
                  <a:pt x="1212850" y="1356359"/>
                </a:lnTo>
                <a:lnTo>
                  <a:pt x="1258498" y="1349115"/>
                </a:lnTo>
                <a:lnTo>
                  <a:pt x="1297929" y="1328887"/>
                </a:lnTo>
                <a:lnTo>
                  <a:pt x="1328887" y="1297929"/>
                </a:lnTo>
                <a:lnTo>
                  <a:pt x="1349115" y="1258498"/>
                </a:lnTo>
                <a:lnTo>
                  <a:pt x="1356360" y="1212849"/>
                </a:lnTo>
                <a:lnTo>
                  <a:pt x="1356360" y="143509"/>
                </a:lnTo>
                <a:lnTo>
                  <a:pt x="1349115" y="98348"/>
                </a:lnTo>
                <a:lnTo>
                  <a:pt x="1328887" y="58978"/>
                </a:lnTo>
                <a:lnTo>
                  <a:pt x="1297929" y="27838"/>
                </a:lnTo>
                <a:lnTo>
                  <a:pt x="1258498" y="7366"/>
                </a:lnTo>
                <a:lnTo>
                  <a:pt x="1212850" y="0"/>
                </a:lnTo>
                <a:lnTo>
                  <a:pt x="143510" y="0"/>
                </a:lnTo>
                <a:lnTo>
                  <a:pt x="97861" y="7365"/>
                </a:lnTo>
                <a:lnTo>
                  <a:pt x="58430" y="27838"/>
                </a:lnTo>
                <a:lnTo>
                  <a:pt x="27472" y="58978"/>
                </a:lnTo>
                <a:lnTo>
                  <a:pt x="7244" y="98348"/>
                </a:lnTo>
                <a:lnTo>
                  <a:pt x="0" y="143509"/>
                </a:lnTo>
                <a:lnTo>
                  <a:pt x="0" y="1212849"/>
                </a:lnTo>
                <a:lnTo>
                  <a:pt x="7244" y="1258498"/>
                </a:lnTo>
                <a:lnTo>
                  <a:pt x="27472" y="1297929"/>
                </a:lnTo>
                <a:lnTo>
                  <a:pt x="58430" y="1328887"/>
                </a:lnTo>
                <a:lnTo>
                  <a:pt x="97861" y="1349115"/>
                </a:lnTo>
                <a:lnTo>
                  <a:pt x="143510" y="135635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48759" y="3705860"/>
            <a:ext cx="718185" cy="6045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10795" algn="ctr">
              <a:lnSpc>
                <a:spcPct val="100699"/>
              </a:lnSpc>
              <a:spcBef>
                <a:spcPts val="120"/>
              </a:spcBef>
            </a:pPr>
            <a:r>
              <a:rPr sz="1250" spc="-5" dirty="0">
                <a:latin typeface="Arial MT"/>
                <a:cs typeface="Arial MT"/>
              </a:rPr>
              <a:t>Apply 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15" dirty="0">
                <a:latin typeface="Arial MT"/>
                <a:cs typeface="Arial MT"/>
              </a:rPr>
              <a:t>I</a:t>
            </a:r>
            <a:r>
              <a:rPr sz="1250" spc="-20" dirty="0">
                <a:latin typeface="Arial MT"/>
                <a:cs typeface="Arial MT"/>
              </a:rPr>
              <a:t>n</a:t>
            </a:r>
            <a:r>
              <a:rPr sz="1250" spc="-25" dirty="0">
                <a:latin typeface="Arial MT"/>
                <a:cs typeface="Arial MT"/>
              </a:rPr>
              <a:t>s</a:t>
            </a:r>
            <a:r>
              <a:rPr sz="1250" spc="-20" dirty="0">
                <a:latin typeface="Arial MT"/>
                <a:cs typeface="Arial MT"/>
              </a:rPr>
              <a:t>u</a:t>
            </a:r>
            <a:r>
              <a:rPr sz="1250" spc="30" dirty="0">
                <a:latin typeface="Arial MT"/>
                <a:cs typeface="Arial MT"/>
              </a:rPr>
              <a:t>r</a:t>
            </a:r>
            <a:r>
              <a:rPr sz="1250" spc="-20" dirty="0">
                <a:latin typeface="Arial MT"/>
                <a:cs typeface="Arial MT"/>
              </a:rPr>
              <a:t>an</a:t>
            </a:r>
            <a:r>
              <a:rPr sz="1250" spc="-25" dirty="0">
                <a:latin typeface="Arial MT"/>
                <a:cs typeface="Arial MT"/>
              </a:rPr>
              <a:t>c</a:t>
            </a:r>
            <a:r>
              <a:rPr sz="1250" spc="10" dirty="0">
                <a:latin typeface="Arial MT"/>
                <a:cs typeface="Arial MT"/>
              </a:rPr>
              <a:t>e  </a:t>
            </a:r>
            <a:r>
              <a:rPr sz="1250" spc="5" dirty="0">
                <a:latin typeface="Arial MT"/>
                <a:cs typeface="Arial MT"/>
              </a:rPr>
              <a:t>Premium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93570" y="3616959"/>
            <a:ext cx="5035550" cy="138430"/>
            <a:chOff x="1893570" y="3616959"/>
            <a:chExt cx="5035550" cy="138430"/>
          </a:xfrm>
        </p:grpSpPr>
        <p:sp>
          <p:nvSpPr>
            <p:cNvPr id="16" name="object 16"/>
            <p:cNvSpPr/>
            <p:nvPr/>
          </p:nvSpPr>
          <p:spPr>
            <a:xfrm>
              <a:off x="5095240" y="3710939"/>
              <a:ext cx="1711960" cy="0"/>
            </a:xfrm>
            <a:custGeom>
              <a:avLst/>
              <a:gdLst/>
              <a:ahLst/>
              <a:cxnLst/>
              <a:rect l="l" t="t" r="r" b="b"/>
              <a:pathLst>
                <a:path w="1711959">
                  <a:moveTo>
                    <a:pt x="0" y="0"/>
                  </a:moveTo>
                  <a:lnTo>
                    <a:pt x="17119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95770" y="3666489"/>
              <a:ext cx="133350" cy="88900"/>
            </a:xfrm>
            <a:custGeom>
              <a:avLst/>
              <a:gdLst/>
              <a:ahLst/>
              <a:cxnLst/>
              <a:rect l="l" t="t" r="r" b="b"/>
              <a:pathLst>
                <a:path w="133350" h="88900">
                  <a:moveTo>
                    <a:pt x="0" y="0"/>
                  </a:moveTo>
                  <a:lnTo>
                    <a:pt x="0" y="88900"/>
                  </a:lnTo>
                  <a:lnTo>
                    <a:pt x="133350" y="44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18030" y="3662679"/>
              <a:ext cx="1741170" cy="0"/>
            </a:xfrm>
            <a:custGeom>
              <a:avLst/>
              <a:gdLst/>
              <a:ahLst/>
              <a:cxnLst/>
              <a:rect l="l" t="t" r="r" b="b"/>
              <a:pathLst>
                <a:path w="1741170">
                  <a:moveTo>
                    <a:pt x="0" y="0"/>
                  </a:moveTo>
                  <a:lnTo>
                    <a:pt x="17411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93570" y="3616959"/>
              <a:ext cx="135890" cy="91440"/>
            </a:xfrm>
            <a:custGeom>
              <a:avLst/>
              <a:gdLst/>
              <a:ahLst/>
              <a:cxnLst/>
              <a:rect l="l" t="t" r="r" b="b"/>
              <a:pathLst>
                <a:path w="135889" h="91439">
                  <a:moveTo>
                    <a:pt x="135890" y="0"/>
                  </a:moveTo>
                  <a:lnTo>
                    <a:pt x="0" y="45719"/>
                  </a:lnTo>
                  <a:lnTo>
                    <a:pt x="135890" y="91439"/>
                  </a:lnTo>
                  <a:lnTo>
                    <a:pt x="135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21629" y="3371850"/>
            <a:ext cx="12553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Payment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Amount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25370" y="3315970"/>
            <a:ext cx="281622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07795" algn="l"/>
                <a:tab pos="2802890" algn="l"/>
              </a:tabLst>
            </a:pPr>
            <a:r>
              <a:rPr sz="1300" spc="-5" dirty="0">
                <a:latin typeface="Arial MT"/>
                <a:cs typeface="Arial MT"/>
              </a:rPr>
              <a:t>Policy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Number	</a:t>
            </a:r>
            <a:r>
              <a:rPr sz="13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96029" y="4850129"/>
            <a:ext cx="1296670" cy="1295400"/>
          </a:xfrm>
          <a:custGeom>
            <a:avLst/>
            <a:gdLst/>
            <a:ahLst/>
            <a:cxnLst/>
            <a:rect l="l" t="t" r="r" b="b"/>
            <a:pathLst>
              <a:path w="1296670" h="1295400">
                <a:moveTo>
                  <a:pt x="137160" y="1295400"/>
                </a:moveTo>
                <a:lnTo>
                  <a:pt x="1159510" y="1295400"/>
                </a:lnTo>
                <a:lnTo>
                  <a:pt x="1203035" y="1288450"/>
                </a:lnTo>
                <a:lnTo>
                  <a:pt x="1240708" y="1269065"/>
                </a:lnTo>
                <a:lnTo>
                  <a:pt x="1270335" y="1239438"/>
                </a:lnTo>
                <a:lnTo>
                  <a:pt x="1289720" y="1201765"/>
                </a:lnTo>
                <a:lnTo>
                  <a:pt x="1296670" y="1158240"/>
                </a:lnTo>
                <a:lnTo>
                  <a:pt x="1296670" y="137160"/>
                </a:lnTo>
                <a:lnTo>
                  <a:pt x="1289720" y="94122"/>
                </a:lnTo>
                <a:lnTo>
                  <a:pt x="1270335" y="56509"/>
                </a:lnTo>
                <a:lnTo>
                  <a:pt x="1240708" y="26700"/>
                </a:lnTo>
                <a:lnTo>
                  <a:pt x="1203035" y="7071"/>
                </a:lnTo>
                <a:lnTo>
                  <a:pt x="1159510" y="0"/>
                </a:lnTo>
                <a:lnTo>
                  <a:pt x="137160" y="0"/>
                </a:lnTo>
                <a:lnTo>
                  <a:pt x="94122" y="7071"/>
                </a:lnTo>
                <a:lnTo>
                  <a:pt x="56509" y="26700"/>
                </a:lnTo>
                <a:lnTo>
                  <a:pt x="26700" y="56509"/>
                </a:lnTo>
                <a:lnTo>
                  <a:pt x="7071" y="94122"/>
                </a:lnTo>
                <a:lnTo>
                  <a:pt x="0" y="137160"/>
                </a:lnTo>
                <a:lnTo>
                  <a:pt x="0" y="1158240"/>
                </a:lnTo>
                <a:lnTo>
                  <a:pt x="7071" y="1201765"/>
                </a:lnTo>
                <a:lnTo>
                  <a:pt x="26700" y="1239438"/>
                </a:lnTo>
                <a:lnTo>
                  <a:pt x="56509" y="1269065"/>
                </a:lnTo>
                <a:lnTo>
                  <a:pt x="94122" y="1288450"/>
                </a:lnTo>
                <a:lnTo>
                  <a:pt x="137160" y="12954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25620" y="5013959"/>
            <a:ext cx="240029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20" dirty="0">
                <a:latin typeface="Arial MT"/>
                <a:cs typeface="Arial MT"/>
              </a:rPr>
              <a:t>2</a:t>
            </a:r>
            <a:r>
              <a:rPr sz="1200" spc="25" dirty="0">
                <a:latin typeface="Arial MT"/>
                <a:cs typeface="Arial MT"/>
              </a:rPr>
              <a:t>.</a:t>
            </a:r>
            <a:r>
              <a:rPr sz="1200" spc="10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16070" y="5379720"/>
            <a:ext cx="659130" cy="577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20"/>
              </a:spcBef>
            </a:pPr>
            <a:r>
              <a:rPr sz="1200" spc="-5" dirty="0">
                <a:latin typeface="Arial MT"/>
                <a:cs typeface="Arial MT"/>
              </a:rPr>
              <a:t>C</a:t>
            </a:r>
            <a:r>
              <a:rPr sz="1200" spc="-30" dirty="0">
                <a:latin typeface="Arial MT"/>
                <a:cs typeface="Arial MT"/>
              </a:rPr>
              <a:t>a</a:t>
            </a:r>
            <a:r>
              <a:rPr sz="1200" spc="15" dirty="0">
                <a:latin typeface="Arial MT"/>
                <a:cs typeface="Arial MT"/>
              </a:rPr>
              <a:t>l</a:t>
            </a:r>
            <a:r>
              <a:rPr sz="1200" spc="-35" dirty="0">
                <a:latin typeface="Arial MT"/>
                <a:cs typeface="Arial MT"/>
              </a:rPr>
              <a:t>c</a:t>
            </a:r>
            <a:r>
              <a:rPr sz="1200" spc="-20" dirty="0">
                <a:latin typeface="Arial MT"/>
                <a:cs typeface="Arial MT"/>
              </a:rPr>
              <a:t>u</a:t>
            </a:r>
            <a:r>
              <a:rPr sz="1200" spc="15" dirty="0">
                <a:latin typeface="Arial MT"/>
                <a:cs typeface="Arial MT"/>
              </a:rPr>
              <a:t>l</a:t>
            </a:r>
            <a:r>
              <a:rPr sz="1200" spc="-30" dirty="0">
                <a:latin typeface="Arial MT"/>
                <a:cs typeface="Arial MT"/>
              </a:rPr>
              <a:t>a</a:t>
            </a:r>
            <a:r>
              <a:rPr sz="1200" spc="25" dirty="0">
                <a:latin typeface="Arial MT"/>
                <a:cs typeface="Arial MT"/>
              </a:rPr>
              <a:t>t</a:t>
            </a:r>
            <a:r>
              <a:rPr sz="1200" spc="5" dirty="0">
                <a:latin typeface="Arial MT"/>
                <a:cs typeface="Arial MT"/>
              </a:rPr>
              <a:t>e  </a:t>
            </a:r>
            <a:r>
              <a:rPr sz="1200" spc="-5" dirty="0">
                <a:latin typeface="Arial MT"/>
                <a:cs typeface="Arial MT"/>
              </a:rPr>
              <a:t>Gross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Pay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56739" y="5280659"/>
            <a:ext cx="5001260" cy="361950"/>
            <a:chOff x="1856739" y="5280659"/>
            <a:chExt cx="5001260" cy="361950"/>
          </a:xfrm>
        </p:grpSpPr>
        <p:sp>
          <p:nvSpPr>
            <p:cNvPr id="26" name="object 26"/>
            <p:cNvSpPr/>
            <p:nvPr/>
          </p:nvSpPr>
          <p:spPr>
            <a:xfrm>
              <a:off x="1856739" y="5281929"/>
              <a:ext cx="3235960" cy="311150"/>
            </a:xfrm>
            <a:custGeom>
              <a:avLst/>
              <a:gdLst/>
              <a:ahLst/>
              <a:cxnLst/>
              <a:rect l="l" t="t" r="r" b="b"/>
              <a:pathLst>
                <a:path w="3235960" h="311150">
                  <a:moveTo>
                    <a:pt x="1939289" y="0"/>
                  </a:moveTo>
                  <a:lnTo>
                    <a:pt x="3235960" y="0"/>
                  </a:lnTo>
                </a:path>
                <a:path w="3235960" h="311150">
                  <a:moveTo>
                    <a:pt x="0" y="311150"/>
                  </a:moveTo>
                  <a:lnTo>
                    <a:pt x="1813560" y="3111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57600" y="5544819"/>
              <a:ext cx="142240" cy="95250"/>
            </a:xfrm>
            <a:custGeom>
              <a:avLst/>
              <a:gdLst/>
              <a:ahLst/>
              <a:cxnLst/>
              <a:rect l="l" t="t" r="r" b="b"/>
              <a:pathLst>
                <a:path w="142239" h="95250">
                  <a:moveTo>
                    <a:pt x="0" y="0"/>
                  </a:moveTo>
                  <a:lnTo>
                    <a:pt x="0" y="95249"/>
                  </a:lnTo>
                  <a:lnTo>
                    <a:pt x="142239" y="48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12080" y="5600699"/>
              <a:ext cx="1645920" cy="0"/>
            </a:xfrm>
            <a:custGeom>
              <a:avLst/>
              <a:gdLst/>
              <a:ahLst/>
              <a:cxnLst/>
              <a:rect l="l" t="t" r="r" b="b"/>
              <a:pathLst>
                <a:path w="1645920">
                  <a:moveTo>
                    <a:pt x="0" y="0"/>
                  </a:moveTo>
                  <a:lnTo>
                    <a:pt x="16459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93969" y="5557519"/>
              <a:ext cx="128270" cy="85090"/>
            </a:xfrm>
            <a:custGeom>
              <a:avLst/>
              <a:gdLst/>
              <a:ahLst/>
              <a:cxnLst/>
              <a:rect l="l" t="t" r="r" b="b"/>
              <a:pathLst>
                <a:path w="128270" h="85089">
                  <a:moveTo>
                    <a:pt x="128269" y="0"/>
                  </a:moveTo>
                  <a:lnTo>
                    <a:pt x="0" y="43179"/>
                  </a:lnTo>
                  <a:lnTo>
                    <a:pt x="128269" y="85089"/>
                  </a:lnTo>
                  <a:lnTo>
                    <a:pt x="1282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315210" y="5234940"/>
            <a:ext cx="111823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5" dirty="0">
                <a:latin typeface="Arial MT"/>
                <a:cs typeface="Arial MT"/>
              </a:rPr>
              <a:t>Hours</a:t>
            </a:r>
            <a:r>
              <a:rPr sz="1350" spc="-7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Worked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88329" y="5274309"/>
            <a:ext cx="66421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25" dirty="0">
                <a:latin typeface="Arial MT"/>
                <a:cs typeface="Arial MT"/>
              </a:rPr>
              <a:t>P</a:t>
            </a:r>
            <a:r>
              <a:rPr sz="1250" spc="-40" dirty="0">
                <a:latin typeface="Arial MT"/>
                <a:cs typeface="Arial MT"/>
              </a:rPr>
              <a:t>a</a:t>
            </a:r>
            <a:r>
              <a:rPr sz="1250" dirty="0">
                <a:latin typeface="Arial MT"/>
                <a:cs typeface="Arial MT"/>
              </a:rPr>
              <a:t>y</a:t>
            </a:r>
            <a:r>
              <a:rPr sz="1250" spc="-25" dirty="0">
                <a:latin typeface="Arial MT"/>
                <a:cs typeface="Arial MT"/>
              </a:rPr>
              <a:t> </a:t>
            </a:r>
            <a:r>
              <a:rPr sz="1250" spc="-15" dirty="0">
                <a:latin typeface="Arial MT"/>
                <a:cs typeface="Arial MT"/>
              </a:rPr>
              <a:t>R</a:t>
            </a:r>
            <a:r>
              <a:rPr sz="1250" spc="-40" dirty="0">
                <a:latin typeface="Arial MT"/>
                <a:cs typeface="Arial MT"/>
              </a:rPr>
              <a:t>a</a:t>
            </a:r>
            <a:r>
              <a:rPr sz="1250" spc="10" dirty="0">
                <a:latin typeface="Arial MT"/>
                <a:cs typeface="Arial MT"/>
              </a:rPr>
              <a:t>t</a:t>
            </a:r>
            <a:r>
              <a:rPr sz="1250" dirty="0">
                <a:latin typeface="Arial MT"/>
                <a:cs typeface="Arial MT"/>
              </a:rPr>
              <a:t>e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2543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Data</a:t>
            </a:r>
            <a:r>
              <a:rPr sz="4400" spc="-75" dirty="0"/>
              <a:t> </a:t>
            </a:r>
            <a:r>
              <a:rPr sz="4400" dirty="0"/>
              <a:t>Flow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235960" y="1513839"/>
            <a:ext cx="2819400" cy="135890"/>
            <a:chOff x="3235960" y="1513839"/>
            <a:chExt cx="2819400" cy="135890"/>
          </a:xfrm>
        </p:grpSpPr>
        <p:sp>
          <p:nvSpPr>
            <p:cNvPr id="4" name="object 4"/>
            <p:cNvSpPr/>
            <p:nvPr/>
          </p:nvSpPr>
          <p:spPr>
            <a:xfrm>
              <a:off x="3235960" y="1582419"/>
              <a:ext cx="2631440" cy="0"/>
            </a:xfrm>
            <a:custGeom>
              <a:avLst/>
              <a:gdLst/>
              <a:ahLst/>
              <a:cxnLst/>
              <a:rect l="l" t="t" r="r" b="b"/>
              <a:pathLst>
                <a:path w="2631440">
                  <a:moveTo>
                    <a:pt x="0" y="0"/>
                  </a:moveTo>
                  <a:lnTo>
                    <a:pt x="2631440" y="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49620" y="1513839"/>
              <a:ext cx="205740" cy="135890"/>
            </a:xfrm>
            <a:custGeom>
              <a:avLst/>
              <a:gdLst/>
              <a:ahLst/>
              <a:cxnLst/>
              <a:rect l="l" t="t" r="r" b="b"/>
              <a:pathLst>
                <a:path w="205739" h="135889">
                  <a:moveTo>
                    <a:pt x="0" y="0"/>
                  </a:moveTo>
                  <a:lnTo>
                    <a:pt x="0" y="135889"/>
                  </a:lnTo>
                  <a:lnTo>
                    <a:pt x="205739" y="68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7840" y="1215390"/>
            <a:ext cx="8179434" cy="308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8425" algn="ctr">
              <a:lnSpc>
                <a:spcPct val="100000"/>
              </a:lnSpc>
              <a:spcBef>
                <a:spcPts val="100"/>
              </a:spcBef>
            </a:pPr>
            <a:r>
              <a:rPr sz="2100" spc="-45" dirty="0">
                <a:latin typeface="Arial MT"/>
                <a:cs typeface="Arial MT"/>
              </a:rPr>
              <a:t>Deposit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300">
              <a:latin typeface="Arial MT"/>
              <a:cs typeface="Arial MT"/>
            </a:endParaRPr>
          </a:p>
          <a:p>
            <a:pPr marL="393700" marR="43180" indent="-342900">
              <a:lnSpc>
                <a:spcPts val="3240"/>
              </a:lnSpc>
              <a:spcBef>
                <a:spcPts val="1320"/>
              </a:spcBef>
              <a:buSzPct val="75000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3000" spc="-5" dirty="0">
                <a:latin typeface="Arial MT"/>
                <a:cs typeface="Arial MT"/>
              </a:rPr>
              <a:t>Is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-5" dirty="0">
                <a:latin typeface="Arial MT"/>
                <a:cs typeface="Arial MT"/>
              </a:rPr>
              <a:t> path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for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data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to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move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from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one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part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of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to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another</a:t>
            </a:r>
            <a:endParaRPr sz="3000">
              <a:latin typeface="Arial MT"/>
              <a:cs typeface="Arial MT"/>
            </a:endParaRPr>
          </a:p>
          <a:p>
            <a:pPr marL="393700" indent="-342900">
              <a:lnSpc>
                <a:spcPct val="100000"/>
              </a:lnSpc>
              <a:spcBef>
                <a:spcPts val="335"/>
              </a:spcBef>
              <a:buSzPct val="75000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3000" spc="-5" dirty="0">
                <a:latin typeface="Arial MT"/>
                <a:cs typeface="Arial MT"/>
              </a:rPr>
              <a:t>Arrows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depicting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movement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of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  <a:p>
            <a:pPr marL="393700" marR="855980" indent="-342900">
              <a:lnSpc>
                <a:spcPts val="3229"/>
              </a:lnSpc>
              <a:spcBef>
                <a:spcPts val="805"/>
              </a:spcBef>
              <a:buSzPct val="75000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3000" dirty="0">
                <a:latin typeface="Arial MT"/>
                <a:cs typeface="Arial MT"/>
              </a:rPr>
              <a:t>Can </a:t>
            </a:r>
            <a:r>
              <a:rPr sz="3000" spc="-5" dirty="0">
                <a:latin typeface="Arial MT"/>
                <a:cs typeface="Arial MT"/>
              </a:rPr>
              <a:t>represent flow between process and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data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store</a:t>
            </a:r>
            <a:r>
              <a:rPr sz="3000" dirty="0">
                <a:latin typeface="Arial MT"/>
                <a:cs typeface="Arial MT"/>
              </a:rPr>
              <a:t> by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two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separate arrows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05939" y="4552950"/>
            <a:ext cx="1498600" cy="1497330"/>
          </a:xfrm>
          <a:custGeom>
            <a:avLst/>
            <a:gdLst/>
            <a:ahLst/>
            <a:cxnLst/>
            <a:rect l="l" t="t" r="r" b="b"/>
            <a:pathLst>
              <a:path w="1498600" h="1497329">
                <a:moveTo>
                  <a:pt x="158750" y="1497330"/>
                </a:moveTo>
                <a:lnTo>
                  <a:pt x="1339850" y="1497330"/>
                </a:lnTo>
                <a:lnTo>
                  <a:pt x="1390497" y="1489354"/>
                </a:lnTo>
                <a:lnTo>
                  <a:pt x="1434134" y="1467053"/>
                </a:lnTo>
                <a:lnTo>
                  <a:pt x="1468323" y="1432864"/>
                </a:lnTo>
                <a:lnTo>
                  <a:pt x="1490624" y="1389227"/>
                </a:lnTo>
                <a:lnTo>
                  <a:pt x="1498600" y="1338580"/>
                </a:lnTo>
                <a:lnTo>
                  <a:pt x="1498600" y="158750"/>
                </a:lnTo>
                <a:lnTo>
                  <a:pt x="1490624" y="108590"/>
                </a:lnTo>
                <a:lnTo>
                  <a:pt x="1468323" y="65013"/>
                </a:lnTo>
                <a:lnTo>
                  <a:pt x="1434134" y="30642"/>
                </a:lnTo>
                <a:lnTo>
                  <a:pt x="1390497" y="8097"/>
                </a:lnTo>
                <a:lnTo>
                  <a:pt x="1339850" y="0"/>
                </a:lnTo>
                <a:lnTo>
                  <a:pt x="158750" y="0"/>
                </a:lnTo>
                <a:lnTo>
                  <a:pt x="108590" y="8097"/>
                </a:lnTo>
                <a:lnTo>
                  <a:pt x="65013" y="30642"/>
                </a:lnTo>
                <a:lnTo>
                  <a:pt x="30642" y="65013"/>
                </a:lnTo>
                <a:lnTo>
                  <a:pt x="8097" y="108590"/>
                </a:lnTo>
                <a:lnTo>
                  <a:pt x="0" y="158750"/>
                </a:lnTo>
                <a:lnTo>
                  <a:pt x="0" y="1338580"/>
                </a:lnTo>
                <a:lnTo>
                  <a:pt x="8097" y="1389227"/>
                </a:lnTo>
                <a:lnTo>
                  <a:pt x="30642" y="1432864"/>
                </a:lnTo>
                <a:lnTo>
                  <a:pt x="65013" y="1467053"/>
                </a:lnTo>
                <a:lnTo>
                  <a:pt x="108590" y="1489354"/>
                </a:lnTo>
                <a:lnTo>
                  <a:pt x="158750" y="149733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20620" y="4743450"/>
            <a:ext cx="27305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-35" dirty="0">
                <a:latin typeface="Arial MT"/>
                <a:cs typeface="Arial MT"/>
              </a:rPr>
              <a:t>2</a:t>
            </a:r>
            <a:r>
              <a:rPr sz="1400" spc="15" dirty="0">
                <a:latin typeface="Arial MT"/>
                <a:cs typeface="Arial MT"/>
              </a:rPr>
              <a:t>.</a:t>
            </a:r>
            <a:r>
              <a:rPr sz="1400" spc="5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8370" y="5377179"/>
            <a:ext cx="709295" cy="4540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  <a:spcBef>
                <a:spcPts val="120"/>
              </a:spcBef>
            </a:pPr>
            <a:r>
              <a:rPr sz="1400" spc="-25" dirty="0">
                <a:latin typeface="Arial MT"/>
                <a:cs typeface="Arial MT"/>
              </a:rPr>
              <a:t>Post </a:t>
            </a:r>
            <a:r>
              <a:rPr sz="1400" spc="-20" dirty="0">
                <a:latin typeface="Arial MT"/>
                <a:cs typeface="Arial MT"/>
              </a:rPr>
              <a:t> P</a:t>
            </a:r>
            <a:r>
              <a:rPr sz="1400" spc="-35" dirty="0">
                <a:latin typeface="Arial MT"/>
                <a:cs typeface="Arial MT"/>
              </a:rPr>
              <a:t>a</a:t>
            </a:r>
            <a:r>
              <a:rPr sz="1400" spc="-45" dirty="0">
                <a:latin typeface="Arial MT"/>
                <a:cs typeface="Arial MT"/>
              </a:rPr>
              <a:t>y</a:t>
            </a:r>
            <a:r>
              <a:rPr sz="1400" dirty="0">
                <a:latin typeface="Arial MT"/>
                <a:cs typeface="Arial MT"/>
              </a:rPr>
              <a:t>m</a:t>
            </a:r>
            <a:r>
              <a:rPr sz="1400" spc="-35" dirty="0">
                <a:latin typeface="Arial MT"/>
                <a:cs typeface="Arial MT"/>
              </a:rPr>
              <a:t>e</a:t>
            </a:r>
            <a:r>
              <a:rPr sz="1400" spc="-45" dirty="0">
                <a:latin typeface="Arial MT"/>
                <a:cs typeface="Arial MT"/>
              </a:rPr>
              <a:t>n</a:t>
            </a:r>
            <a:r>
              <a:rPr sz="1400" dirty="0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04035" y="5028565"/>
            <a:ext cx="5480050" cy="751840"/>
            <a:chOff x="1804035" y="5028565"/>
            <a:chExt cx="5480050" cy="751840"/>
          </a:xfrm>
        </p:grpSpPr>
        <p:sp>
          <p:nvSpPr>
            <p:cNvPr id="11" name="object 11"/>
            <p:cNvSpPr/>
            <p:nvPr/>
          </p:nvSpPr>
          <p:spPr>
            <a:xfrm>
              <a:off x="1805940" y="5052060"/>
              <a:ext cx="1498600" cy="0"/>
            </a:xfrm>
            <a:custGeom>
              <a:avLst/>
              <a:gdLst/>
              <a:ahLst/>
              <a:cxnLst/>
              <a:rect l="l" t="t" r="r" b="b"/>
              <a:pathLst>
                <a:path w="1498600">
                  <a:moveTo>
                    <a:pt x="0" y="0"/>
                  </a:moveTo>
                  <a:lnTo>
                    <a:pt x="149860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45710" y="5031740"/>
              <a:ext cx="2235200" cy="745490"/>
            </a:xfrm>
            <a:custGeom>
              <a:avLst/>
              <a:gdLst/>
              <a:ahLst/>
              <a:cxnLst/>
              <a:rect l="l" t="t" r="r" b="b"/>
              <a:pathLst>
                <a:path w="2235200" h="745489">
                  <a:moveTo>
                    <a:pt x="2235199" y="0"/>
                  </a:moveTo>
                  <a:lnTo>
                    <a:pt x="0" y="0"/>
                  </a:lnTo>
                  <a:lnTo>
                    <a:pt x="0" y="745490"/>
                  </a:lnTo>
                  <a:lnTo>
                    <a:pt x="2235199" y="74549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45809" y="5158740"/>
            <a:ext cx="880744" cy="45148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180"/>
              </a:spcBef>
            </a:pPr>
            <a:r>
              <a:rPr sz="1400" spc="-25" dirty="0">
                <a:latin typeface="Arial MT"/>
                <a:cs typeface="Arial MT"/>
              </a:rPr>
              <a:t>Accounts 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</a:t>
            </a:r>
            <a:r>
              <a:rPr sz="1400" spc="-45" dirty="0">
                <a:latin typeface="Arial MT"/>
                <a:cs typeface="Arial MT"/>
              </a:rPr>
              <a:t>ece</a:t>
            </a:r>
            <a:r>
              <a:rPr sz="1400" spc="15" dirty="0">
                <a:latin typeface="Arial MT"/>
                <a:cs typeface="Arial MT"/>
              </a:rPr>
              <a:t>i</a:t>
            </a:r>
            <a:r>
              <a:rPr sz="1400" spc="-45" dirty="0">
                <a:latin typeface="Arial MT"/>
                <a:cs typeface="Arial MT"/>
              </a:rPr>
              <a:t>v</a:t>
            </a:r>
            <a:r>
              <a:rPr sz="1400" spc="-35" dirty="0">
                <a:latin typeface="Arial MT"/>
                <a:cs typeface="Arial MT"/>
              </a:rPr>
              <a:t>a</a:t>
            </a:r>
            <a:r>
              <a:rPr sz="1400" spc="-45" dirty="0">
                <a:latin typeface="Arial MT"/>
                <a:cs typeface="Arial MT"/>
              </a:rPr>
              <a:t>b</a:t>
            </a:r>
            <a:r>
              <a:rPr sz="1400" spc="15" dirty="0">
                <a:latin typeface="Arial MT"/>
                <a:cs typeface="Arial MT"/>
              </a:rPr>
              <a:t>l</a:t>
            </a: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94379" y="5029834"/>
            <a:ext cx="2320925" cy="749300"/>
            <a:chOff x="3294379" y="5029834"/>
            <a:chExt cx="2320925" cy="749300"/>
          </a:xfrm>
        </p:grpSpPr>
        <p:sp>
          <p:nvSpPr>
            <p:cNvPr id="15" name="object 15"/>
            <p:cNvSpPr/>
            <p:nvPr/>
          </p:nvSpPr>
          <p:spPr>
            <a:xfrm>
              <a:off x="3295649" y="5203189"/>
              <a:ext cx="1645920" cy="0"/>
            </a:xfrm>
            <a:custGeom>
              <a:avLst/>
              <a:gdLst/>
              <a:ahLst/>
              <a:cxnLst/>
              <a:rect l="l" t="t" r="r" b="b"/>
              <a:pathLst>
                <a:path w="1645920">
                  <a:moveTo>
                    <a:pt x="0" y="0"/>
                  </a:moveTo>
                  <a:lnTo>
                    <a:pt x="16459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42279" y="5031739"/>
              <a:ext cx="71120" cy="745490"/>
            </a:xfrm>
            <a:custGeom>
              <a:avLst/>
              <a:gdLst/>
              <a:ahLst/>
              <a:cxnLst/>
              <a:rect l="l" t="t" r="r" b="b"/>
              <a:pathLst>
                <a:path w="71120" h="745489">
                  <a:moveTo>
                    <a:pt x="0" y="745490"/>
                  </a:moveTo>
                  <a:lnTo>
                    <a:pt x="0" y="0"/>
                  </a:lnTo>
                  <a:lnTo>
                    <a:pt x="7112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30139" y="5160009"/>
              <a:ext cx="129539" cy="85090"/>
            </a:xfrm>
            <a:custGeom>
              <a:avLst/>
              <a:gdLst/>
              <a:ahLst/>
              <a:cxnLst/>
              <a:rect l="l" t="t" r="r" b="b"/>
              <a:pathLst>
                <a:path w="129539" h="85089">
                  <a:moveTo>
                    <a:pt x="0" y="0"/>
                  </a:moveTo>
                  <a:lnTo>
                    <a:pt x="0" y="85089"/>
                  </a:lnTo>
                  <a:lnTo>
                    <a:pt x="12953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12489" y="5634989"/>
              <a:ext cx="1644650" cy="0"/>
            </a:xfrm>
            <a:custGeom>
              <a:avLst/>
              <a:gdLst/>
              <a:ahLst/>
              <a:cxnLst/>
              <a:rect l="l" t="t" r="r" b="b"/>
              <a:pathLst>
                <a:path w="1644650">
                  <a:moveTo>
                    <a:pt x="0" y="0"/>
                  </a:moveTo>
                  <a:lnTo>
                    <a:pt x="16446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94379" y="5591809"/>
              <a:ext cx="128270" cy="85090"/>
            </a:xfrm>
            <a:custGeom>
              <a:avLst/>
              <a:gdLst/>
              <a:ahLst/>
              <a:cxnLst/>
              <a:rect l="l" t="t" r="r" b="b"/>
              <a:pathLst>
                <a:path w="128270" h="85089">
                  <a:moveTo>
                    <a:pt x="128270" y="0"/>
                  </a:moveTo>
                  <a:lnTo>
                    <a:pt x="0" y="43179"/>
                  </a:lnTo>
                  <a:lnTo>
                    <a:pt x="128270" y="85089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162550" y="5232400"/>
            <a:ext cx="25082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25" dirty="0">
                <a:latin typeface="Arial MT"/>
                <a:cs typeface="Arial MT"/>
              </a:rPr>
              <a:t>D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83000" y="4876800"/>
            <a:ext cx="107696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30" dirty="0">
                <a:latin typeface="Arial MT"/>
                <a:cs typeface="Arial MT"/>
              </a:rPr>
              <a:t>Payment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15" dirty="0">
                <a:latin typeface="Arial MT"/>
                <a:cs typeface="Arial MT"/>
              </a:rPr>
              <a:t>Detail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38879" y="5308600"/>
            <a:ext cx="95504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5" dirty="0">
                <a:latin typeface="Arial MT"/>
                <a:cs typeface="Arial MT"/>
              </a:rPr>
              <a:t>I</a:t>
            </a:r>
            <a:r>
              <a:rPr sz="1250" spc="-40" dirty="0">
                <a:latin typeface="Arial MT"/>
                <a:cs typeface="Arial MT"/>
              </a:rPr>
              <a:t>nvo</a:t>
            </a:r>
            <a:r>
              <a:rPr sz="1250" spc="5" dirty="0">
                <a:latin typeface="Arial MT"/>
                <a:cs typeface="Arial MT"/>
              </a:rPr>
              <a:t>i</a:t>
            </a:r>
            <a:r>
              <a:rPr sz="1250" spc="-40" dirty="0">
                <a:latin typeface="Arial MT"/>
                <a:cs typeface="Arial MT"/>
              </a:rPr>
              <a:t>c</a:t>
            </a:r>
            <a:r>
              <a:rPr sz="1250" spc="-5" dirty="0">
                <a:latin typeface="Arial MT"/>
                <a:cs typeface="Arial MT"/>
              </a:rPr>
              <a:t>e</a:t>
            </a:r>
            <a:r>
              <a:rPr sz="1250" spc="-25" dirty="0">
                <a:latin typeface="Arial MT"/>
                <a:cs typeface="Arial MT"/>
              </a:rPr>
              <a:t> </a:t>
            </a:r>
            <a:r>
              <a:rPr sz="1250" spc="-20" dirty="0">
                <a:latin typeface="Arial MT"/>
                <a:cs typeface="Arial MT"/>
              </a:rPr>
              <a:t>D</a:t>
            </a:r>
            <a:r>
              <a:rPr sz="1250" spc="-40" dirty="0">
                <a:latin typeface="Arial MT"/>
                <a:cs typeface="Arial MT"/>
              </a:rPr>
              <a:t>e</a:t>
            </a:r>
            <a:r>
              <a:rPr sz="1250" spc="5" dirty="0">
                <a:latin typeface="Arial MT"/>
                <a:cs typeface="Arial MT"/>
              </a:rPr>
              <a:t>t</a:t>
            </a:r>
            <a:r>
              <a:rPr sz="1250" spc="-40" dirty="0">
                <a:latin typeface="Arial MT"/>
                <a:cs typeface="Arial MT"/>
              </a:rPr>
              <a:t>a</a:t>
            </a:r>
            <a:r>
              <a:rPr sz="1250" spc="15" dirty="0">
                <a:latin typeface="Arial MT"/>
                <a:cs typeface="Arial MT"/>
              </a:rPr>
              <a:t>i</a:t>
            </a:r>
            <a:r>
              <a:rPr sz="1250" spc="-5" dirty="0">
                <a:latin typeface="Arial MT"/>
                <a:cs typeface="Arial MT"/>
              </a:rPr>
              <a:t>l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73317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Data</a:t>
            </a:r>
            <a:r>
              <a:rPr sz="4400" spc="-25" dirty="0"/>
              <a:t> </a:t>
            </a:r>
            <a:r>
              <a:rPr sz="4400" spc="-5" dirty="0"/>
              <a:t>Flow:</a:t>
            </a:r>
            <a:r>
              <a:rPr sz="4400" spc="-25" dirty="0"/>
              <a:t> </a:t>
            </a:r>
            <a:r>
              <a:rPr sz="4400" dirty="0"/>
              <a:t>Correct/Incorrect?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496060" y="2148839"/>
            <a:ext cx="1905000" cy="636270"/>
          </a:xfrm>
          <a:custGeom>
            <a:avLst/>
            <a:gdLst/>
            <a:ahLst/>
            <a:cxnLst/>
            <a:rect l="l" t="t" r="r" b="b"/>
            <a:pathLst>
              <a:path w="1905000" h="636269">
                <a:moveTo>
                  <a:pt x="1905000" y="0"/>
                </a:moveTo>
                <a:lnTo>
                  <a:pt x="0" y="0"/>
                </a:lnTo>
                <a:lnTo>
                  <a:pt x="0" y="636270"/>
                </a:lnTo>
                <a:lnTo>
                  <a:pt x="1905000" y="6362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80589" y="2349500"/>
            <a:ext cx="575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Co</a:t>
            </a:r>
            <a:r>
              <a:rPr sz="1200" spc="-45" dirty="0">
                <a:latin typeface="Arial MT"/>
                <a:cs typeface="Arial MT"/>
              </a:rPr>
              <a:t>u</a:t>
            </a:r>
            <a:r>
              <a:rPr sz="1200" spc="15" dirty="0">
                <a:latin typeface="Arial MT"/>
                <a:cs typeface="Arial MT"/>
              </a:rPr>
              <a:t>r</a:t>
            </a:r>
            <a:r>
              <a:rPr sz="1200" spc="-35" dirty="0">
                <a:latin typeface="Arial MT"/>
                <a:cs typeface="Arial MT"/>
              </a:rPr>
              <a:t>s</a:t>
            </a:r>
            <a:r>
              <a:rPr sz="1200" spc="-45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95425" y="2147570"/>
            <a:ext cx="2048510" cy="2919095"/>
            <a:chOff x="1495425" y="2147570"/>
            <a:chExt cx="2048510" cy="2919095"/>
          </a:xfrm>
        </p:grpSpPr>
        <p:sp>
          <p:nvSpPr>
            <p:cNvPr id="6" name="object 6"/>
            <p:cNvSpPr/>
            <p:nvPr/>
          </p:nvSpPr>
          <p:spPr>
            <a:xfrm>
              <a:off x="1920240" y="2148840"/>
              <a:ext cx="60960" cy="636270"/>
            </a:xfrm>
            <a:custGeom>
              <a:avLst/>
              <a:gdLst/>
              <a:ahLst/>
              <a:cxnLst/>
              <a:rect l="l" t="t" r="r" b="b"/>
              <a:pathLst>
                <a:path w="60960" h="636269">
                  <a:moveTo>
                    <a:pt x="0" y="636270"/>
                  </a:moveTo>
                  <a:lnTo>
                    <a:pt x="0" y="0"/>
                  </a:lnTo>
                  <a:lnTo>
                    <a:pt x="609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8600" y="4384040"/>
              <a:ext cx="2042160" cy="679450"/>
            </a:xfrm>
            <a:custGeom>
              <a:avLst/>
              <a:gdLst/>
              <a:ahLst/>
              <a:cxnLst/>
              <a:rect l="l" t="t" r="r" b="b"/>
              <a:pathLst>
                <a:path w="2042160" h="679450">
                  <a:moveTo>
                    <a:pt x="2042160" y="0"/>
                  </a:moveTo>
                  <a:lnTo>
                    <a:pt x="0" y="0"/>
                  </a:lnTo>
                  <a:lnTo>
                    <a:pt x="0" y="679450"/>
                  </a:lnTo>
                  <a:lnTo>
                    <a:pt x="2042160" y="6794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32660" y="4597400"/>
            <a:ext cx="655320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30" dirty="0">
                <a:latin typeface="Arial MT"/>
                <a:cs typeface="Arial MT"/>
              </a:rPr>
              <a:t>S</a:t>
            </a:r>
            <a:r>
              <a:rPr sz="1300" spc="15" dirty="0">
                <a:latin typeface="Arial MT"/>
                <a:cs typeface="Arial MT"/>
              </a:rPr>
              <a:t>t</a:t>
            </a:r>
            <a:r>
              <a:rPr sz="1300" spc="-50" dirty="0">
                <a:latin typeface="Arial MT"/>
                <a:cs typeface="Arial MT"/>
              </a:rPr>
              <a:t>ud</a:t>
            </a:r>
            <a:r>
              <a:rPr sz="1300" spc="-60" dirty="0">
                <a:latin typeface="Arial MT"/>
                <a:cs typeface="Arial MT"/>
              </a:rPr>
              <a:t>e</a:t>
            </a:r>
            <a:r>
              <a:rPr sz="1300" spc="-50" dirty="0">
                <a:latin typeface="Arial MT"/>
                <a:cs typeface="Arial MT"/>
              </a:rPr>
              <a:t>n</a:t>
            </a:r>
            <a:r>
              <a:rPr sz="1300" spc="15" dirty="0">
                <a:latin typeface="Arial MT"/>
                <a:cs typeface="Arial MT"/>
              </a:rPr>
              <a:t>t</a:t>
            </a:r>
            <a:r>
              <a:rPr sz="1300" spc="-10" dirty="0">
                <a:latin typeface="Arial MT"/>
                <a:cs typeface="Arial MT"/>
              </a:rPr>
              <a:t>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50720" y="2799079"/>
            <a:ext cx="532130" cy="2265680"/>
            <a:chOff x="1950720" y="2799079"/>
            <a:chExt cx="532130" cy="2265680"/>
          </a:xfrm>
        </p:grpSpPr>
        <p:sp>
          <p:nvSpPr>
            <p:cNvPr id="10" name="object 10"/>
            <p:cNvSpPr/>
            <p:nvPr/>
          </p:nvSpPr>
          <p:spPr>
            <a:xfrm>
              <a:off x="1951990" y="2799079"/>
              <a:ext cx="486409" cy="2264410"/>
            </a:xfrm>
            <a:custGeom>
              <a:avLst/>
              <a:gdLst/>
              <a:ahLst/>
              <a:cxnLst/>
              <a:rect l="l" t="t" r="r" b="b"/>
              <a:pathLst>
                <a:path w="486410" h="2264410">
                  <a:moveTo>
                    <a:pt x="486410" y="0"/>
                  </a:moveTo>
                  <a:lnTo>
                    <a:pt x="486410" y="1493520"/>
                  </a:lnTo>
                </a:path>
                <a:path w="486410" h="2264410">
                  <a:moveTo>
                    <a:pt x="0" y="2264410"/>
                  </a:moveTo>
                  <a:lnTo>
                    <a:pt x="0" y="1584960"/>
                  </a:lnTo>
                  <a:lnTo>
                    <a:pt x="64770" y="15849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92680" y="4281169"/>
              <a:ext cx="90170" cy="134620"/>
            </a:xfrm>
            <a:custGeom>
              <a:avLst/>
              <a:gdLst/>
              <a:ahLst/>
              <a:cxnLst/>
              <a:rect l="l" t="t" r="r" b="b"/>
              <a:pathLst>
                <a:path w="90169" h="134620">
                  <a:moveTo>
                    <a:pt x="90169" y="0"/>
                  </a:moveTo>
                  <a:lnTo>
                    <a:pt x="0" y="0"/>
                  </a:lnTo>
                  <a:lnTo>
                    <a:pt x="45719" y="134619"/>
                  </a:lnTo>
                  <a:lnTo>
                    <a:pt x="901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37460" y="3332479"/>
            <a:ext cx="429895" cy="4210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175"/>
              </a:spcBef>
            </a:pPr>
            <a:r>
              <a:rPr sz="1300" spc="-20" dirty="0">
                <a:latin typeface="Arial MT"/>
                <a:cs typeface="Arial MT"/>
              </a:rPr>
              <a:t>C</a:t>
            </a:r>
            <a:r>
              <a:rPr sz="1300" spc="15" dirty="0">
                <a:latin typeface="Arial MT"/>
                <a:cs typeface="Arial MT"/>
              </a:rPr>
              <a:t>l</a:t>
            </a:r>
            <a:r>
              <a:rPr sz="1300" spc="-40" dirty="0">
                <a:latin typeface="Arial MT"/>
                <a:cs typeface="Arial MT"/>
              </a:rPr>
              <a:t>a</a:t>
            </a:r>
            <a:r>
              <a:rPr sz="1300" spc="-45" dirty="0">
                <a:latin typeface="Arial MT"/>
                <a:cs typeface="Arial MT"/>
              </a:rPr>
              <a:t>s</a:t>
            </a:r>
            <a:r>
              <a:rPr sz="1300" dirty="0">
                <a:latin typeface="Arial MT"/>
                <a:cs typeface="Arial MT"/>
              </a:rPr>
              <a:t>s  </a:t>
            </a:r>
            <a:r>
              <a:rPr sz="1300" spc="-15" dirty="0">
                <a:latin typeface="Arial MT"/>
                <a:cs typeface="Arial MT"/>
              </a:rPr>
              <a:t>List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38800" y="1327150"/>
            <a:ext cx="1036319" cy="1036319"/>
          </a:xfrm>
          <a:custGeom>
            <a:avLst/>
            <a:gdLst/>
            <a:ahLst/>
            <a:cxnLst/>
            <a:rect l="l" t="t" r="r" b="b"/>
            <a:pathLst>
              <a:path w="1036320" h="1036319">
                <a:moveTo>
                  <a:pt x="109220" y="1036320"/>
                </a:moveTo>
                <a:lnTo>
                  <a:pt x="927100" y="1036320"/>
                </a:lnTo>
                <a:lnTo>
                  <a:pt x="969883" y="1027628"/>
                </a:lnTo>
                <a:lnTo>
                  <a:pt x="1004570" y="1003935"/>
                </a:lnTo>
                <a:lnTo>
                  <a:pt x="1027826" y="968811"/>
                </a:lnTo>
                <a:lnTo>
                  <a:pt x="1036320" y="925829"/>
                </a:lnTo>
                <a:lnTo>
                  <a:pt x="1036320" y="109220"/>
                </a:lnTo>
                <a:lnTo>
                  <a:pt x="1027826" y="66972"/>
                </a:lnTo>
                <a:lnTo>
                  <a:pt x="1004569" y="32226"/>
                </a:lnTo>
                <a:lnTo>
                  <a:pt x="969883" y="8671"/>
                </a:lnTo>
                <a:lnTo>
                  <a:pt x="927100" y="0"/>
                </a:lnTo>
                <a:lnTo>
                  <a:pt x="109220" y="0"/>
                </a:lnTo>
                <a:lnTo>
                  <a:pt x="66972" y="8671"/>
                </a:lnTo>
                <a:lnTo>
                  <a:pt x="32226" y="32226"/>
                </a:lnTo>
                <a:lnTo>
                  <a:pt x="8671" y="66972"/>
                </a:lnTo>
                <a:lnTo>
                  <a:pt x="0" y="109220"/>
                </a:lnTo>
                <a:lnTo>
                  <a:pt x="0" y="925829"/>
                </a:lnTo>
                <a:lnTo>
                  <a:pt x="8671" y="968811"/>
                </a:lnTo>
                <a:lnTo>
                  <a:pt x="32226" y="1003935"/>
                </a:lnTo>
                <a:lnTo>
                  <a:pt x="66972" y="1027628"/>
                </a:lnTo>
                <a:lnTo>
                  <a:pt x="109220" y="1036320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06770" y="1455419"/>
            <a:ext cx="498475" cy="759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30"/>
              </a:spcBef>
            </a:pPr>
            <a:r>
              <a:rPr sz="950" spc="5" dirty="0">
                <a:latin typeface="Arial MT"/>
                <a:cs typeface="Arial MT"/>
              </a:rPr>
              <a:t>5.0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Arial MT"/>
              <a:cs typeface="Arial MT"/>
            </a:endParaRPr>
          </a:p>
          <a:p>
            <a:pPr marL="12700" marR="5080" indent="-635" algn="ctr">
              <a:lnSpc>
                <a:spcPct val="100899"/>
              </a:lnSpc>
            </a:pPr>
            <a:r>
              <a:rPr sz="950" spc="-10" dirty="0">
                <a:latin typeface="Arial MT"/>
                <a:cs typeface="Arial MT"/>
              </a:rPr>
              <a:t>Post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Pa</a:t>
            </a:r>
            <a:r>
              <a:rPr sz="950" spc="-20" dirty="0">
                <a:latin typeface="Arial MT"/>
                <a:cs typeface="Arial MT"/>
              </a:rPr>
              <a:t>y</a:t>
            </a:r>
            <a:r>
              <a:rPr sz="950" spc="15" dirty="0">
                <a:latin typeface="Arial MT"/>
                <a:cs typeface="Arial MT"/>
              </a:rPr>
              <a:t>m</a:t>
            </a:r>
            <a:r>
              <a:rPr sz="950" spc="-20" dirty="0">
                <a:latin typeface="Arial MT"/>
                <a:cs typeface="Arial MT"/>
              </a:rPr>
              <a:t>e</a:t>
            </a:r>
            <a:r>
              <a:rPr sz="950" spc="-10" dirty="0">
                <a:latin typeface="Arial MT"/>
                <a:cs typeface="Arial MT"/>
              </a:rPr>
              <a:t>n</a:t>
            </a:r>
            <a:r>
              <a:rPr sz="950" spc="5" dirty="0">
                <a:latin typeface="Arial MT"/>
                <a:cs typeface="Arial MT"/>
              </a:rPr>
              <a:t>t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07329" y="1671320"/>
            <a:ext cx="1695450" cy="2319020"/>
            <a:chOff x="5307329" y="1671320"/>
            <a:chExt cx="1695450" cy="2319020"/>
          </a:xfrm>
        </p:grpSpPr>
        <p:sp>
          <p:nvSpPr>
            <p:cNvPr id="16" name="object 16"/>
            <p:cNvSpPr/>
            <p:nvPr/>
          </p:nvSpPr>
          <p:spPr>
            <a:xfrm>
              <a:off x="5638799" y="1672590"/>
              <a:ext cx="1036319" cy="1662430"/>
            </a:xfrm>
            <a:custGeom>
              <a:avLst/>
              <a:gdLst/>
              <a:ahLst/>
              <a:cxnLst/>
              <a:rect l="l" t="t" r="r" b="b"/>
              <a:pathLst>
                <a:path w="1036320" h="1662429">
                  <a:moveTo>
                    <a:pt x="0" y="0"/>
                  </a:moveTo>
                  <a:lnTo>
                    <a:pt x="1036320" y="0"/>
                  </a:lnTo>
                </a:path>
                <a:path w="1036320" h="1662429">
                  <a:moveTo>
                    <a:pt x="487679" y="690880"/>
                  </a:moveTo>
                  <a:lnTo>
                    <a:pt x="487679" y="16624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7269" y="3327400"/>
              <a:ext cx="58419" cy="87630"/>
            </a:xfrm>
            <a:custGeom>
              <a:avLst/>
              <a:gdLst/>
              <a:ahLst/>
              <a:cxnLst/>
              <a:rect l="l" t="t" r="r" b="b"/>
              <a:pathLst>
                <a:path w="58420" h="87629">
                  <a:moveTo>
                    <a:pt x="58419" y="0"/>
                  </a:moveTo>
                  <a:lnTo>
                    <a:pt x="0" y="0"/>
                  </a:lnTo>
                  <a:lnTo>
                    <a:pt x="29209" y="87629"/>
                  </a:lnTo>
                  <a:lnTo>
                    <a:pt x="58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09869" y="3423920"/>
              <a:ext cx="1690370" cy="563880"/>
            </a:xfrm>
            <a:custGeom>
              <a:avLst/>
              <a:gdLst/>
              <a:ahLst/>
              <a:cxnLst/>
              <a:rect l="l" t="t" r="r" b="b"/>
              <a:pathLst>
                <a:path w="1690370" h="563879">
                  <a:moveTo>
                    <a:pt x="1690370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1690370" y="5638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86170" y="2706370"/>
            <a:ext cx="481330" cy="28194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150"/>
              </a:spcBef>
            </a:pPr>
            <a:r>
              <a:rPr sz="850" spc="-15" dirty="0">
                <a:latin typeface="Arial MT"/>
                <a:cs typeface="Arial MT"/>
              </a:rPr>
              <a:t>C</a:t>
            </a:r>
            <a:r>
              <a:rPr sz="850" spc="-25" dirty="0">
                <a:latin typeface="Arial MT"/>
                <a:cs typeface="Arial MT"/>
              </a:rPr>
              <a:t>u</a:t>
            </a:r>
            <a:r>
              <a:rPr sz="850" spc="-30" dirty="0">
                <a:latin typeface="Arial MT"/>
                <a:cs typeface="Arial MT"/>
              </a:rPr>
              <a:t>s</a:t>
            </a:r>
            <a:r>
              <a:rPr sz="850" spc="10" dirty="0">
                <a:latin typeface="Arial MT"/>
                <a:cs typeface="Arial MT"/>
              </a:rPr>
              <a:t>t</a:t>
            </a:r>
            <a:r>
              <a:rPr sz="850" spc="-25" dirty="0">
                <a:latin typeface="Arial MT"/>
                <a:cs typeface="Arial MT"/>
              </a:rPr>
              <a:t>o</a:t>
            </a:r>
            <a:r>
              <a:rPr sz="850" spc="-10" dirty="0">
                <a:latin typeface="Arial MT"/>
                <a:cs typeface="Arial MT"/>
              </a:rPr>
              <a:t>m</a:t>
            </a:r>
            <a:r>
              <a:rPr sz="850" spc="-25" dirty="0">
                <a:latin typeface="Arial MT"/>
                <a:cs typeface="Arial MT"/>
              </a:rPr>
              <a:t>e</a:t>
            </a:r>
            <a:r>
              <a:rPr sz="850" dirty="0">
                <a:latin typeface="Arial MT"/>
                <a:cs typeface="Arial MT"/>
              </a:rPr>
              <a:t>r  </a:t>
            </a:r>
            <a:r>
              <a:rPr sz="850" spc="-20" dirty="0">
                <a:latin typeface="Arial MT"/>
                <a:cs typeface="Arial MT"/>
              </a:rPr>
              <a:t>Payment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09870" y="3423920"/>
            <a:ext cx="375920" cy="5638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52705">
              <a:lnSpc>
                <a:spcPct val="100000"/>
              </a:lnSpc>
            </a:pPr>
            <a:r>
              <a:rPr sz="1050" spc="-5" dirty="0">
                <a:latin typeface="Arial MT"/>
                <a:cs typeface="Arial MT"/>
              </a:rPr>
              <a:t>D2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15659" y="3599179"/>
            <a:ext cx="942975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-15" dirty="0">
                <a:latin typeface="Arial MT"/>
                <a:cs typeface="Arial MT"/>
              </a:rPr>
              <a:t>D</a:t>
            </a:r>
            <a:r>
              <a:rPr sz="1050" spc="-25" dirty="0">
                <a:latin typeface="Arial MT"/>
                <a:cs typeface="Arial MT"/>
              </a:rPr>
              <a:t>a</a:t>
            </a:r>
            <a:r>
              <a:rPr sz="1050" spc="10" dirty="0">
                <a:latin typeface="Arial MT"/>
                <a:cs typeface="Arial MT"/>
              </a:rPr>
              <a:t>il</a:t>
            </a:r>
            <a:r>
              <a:rPr sz="1050" spc="5" dirty="0">
                <a:latin typeface="Arial MT"/>
                <a:cs typeface="Arial MT"/>
              </a:rPr>
              <a:t>y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15" dirty="0">
                <a:latin typeface="Arial MT"/>
                <a:cs typeface="Arial MT"/>
              </a:rPr>
              <a:t>Pa</a:t>
            </a:r>
            <a:r>
              <a:rPr sz="1050" spc="-30" dirty="0">
                <a:latin typeface="Arial MT"/>
                <a:cs typeface="Arial MT"/>
              </a:rPr>
              <a:t>y</a:t>
            </a:r>
            <a:r>
              <a:rPr sz="1050" spc="-15" dirty="0">
                <a:latin typeface="Arial MT"/>
                <a:cs typeface="Arial MT"/>
              </a:rPr>
              <a:t>me</a:t>
            </a:r>
            <a:r>
              <a:rPr sz="1050" spc="-25" dirty="0">
                <a:latin typeface="Arial MT"/>
                <a:cs typeface="Arial MT"/>
              </a:rPr>
              <a:t>n</a:t>
            </a:r>
            <a:r>
              <a:rPr sz="1050" spc="15" dirty="0">
                <a:latin typeface="Arial MT"/>
                <a:cs typeface="Arial MT"/>
              </a:rPr>
              <a:t>t</a:t>
            </a:r>
            <a:r>
              <a:rPr sz="1050" spc="5" dirty="0">
                <a:latin typeface="Arial MT"/>
                <a:cs typeface="Arial MT"/>
              </a:rPr>
              <a:t>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42609" y="5147309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113029" y="1066799"/>
                </a:moveTo>
                <a:lnTo>
                  <a:pt x="953769" y="1066799"/>
                </a:lnTo>
                <a:lnTo>
                  <a:pt x="998219" y="1057890"/>
                </a:lnTo>
                <a:lnTo>
                  <a:pt x="1034097" y="1033621"/>
                </a:lnTo>
                <a:lnTo>
                  <a:pt x="1058068" y="997684"/>
                </a:lnTo>
                <a:lnTo>
                  <a:pt x="1066799" y="953769"/>
                </a:lnTo>
                <a:lnTo>
                  <a:pt x="1066799" y="113029"/>
                </a:lnTo>
                <a:lnTo>
                  <a:pt x="1058068" y="69115"/>
                </a:lnTo>
                <a:lnTo>
                  <a:pt x="1034097" y="33178"/>
                </a:lnTo>
                <a:lnTo>
                  <a:pt x="998219" y="8909"/>
                </a:lnTo>
                <a:lnTo>
                  <a:pt x="953769" y="0"/>
                </a:lnTo>
                <a:lnTo>
                  <a:pt x="113029" y="0"/>
                </a:lnTo>
                <a:lnTo>
                  <a:pt x="69115" y="8909"/>
                </a:lnTo>
                <a:lnTo>
                  <a:pt x="33178" y="33178"/>
                </a:lnTo>
                <a:lnTo>
                  <a:pt x="8909" y="69115"/>
                </a:lnTo>
                <a:lnTo>
                  <a:pt x="0" y="113029"/>
                </a:lnTo>
                <a:lnTo>
                  <a:pt x="0" y="953769"/>
                </a:lnTo>
                <a:lnTo>
                  <a:pt x="8909" y="997684"/>
                </a:lnTo>
                <a:lnTo>
                  <a:pt x="33178" y="1033621"/>
                </a:lnTo>
                <a:lnTo>
                  <a:pt x="69115" y="1057890"/>
                </a:lnTo>
                <a:lnTo>
                  <a:pt x="113029" y="1066799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41059" y="5279390"/>
            <a:ext cx="473075" cy="781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000" spc="-10" dirty="0">
                <a:latin typeface="Arial MT"/>
                <a:cs typeface="Arial MT"/>
              </a:rPr>
              <a:t>6.0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 marL="12065" marR="5080" algn="ctr">
              <a:lnSpc>
                <a:spcPts val="1180"/>
              </a:lnSpc>
            </a:pPr>
            <a:r>
              <a:rPr sz="1000" spc="-20" dirty="0">
                <a:latin typeface="Arial MT"/>
                <a:cs typeface="Arial MT"/>
              </a:rPr>
              <a:t>P</a:t>
            </a:r>
            <a:r>
              <a:rPr sz="1000" spc="20" dirty="0">
                <a:latin typeface="Arial MT"/>
                <a:cs typeface="Arial MT"/>
              </a:rPr>
              <a:t>r</a:t>
            </a:r>
            <a:r>
              <a:rPr sz="1000" spc="-30" dirty="0">
                <a:latin typeface="Arial MT"/>
                <a:cs typeface="Arial MT"/>
              </a:rPr>
              <a:t>ep</a:t>
            </a:r>
            <a:r>
              <a:rPr sz="1000" spc="-20" dirty="0">
                <a:latin typeface="Arial MT"/>
                <a:cs typeface="Arial MT"/>
              </a:rPr>
              <a:t>a</a:t>
            </a:r>
            <a:r>
              <a:rPr sz="1000" spc="10" dirty="0">
                <a:latin typeface="Arial MT"/>
                <a:cs typeface="Arial MT"/>
              </a:rPr>
              <a:t>r</a:t>
            </a:r>
            <a:r>
              <a:rPr sz="1000" dirty="0">
                <a:latin typeface="Arial MT"/>
                <a:cs typeface="Arial MT"/>
              </a:rPr>
              <a:t>e  </a:t>
            </a:r>
            <a:r>
              <a:rPr sz="1000" spc="-20" dirty="0">
                <a:latin typeface="Arial MT"/>
                <a:cs typeface="Arial MT"/>
              </a:rPr>
              <a:t>Deposit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642609" y="4024629"/>
            <a:ext cx="1066800" cy="1479550"/>
            <a:chOff x="5642609" y="4024629"/>
            <a:chExt cx="1066800" cy="1479550"/>
          </a:xfrm>
        </p:grpSpPr>
        <p:sp>
          <p:nvSpPr>
            <p:cNvPr id="25" name="object 25"/>
            <p:cNvSpPr/>
            <p:nvPr/>
          </p:nvSpPr>
          <p:spPr>
            <a:xfrm>
              <a:off x="5642609" y="4024629"/>
              <a:ext cx="1066800" cy="1478280"/>
            </a:xfrm>
            <a:custGeom>
              <a:avLst/>
              <a:gdLst/>
              <a:ahLst/>
              <a:cxnLst/>
              <a:rect l="l" t="t" r="r" b="b"/>
              <a:pathLst>
                <a:path w="1066800" h="1478279">
                  <a:moveTo>
                    <a:pt x="486410" y="0"/>
                  </a:moveTo>
                  <a:lnTo>
                    <a:pt x="486410" y="1036320"/>
                  </a:lnTo>
                </a:path>
                <a:path w="1066800" h="1478279">
                  <a:moveTo>
                    <a:pt x="0" y="1478280"/>
                  </a:moveTo>
                  <a:lnTo>
                    <a:pt x="1066799" y="14782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97269" y="5053329"/>
              <a:ext cx="63500" cy="92710"/>
            </a:xfrm>
            <a:custGeom>
              <a:avLst/>
              <a:gdLst/>
              <a:ahLst/>
              <a:cxnLst/>
              <a:rect l="l" t="t" r="r" b="b"/>
              <a:pathLst>
                <a:path w="63500" h="92710">
                  <a:moveTo>
                    <a:pt x="63500" y="0"/>
                  </a:moveTo>
                  <a:lnTo>
                    <a:pt x="0" y="0"/>
                  </a:lnTo>
                  <a:lnTo>
                    <a:pt x="31750" y="9271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193790" y="4390390"/>
            <a:ext cx="465455" cy="3003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ts val="1070"/>
              </a:lnSpc>
              <a:spcBef>
                <a:spcPts val="150"/>
              </a:spcBef>
            </a:pPr>
            <a:r>
              <a:rPr sz="900" dirty="0">
                <a:latin typeface="Arial MT"/>
                <a:cs typeface="Arial MT"/>
              </a:rPr>
              <a:t>Daily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P</a:t>
            </a:r>
            <a:r>
              <a:rPr sz="900" spc="-25" dirty="0">
                <a:latin typeface="Arial MT"/>
                <a:cs typeface="Arial MT"/>
              </a:rPr>
              <a:t>ay</a:t>
            </a:r>
            <a:r>
              <a:rPr sz="900" spc="-5" dirty="0">
                <a:latin typeface="Arial MT"/>
                <a:cs typeface="Arial MT"/>
              </a:rPr>
              <a:t>m</a:t>
            </a:r>
            <a:r>
              <a:rPr sz="900" spc="-25" dirty="0">
                <a:latin typeface="Arial MT"/>
                <a:cs typeface="Arial MT"/>
              </a:rPr>
              <a:t>en</a:t>
            </a:r>
            <a:r>
              <a:rPr sz="900" dirty="0">
                <a:latin typeface="Arial MT"/>
                <a:cs typeface="Arial MT"/>
              </a:rPr>
              <a:t>t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2699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Data</a:t>
            </a:r>
            <a:r>
              <a:rPr sz="4400" spc="-55" dirty="0"/>
              <a:t> </a:t>
            </a:r>
            <a:r>
              <a:rPr sz="4400" spc="-5" dirty="0"/>
              <a:t>Store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10540" y="2465070"/>
            <a:ext cx="7609840" cy="149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000" spc="-5" dirty="0">
                <a:latin typeface="Arial MT"/>
                <a:cs typeface="Arial MT"/>
              </a:rPr>
              <a:t>Is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used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in a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DFD</a:t>
            </a:r>
            <a:r>
              <a:rPr sz="3000" spc="-5" dirty="0">
                <a:latin typeface="Arial MT"/>
                <a:cs typeface="Arial MT"/>
              </a:rPr>
              <a:t> to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represent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data that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system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stores</a:t>
            </a:r>
            <a:endParaRPr sz="30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740"/>
              </a:spcBef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000" spc="-5" dirty="0">
                <a:latin typeface="Arial MT"/>
                <a:cs typeface="Arial MT"/>
              </a:rPr>
              <a:t>Labels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should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be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noun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phrases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7229" y="1301750"/>
            <a:ext cx="2660650" cy="887730"/>
          </a:xfrm>
          <a:custGeom>
            <a:avLst/>
            <a:gdLst/>
            <a:ahLst/>
            <a:cxnLst/>
            <a:rect l="l" t="t" r="r" b="b"/>
            <a:pathLst>
              <a:path w="2660650" h="887730">
                <a:moveTo>
                  <a:pt x="2660649" y="0"/>
                </a:moveTo>
                <a:lnTo>
                  <a:pt x="0" y="0"/>
                </a:lnTo>
                <a:lnTo>
                  <a:pt x="0" y="887729"/>
                </a:lnTo>
                <a:lnTo>
                  <a:pt x="2660649" y="88772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92270" y="1581149"/>
            <a:ext cx="8451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5" dirty="0">
                <a:latin typeface="Arial MT"/>
                <a:cs typeface="Arial MT"/>
              </a:rPr>
              <a:t>Students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29050" y="1301750"/>
            <a:ext cx="85090" cy="887730"/>
          </a:xfrm>
          <a:custGeom>
            <a:avLst/>
            <a:gdLst/>
            <a:ahLst/>
            <a:cxnLst/>
            <a:rect l="l" t="t" r="r" b="b"/>
            <a:pathLst>
              <a:path w="85089" h="887730">
                <a:moveTo>
                  <a:pt x="0" y="887729"/>
                </a:moveTo>
                <a:lnTo>
                  <a:pt x="0" y="0"/>
                </a:lnTo>
                <a:lnTo>
                  <a:pt x="85089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41039" y="1543049"/>
            <a:ext cx="58610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30"/>
              </a:spcBef>
            </a:pPr>
            <a:r>
              <a:rPr sz="1650" dirty="0">
                <a:latin typeface="Arial MT"/>
                <a:cs typeface="Arial MT"/>
              </a:rPr>
              <a:t>D1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4159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Rule:</a:t>
            </a:r>
            <a:r>
              <a:rPr sz="4400" spc="-35" dirty="0"/>
              <a:t> </a:t>
            </a:r>
            <a:r>
              <a:rPr sz="4400" spc="-5" dirty="0"/>
              <a:t>Data</a:t>
            </a:r>
            <a:r>
              <a:rPr sz="4400" spc="-35" dirty="0"/>
              <a:t> </a:t>
            </a:r>
            <a:r>
              <a:rPr sz="4400" spc="-5" dirty="0"/>
              <a:t>Store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4320"/>
            <a:ext cx="7311390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 MT"/>
                <a:cs typeface="Arial MT"/>
              </a:rPr>
              <a:t>Must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have </a:t>
            </a:r>
            <a:r>
              <a:rPr sz="3000" dirty="0">
                <a:latin typeface="Arial MT"/>
                <a:cs typeface="Arial MT"/>
              </a:rPr>
              <a:t>at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least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one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incoming </a:t>
            </a:r>
            <a:r>
              <a:rPr sz="3000" dirty="0">
                <a:latin typeface="Arial MT"/>
                <a:cs typeface="Arial MT"/>
              </a:rPr>
              <a:t>and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one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outgoing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data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flow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6100" y="4175759"/>
            <a:ext cx="2106930" cy="702310"/>
          </a:xfrm>
          <a:custGeom>
            <a:avLst/>
            <a:gdLst/>
            <a:ahLst/>
            <a:cxnLst/>
            <a:rect l="l" t="t" r="r" b="b"/>
            <a:pathLst>
              <a:path w="2106929" h="702310">
                <a:moveTo>
                  <a:pt x="2106929" y="0"/>
                </a:moveTo>
                <a:lnTo>
                  <a:pt x="0" y="0"/>
                </a:lnTo>
                <a:lnTo>
                  <a:pt x="0" y="702309"/>
                </a:lnTo>
                <a:lnTo>
                  <a:pt x="2106929" y="70230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9209" y="4293870"/>
            <a:ext cx="753110" cy="427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20"/>
              </a:spcBef>
            </a:pPr>
            <a:r>
              <a:rPr sz="1300" dirty="0">
                <a:latin typeface="Arial MT"/>
                <a:cs typeface="Arial MT"/>
              </a:rPr>
              <a:t>Daily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P</a:t>
            </a:r>
            <a:r>
              <a:rPr sz="1300" spc="-30" dirty="0">
                <a:latin typeface="Arial MT"/>
                <a:cs typeface="Arial MT"/>
              </a:rPr>
              <a:t>a</a:t>
            </a:r>
            <a:r>
              <a:rPr sz="1300" spc="-25" dirty="0">
                <a:latin typeface="Arial MT"/>
                <a:cs typeface="Arial MT"/>
              </a:rPr>
              <a:t>y</a:t>
            </a:r>
            <a:r>
              <a:rPr sz="1300" dirty="0">
                <a:latin typeface="Arial MT"/>
                <a:cs typeface="Arial MT"/>
              </a:rPr>
              <a:t>m</a:t>
            </a:r>
            <a:r>
              <a:rPr sz="1300" spc="-30" dirty="0">
                <a:latin typeface="Arial MT"/>
                <a:cs typeface="Arial MT"/>
              </a:rPr>
              <a:t>en</a:t>
            </a:r>
            <a:r>
              <a:rPr sz="1300" spc="25" dirty="0">
                <a:latin typeface="Arial MT"/>
                <a:cs typeface="Arial MT"/>
              </a:rPr>
              <a:t>t</a:t>
            </a:r>
            <a:r>
              <a:rPr sz="1300" spc="10" dirty="0">
                <a:latin typeface="Arial MT"/>
                <a:cs typeface="Arial MT"/>
              </a:rPr>
              <a:t>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53459" y="4175759"/>
            <a:ext cx="67310" cy="702310"/>
          </a:xfrm>
          <a:custGeom>
            <a:avLst/>
            <a:gdLst/>
            <a:ahLst/>
            <a:cxnLst/>
            <a:rect l="l" t="t" r="r" b="b"/>
            <a:pathLst>
              <a:path w="67310" h="702310">
                <a:moveTo>
                  <a:pt x="0" y="702309"/>
                </a:moveTo>
                <a:lnTo>
                  <a:pt x="0" y="0"/>
                </a:lnTo>
                <a:lnTo>
                  <a:pt x="673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89275" y="4363720"/>
            <a:ext cx="46291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latin typeface="Arial MT"/>
                <a:cs typeface="Arial MT"/>
              </a:rPr>
              <a:t>D1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43679" y="2585720"/>
            <a:ext cx="93980" cy="3848100"/>
            <a:chOff x="4043679" y="2585720"/>
            <a:chExt cx="93980" cy="3848100"/>
          </a:xfrm>
        </p:grpSpPr>
        <p:sp>
          <p:nvSpPr>
            <p:cNvPr id="9" name="object 9"/>
            <p:cNvSpPr/>
            <p:nvPr/>
          </p:nvSpPr>
          <p:spPr>
            <a:xfrm>
              <a:off x="4088129" y="2585720"/>
              <a:ext cx="0" cy="1464310"/>
            </a:xfrm>
            <a:custGeom>
              <a:avLst/>
              <a:gdLst/>
              <a:ahLst/>
              <a:cxnLst/>
              <a:rect l="l" t="t" r="r" b="b"/>
              <a:pathLst>
                <a:path h="1464310">
                  <a:moveTo>
                    <a:pt x="0" y="0"/>
                  </a:moveTo>
                  <a:lnTo>
                    <a:pt x="0" y="14643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43679" y="4038600"/>
              <a:ext cx="88900" cy="132080"/>
            </a:xfrm>
            <a:custGeom>
              <a:avLst/>
              <a:gdLst/>
              <a:ahLst/>
              <a:cxnLst/>
              <a:rect l="l" t="t" r="r" b="b"/>
              <a:pathLst>
                <a:path w="88900" h="132079">
                  <a:moveTo>
                    <a:pt x="88900" y="0"/>
                  </a:moveTo>
                  <a:lnTo>
                    <a:pt x="0" y="0"/>
                  </a:lnTo>
                  <a:lnTo>
                    <a:pt x="44450" y="132080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94479" y="4889500"/>
              <a:ext cx="0" cy="1426210"/>
            </a:xfrm>
            <a:custGeom>
              <a:avLst/>
              <a:gdLst/>
              <a:ahLst/>
              <a:cxnLst/>
              <a:rect l="l" t="t" r="r" b="b"/>
              <a:pathLst>
                <a:path h="1426210">
                  <a:moveTo>
                    <a:pt x="0" y="0"/>
                  </a:moveTo>
                  <a:lnTo>
                    <a:pt x="0" y="14262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51299" y="6305550"/>
              <a:ext cx="86360" cy="128270"/>
            </a:xfrm>
            <a:custGeom>
              <a:avLst/>
              <a:gdLst/>
              <a:ahLst/>
              <a:cxnLst/>
              <a:rect l="l" t="t" r="r" b="b"/>
              <a:pathLst>
                <a:path w="86360" h="128270">
                  <a:moveTo>
                    <a:pt x="86360" y="0"/>
                  </a:moveTo>
                  <a:lnTo>
                    <a:pt x="0" y="0"/>
                  </a:lnTo>
                  <a:lnTo>
                    <a:pt x="43179" y="128270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185920" y="3214369"/>
            <a:ext cx="138049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5" dirty="0">
                <a:latin typeface="Arial MT"/>
                <a:cs typeface="Arial MT"/>
              </a:rPr>
              <a:t>Customer</a:t>
            </a:r>
            <a:r>
              <a:rPr sz="1250" spc="-2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Payment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89729" y="5501640"/>
            <a:ext cx="102235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10" dirty="0">
                <a:latin typeface="Arial MT"/>
                <a:cs typeface="Arial MT"/>
              </a:rPr>
              <a:t>Daily</a:t>
            </a:r>
            <a:r>
              <a:rPr sz="1250" spc="-65" dirty="0">
                <a:latin typeface="Arial MT"/>
                <a:cs typeface="Arial MT"/>
              </a:rPr>
              <a:t> </a:t>
            </a:r>
            <a:r>
              <a:rPr sz="1250" spc="-30" dirty="0">
                <a:latin typeface="Arial MT"/>
                <a:cs typeface="Arial MT"/>
              </a:rPr>
              <a:t>Payment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304800"/>
            <a:ext cx="8153400" cy="6324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44450" indent="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 Flow Diagram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Developed By Larry Constantine as a way of expressing system requirements in graphical Form:</a:t>
            </a:r>
          </a:p>
          <a:p>
            <a:pPr marL="44450" indent="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87350" indent="-3429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Flow Models (DFMs) are easy to understand and, with a little practice, reasonably quick and straightforward to develop</a:t>
            </a:r>
          </a:p>
          <a:p>
            <a:pPr marL="387350" indent="-3429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They consist of two parts: a set of Data Flow Diagrams (DFDs) and a set of associated textual descriptions</a:t>
            </a:r>
          </a:p>
          <a:p>
            <a:pPr marL="387350" indent="-3429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 that provide us with the truly effective tool for understanding the information processes of a system</a:t>
            </a:r>
          </a:p>
          <a:p>
            <a:pPr marL="44450" indent="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97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7485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Data</a:t>
            </a:r>
            <a:r>
              <a:rPr sz="4400" spc="10" dirty="0"/>
              <a:t> </a:t>
            </a:r>
            <a:r>
              <a:rPr sz="4400" spc="-5" dirty="0"/>
              <a:t>Store:</a:t>
            </a:r>
            <a:r>
              <a:rPr sz="4400" dirty="0"/>
              <a:t> </a:t>
            </a:r>
            <a:r>
              <a:rPr sz="4400" spc="-5" dirty="0"/>
              <a:t>Correct/Incorrect?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704339" y="1998979"/>
            <a:ext cx="1240790" cy="1239520"/>
          </a:xfrm>
          <a:custGeom>
            <a:avLst/>
            <a:gdLst/>
            <a:ahLst/>
            <a:cxnLst/>
            <a:rect l="l" t="t" r="r" b="b"/>
            <a:pathLst>
              <a:path w="1240789" h="1239520">
                <a:moveTo>
                  <a:pt x="132080" y="1239520"/>
                </a:moveTo>
                <a:lnTo>
                  <a:pt x="1108710" y="1239520"/>
                </a:lnTo>
                <a:lnTo>
                  <a:pt x="1150731" y="1232855"/>
                </a:lnTo>
                <a:lnTo>
                  <a:pt x="1187023" y="1214241"/>
                </a:lnTo>
                <a:lnTo>
                  <a:pt x="1215511" y="1185753"/>
                </a:lnTo>
                <a:lnTo>
                  <a:pt x="1234125" y="1149461"/>
                </a:lnTo>
                <a:lnTo>
                  <a:pt x="1240790" y="1107440"/>
                </a:lnTo>
                <a:lnTo>
                  <a:pt x="1240790" y="130810"/>
                </a:lnTo>
                <a:lnTo>
                  <a:pt x="1234125" y="89408"/>
                </a:lnTo>
                <a:lnTo>
                  <a:pt x="1215511" y="53492"/>
                </a:lnTo>
                <a:lnTo>
                  <a:pt x="1187023" y="25196"/>
                </a:lnTo>
                <a:lnTo>
                  <a:pt x="1150731" y="6654"/>
                </a:lnTo>
                <a:lnTo>
                  <a:pt x="1108710" y="0"/>
                </a:lnTo>
                <a:lnTo>
                  <a:pt x="132080" y="0"/>
                </a:lnTo>
                <a:lnTo>
                  <a:pt x="90058" y="6654"/>
                </a:lnTo>
                <a:lnTo>
                  <a:pt x="53766" y="25196"/>
                </a:lnTo>
                <a:lnTo>
                  <a:pt x="25278" y="53492"/>
                </a:lnTo>
                <a:lnTo>
                  <a:pt x="6664" y="89407"/>
                </a:lnTo>
                <a:lnTo>
                  <a:pt x="0" y="130810"/>
                </a:lnTo>
                <a:lnTo>
                  <a:pt x="0" y="1107440"/>
                </a:lnTo>
                <a:lnTo>
                  <a:pt x="6664" y="1149461"/>
                </a:lnTo>
                <a:lnTo>
                  <a:pt x="25278" y="1185753"/>
                </a:lnTo>
                <a:lnTo>
                  <a:pt x="53766" y="1214241"/>
                </a:lnTo>
                <a:lnTo>
                  <a:pt x="90058" y="1232855"/>
                </a:lnTo>
                <a:lnTo>
                  <a:pt x="132080" y="123952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11070" y="2155189"/>
            <a:ext cx="230504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latin typeface="Arial MT"/>
                <a:cs typeface="Arial MT"/>
              </a:rPr>
              <a:t>2</a:t>
            </a:r>
            <a:r>
              <a:rPr sz="1150" spc="15" dirty="0">
                <a:latin typeface="Arial MT"/>
                <a:cs typeface="Arial MT"/>
              </a:rPr>
              <a:t>.</a:t>
            </a:r>
            <a:r>
              <a:rPr sz="1150" spc="10" dirty="0">
                <a:latin typeface="Arial MT"/>
                <a:cs typeface="Arial MT"/>
              </a:rPr>
              <a:t>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2329" y="2679700"/>
            <a:ext cx="382270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16510">
              <a:lnSpc>
                <a:spcPct val="100000"/>
              </a:lnSpc>
              <a:spcBef>
                <a:spcPts val="120"/>
              </a:spcBef>
            </a:pPr>
            <a:r>
              <a:rPr sz="1150" spc="-10" dirty="0">
                <a:latin typeface="Arial MT"/>
                <a:cs typeface="Arial MT"/>
              </a:rPr>
              <a:t>B</a:t>
            </a:r>
            <a:r>
              <a:rPr sz="1150" spc="-25" dirty="0">
                <a:latin typeface="Arial MT"/>
                <a:cs typeface="Arial MT"/>
              </a:rPr>
              <a:t>oo</a:t>
            </a:r>
            <a:r>
              <a:rPr sz="1150" spc="5" dirty="0">
                <a:latin typeface="Arial MT"/>
                <a:cs typeface="Arial MT"/>
              </a:rPr>
              <a:t>k  </a:t>
            </a:r>
            <a:r>
              <a:rPr sz="1150" spc="-15" dirty="0">
                <a:latin typeface="Arial MT"/>
                <a:cs typeface="Arial MT"/>
              </a:rPr>
              <a:t>F</a:t>
            </a:r>
            <a:r>
              <a:rPr sz="1150" spc="20" dirty="0">
                <a:latin typeface="Arial MT"/>
                <a:cs typeface="Arial MT"/>
              </a:rPr>
              <a:t>l</a:t>
            </a:r>
            <a:r>
              <a:rPr sz="1150" spc="10" dirty="0">
                <a:latin typeface="Arial MT"/>
                <a:cs typeface="Arial MT"/>
              </a:rPr>
              <a:t>i</a:t>
            </a:r>
            <a:r>
              <a:rPr sz="1150" spc="-25" dirty="0">
                <a:latin typeface="Arial MT"/>
                <a:cs typeface="Arial MT"/>
              </a:rPr>
              <a:t>gh</a:t>
            </a:r>
            <a:r>
              <a:rPr sz="1150" spc="5" dirty="0">
                <a:latin typeface="Arial MT"/>
                <a:cs typeface="Arial MT"/>
              </a:rPr>
              <a:t>t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21764" y="2410460"/>
            <a:ext cx="1907539" cy="2873375"/>
            <a:chOff x="1421764" y="2410460"/>
            <a:chExt cx="1907539" cy="2873375"/>
          </a:xfrm>
        </p:grpSpPr>
        <p:sp>
          <p:nvSpPr>
            <p:cNvPr id="7" name="object 7"/>
            <p:cNvSpPr/>
            <p:nvPr/>
          </p:nvSpPr>
          <p:spPr>
            <a:xfrm>
              <a:off x="1704339" y="2411730"/>
              <a:ext cx="1240790" cy="0"/>
            </a:xfrm>
            <a:custGeom>
              <a:avLst/>
              <a:gdLst/>
              <a:ahLst/>
              <a:cxnLst/>
              <a:rect l="l" t="t" r="r" b="b"/>
              <a:pathLst>
                <a:path w="1240789">
                  <a:moveTo>
                    <a:pt x="0" y="0"/>
                  </a:moveTo>
                  <a:lnTo>
                    <a:pt x="12407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24939" y="4646930"/>
              <a:ext cx="1901189" cy="633730"/>
            </a:xfrm>
            <a:custGeom>
              <a:avLst/>
              <a:gdLst/>
              <a:ahLst/>
              <a:cxnLst/>
              <a:rect l="l" t="t" r="r" b="b"/>
              <a:pathLst>
                <a:path w="1901189" h="633729">
                  <a:moveTo>
                    <a:pt x="1901189" y="0"/>
                  </a:moveTo>
                  <a:lnTo>
                    <a:pt x="0" y="0"/>
                  </a:lnTo>
                  <a:lnTo>
                    <a:pt x="0" y="633730"/>
                  </a:lnTo>
                  <a:lnTo>
                    <a:pt x="1901189" y="63373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06929" y="4846320"/>
            <a:ext cx="799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MT"/>
                <a:cs typeface="Arial MT"/>
              </a:rPr>
              <a:t>Passengers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46579" y="3228339"/>
            <a:ext cx="542290" cy="2053589"/>
            <a:chOff x="1846579" y="3228339"/>
            <a:chExt cx="542290" cy="2053589"/>
          </a:xfrm>
        </p:grpSpPr>
        <p:sp>
          <p:nvSpPr>
            <p:cNvPr id="11" name="object 11"/>
            <p:cNvSpPr/>
            <p:nvPr/>
          </p:nvSpPr>
          <p:spPr>
            <a:xfrm>
              <a:off x="1847849" y="3336289"/>
              <a:ext cx="501650" cy="1944370"/>
            </a:xfrm>
            <a:custGeom>
              <a:avLst/>
              <a:gdLst/>
              <a:ahLst/>
              <a:cxnLst/>
              <a:rect l="l" t="t" r="r" b="b"/>
              <a:pathLst>
                <a:path w="501650" h="1944370">
                  <a:moveTo>
                    <a:pt x="0" y="1944370"/>
                  </a:moveTo>
                  <a:lnTo>
                    <a:pt x="0" y="1310640"/>
                  </a:lnTo>
                  <a:lnTo>
                    <a:pt x="60960" y="1310640"/>
                  </a:lnTo>
                </a:path>
                <a:path w="501650" h="1944370">
                  <a:moveTo>
                    <a:pt x="501650" y="0"/>
                  </a:moveTo>
                  <a:lnTo>
                    <a:pt x="501650" y="12979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10129" y="3228339"/>
              <a:ext cx="78740" cy="116839"/>
            </a:xfrm>
            <a:custGeom>
              <a:avLst/>
              <a:gdLst/>
              <a:ahLst/>
              <a:cxnLst/>
              <a:rect l="l" t="t" r="r" b="b"/>
              <a:pathLst>
                <a:path w="78739" h="116839">
                  <a:moveTo>
                    <a:pt x="39369" y="0"/>
                  </a:moveTo>
                  <a:lnTo>
                    <a:pt x="0" y="116839"/>
                  </a:lnTo>
                  <a:lnTo>
                    <a:pt x="78739" y="11683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34589" y="3691890"/>
            <a:ext cx="540385" cy="36957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165"/>
              </a:spcBef>
            </a:pPr>
            <a:r>
              <a:rPr sz="1150" spc="-25" dirty="0">
                <a:latin typeface="Arial MT"/>
                <a:cs typeface="Arial MT"/>
              </a:rPr>
              <a:t>Fight </a:t>
            </a:r>
            <a:r>
              <a:rPr sz="1150" spc="-20" dirty="0">
                <a:latin typeface="Arial MT"/>
                <a:cs typeface="Arial MT"/>
              </a:rPr>
              <a:t> </a:t>
            </a:r>
            <a:r>
              <a:rPr sz="1150" spc="-40" dirty="0">
                <a:latin typeface="Arial MT"/>
                <a:cs typeface="Arial MT"/>
              </a:rPr>
              <a:t>R</a:t>
            </a:r>
            <a:r>
              <a:rPr sz="1150" spc="-45" dirty="0">
                <a:latin typeface="Arial MT"/>
                <a:cs typeface="Arial MT"/>
              </a:rPr>
              <a:t>eque</a:t>
            </a:r>
            <a:r>
              <a:rPr sz="1150" spc="-40" dirty="0">
                <a:latin typeface="Arial MT"/>
                <a:cs typeface="Arial MT"/>
              </a:rPr>
              <a:t>s</a:t>
            </a:r>
            <a:r>
              <a:rPr sz="1150" spc="-5" dirty="0">
                <a:latin typeface="Arial MT"/>
                <a:cs typeface="Arial MT"/>
              </a:rPr>
              <a:t>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23840" y="2012950"/>
            <a:ext cx="1880870" cy="627380"/>
          </a:xfrm>
          <a:custGeom>
            <a:avLst/>
            <a:gdLst/>
            <a:ahLst/>
            <a:cxnLst/>
            <a:rect l="l" t="t" r="r" b="b"/>
            <a:pathLst>
              <a:path w="1880870" h="627380">
                <a:moveTo>
                  <a:pt x="1880869" y="0"/>
                </a:moveTo>
                <a:lnTo>
                  <a:pt x="0" y="0"/>
                </a:lnTo>
                <a:lnTo>
                  <a:pt x="0" y="627379"/>
                </a:lnTo>
                <a:lnTo>
                  <a:pt x="1880869" y="62737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27015" y="2117090"/>
            <a:ext cx="413384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90"/>
              </a:spcBef>
            </a:pPr>
            <a:r>
              <a:rPr sz="1200" spc="-25" dirty="0">
                <a:latin typeface="Arial MT"/>
                <a:cs typeface="Arial MT"/>
              </a:rPr>
              <a:t>D2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95670" y="2117090"/>
            <a:ext cx="743585" cy="38481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70"/>
              </a:spcBef>
            </a:pPr>
            <a:r>
              <a:rPr sz="1200" spc="-35" dirty="0">
                <a:latin typeface="Arial MT"/>
                <a:cs typeface="Arial MT"/>
              </a:rPr>
              <a:t>Accounts 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R</a:t>
            </a:r>
            <a:r>
              <a:rPr sz="1200" spc="-45" dirty="0">
                <a:latin typeface="Arial MT"/>
                <a:cs typeface="Arial MT"/>
              </a:rPr>
              <a:t>e</a:t>
            </a:r>
            <a:r>
              <a:rPr sz="1200" spc="-55" dirty="0">
                <a:latin typeface="Arial MT"/>
                <a:cs typeface="Arial MT"/>
              </a:rPr>
              <a:t>c</a:t>
            </a:r>
            <a:r>
              <a:rPr sz="1200" spc="-45" dirty="0">
                <a:latin typeface="Arial MT"/>
                <a:cs typeface="Arial MT"/>
              </a:rPr>
              <a:t>e</a:t>
            </a:r>
            <a:r>
              <a:rPr sz="1200" spc="10" dirty="0">
                <a:latin typeface="Arial MT"/>
                <a:cs typeface="Arial MT"/>
              </a:rPr>
              <a:t>i</a:t>
            </a:r>
            <a:r>
              <a:rPr sz="1200" spc="-55" dirty="0">
                <a:latin typeface="Arial MT"/>
                <a:cs typeface="Arial MT"/>
              </a:rPr>
              <a:t>v</a:t>
            </a:r>
            <a:r>
              <a:rPr sz="1200" spc="-45" dirty="0">
                <a:latin typeface="Arial MT"/>
                <a:cs typeface="Arial MT"/>
              </a:rPr>
              <a:t>ab</a:t>
            </a:r>
            <a:r>
              <a:rPr sz="1200" dirty="0">
                <a:latin typeface="Arial MT"/>
                <a:cs typeface="Arial MT"/>
              </a:rPr>
              <a:t>l</a:t>
            </a:r>
            <a:r>
              <a:rPr sz="1200" spc="-15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50229" y="2011679"/>
            <a:ext cx="1159510" cy="3290570"/>
            <a:chOff x="5650229" y="2011679"/>
            <a:chExt cx="1159510" cy="3290570"/>
          </a:xfrm>
        </p:grpSpPr>
        <p:sp>
          <p:nvSpPr>
            <p:cNvPr id="18" name="object 18"/>
            <p:cNvSpPr/>
            <p:nvPr/>
          </p:nvSpPr>
          <p:spPr>
            <a:xfrm>
              <a:off x="5741669" y="2012949"/>
              <a:ext cx="754380" cy="2189480"/>
            </a:xfrm>
            <a:custGeom>
              <a:avLst/>
              <a:gdLst/>
              <a:ahLst/>
              <a:cxnLst/>
              <a:rect l="l" t="t" r="r" b="b"/>
              <a:pathLst>
                <a:path w="754379" h="2189479">
                  <a:moveTo>
                    <a:pt x="0" y="627379"/>
                  </a:moveTo>
                  <a:lnTo>
                    <a:pt x="0" y="0"/>
                  </a:lnTo>
                  <a:lnTo>
                    <a:pt x="59689" y="0"/>
                  </a:lnTo>
                </a:path>
                <a:path w="754379" h="2189479">
                  <a:moveTo>
                    <a:pt x="754379" y="760729"/>
                  </a:moveTo>
                  <a:lnTo>
                    <a:pt x="754379" y="21894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52869" y="2654299"/>
              <a:ext cx="86360" cy="129539"/>
            </a:xfrm>
            <a:custGeom>
              <a:avLst/>
              <a:gdLst/>
              <a:ahLst/>
              <a:cxnLst/>
              <a:rect l="l" t="t" r="r" b="b"/>
              <a:pathLst>
                <a:path w="86359" h="129539">
                  <a:moveTo>
                    <a:pt x="43179" y="0"/>
                  </a:moveTo>
                  <a:lnTo>
                    <a:pt x="0" y="129539"/>
                  </a:lnTo>
                  <a:lnTo>
                    <a:pt x="86359" y="129539"/>
                  </a:lnTo>
                  <a:lnTo>
                    <a:pt x="431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52769" y="4146550"/>
              <a:ext cx="1154430" cy="1153160"/>
            </a:xfrm>
            <a:custGeom>
              <a:avLst/>
              <a:gdLst/>
              <a:ahLst/>
              <a:cxnLst/>
              <a:rect l="l" t="t" r="r" b="b"/>
              <a:pathLst>
                <a:path w="1154429" h="1153160">
                  <a:moveTo>
                    <a:pt x="1032509" y="0"/>
                  </a:moveTo>
                  <a:lnTo>
                    <a:pt x="123189" y="0"/>
                  </a:lnTo>
                  <a:lnTo>
                    <a:pt x="75009" y="9763"/>
                  </a:lnTo>
                  <a:lnTo>
                    <a:pt x="35877" y="36195"/>
                  </a:lnTo>
                  <a:lnTo>
                    <a:pt x="9604" y="75009"/>
                  </a:lnTo>
                  <a:lnTo>
                    <a:pt x="0" y="121919"/>
                  </a:lnTo>
                  <a:lnTo>
                    <a:pt x="0" y="1031239"/>
                  </a:lnTo>
                  <a:lnTo>
                    <a:pt x="9604" y="1078686"/>
                  </a:lnTo>
                  <a:lnTo>
                    <a:pt x="35877" y="1117441"/>
                  </a:lnTo>
                  <a:lnTo>
                    <a:pt x="75009" y="1143575"/>
                  </a:lnTo>
                  <a:lnTo>
                    <a:pt x="123189" y="1153160"/>
                  </a:lnTo>
                  <a:lnTo>
                    <a:pt x="1032509" y="1153160"/>
                  </a:lnTo>
                  <a:lnTo>
                    <a:pt x="1079956" y="1143575"/>
                  </a:lnTo>
                  <a:lnTo>
                    <a:pt x="1118711" y="1117441"/>
                  </a:lnTo>
                  <a:lnTo>
                    <a:pt x="1144845" y="1078686"/>
                  </a:lnTo>
                  <a:lnTo>
                    <a:pt x="1154429" y="1031239"/>
                  </a:lnTo>
                  <a:lnTo>
                    <a:pt x="1154429" y="121919"/>
                  </a:lnTo>
                  <a:lnTo>
                    <a:pt x="1144845" y="75009"/>
                  </a:lnTo>
                  <a:lnTo>
                    <a:pt x="1118711" y="36195"/>
                  </a:lnTo>
                  <a:lnTo>
                    <a:pt x="1079956" y="9763"/>
                  </a:lnTo>
                  <a:lnTo>
                    <a:pt x="1032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52769" y="4146550"/>
              <a:ext cx="1154430" cy="1153160"/>
            </a:xfrm>
            <a:custGeom>
              <a:avLst/>
              <a:gdLst/>
              <a:ahLst/>
              <a:cxnLst/>
              <a:rect l="l" t="t" r="r" b="b"/>
              <a:pathLst>
                <a:path w="1154429" h="1153160">
                  <a:moveTo>
                    <a:pt x="123189" y="1153160"/>
                  </a:moveTo>
                  <a:lnTo>
                    <a:pt x="1032509" y="1153160"/>
                  </a:lnTo>
                  <a:lnTo>
                    <a:pt x="1079956" y="1143575"/>
                  </a:lnTo>
                  <a:lnTo>
                    <a:pt x="1118711" y="1117441"/>
                  </a:lnTo>
                  <a:lnTo>
                    <a:pt x="1144845" y="1078686"/>
                  </a:lnTo>
                  <a:lnTo>
                    <a:pt x="1154429" y="1031239"/>
                  </a:lnTo>
                  <a:lnTo>
                    <a:pt x="1154429" y="121919"/>
                  </a:lnTo>
                  <a:lnTo>
                    <a:pt x="1144845" y="75009"/>
                  </a:lnTo>
                  <a:lnTo>
                    <a:pt x="1118711" y="36194"/>
                  </a:lnTo>
                  <a:lnTo>
                    <a:pt x="1079956" y="9763"/>
                  </a:lnTo>
                  <a:lnTo>
                    <a:pt x="1032509" y="0"/>
                  </a:lnTo>
                  <a:lnTo>
                    <a:pt x="123189" y="0"/>
                  </a:lnTo>
                  <a:lnTo>
                    <a:pt x="75009" y="9763"/>
                  </a:lnTo>
                  <a:lnTo>
                    <a:pt x="35877" y="36195"/>
                  </a:lnTo>
                  <a:lnTo>
                    <a:pt x="9604" y="75009"/>
                  </a:lnTo>
                  <a:lnTo>
                    <a:pt x="0" y="121919"/>
                  </a:lnTo>
                  <a:lnTo>
                    <a:pt x="0" y="1031239"/>
                  </a:lnTo>
                  <a:lnTo>
                    <a:pt x="9604" y="1078686"/>
                  </a:lnTo>
                  <a:lnTo>
                    <a:pt x="35877" y="1117441"/>
                  </a:lnTo>
                  <a:lnTo>
                    <a:pt x="75009" y="1143575"/>
                  </a:lnTo>
                  <a:lnTo>
                    <a:pt x="123189" y="1153160"/>
                  </a:lnTo>
                  <a:close/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91300" y="3167379"/>
            <a:ext cx="632460" cy="4025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470"/>
              </a:lnSpc>
              <a:spcBef>
                <a:spcPts val="175"/>
              </a:spcBef>
            </a:pPr>
            <a:r>
              <a:rPr sz="1250" spc="-25" dirty="0">
                <a:latin typeface="Arial MT"/>
                <a:cs typeface="Arial MT"/>
              </a:rPr>
              <a:t>P</a:t>
            </a:r>
            <a:r>
              <a:rPr sz="1250" spc="-35" dirty="0">
                <a:latin typeface="Arial MT"/>
                <a:cs typeface="Arial MT"/>
              </a:rPr>
              <a:t>a</a:t>
            </a:r>
            <a:r>
              <a:rPr sz="1250" spc="-40" dirty="0">
                <a:latin typeface="Arial MT"/>
                <a:cs typeface="Arial MT"/>
              </a:rPr>
              <a:t>y</a:t>
            </a:r>
            <a:r>
              <a:rPr sz="1250" spc="-15" dirty="0">
                <a:latin typeface="Arial MT"/>
                <a:cs typeface="Arial MT"/>
              </a:rPr>
              <a:t>m</a:t>
            </a:r>
            <a:r>
              <a:rPr sz="1250" spc="-35" dirty="0">
                <a:latin typeface="Arial MT"/>
                <a:cs typeface="Arial MT"/>
              </a:rPr>
              <a:t>e</a:t>
            </a:r>
            <a:r>
              <a:rPr sz="1250" spc="-45" dirty="0">
                <a:latin typeface="Arial MT"/>
                <a:cs typeface="Arial MT"/>
              </a:rPr>
              <a:t>n</a:t>
            </a:r>
            <a:r>
              <a:rPr sz="1250" dirty="0">
                <a:latin typeface="Arial MT"/>
                <a:cs typeface="Arial MT"/>
              </a:rPr>
              <a:t>t  </a:t>
            </a:r>
            <a:r>
              <a:rPr sz="1250" spc="-10" dirty="0">
                <a:latin typeface="Arial MT"/>
                <a:cs typeface="Arial MT"/>
              </a:rPr>
              <a:t>Detail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23940" y="4291329"/>
            <a:ext cx="2159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3</a:t>
            </a:r>
            <a:r>
              <a:rPr sz="1100" spc="10" dirty="0">
                <a:latin typeface="Arial MT"/>
                <a:cs typeface="Arial MT"/>
              </a:rPr>
              <a:t>.</a:t>
            </a:r>
            <a:r>
              <a:rPr sz="1100" spc="-1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52490" y="4779009"/>
            <a:ext cx="551815" cy="35433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129539">
              <a:lnSpc>
                <a:spcPts val="1280"/>
              </a:lnSpc>
              <a:spcBef>
                <a:spcPts val="165"/>
              </a:spcBef>
            </a:pPr>
            <a:r>
              <a:rPr sz="1100" spc="-30" dirty="0">
                <a:latin typeface="Arial MT"/>
                <a:cs typeface="Arial MT"/>
              </a:rPr>
              <a:t>Post 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P</a:t>
            </a: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spc="-40" dirty="0">
                <a:latin typeface="Arial MT"/>
                <a:cs typeface="Arial MT"/>
              </a:rPr>
              <a:t>y</a:t>
            </a:r>
            <a:r>
              <a:rPr sz="1100" spc="-20" dirty="0">
                <a:latin typeface="Arial MT"/>
                <a:cs typeface="Arial MT"/>
              </a:rPr>
              <a:t>m</a:t>
            </a:r>
            <a:r>
              <a:rPr sz="1100" spc="-40" dirty="0">
                <a:latin typeface="Arial MT"/>
                <a:cs typeface="Arial MT"/>
              </a:rPr>
              <a:t>e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-5" dirty="0">
                <a:latin typeface="Arial MT"/>
                <a:cs typeface="Arial MT"/>
              </a:rPr>
              <a:t>t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52770" y="2655570"/>
            <a:ext cx="1154430" cy="1877060"/>
            <a:chOff x="5652770" y="2655570"/>
            <a:chExt cx="1154430" cy="1877060"/>
          </a:xfrm>
        </p:grpSpPr>
        <p:sp>
          <p:nvSpPr>
            <p:cNvPr id="26" name="object 26"/>
            <p:cNvSpPr/>
            <p:nvPr/>
          </p:nvSpPr>
          <p:spPr>
            <a:xfrm>
              <a:off x="5652770" y="2655570"/>
              <a:ext cx="1154430" cy="1875789"/>
            </a:xfrm>
            <a:custGeom>
              <a:avLst/>
              <a:gdLst/>
              <a:ahLst/>
              <a:cxnLst/>
              <a:rect l="l" t="t" r="r" b="b"/>
              <a:pathLst>
                <a:path w="1154429" h="1875789">
                  <a:moveTo>
                    <a:pt x="0" y="1875789"/>
                  </a:moveTo>
                  <a:lnTo>
                    <a:pt x="1154429" y="1875789"/>
                  </a:lnTo>
                </a:path>
                <a:path w="1154429" h="1875789">
                  <a:moveTo>
                    <a:pt x="372109" y="0"/>
                  </a:moveTo>
                  <a:lnTo>
                    <a:pt x="372109" y="13627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82970" y="4008120"/>
              <a:ext cx="81280" cy="123189"/>
            </a:xfrm>
            <a:custGeom>
              <a:avLst/>
              <a:gdLst/>
              <a:ahLst/>
              <a:cxnLst/>
              <a:rect l="l" t="t" r="r" b="b"/>
              <a:pathLst>
                <a:path w="81279" h="123189">
                  <a:moveTo>
                    <a:pt x="81279" y="0"/>
                  </a:moveTo>
                  <a:lnTo>
                    <a:pt x="0" y="0"/>
                  </a:lnTo>
                  <a:lnTo>
                    <a:pt x="41909" y="123189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440679" y="3078479"/>
            <a:ext cx="491490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200" spc="10" dirty="0">
                <a:latin typeface="Arial MT"/>
                <a:cs typeface="Arial MT"/>
              </a:rPr>
              <a:t>I</a:t>
            </a:r>
            <a:r>
              <a:rPr sz="1200" spc="-45" dirty="0">
                <a:latin typeface="Arial MT"/>
                <a:cs typeface="Arial MT"/>
              </a:rPr>
              <a:t>nvo</a:t>
            </a:r>
            <a:r>
              <a:rPr sz="1200" spc="10" dirty="0">
                <a:latin typeface="Arial MT"/>
                <a:cs typeface="Arial MT"/>
              </a:rPr>
              <a:t>i</a:t>
            </a:r>
            <a:r>
              <a:rPr sz="1200" spc="-45" dirty="0">
                <a:latin typeface="Arial MT"/>
                <a:cs typeface="Arial MT"/>
              </a:rPr>
              <a:t>c</a:t>
            </a:r>
            <a:r>
              <a:rPr sz="1200" spc="-5" dirty="0">
                <a:latin typeface="Arial MT"/>
                <a:cs typeface="Arial MT"/>
              </a:rPr>
              <a:t>e  </a:t>
            </a:r>
            <a:r>
              <a:rPr sz="1200" spc="-15" dirty="0">
                <a:latin typeface="Arial MT"/>
                <a:cs typeface="Arial MT"/>
              </a:rPr>
              <a:t>Detail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7181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80380" algn="l"/>
              </a:tabLst>
            </a:pPr>
            <a:r>
              <a:rPr sz="4400" dirty="0"/>
              <a:t>So</a:t>
            </a:r>
            <a:r>
              <a:rPr sz="4400" spc="-10" dirty="0"/>
              <a:t>u</a:t>
            </a:r>
            <a:r>
              <a:rPr sz="4400" dirty="0"/>
              <a:t>r</a:t>
            </a:r>
            <a:r>
              <a:rPr sz="4400" spc="5" dirty="0"/>
              <a:t>c</a:t>
            </a:r>
            <a:r>
              <a:rPr sz="4400" spc="-10" dirty="0"/>
              <a:t>e</a:t>
            </a:r>
            <a:r>
              <a:rPr sz="4400" spc="5" dirty="0"/>
              <a:t>/</a:t>
            </a:r>
            <a:r>
              <a:rPr sz="4400" dirty="0"/>
              <a:t>Sink</a:t>
            </a:r>
            <a:r>
              <a:rPr sz="4400" spc="5" dirty="0"/>
              <a:t> </a:t>
            </a:r>
            <a:r>
              <a:rPr sz="4400" dirty="0"/>
              <a:t>(Ex</a:t>
            </a:r>
            <a:r>
              <a:rPr sz="4400" spc="10" dirty="0"/>
              <a:t>t</a:t>
            </a:r>
            <a:r>
              <a:rPr sz="4400" dirty="0"/>
              <a:t>e</a:t>
            </a:r>
            <a:r>
              <a:rPr sz="4400" spc="-5" dirty="0"/>
              <a:t>r</a:t>
            </a:r>
            <a:r>
              <a:rPr sz="4400" dirty="0"/>
              <a:t>nal	</a:t>
            </a:r>
            <a:r>
              <a:rPr sz="4400" spc="10" dirty="0"/>
              <a:t>E</a:t>
            </a:r>
            <a:r>
              <a:rPr sz="4400" spc="-10" dirty="0"/>
              <a:t>n</a:t>
            </a:r>
            <a:r>
              <a:rPr sz="4400" spc="5" dirty="0"/>
              <a:t>t</a:t>
            </a:r>
            <a:r>
              <a:rPr sz="4400" dirty="0"/>
              <a:t>i</a:t>
            </a:r>
            <a:r>
              <a:rPr sz="4400" spc="5" dirty="0"/>
              <a:t>t</a:t>
            </a:r>
            <a:r>
              <a:rPr sz="4400" dirty="0"/>
              <a:t>y)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0700" y="2729229"/>
            <a:ext cx="7393305" cy="38481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81635" marR="88900" indent="-342900">
              <a:lnSpc>
                <a:spcPts val="2690"/>
              </a:lnSpc>
              <a:spcBef>
                <a:spcPts val="745"/>
              </a:spcBef>
              <a:buSzPct val="75000"/>
              <a:buFont typeface="Wingdings"/>
              <a:buChar char=""/>
              <a:tabLst>
                <a:tab pos="381635" algn="l"/>
                <a:tab pos="382270" algn="l"/>
              </a:tabLst>
            </a:pPr>
            <a:r>
              <a:rPr sz="2800" dirty="0">
                <a:latin typeface="Arial MT"/>
                <a:cs typeface="Arial MT"/>
              </a:rPr>
              <a:t>External entity that is </a:t>
            </a:r>
            <a:r>
              <a:rPr sz="2800" spc="-5" dirty="0">
                <a:latin typeface="Arial MT"/>
                <a:cs typeface="Arial MT"/>
              </a:rPr>
              <a:t>origin </a:t>
            </a:r>
            <a:r>
              <a:rPr sz="2800" dirty="0">
                <a:latin typeface="Arial MT"/>
                <a:cs typeface="Arial MT"/>
              </a:rPr>
              <a:t>or destination of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 (outside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system)</a:t>
            </a:r>
            <a:endParaRPr sz="2800">
              <a:latin typeface="Arial MT"/>
              <a:cs typeface="Arial MT"/>
            </a:endParaRPr>
          </a:p>
          <a:p>
            <a:pPr marL="381635" marR="30480" indent="-342900">
              <a:lnSpc>
                <a:spcPts val="2690"/>
              </a:lnSpc>
              <a:spcBef>
                <a:spcPts val="690"/>
              </a:spcBef>
              <a:buSzPct val="75000"/>
              <a:buFont typeface="Wingdings"/>
              <a:buChar char=""/>
              <a:tabLst>
                <a:tab pos="381635" algn="l"/>
                <a:tab pos="382270" algn="l"/>
              </a:tabLst>
            </a:pPr>
            <a:r>
              <a:rPr sz="2800" dirty="0">
                <a:latin typeface="Arial MT"/>
                <a:cs typeface="Arial MT"/>
              </a:rPr>
              <a:t>Is the singular form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a department, outside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organisation, other</a:t>
            </a:r>
            <a:r>
              <a:rPr sz="2800" spc="-5" dirty="0">
                <a:latin typeface="Arial MT"/>
                <a:cs typeface="Arial MT"/>
              </a:rPr>
              <a:t> IS,</a:t>
            </a:r>
            <a:r>
              <a:rPr sz="2800" dirty="0">
                <a:latin typeface="Arial MT"/>
                <a:cs typeface="Arial MT"/>
              </a:rPr>
              <a:t> or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person</a:t>
            </a:r>
            <a:endParaRPr sz="2800">
              <a:latin typeface="Arial MT"/>
              <a:cs typeface="Arial MT"/>
            </a:endParaRPr>
          </a:p>
          <a:p>
            <a:pPr marL="382270" indent="-342900">
              <a:lnSpc>
                <a:spcPct val="100000"/>
              </a:lnSpc>
              <a:spcBef>
                <a:spcPts val="45"/>
              </a:spcBef>
              <a:buSzPct val="75000"/>
              <a:buFont typeface="Wingdings"/>
              <a:buChar char=""/>
              <a:tabLst>
                <a:tab pos="381635" algn="l"/>
                <a:tab pos="382270" algn="l"/>
              </a:tabLst>
            </a:pPr>
            <a:r>
              <a:rPr sz="2800" spc="-5" dirty="0">
                <a:latin typeface="Arial MT"/>
                <a:cs typeface="Arial MT"/>
              </a:rPr>
              <a:t>Labels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should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noun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phrases</a:t>
            </a:r>
            <a:endParaRPr sz="2800">
              <a:latin typeface="Arial MT"/>
              <a:cs typeface="Arial MT"/>
            </a:endParaRPr>
          </a:p>
          <a:p>
            <a:pPr marL="381000" marR="706120" indent="-342900">
              <a:lnSpc>
                <a:spcPct val="100000"/>
              </a:lnSpc>
              <a:spcBef>
                <a:spcPts val="4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800" spc="-5" dirty="0">
                <a:latin typeface="Arial MT"/>
                <a:cs typeface="Arial MT"/>
              </a:rPr>
              <a:t>Source </a:t>
            </a:r>
            <a:r>
              <a:rPr sz="2800" dirty="0">
                <a:latin typeface="Arial MT"/>
                <a:cs typeface="Arial MT"/>
              </a:rPr>
              <a:t>– </a:t>
            </a:r>
            <a:r>
              <a:rPr sz="2800" spc="-5" dirty="0">
                <a:latin typeface="Arial MT"/>
                <a:cs typeface="Arial MT"/>
              </a:rPr>
              <a:t>Entity </a:t>
            </a:r>
            <a:r>
              <a:rPr sz="2800" dirty="0">
                <a:latin typeface="Arial MT"/>
                <a:cs typeface="Arial MT"/>
              </a:rPr>
              <a:t>that supplies data to 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system</a:t>
            </a:r>
            <a:endParaRPr sz="2800">
              <a:latin typeface="Arial MT"/>
              <a:cs typeface="Arial MT"/>
            </a:endParaRPr>
          </a:p>
          <a:p>
            <a:pPr marL="381000" marR="707390" indent="-342900">
              <a:lnSpc>
                <a:spcPts val="3350"/>
              </a:lnSpc>
              <a:spcBef>
                <a:spcPts val="81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800" spc="-5" dirty="0">
                <a:latin typeface="Arial MT"/>
                <a:cs typeface="Arial MT"/>
              </a:rPr>
              <a:t>Sink</a:t>
            </a:r>
            <a:r>
              <a:rPr sz="2800" dirty="0">
                <a:latin typeface="Arial MT"/>
                <a:cs typeface="Arial MT"/>
              </a:rPr>
              <a:t> – </a:t>
            </a:r>
            <a:r>
              <a:rPr sz="2800" spc="-5" dirty="0">
                <a:latin typeface="Arial MT"/>
                <a:cs typeface="Arial MT"/>
              </a:rPr>
              <a:t>Entity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receives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from </a:t>
            </a:r>
            <a:r>
              <a:rPr sz="2800" dirty="0">
                <a:latin typeface="Arial MT"/>
                <a:cs typeface="Arial MT"/>
              </a:rPr>
              <a:t>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system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1520" y="1668779"/>
            <a:ext cx="1537970" cy="65913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322580">
              <a:lnSpc>
                <a:spcPct val="100000"/>
              </a:lnSpc>
            </a:pPr>
            <a:r>
              <a:rPr sz="1250" spc="-25" dirty="0">
                <a:latin typeface="Arial MT"/>
                <a:cs typeface="Arial MT"/>
              </a:rPr>
              <a:t>CUSTOMER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00040" y="1159510"/>
            <a:ext cx="1441450" cy="1441450"/>
          </a:xfrm>
          <a:custGeom>
            <a:avLst/>
            <a:gdLst/>
            <a:ahLst/>
            <a:cxnLst/>
            <a:rect l="l" t="t" r="r" b="b"/>
            <a:pathLst>
              <a:path w="1441450" h="1441450">
                <a:moveTo>
                  <a:pt x="152400" y="1441450"/>
                </a:moveTo>
                <a:lnTo>
                  <a:pt x="1289050" y="1441450"/>
                </a:lnTo>
                <a:lnTo>
                  <a:pt x="1337086" y="1433647"/>
                </a:lnTo>
                <a:lnTo>
                  <a:pt x="1378905" y="1411945"/>
                </a:lnTo>
                <a:lnTo>
                  <a:pt x="1411945" y="1378905"/>
                </a:lnTo>
                <a:lnTo>
                  <a:pt x="1433647" y="1337086"/>
                </a:lnTo>
                <a:lnTo>
                  <a:pt x="1441450" y="1289050"/>
                </a:lnTo>
                <a:lnTo>
                  <a:pt x="1441450" y="153669"/>
                </a:lnTo>
                <a:lnTo>
                  <a:pt x="1433647" y="105501"/>
                </a:lnTo>
                <a:lnTo>
                  <a:pt x="1411945" y="63367"/>
                </a:lnTo>
                <a:lnTo>
                  <a:pt x="1378905" y="29951"/>
                </a:lnTo>
                <a:lnTo>
                  <a:pt x="1337086" y="7934"/>
                </a:lnTo>
                <a:lnTo>
                  <a:pt x="1289050" y="0"/>
                </a:lnTo>
                <a:lnTo>
                  <a:pt x="152400" y="0"/>
                </a:lnTo>
                <a:lnTo>
                  <a:pt x="103875" y="7934"/>
                </a:lnTo>
                <a:lnTo>
                  <a:pt x="61996" y="29951"/>
                </a:lnTo>
                <a:lnTo>
                  <a:pt x="29138" y="63367"/>
                </a:lnTo>
                <a:lnTo>
                  <a:pt x="7680" y="105501"/>
                </a:lnTo>
                <a:lnTo>
                  <a:pt x="0" y="153669"/>
                </a:lnTo>
                <a:lnTo>
                  <a:pt x="0" y="1289050"/>
                </a:lnTo>
                <a:lnTo>
                  <a:pt x="7680" y="1337086"/>
                </a:lnTo>
                <a:lnTo>
                  <a:pt x="29138" y="1378905"/>
                </a:lnTo>
                <a:lnTo>
                  <a:pt x="61996" y="1411945"/>
                </a:lnTo>
                <a:lnTo>
                  <a:pt x="103875" y="1433647"/>
                </a:lnTo>
                <a:lnTo>
                  <a:pt x="152400" y="14414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90590" y="1343659"/>
            <a:ext cx="2641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35" dirty="0">
                <a:latin typeface="Arial MT"/>
                <a:cs typeface="Arial MT"/>
              </a:rPr>
              <a:t>1</a:t>
            </a:r>
            <a:r>
              <a:rPr sz="1350" spc="20" dirty="0">
                <a:latin typeface="Arial MT"/>
                <a:cs typeface="Arial MT"/>
              </a:rPr>
              <a:t>.</a:t>
            </a:r>
            <a:r>
              <a:rPr sz="1350" spc="5" dirty="0">
                <a:latin typeface="Arial MT"/>
                <a:cs typeface="Arial MT"/>
              </a:rPr>
              <a:t>0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7720" y="1953259"/>
            <a:ext cx="469265" cy="4375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1350" spc="-15" dirty="0">
                <a:latin typeface="Arial MT"/>
                <a:cs typeface="Arial MT"/>
              </a:rPr>
              <a:t>V</a:t>
            </a:r>
            <a:r>
              <a:rPr sz="1350" spc="-35" dirty="0">
                <a:latin typeface="Arial MT"/>
                <a:cs typeface="Arial MT"/>
              </a:rPr>
              <a:t>e</a:t>
            </a:r>
            <a:r>
              <a:rPr sz="1350" spc="25" dirty="0">
                <a:latin typeface="Arial MT"/>
                <a:cs typeface="Arial MT"/>
              </a:rPr>
              <a:t>r</a:t>
            </a:r>
            <a:r>
              <a:rPr sz="1350" spc="15" dirty="0">
                <a:latin typeface="Arial MT"/>
                <a:cs typeface="Arial MT"/>
              </a:rPr>
              <a:t>i</a:t>
            </a:r>
            <a:r>
              <a:rPr sz="1350" spc="20" dirty="0">
                <a:latin typeface="Arial MT"/>
                <a:cs typeface="Arial MT"/>
              </a:rPr>
              <a:t>f</a:t>
            </a:r>
            <a:r>
              <a:rPr sz="1350" dirty="0">
                <a:latin typeface="Arial MT"/>
                <a:cs typeface="Arial MT"/>
              </a:rPr>
              <a:t>y  </a:t>
            </a:r>
            <a:r>
              <a:rPr sz="1350" spc="-5" dirty="0">
                <a:latin typeface="Arial MT"/>
                <a:cs typeface="Arial MT"/>
              </a:rPr>
              <a:t>O</a:t>
            </a:r>
            <a:r>
              <a:rPr sz="1350" spc="25" dirty="0">
                <a:latin typeface="Arial MT"/>
                <a:cs typeface="Arial MT"/>
              </a:rPr>
              <a:t>r</a:t>
            </a:r>
            <a:r>
              <a:rPr sz="1350" spc="-35" dirty="0">
                <a:latin typeface="Arial MT"/>
                <a:cs typeface="Arial MT"/>
              </a:rPr>
              <a:t>d</a:t>
            </a:r>
            <a:r>
              <a:rPr sz="1350" spc="-45" dirty="0">
                <a:latin typeface="Arial MT"/>
                <a:cs typeface="Arial MT"/>
              </a:rPr>
              <a:t>e</a:t>
            </a:r>
            <a:r>
              <a:rPr sz="1350" dirty="0">
                <a:latin typeface="Arial MT"/>
                <a:cs typeface="Arial MT"/>
              </a:rPr>
              <a:t>r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11550" y="1761489"/>
            <a:ext cx="1902460" cy="425450"/>
            <a:chOff x="3511550" y="1761489"/>
            <a:chExt cx="1902460" cy="425450"/>
          </a:xfrm>
        </p:grpSpPr>
        <p:sp>
          <p:nvSpPr>
            <p:cNvPr id="9" name="object 9"/>
            <p:cNvSpPr/>
            <p:nvPr/>
          </p:nvSpPr>
          <p:spPr>
            <a:xfrm>
              <a:off x="3573780" y="1804669"/>
              <a:ext cx="1711960" cy="0"/>
            </a:xfrm>
            <a:custGeom>
              <a:avLst/>
              <a:gdLst/>
              <a:ahLst/>
              <a:cxnLst/>
              <a:rect l="l" t="t" r="r" b="b"/>
              <a:pathLst>
                <a:path w="1711960">
                  <a:moveTo>
                    <a:pt x="0" y="0"/>
                  </a:moveTo>
                  <a:lnTo>
                    <a:pt x="17119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74310" y="1761489"/>
              <a:ext cx="134620" cy="87630"/>
            </a:xfrm>
            <a:custGeom>
              <a:avLst/>
              <a:gdLst/>
              <a:ahLst/>
              <a:cxnLst/>
              <a:rect l="l" t="t" r="r" b="b"/>
              <a:pathLst>
                <a:path w="134620" h="87630">
                  <a:moveTo>
                    <a:pt x="0" y="0"/>
                  </a:moveTo>
                  <a:lnTo>
                    <a:pt x="0" y="87630"/>
                  </a:lnTo>
                  <a:lnTo>
                    <a:pt x="134619" y="43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38550" y="2141219"/>
              <a:ext cx="1775460" cy="0"/>
            </a:xfrm>
            <a:custGeom>
              <a:avLst/>
              <a:gdLst/>
              <a:ahLst/>
              <a:cxnLst/>
              <a:rect l="l" t="t" r="r" b="b"/>
              <a:pathLst>
                <a:path w="1775460">
                  <a:moveTo>
                    <a:pt x="0" y="0"/>
                  </a:moveTo>
                  <a:lnTo>
                    <a:pt x="17754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1550" y="2094229"/>
              <a:ext cx="138430" cy="92710"/>
            </a:xfrm>
            <a:custGeom>
              <a:avLst/>
              <a:gdLst/>
              <a:ahLst/>
              <a:cxnLst/>
              <a:rect l="l" t="t" r="r" b="b"/>
              <a:pathLst>
                <a:path w="138429" h="92710">
                  <a:moveTo>
                    <a:pt x="138429" y="0"/>
                  </a:moveTo>
                  <a:lnTo>
                    <a:pt x="0" y="46990"/>
                  </a:lnTo>
                  <a:lnTo>
                    <a:pt x="138429" y="92710"/>
                  </a:lnTo>
                  <a:lnTo>
                    <a:pt x="1384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12920" y="1477010"/>
            <a:ext cx="43878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5" dirty="0">
                <a:latin typeface="Arial MT"/>
                <a:cs typeface="Arial MT"/>
              </a:rPr>
              <a:t>O</a:t>
            </a:r>
            <a:r>
              <a:rPr sz="1250" spc="40" dirty="0">
                <a:latin typeface="Arial MT"/>
                <a:cs typeface="Arial MT"/>
              </a:rPr>
              <a:t>r</a:t>
            </a:r>
            <a:r>
              <a:rPr sz="1250" spc="-10" dirty="0">
                <a:latin typeface="Arial MT"/>
                <a:cs typeface="Arial MT"/>
              </a:rPr>
              <a:t>d</a:t>
            </a:r>
            <a:r>
              <a:rPr sz="1250" spc="-20" dirty="0">
                <a:latin typeface="Arial MT"/>
                <a:cs typeface="Arial MT"/>
              </a:rPr>
              <a:t>e</a:t>
            </a:r>
            <a:r>
              <a:rPr sz="1250" spc="15" dirty="0">
                <a:latin typeface="Arial MT"/>
                <a:cs typeface="Arial MT"/>
              </a:rPr>
              <a:t>r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7340" y="1477010"/>
            <a:ext cx="150495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91615" algn="l"/>
              </a:tabLst>
            </a:pPr>
            <a:r>
              <a:rPr sz="12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35450" y="1789429"/>
            <a:ext cx="553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latin typeface="Arial MT"/>
                <a:cs typeface="Arial MT"/>
              </a:rPr>
              <a:t>I</a:t>
            </a:r>
            <a:r>
              <a:rPr sz="1350" spc="-45" dirty="0">
                <a:latin typeface="Arial MT"/>
                <a:cs typeface="Arial MT"/>
              </a:rPr>
              <a:t>n</a:t>
            </a:r>
            <a:r>
              <a:rPr sz="1350" spc="-40" dirty="0">
                <a:latin typeface="Arial MT"/>
                <a:cs typeface="Arial MT"/>
              </a:rPr>
              <a:t>v</a:t>
            </a:r>
            <a:r>
              <a:rPr sz="1350" spc="-45" dirty="0">
                <a:latin typeface="Arial MT"/>
                <a:cs typeface="Arial MT"/>
              </a:rPr>
              <a:t>o</a:t>
            </a:r>
            <a:r>
              <a:rPr sz="1350" spc="20" dirty="0">
                <a:latin typeface="Arial MT"/>
                <a:cs typeface="Arial MT"/>
              </a:rPr>
              <a:t>i</a:t>
            </a:r>
            <a:r>
              <a:rPr sz="1350" spc="-50" dirty="0">
                <a:latin typeface="Arial MT"/>
                <a:cs typeface="Arial MT"/>
              </a:rPr>
              <a:t>c</a:t>
            </a:r>
            <a:r>
              <a:rPr sz="1350" dirty="0">
                <a:latin typeface="Arial MT"/>
                <a:cs typeface="Arial MT"/>
              </a:rPr>
              <a:t>e</a:t>
            </a:r>
            <a:endParaRPr sz="1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379729"/>
            <a:ext cx="4504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Rule:</a:t>
            </a:r>
            <a:r>
              <a:rPr sz="4400" spc="-55" dirty="0"/>
              <a:t> </a:t>
            </a:r>
            <a:r>
              <a:rPr sz="4400" spc="-5" dirty="0"/>
              <a:t>Source/Sink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90040"/>
            <a:ext cx="71989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Must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 connected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process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 a data </a:t>
            </a:r>
            <a:r>
              <a:rPr sz="2600" spc="-5" dirty="0">
                <a:latin typeface="Arial MT"/>
                <a:cs typeface="Arial MT"/>
              </a:rPr>
              <a:t>flow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4540" y="2734310"/>
            <a:ext cx="1529080" cy="65405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5715" algn="ctr">
              <a:lnSpc>
                <a:spcPct val="100000"/>
              </a:lnSpc>
            </a:pPr>
            <a:r>
              <a:rPr sz="1250" spc="-25" dirty="0">
                <a:latin typeface="Arial MT"/>
                <a:cs typeface="Arial MT"/>
              </a:rPr>
              <a:t>BANK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9309" y="4889500"/>
            <a:ext cx="1324610" cy="1323340"/>
          </a:xfrm>
          <a:custGeom>
            <a:avLst/>
            <a:gdLst/>
            <a:ahLst/>
            <a:cxnLst/>
            <a:rect l="l" t="t" r="r" b="b"/>
            <a:pathLst>
              <a:path w="1324610" h="1323339">
                <a:moveTo>
                  <a:pt x="140969" y="1323340"/>
                </a:moveTo>
                <a:lnTo>
                  <a:pt x="1184910" y="1323340"/>
                </a:lnTo>
                <a:lnTo>
                  <a:pt x="1229187" y="1316248"/>
                </a:lnTo>
                <a:lnTo>
                  <a:pt x="1267551" y="1296476"/>
                </a:lnTo>
                <a:lnTo>
                  <a:pt x="1297746" y="1266281"/>
                </a:lnTo>
                <a:lnTo>
                  <a:pt x="1317518" y="1227917"/>
                </a:lnTo>
                <a:lnTo>
                  <a:pt x="1324610" y="1183640"/>
                </a:lnTo>
                <a:lnTo>
                  <a:pt x="1324610" y="139700"/>
                </a:lnTo>
                <a:lnTo>
                  <a:pt x="1317518" y="95910"/>
                </a:lnTo>
                <a:lnTo>
                  <a:pt x="1297746" y="57607"/>
                </a:lnTo>
                <a:lnTo>
                  <a:pt x="1267551" y="27228"/>
                </a:lnTo>
                <a:lnTo>
                  <a:pt x="1229187" y="7213"/>
                </a:lnTo>
                <a:lnTo>
                  <a:pt x="1184910" y="0"/>
                </a:lnTo>
                <a:lnTo>
                  <a:pt x="140969" y="0"/>
                </a:lnTo>
                <a:lnTo>
                  <a:pt x="96560" y="7213"/>
                </a:lnTo>
                <a:lnTo>
                  <a:pt x="57881" y="27228"/>
                </a:lnTo>
                <a:lnTo>
                  <a:pt x="27310" y="57607"/>
                </a:lnTo>
                <a:lnTo>
                  <a:pt x="7223" y="95910"/>
                </a:lnTo>
                <a:lnTo>
                  <a:pt x="0" y="139700"/>
                </a:lnTo>
                <a:lnTo>
                  <a:pt x="0" y="1183640"/>
                </a:lnTo>
                <a:lnTo>
                  <a:pt x="7223" y="1227917"/>
                </a:lnTo>
                <a:lnTo>
                  <a:pt x="27310" y="1266281"/>
                </a:lnTo>
                <a:lnTo>
                  <a:pt x="57881" y="1296476"/>
                </a:lnTo>
                <a:lnTo>
                  <a:pt x="96560" y="1316248"/>
                </a:lnTo>
                <a:lnTo>
                  <a:pt x="140969" y="132334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42690" y="5057140"/>
            <a:ext cx="58166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50" spc="-10" dirty="0">
                <a:latin typeface="Arial MT"/>
                <a:cs typeface="Arial MT"/>
              </a:rPr>
              <a:t>2.0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 MT"/>
              <a:cs typeface="Arial MT"/>
            </a:endParaRPr>
          </a:p>
          <a:p>
            <a:pPr marL="12700" marR="5080" algn="ctr">
              <a:lnSpc>
                <a:spcPts val="1470"/>
              </a:lnSpc>
            </a:pPr>
            <a:r>
              <a:rPr sz="1250" spc="-30" dirty="0">
                <a:latin typeface="Arial MT"/>
                <a:cs typeface="Arial MT"/>
              </a:rPr>
              <a:t>P</a:t>
            </a:r>
            <a:r>
              <a:rPr sz="1250" spc="20" dirty="0">
                <a:latin typeface="Arial MT"/>
                <a:cs typeface="Arial MT"/>
              </a:rPr>
              <a:t>r</a:t>
            </a:r>
            <a:r>
              <a:rPr sz="1250" spc="-30" dirty="0">
                <a:latin typeface="Arial MT"/>
                <a:cs typeface="Arial MT"/>
              </a:rPr>
              <a:t>e</a:t>
            </a:r>
            <a:r>
              <a:rPr sz="1250" spc="-40" dirty="0">
                <a:latin typeface="Arial MT"/>
                <a:cs typeface="Arial MT"/>
              </a:rPr>
              <a:t>pa</a:t>
            </a:r>
            <a:r>
              <a:rPr sz="1250" spc="20" dirty="0">
                <a:latin typeface="Arial MT"/>
                <a:cs typeface="Arial MT"/>
              </a:rPr>
              <a:t>r</a:t>
            </a:r>
            <a:r>
              <a:rPr sz="1250" dirty="0">
                <a:latin typeface="Arial MT"/>
                <a:cs typeface="Arial MT"/>
              </a:rPr>
              <a:t>e  </a:t>
            </a:r>
            <a:r>
              <a:rPr sz="1250" spc="-25" dirty="0">
                <a:latin typeface="Arial MT"/>
                <a:cs typeface="Arial MT"/>
              </a:rPr>
              <a:t>Deposit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69309" y="3375659"/>
            <a:ext cx="1324610" cy="1955800"/>
            <a:chOff x="3369309" y="3375659"/>
            <a:chExt cx="1324610" cy="1955800"/>
          </a:xfrm>
        </p:grpSpPr>
        <p:sp>
          <p:nvSpPr>
            <p:cNvPr id="8" name="object 8"/>
            <p:cNvSpPr/>
            <p:nvPr/>
          </p:nvSpPr>
          <p:spPr>
            <a:xfrm>
              <a:off x="3369309" y="3493769"/>
              <a:ext cx="1324610" cy="1836420"/>
            </a:xfrm>
            <a:custGeom>
              <a:avLst/>
              <a:gdLst/>
              <a:ahLst/>
              <a:cxnLst/>
              <a:rect l="l" t="t" r="r" b="b"/>
              <a:pathLst>
                <a:path w="1324610" h="1836420">
                  <a:moveTo>
                    <a:pt x="0" y="1836419"/>
                  </a:moveTo>
                  <a:lnTo>
                    <a:pt x="1324610" y="1836419"/>
                  </a:lnTo>
                </a:path>
                <a:path w="1324610" h="1836420">
                  <a:moveTo>
                    <a:pt x="694689" y="0"/>
                  </a:moveTo>
                  <a:lnTo>
                    <a:pt x="694689" y="14300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0819" y="3375659"/>
              <a:ext cx="86360" cy="129539"/>
            </a:xfrm>
            <a:custGeom>
              <a:avLst/>
              <a:gdLst/>
              <a:ahLst/>
              <a:cxnLst/>
              <a:rect l="l" t="t" r="r" b="b"/>
              <a:pathLst>
                <a:path w="86360" h="129539">
                  <a:moveTo>
                    <a:pt x="43179" y="0"/>
                  </a:moveTo>
                  <a:lnTo>
                    <a:pt x="0" y="129539"/>
                  </a:lnTo>
                  <a:lnTo>
                    <a:pt x="86359" y="129539"/>
                  </a:lnTo>
                  <a:lnTo>
                    <a:pt x="431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59250" y="3888740"/>
            <a:ext cx="546100" cy="4025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470"/>
              </a:lnSpc>
              <a:spcBef>
                <a:spcPts val="175"/>
              </a:spcBef>
            </a:pPr>
            <a:r>
              <a:rPr sz="1250" spc="-30" dirty="0">
                <a:latin typeface="Arial MT"/>
                <a:cs typeface="Arial MT"/>
              </a:rPr>
              <a:t>Bank </a:t>
            </a:r>
            <a:r>
              <a:rPr sz="1250" spc="-25" dirty="0">
                <a:latin typeface="Arial MT"/>
                <a:cs typeface="Arial MT"/>
              </a:rPr>
              <a:t> D</a:t>
            </a:r>
            <a:r>
              <a:rPr sz="1250" spc="-40" dirty="0">
                <a:latin typeface="Arial MT"/>
                <a:cs typeface="Arial MT"/>
              </a:rPr>
              <a:t>ep</a:t>
            </a:r>
            <a:r>
              <a:rPr sz="1250" spc="-30" dirty="0">
                <a:latin typeface="Arial MT"/>
                <a:cs typeface="Arial MT"/>
              </a:rPr>
              <a:t>o</a:t>
            </a:r>
            <a:r>
              <a:rPr sz="1250" spc="-50" dirty="0">
                <a:latin typeface="Arial MT"/>
                <a:cs typeface="Arial MT"/>
              </a:rPr>
              <a:t>s</a:t>
            </a:r>
            <a:r>
              <a:rPr sz="1250" spc="20" dirty="0">
                <a:latin typeface="Arial MT"/>
                <a:cs typeface="Arial MT"/>
              </a:rPr>
              <a:t>i</a:t>
            </a:r>
            <a:r>
              <a:rPr sz="1250" dirty="0">
                <a:latin typeface="Arial MT"/>
                <a:cs typeface="Arial MT"/>
              </a:rPr>
              <a:t>t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7829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Source/Sink:</a:t>
            </a:r>
            <a:r>
              <a:rPr sz="4400" spc="25" dirty="0"/>
              <a:t> </a:t>
            </a:r>
            <a:r>
              <a:rPr sz="4400" spc="-5" dirty="0"/>
              <a:t>Correct/Incorrect?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10310" y="4244340"/>
            <a:ext cx="1610360" cy="690880"/>
          </a:xfrm>
          <a:custGeom>
            <a:avLst/>
            <a:gdLst/>
            <a:ahLst/>
            <a:cxnLst/>
            <a:rect l="l" t="t" r="r" b="b"/>
            <a:pathLst>
              <a:path w="1610360" h="690879">
                <a:moveTo>
                  <a:pt x="0" y="690880"/>
                </a:moveTo>
                <a:lnTo>
                  <a:pt x="1610360" y="690880"/>
                </a:lnTo>
                <a:lnTo>
                  <a:pt x="1610360" y="0"/>
                </a:lnTo>
                <a:lnTo>
                  <a:pt x="0" y="0"/>
                </a:lnTo>
                <a:lnTo>
                  <a:pt x="0" y="69088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54480" y="4461509"/>
            <a:ext cx="91757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25" dirty="0">
                <a:latin typeface="Arial MT"/>
                <a:cs typeface="Arial MT"/>
              </a:rPr>
              <a:t>E</a:t>
            </a:r>
            <a:r>
              <a:rPr sz="1300" spc="-20" dirty="0">
                <a:latin typeface="Arial MT"/>
                <a:cs typeface="Arial MT"/>
              </a:rPr>
              <a:t>M</a:t>
            </a:r>
            <a:r>
              <a:rPr sz="1300" spc="-25" dirty="0">
                <a:latin typeface="Arial MT"/>
                <a:cs typeface="Arial MT"/>
              </a:rPr>
              <a:t>P</a:t>
            </a:r>
            <a:r>
              <a:rPr sz="1300" spc="-40" dirty="0">
                <a:latin typeface="Arial MT"/>
                <a:cs typeface="Arial MT"/>
              </a:rPr>
              <a:t>L</a:t>
            </a:r>
            <a:r>
              <a:rPr sz="1300" spc="-20" dirty="0">
                <a:latin typeface="Arial MT"/>
                <a:cs typeface="Arial MT"/>
              </a:rPr>
              <a:t>O</a:t>
            </a:r>
            <a:r>
              <a:rPr sz="1300" spc="-35" dirty="0">
                <a:latin typeface="Arial MT"/>
                <a:cs typeface="Arial MT"/>
              </a:rPr>
              <a:t>Y</a:t>
            </a:r>
            <a:r>
              <a:rPr sz="1300" spc="-25" dirty="0">
                <a:latin typeface="Arial MT"/>
                <a:cs typeface="Arial MT"/>
              </a:rPr>
              <a:t>E</a:t>
            </a:r>
            <a:r>
              <a:rPr sz="1300" dirty="0">
                <a:latin typeface="Arial MT"/>
                <a:cs typeface="Arial MT"/>
              </a:rPr>
              <a:t>E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07135" y="2082164"/>
          <a:ext cx="1682750" cy="2078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/>
                <a:gridCol w="927100"/>
              </a:tblGrid>
              <a:tr h="721360">
                <a:tc gridSpan="2">
                  <a:txBody>
                    <a:bodyPr/>
                    <a:lstStyle/>
                    <a:p>
                      <a:pPr marL="261620" marR="247015" indent="182880">
                        <a:lnSpc>
                          <a:spcPts val="1600"/>
                        </a:lnSpc>
                        <a:spcBef>
                          <a:spcPts val="1180"/>
                        </a:spcBef>
                      </a:pPr>
                      <a:r>
                        <a:rPr sz="1350" spc="-15" dirty="0">
                          <a:latin typeface="Arial MT"/>
                          <a:cs typeface="Arial MT"/>
                        </a:rPr>
                        <a:t>PAYROLL </a:t>
                      </a:r>
                      <a:r>
                        <a:rPr sz="13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-2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350" spc="-2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350" spc="-30" dirty="0">
                          <a:latin typeface="Arial MT"/>
                          <a:cs typeface="Arial MT"/>
                        </a:rPr>
                        <a:t>PA</a:t>
                      </a:r>
                      <a:r>
                        <a:rPr sz="1350" spc="-1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350" spc="-3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350" spc="-15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350" spc="-3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350" spc="-1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T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149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57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200" spc="-35" dirty="0">
                          <a:latin typeface="Arial MT"/>
                          <a:cs typeface="Arial MT"/>
                        </a:rPr>
                        <a:t>Paycheck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924050" y="4154170"/>
            <a:ext cx="82550" cy="123189"/>
          </a:xfrm>
          <a:custGeom>
            <a:avLst/>
            <a:gdLst/>
            <a:ahLst/>
            <a:cxnLst/>
            <a:rect l="l" t="t" r="r" b="b"/>
            <a:pathLst>
              <a:path w="82550" h="123189">
                <a:moveTo>
                  <a:pt x="82550" y="0"/>
                </a:moveTo>
                <a:lnTo>
                  <a:pt x="0" y="0"/>
                </a:lnTo>
                <a:lnTo>
                  <a:pt x="41910" y="123189"/>
                </a:lnTo>
                <a:lnTo>
                  <a:pt x="82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04970" y="4428490"/>
            <a:ext cx="1096010" cy="1096010"/>
          </a:xfrm>
          <a:custGeom>
            <a:avLst/>
            <a:gdLst/>
            <a:ahLst/>
            <a:cxnLst/>
            <a:rect l="l" t="t" r="r" b="b"/>
            <a:pathLst>
              <a:path w="1096010" h="1096010">
                <a:moveTo>
                  <a:pt x="115569" y="1096010"/>
                </a:moveTo>
                <a:lnTo>
                  <a:pt x="979169" y="1096010"/>
                </a:lnTo>
                <a:lnTo>
                  <a:pt x="1024751" y="1086881"/>
                </a:lnTo>
                <a:lnTo>
                  <a:pt x="1061878" y="1062037"/>
                </a:lnTo>
                <a:lnTo>
                  <a:pt x="1086862" y="1025286"/>
                </a:lnTo>
                <a:lnTo>
                  <a:pt x="1096009" y="980440"/>
                </a:lnTo>
                <a:lnTo>
                  <a:pt x="1096009" y="116840"/>
                </a:lnTo>
                <a:lnTo>
                  <a:pt x="1086862" y="71794"/>
                </a:lnTo>
                <a:lnTo>
                  <a:pt x="1061878" y="34607"/>
                </a:lnTo>
                <a:lnTo>
                  <a:pt x="1024751" y="9326"/>
                </a:lnTo>
                <a:lnTo>
                  <a:pt x="979169" y="0"/>
                </a:lnTo>
                <a:lnTo>
                  <a:pt x="115569" y="0"/>
                </a:lnTo>
                <a:lnTo>
                  <a:pt x="70723" y="9326"/>
                </a:lnTo>
                <a:lnTo>
                  <a:pt x="33972" y="34607"/>
                </a:lnTo>
                <a:lnTo>
                  <a:pt x="9128" y="71794"/>
                </a:lnTo>
                <a:lnTo>
                  <a:pt x="0" y="116840"/>
                </a:lnTo>
                <a:lnTo>
                  <a:pt x="0" y="980440"/>
                </a:lnTo>
                <a:lnTo>
                  <a:pt x="9128" y="1025286"/>
                </a:lnTo>
                <a:lnTo>
                  <a:pt x="33972" y="1062037"/>
                </a:lnTo>
                <a:lnTo>
                  <a:pt x="70723" y="1086881"/>
                </a:lnTo>
                <a:lnTo>
                  <a:pt x="115569" y="1096010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50740" y="4564379"/>
            <a:ext cx="20701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40" dirty="0">
                <a:latin typeface="Arial MT"/>
                <a:cs typeface="Arial MT"/>
              </a:rPr>
              <a:t>3</a:t>
            </a:r>
            <a:r>
              <a:rPr sz="1050" spc="5" dirty="0">
                <a:latin typeface="Arial MT"/>
                <a:cs typeface="Arial MT"/>
              </a:rPr>
              <a:t>.</a:t>
            </a:r>
            <a:r>
              <a:rPr sz="1050" spc="-10" dirty="0">
                <a:latin typeface="Arial MT"/>
                <a:cs typeface="Arial MT"/>
              </a:rPr>
              <a:t>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8179" y="5029200"/>
            <a:ext cx="525780" cy="3378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indent="92710">
              <a:lnSpc>
                <a:spcPts val="1210"/>
              </a:lnSpc>
              <a:spcBef>
                <a:spcPts val="170"/>
              </a:spcBef>
            </a:pPr>
            <a:r>
              <a:rPr sz="1050" spc="-25" dirty="0">
                <a:latin typeface="Arial MT"/>
                <a:cs typeface="Arial MT"/>
              </a:rPr>
              <a:t>Apply 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40" dirty="0">
                <a:latin typeface="Arial MT"/>
                <a:cs typeface="Arial MT"/>
              </a:rPr>
              <a:t>Pa</a:t>
            </a:r>
            <a:r>
              <a:rPr sz="1050" spc="-50" dirty="0">
                <a:latin typeface="Arial MT"/>
                <a:cs typeface="Arial MT"/>
              </a:rPr>
              <a:t>y</a:t>
            </a:r>
            <a:r>
              <a:rPr sz="1050" spc="-20" dirty="0">
                <a:latin typeface="Arial MT"/>
                <a:cs typeface="Arial MT"/>
              </a:rPr>
              <a:t>m</a:t>
            </a:r>
            <a:r>
              <a:rPr sz="1050" spc="-50" dirty="0">
                <a:latin typeface="Arial MT"/>
                <a:cs typeface="Arial MT"/>
              </a:rPr>
              <a:t>e</a:t>
            </a:r>
            <a:r>
              <a:rPr sz="1050" spc="-40" dirty="0">
                <a:latin typeface="Arial MT"/>
                <a:cs typeface="Arial MT"/>
              </a:rPr>
              <a:t>n</a:t>
            </a:r>
            <a:r>
              <a:rPr sz="1050" spc="-5" dirty="0"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04970" y="2801620"/>
            <a:ext cx="1096010" cy="1993900"/>
            <a:chOff x="4204970" y="2801620"/>
            <a:chExt cx="1096010" cy="1993900"/>
          </a:xfrm>
        </p:grpSpPr>
        <p:sp>
          <p:nvSpPr>
            <p:cNvPr id="11" name="object 11"/>
            <p:cNvSpPr/>
            <p:nvPr/>
          </p:nvSpPr>
          <p:spPr>
            <a:xfrm>
              <a:off x="4204970" y="2801620"/>
              <a:ext cx="1096010" cy="1992630"/>
            </a:xfrm>
            <a:custGeom>
              <a:avLst/>
              <a:gdLst/>
              <a:ahLst/>
              <a:cxnLst/>
              <a:rect l="l" t="t" r="r" b="b"/>
              <a:pathLst>
                <a:path w="1096010" h="1992629">
                  <a:moveTo>
                    <a:pt x="0" y="1992629"/>
                  </a:moveTo>
                  <a:lnTo>
                    <a:pt x="1096009" y="1992629"/>
                  </a:lnTo>
                </a:path>
                <a:path w="1096010" h="1992629">
                  <a:moveTo>
                    <a:pt x="520700" y="0"/>
                  </a:moveTo>
                  <a:lnTo>
                    <a:pt x="520700" y="14935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1220" y="4284980"/>
              <a:ext cx="90170" cy="133350"/>
            </a:xfrm>
            <a:custGeom>
              <a:avLst/>
              <a:gdLst/>
              <a:ahLst/>
              <a:cxnLst/>
              <a:rect l="l" t="t" r="r" b="b"/>
              <a:pathLst>
                <a:path w="90170" h="133350">
                  <a:moveTo>
                    <a:pt x="90169" y="0"/>
                  </a:moveTo>
                  <a:lnTo>
                    <a:pt x="0" y="0"/>
                  </a:lnTo>
                  <a:lnTo>
                    <a:pt x="44450" y="133350"/>
                  </a:lnTo>
                  <a:lnTo>
                    <a:pt x="901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947159" y="2084070"/>
            <a:ext cx="1610360" cy="69088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337185">
              <a:lnSpc>
                <a:spcPct val="100000"/>
              </a:lnSpc>
            </a:pPr>
            <a:r>
              <a:rPr sz="1300" spc="-20" dirty="0">
                <a:latin typeface="Arial MT"/>
                <a:cs typeface="Arial MT"/>
              </a:rPr>
              <a:t>CUSTOMER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5520" y="3501390"/>
            <a:ext cx="65722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25" dirty="0">
                <a:latin typeface="Arial MT"/>
                <a:cs typeface="Arial MT"/>
              </a:rPr>
              <a:t>P</a:t>
            </a:r>
            <a:r>
              <a:rPr sz="1300" spc="-40" dirty="0">
                <a:latin typeface="Arial MT"/>
                <a:cs typeface="Arial MT"/>
              </a:rPr>
              <a:t>a</a:t>
            </a:r>
            <a:r>
              <a:rPr sz="1300" spc="-35" dirty="0">
                <a:latin typeface="Arial MT"/>
                <a:cs typeface="Arial MT"/>
              </a:rPr>
              <a:t>y</a:t>
            </a:r>
            <a:r>
              <a:rPr sz="1300" spc="-15" dirty="0">
                <a:latin typeface="Arial MT"/>
                <a:cs typeface="Arial MT"/>
              </a:rPr>
              <a:t>m</a:t>
            </a:r>
            <a:r>
              <a:rPr sz="1300" spc="-40" dirty="0">
                <a:latin typeface="Arial MT"/>
                <a:cs typeface="Arial MT"/>
              </a:rPr>
              <a:t>en</a:t>
            </a:r>
            <a:r>
              <a:rPr sz="1300" dirty="0">
                <a:latin typeface="Arial MT"/>
                <a:cs typeface="Arial MT"/>
              </a:rPr>
              <a:t>t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66840" y="2084070"/>
            <a:ext cx="1611630" cy="69088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337185">
              <a:lnSpc>
                <a:spcPct val="100000"/>
              </a:lnSpc>
            </a:pPr>
            <a:r>
              <a:rPr sz="1300" spc="-20" dirty="0">
                <a:latin typeface="Arial MT"/>
                <a:cs typeface="Arial MT"/>
              </a:rPr>
              <a:t>CUSTOMER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22059" y="4530090"/>
            <a:ext cx="1973580" cy="656590"/>
          </a:xfrm>
          <a:custGeom>
            <a:avLst/>
            <a:gdLst/>
            <a:ahLst/>
            <a:cxnLst/>
            <a:rect l="l" t="t" r="r" b="b"/>
            <a:pathLst>
              <a:path w="1973579" h="656589">
                <a:moveTo>
                  <a:pt x="1973580" y="0"/>
                </a:moveTo>
                <a:lnTo>
                  <a:pt x="0" y="0"/>
                </a:lnTo>
                <a:lnTo>
                  <a:pt x="0" y="656590"/>
                </a:lnTo>
                <a:lnTo>
                  <a:pt x="1973580" y="65659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30719" y="4644390"/>
            <a:ext cx="779780" cy="40005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170"/>
              </a:spcBef>
            </a:pPr>
            <a:r>
              <a:rPr sz="1250" spc="-30" dirty="0">
                <a:latin typeface="Arial MT"/>
                <a:cs typeface="Arial MT"/>
              </a:rPr>
              <a:t>Accounts </a:t>
            </a:r>
            <a:r>
              <a:rPr sz="1250" spc="-25" dirty="0">
                <a:latin typeface="Arial MT"/>
                <a:cs typeface="Arial MT"/>
              </a:rPr>
              <a:t> R</a:t>
            </a:r>
            <a:r>
              <a:rPr sz="1250" spc="-50" dirty="0">
                <a:latin typeface="Arial MT"/>
                <a:cs typeface="Arial MT"/>
              </a:rPr>
              <a:t>e</a:t>
            </a:r>
            <a:r>
              <a:rPr sz="1250" spc="-40" dirty="0">
                <a:latin typeface="Arial MT"/>
                <a:cs typeface="Arial MT"/>
              </a:rPr>
              <a:t>c</a:t>
            </a:r>
            <a:r>
              <a:rPr sz="1250" spc="-50" dirty="0">
                <a:latin typeface="Arial MT"/>
                <a:cs typeface="Arial MT"/>
              </a:rPr>
              <a:t>e</a:t>
            </a:r>
            <a:r>
              <a:rPr sz="1250" spc="5" dirty="0">
                <a:latin typeface="Arial MT"/>
                <a:cs typeface="Arial MT"/>
              </a:rPr>
              <a:t>i</a:t>
            </a:r>
            <a:r>
              <a:rPr sz="1250" spc="-40" dirty="0">
                <a:latin typeface="Arial MT"/>
                <a:cs typeface="Arial MT"/>
              </a:rPr>
              <a:t>v</a:t>
            </a:r>
            <a:r>
              <a:rPr sz="1250" spc="-50" dirty="0">
                <a:latin typeface="Arial MT"/>
                <a:cs typeface="Arial MT"/>
              </a:rPr>
              <a:t>a</a:t>
            </a:r>
            <a:r>
              <a:rPr sz="1250" spc="-40" dirty="0">
                <a:latin typeface="Arial MT"/>
                <a:cs typeface="Arial MT"/>
              </a:rPr>
              <a:t>b</a:t>
            </a:r>
            <a:r>
              <a:rPr sz="1250" spc="5" dirty="0">
                <a:latin typeface="Arial MT"/>
                <a:cs typeface="Arial MT"/>
              </a:rPr>
              <a:t>l</a:t>
            </a:r>
            <a:r>
              <a:rPr sz="1250" spc="-5" dirty="0">
                <a:latin typeface="Arial MT"/>
                <a:cs typeface="Arial MT"/>
              </a:rPr>
              <a:t>e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58940" y="2804160"/>
            <a:ext cx="584200" cy="2383790"/>
            <a:chOff x="6758940" y="2804160"/>
            <a:chExt cx="584200" cy="2383790"/>
          </a:xfrm>
        </p:grpSpPr>
        <p:sp>
          <p:nvSpPr>
            <p:cNvPr id="19" name="object 19"/>
            <p:cNvSpPr/>
            <p:nvPr/>
          </p:nvSpPr>
          <p:spPr>
            <a:xfrm>
              <a:off x="6760210" y="4530089"/>
              <a:ext cx="63500" cy="656590"/>
            </a:xfrm>
            <a:custGeom>
              <a:avLst/>
              <a:gdLst/>
              <a:ahLst/>
              <a:cxnLst/>
              <a:rect l="l" t="t" r="r" b="b"/>
              <a:pathLst>
                <a:path w="63500" h="656589">
                  <a:moveTo>
                    <a:pt x="0" y="656590"/>
                  </a:moveTo>
                  <a:lnTo>
                    <a:pt x="0" y="0"/>
                  </a:lnTo>
                  <a:lnTo>
                    <a:pt x="635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93610" y="2804160"/>
              <a:ext cx="0" cy="1624330"/>
            </a:xfrm>
            <a:custGeom>
              <a:avLst/>
              <a:gdLst/>
              <a:ahLst/>
              <a:cxnLst/>
              <a:rect l="l" t="t" r="r" b="b"/>
              <a:pathLst>
                <a:path h="1624329">
                  <a:moveTo>
                    <a:pt x="0" y="0"/>
                  </a:moveTo>
                  <a:lnTo>
                    <a:pt x="0" y="162432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45350" y="4415790"/>
              <a:ext cx="97790" cy="146050"/>
            </a:xfrm>
            <a:custGeom>
              <a:avLst/>
              <a:gdLst/>
              <a:ahLst/>
              <a:cxnLst/>
              <a:rect l="l" t="t" r="r" b="b"/>
              <a:pathLst>
                <a:path w="97790" h="146050">
                  <a:moveTo>
                    <a:pt x="97790" y="0"/>
                  </a:moveTo>
                  <a:lnTo>
                    <a:pt x="0" y="0"/>
                  </a:lnTo>
                  <a:lnTo>
                    <a:pt x="48259" y="146050"/>
                  </a:lnTo>
                  <a:lnTo>
                    <a:pt x="977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371080" y="3566160"/>
            <a:ext cx="71183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10" dirty="0">
                <a:latin typeface="Arial MT"/>
                <a:cs typeface="Arial MT"/>
              </a:rPr>
              <a:t>P</a:t>
            </a:r>
            <a:r>
              <a:rPr sz="1400" spc="-35" dirty="0">
                <a:latin typeface="Arial MT"/>
                <a:cs typeface="Arial MT"/>
              </a:rPr>
              <a:t>a</a:t>
            </a:r>
            <a:r>
              <a:rPr sz="1400" spc="-45" dirty="0">
                <a:latin typeface="Arial MT"/>
                <a:cs typeface="Arial MT"/>
              </a:rPr>
              <a:t>y</a:t>
            </a:r>
            <a:r>
              <a:rPr sz="1400" dirty="0">
                <a:latin typeface="Arial MT"/>
                <a:cs typeface="Arial MT"/>
              </a:rPr>
              <a:t>m</a:t>
            </a:r>
            <a:r>
              <a:rPr sz="1400" spc="-35" dirty="0">
                <a:latin typeface="Arial MT"/>
                <a:cs typeface="Arial MT"/>
              </a:rPr>
              <a:t>en</a:t>
            </a:r>
            <a:r>
              <a:rPr sz="1400" spc="5" dirty="0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74580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93515" algn="l"/>
              </a:tabLst>
            </a:pPr>
            <a:r>
              <a:rPr sz="4400" dirty="0"/>
              <a:t>Rules</a:t>
            </a:r>
            <a:r>
              <a:rPr sz="4400" spc="10" dirty="0"/>
              <a:t> </a:t>
            </a:r>
            <a:r>
              <a:rPr sz="4400" spc="-5" dirty="0"/>
              <a:t>for</a:t>
            </a:r>
            <a:r>
              <a:rPr sz="4400" dirty="0"/>
              <a:t> Using	DFD</a:t>
            </a:r>
            <a:r>
              <a:rPr sz="4400" spc="-80" dirty="0"/>
              <a:t> </a:t>
            </a:r>
            <a:r>
              <a:rPr sz="4400" dirty="0"/>
              <a:t>Symbols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90040"/>
            <a:ext cx="43827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Data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Flow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That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Connects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5050" y="2094229"/>
            <a:ext cx="1088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2155" algn="l"/>
              </a:tabLst>
            </a:pPr>
            <a:r>
              <a:rPr sz="1800" dirty="0">
                <a:latin typeface="Arial MT"/>
                <a:cs typeface="Arial MT"/>
              </a:rPr>
              <a:t>YES	</a:t>
            </a:r>
            <a:r>
              <a:rPr sz="1800" spc="-5" dirty="0">
                <a:latin typeface="Arial MT"/>
                <a:cs typeface="Arial MT"/>
              </a:rPr>
              <a:t>NO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6233" y="2387373"/>
          <a:ext cx="7774940" cy="3835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0790"/>
                <a:gridCol w="735330"/>
                <a:gridCol w="718820"/>
              </a:tblGrid>
              <a:tr h="51815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process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 to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 another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process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294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process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external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entity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420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process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store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293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external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entity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another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external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entity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42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external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entity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store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294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store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another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store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368540" y="2551429"/>
            <a:ext cx="384810" cy="252729"/>
          </a:xfrm>
          <a:custGeom>
            <a:avLst/>
            <a:gdLst/>
            <a:ahLst/>
            <a:cxnLst/>
            <a:rect l="l" t="t" r="r" b="b"/>
            <a:pathLst>
              <a:path w="384809" h="252730">
                <a:moveTo>
                  <a:pt x="384809" y="0"/>
                </a:moveTo>
                <a:lnTo>
                  <a:pt x="132079" y="252730"/>
                </a:lnTo>
              </a:path>
              <a:path w="384809" h="252730">
                <a:moveTo>
                  <a:pt x="132079" y="252730"/>
                </a:moveTo>
                <a:lnTo>
                  <a:pt x="0" y="120650"/>
                </a:lnTo>
              </a:path>
            </a:pathLst>
          </a:custGeom>
          <a:ln w="58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8540" y="3775709"/>
            <a:ext cx="384810" cy="252729"/>
          </a:xfrm>
          <a:custGeom>
            <a:avLst/>
            <a:gdLst/>
            <a:ahLst/>
            <a:cxnLst/>
            <a:rect l="l" t="t" r="r" b="b"/>
            <a:pathLst>
              <a:path w="384809" h="252729">
                <a:moveTo>
                  <a:pt x="384809" y="0"/>
                </a:moveTo>
                <a:lnTo>
                  <a:pt x="132079" y="252729"/>
                </a:lnTo>
              </a:path>
              <a:path w="384809" h="252729">
                <a:moveTo>
                  <a:pt x="132079" y="252729"/>
                </a:moveTo>
                <a:lnTo>
                  <a:pt x="0" y="120650"/>
                </a:lnTo>
              </a:path>
            </a:pathLst>
          </a:custGeom>
          <a:ln w="58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7359" y="4497070"/>
            <a:ext cx="384810" cy="252729"/>
          </a:xfrm>
          <a:custGeom>
            <a:avLst/>
            <a:gdLst/>
            <a:ahLst/>
            <a:cxnLst/>
            <a:rect l="l" t="t" r="r" b="b"/>
            <a:pathLst>
              <a:path w="384809" h="252729">
                <a:moveTo>
                  <a:pt x="384810" y="0"/>
                </a:moveTo>
                <a:lnTo>
                  <a:pt x="132080" y="252729"/>
                </a:lnTo>
              </a:path>
              <a:path w="384809" h="252729">
                <a:moveTo>
                  <a:pt x="132080" y="252729"/>
                </a:moveTo>
                <a:lnTo>
                  <a:pt x="0" y="120649"/>
                </a:lnTo>
              </a:path>
            </a:pathLst>
          </a:custGeom>
          <a:ln w="58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87359" y="5144770"/>
            <a:ext cx="384810" cy="252729"/>
          </a:xfrm>
          <a:custGeom>
            <a:avLst/>
            <a:gdLst/>
            <a:ahLst/>
            <a:cxnLst/>
            <a:rect l="l" t="t" r="r" b="b"/>
            <a:pathLst>
              <a:path w="384809" h="252729">
                <a:moveTo>
                  <a:pt x="384810" y="0"/>
                </a:moveTo>
                <a:lnTo>
                  <a:pt x="132080" y="252729"/>
                </a:lnTo>
              </a:path>
              <a:path w="384809" h="252729">
                <a:moveTo>
                  <a:pt x="132080" y="252729"/>
                </a:moveTo>
                <a:lnTo>
                  <a:pt x="0" y="120649"/>
                </a:lnTo>
              </a:path>
            </a:pathLst>
          </a:custGeom>
          <a:ln w="58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87359" y="5793740"/>
            <a:ext cx="384810" cy="252729"/>
          </a:xfrm>
          <a:custGeom>
            <a:avLst/>
            <a:gdLst/>
            <a:ahLst/>
            <a:cxnLst/>
            <a:rect l="l" t="t" r="r" b="b"/>
            <a:pathLst>
              <a:path w="384809" h="252729">
                <a:moveTo>
                  <a:pt x="384810" y="0"/>
                </a:moveTo>
                <a:lnTo>
                  <a:pt x="132080" y="252730"/>
                </a:lnTo>
              </a:path>
              <a:path w="384809" h="252729">
                <a:moveTo>
                  <a:pt x="132080" y="252730"/>
                </a:moveTo>
                <a:lnTo>
                  <a:pt x="0" y="120650"/>
                </a:lnTo>
              </a:path>
            </a:pathLst>
          </a:custGeom>
          <a:ln w="58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68540" y="3128010"/>
            <a:ext cx="384810" cy="252729"/>
          </a:xfrm>
          <a:custGeom>
            <a:avLst/>
            <a:gdLst/>
            <a:ahLst/>
            <a:cxnLst/>
            <a:rect l="l" t="t" r="r" b="b"/>
            <a:pathLst>
              <a:path w="384809" h="252729">
                <a:moveTo>
                  <a:pt x="384809" y="0"/>
                </a:moveTo>
                <a:lnTo>
                  <a:pt x="132079" y="252729"/>
                </a:lnTo>
              </a:path>
              <a:path w="384809" h="252729">
                <a:moveTo>
                  <a:pt x="132079" y="252729"/>
                </a:moveTo>
                <a:lnTo>
                  <a:pt x="0" y="120650"/>
                </a:lnTo>
              </a:path>
            </a:pathLst>
          </a:custGeom>
          <a:ln w="58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69" y="654050"/>
            <a:ext cx="23374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List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errors of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 </a:t>
            </a:r>
            <a:r>
              <a:rPr sz="1600" spc="-10" dirty="0">
                <a:latin typeface="Arial MT"/>
                <a:cs typeface="Arial MT"/>
              </a:rPr>
              <a:t>DFD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4950" y="1017269"/>
            <a:ext cx="2070100" cy="887730"/>
          </a:xfrm>
          <a:prstGeom prst="rect">
            <a:avLst/>
          </a:prstGeom>
          <a:ln w="762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</a:pPr>
            <a:r>
              <a:rPr sz="1650" spc="-10" dirty="0">
                <a:latin typeface="Arial MT"/>
                <a:cs typeface="Arial MT"/>
              </a:rPr>
              <a:t>E1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4950" y="5899150"/>
            <a:ext cx="2070100" cy="887730"/>
          </a:xfrm>
          <a:prstGeom prst="rect">
            <a:avLst/>
          </a:prstGeom>
          <a:ln w="762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</a:pPr>
            <a:r>
              <a:rPr sz="1650" spc="-10" dirty="0">
                <a:latin typeface="Arial MT"/>
                <a:cs typeface="Arial MT"/>
              </a:rPr>
              <a:t>E1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28189" y="1905000"/>
            <a:ext cx="135890" cy="4023360"/>
            <a:chOff x="2028189" y="1905000"/>
            <a:chExt cx="135890" cy="4023360"/>
          </a:xfrm>
        </p:grpSpPr>
        <p:sp>
          <p:nvSpPr>
            <p:cNvPr id="6" name="object 6"/>
            <p:cNvSpPr/>
            <p:nvPr/>
          </p:nvSpPr>
          <p:spPr>
            <a:xfrm>
              <a:off x="2096769" y="1905000"/>
              <a:ext cx="0" cy="3837940"/>
            </a:xfrm>
            <a:custGeom>
              <a:avLst/>
              <a:gdLst/>
              <a:ahLst/>
              <a:cxnLst/>
              <a:rect l="l" t="t" r="r" b="b"/>
              <a:pathLst>
                <a:path h="3837940">
                  <a:moveTo>
                    <a:pt x="0" y="0"/>
                  </a:moveTo>
                  <a:lnTo>
                    <a:pt x="0" y="38379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28189" y="5726429"/>
              <a:ext cx="135890" cy="201930"/>
            </a:xfrm>
            <a:custGeom>
              <a:avLst/>
              <a:gdLst/>
              <a:ahLst/>
              <a:cxnLst/>
              <a:rect l="l" t="t" r="r" b="b"/>
              <a:pathLst>
                <a:path w="135889" h="201929">
                  <a:moveTo>
                    <a:pt x="135890" y="0"/>
                  </a:moveTo>
                  <a:lnTo>
                    <a:pt x="0" y="0"/>
                  </a:lnTo>
                  <a:lnTo>
                    <a:pt x="68580" y="201930"/>
                  </a:lnTo>
                  <a:lnTo>
                    <a:pt x="135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941059" y="1135380"/>
            <a:ext cx="1775460" cy="1775460"/>
          </a:xfrm>
          <a:custGeom>
            <a:avLst/>
            <a:gdLst/>
            <a:ahLst/>
            <a:cxnLst/>
            <a:rect l="l" t="t" r="r" b="b"/>
            <a:pathLst>
              <a:path w="1775459" h="1775460">
                <a:moveTo>
                  <a:pt x="187960" y="1775460"/>
                </a:moveTo>
                <a:lnTo>
                  <a:pt x="1587499" y="1775460"/>
                </a:lnTo>
                <a:lnTo>
                  <a:pt x="1637141" y="1768680"/>
                </a:lnTo>
                <a:lnTo>
                  <a:pt x="1681950" y="1749589"/>
                </a:lnTo>
                <a:lnTo>
                  <a:pt x="1720056" y="1720056"/>
                </a:lnTo>
                <a:lnTo>
                  <a:pt x="1749589" y="1681950"/>
                </a:lnTo>
                <a:lnTo>
                  <a:pt x="1768680" y="1637141"/>
                </a:lnTo>
                <a:lnTo>
                  <a:pt x="1775460" y="1587500"/>
                </a:lnTo>
                <a:lnTo>
                  <a:pt x="1775460" y="187960"/>
                </a:lnTo>
                <a:lnTo>
                  <a:pt x="1768680" y="138318"/>
                </a:lnTo>
                <a:lnTo>
                  <a:pt x="1749589" y="93509"/>
                </a:lnTo>
                <a:lnTo>
                  <a:pt x="1720056" y="55403"/>
                </a:lnTo>
                <a:lnTo>
                  <a:pt x="1681950" y="25870"/>
                </a:lnTo>
                <a:lnTo>
                  <a:pt x="1637141" y="6779"/>
                </a:lnTo>
                <a:lnTo>
                  <a:pt x="1587499" y="0"/>
                </a:lnTo>
                <a:lnTo>
                  <a:pt x="187960" y="0"/>
                </a:lnTo>
                <a:lnTo>
                  <a:pt x="138318" y="6779"/>
                </a:lnTo>
                <a:lnTo>
                  <a:pt x="93509" y="25870"/>
                </a:lnTo>
                <a:lnTo>
                  <a:pt x="55403" y="55403"/>
                </a:lnTo>
                <a:lnTo>
                  <a:pt x="25870" y="93509"/>
                </a:lnTo>
                <a:lnTo>
                  <a:pt x="6779" y="138318"/>
                </a:lnTo>
                <a:lnTo>
                  <a:pt x="0" y="187960"/>
                </a:lnTo>
                <a:lnTo>
                  <a:pt x="0" y="1587500"/>
                </a:lnTo>
                <a:lnTo>
                  <a:pt x="6779" y="1637141"/>
                </a:lnTo>
                <a:lnTo>
                  <a:pt x="25870" y="1681950"/>
                </a:lnTo>
                <a:lnTo>
                  <a:pt x="55403" y="1720056"/>
                </a:lnTo>
                <a:lnTo>
                  <a:pt x="93509" y="1749589"/>
                </a:lnTo>
                <a:lnTo>
                  <a:pt x="138318" y="1768680"/>
                </a:lnTo>
                <a:lnTo>
                  <a:pt x="187960" y="177546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85280" y="1990089"/>
            <a:ext cx="28130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25" dirty="0">
                <a:latin typeface="Arial MT"/>
                <a:cs typeface="Arial MT"/>
              </a:rPr>
              <a:t>P</a:t>
            </a:r>
            <a:r>
              <a:rPr sz="1650" spc="10" dirty="0">
                <a:latin typeface="Arial MT"/>
                <a:cs typeface="Arial MT"/>
              </a:rPr>
              <a:t>2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39154" y="1725295"/>
            <a:ext cx="1899285" cy="4916805"/>
            <a:chOff x="5939154" y="1725295"/>
            <a:chExt cx="1899285" cy="4916805"/>
          </a:xfrm>
        </p:grpSpPr>
        <p:sp>
          <p:nvSpPr>
            <p:cNvPr id="11" name="object 11"/>
            <p:cNvSpPr/>
            <p:nvPr/>
          </p:nvSpPr>
          <p:spPr>
            <a:xfrm>
              <a:off x="5941059" y="1727200"/>
              <a:ext cx="1775460" cy="0"/>
            </a:xfrm>
            <a:custGeom>
              <a:avLst/>
              <a:gdLst/>
              <a:ahLst/>
              <a:cxnLst/>
              <a:rect l="l" t="t" r="r" b="b"/>
              <a:pathLst>
                <a:path w="1775459">
                  <a:moveTo>
                    <a:pt x="0" y="0"/>
                  </a:moveTo>
                  <a:lnTo>
                    <a:pt x="177546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59169" y="486283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59" h="1775459">
                  <a:moveTo>
                    <a:pt x="187959" y="1775460"/>
                  </a:moveTo>
                  <a:lnTo>
                    <a:pt x="1587500" y="1775460"/>
                  </a:lnTo>
                  <a:lnTo>
                    <a:pt x="1637582" y="1768863"/>
                  </a:lnTo>
                  <a:lnTo>
                    <a:pt x="1682514" y="1750201"/>
                  </a:lnTo>
                  <a:lnTo>
                    <a:pt x="1720532" y="1721167"/>
                  </a:lnTo>
                  <a:lnTo>
                    <a:pt x="1749871" y="1683455"/>
                  </a:lnTo>
                  <a:lnTo>
                    <a:pt x="1768768" y="1638758"/>
                  </a:lnTo>
                  <a:lnTo>
                    <a:pt x="1775459" y="1588770"/>
                  </a:lnTo>
                  <a:lnTo>
                    <a:pt x="1775459" y="187960"/>
                  </a:lnTo>
                  <a:lnTo>
                    <a:pt x="1768768" y="138318"/>
                  </a:lnTo>
                  <a:lnTo>
                    <a:pt x="1749871" y="93509"/>
                  </a:lnTo>
                  <a:lnTo>
                    <a:pt x="1720532" y="55403"/>
                  </a:lnTo>
                  <a:lnTo>
                    <a:pt x="1682514" y="25870"/>
                  </a:lnTo>
                  <a:lnTo>
                    <a:pt x="1637582" y="6779"/>
                  </a:lnTo>
                  <a:lnTo>
                    <a:pt x="1587500" y="0"/>
                  </a:lnTo>
                  <a:lnTo>
                    <a:pt x="187959" y="0"/>
                  </a:lnTo>
                  <a:lnTo>
                    <a:pt x="138318" y="6779"/>
                  </a:lnTo>
                  <a:lnTo>
                    <a:pt x="93509" y="25870"/>
                  </a:lnTo>
                  <a:lnTo>
                    <a:pt x="55403" y="55403"/>
                  </a:lnTo>
                  <a:lnTo>
                    <a:pt x="25870" y="93509"/>
                  </a:lnTo>
                  <a:lnTo>
                    <a:pt x="6779" y="138318"/>
                  </a:lnTo>
                  <a:lnTo>
                    <a:pt x="0" y="187960"/>
                  </a:lnTo>
                  <a:lnTo>
                    <a:pt x="0" y="1588770"/>
                  </a:lnTo>
                  <a:lnTo>
                    <a:pt x="6779" y="1638758"/>
                  </a:lnTo>
                  <a:lnTo>
                    <a:pt x="25870" y="1683455"/>
                  </a:lnTo>
                  <a:lnTo>
                    <a:pt x="55403" y="1721167"/>
                  </a:lnTo>
                  <a:lnTo>
                    <a:pt x="93509" y="1750201"/>
                  </a:lnTo>
                  <a:lnTo>
                    <a:pt x="138318" y="1768863"/>
                  </a:lnTo>
                  <a:lnTo>
                    <a:pt x="187959" y="177546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09740" y="5709920"/>
            <a:ext cx="28257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5" dirty="0">
                <a:latin typeface="Arial MT"/>
                <a:cs typeface="Arial MT"/>
              </a:rPr>
              <a:t>P</a:t>
            </a:r>
            <a:r>
              <a:rPr sz="1650" spc="10" dirty="0">
                <a:latin typeface="Arial MT"/>
                <a:cs typeface="Arial MT"/>
              </a:rPr>
              <a:t>1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28010" y="3232150"/>
            <a:ext cx="4708525" cy="2224405"/>
            <a:chOff x="3128010" y="3232150"/>
            <a:chExt cx="4708525" cy="2224405"/>
          </a:xfrm>
        </p:grpSpPr>
        <p:sp>
          <p:nvSpPr>
            <p:cNvPr id="15" name="object 15"/>
            <p:cNvSpPr/>
            <p:nvPr/>
          </p:nvSpPr>
          <p:spPr>
            <a:xfrm>
              <a:off x="6059170" y="5454650"/>
              <a:ext cx="1775460" cy="0"/>
            </a:xfrm>
            <a:custGeom>
              <a:avLst/>
              <a:gdLst/>
              <a:ahLst/>
              <a:cxnLst/>
              <a:rect l="l" t="t" r="r" b="b"/>
              <a:pathLst>
                <a:path w="1775459">
                  <a:moveTo>
                    <a:pt x="0" y="0"/>
                  </a:moveTo>
                  <a:lnTo>
                    <a:pt x="177545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31820" y="3235960"/>
              <a:ext cx="2661920" cy="887730"/>
            </a:xfrm>
            <a:custGeom>
              <a:avLst/>
              <a:gdLst/>
              <a:ahLst/>
              <a:cxnLst/>
              <a:rect l="l" t="t" r="r" b="b"/>
              <a:pathLst>
                <a:path w="2661920" h="887729">
                  <a:moveTo>
                    <a:pt x="2661920" y="0"/>
                  </a:moveTo>
                  <a:lnTo>
                    <a:pt x="0" y="0"/>
                  </a:lnTo>
                  <a:lnTo>
                    <a:pt x="0" y="887729"/>
                  </a:lnTo>
                  <a:lnTo>
                    <a:pt x="2661920" y="88772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672580" y="1362710"/>
            <a:ext cx="31813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45" dirty="0">
                <a:latin typeface="Arial MT"/>
                <a:cs typeface="Arial MT"/>
              </a:rPr>
              <a:t>1</a:t>
            </a:r>
            <a:r>
              <a:rPr sz="1650" spc="25" dirty="0">
                <a:latin typeface="Arial MT"/>
                <a:cs typeface="Arial MT"/>
              </a:rPr>
              <a:t>.</a:t>
            </a:r>
            <a:r>
              <a:rPr sz="1650" spc="10" dirty="0">
                <a:latin typeface="Arial MT"/>
                <a:cs typeface="Arial MT"/>
              </a:rPr>
              <a:t>0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84340" y="5083809"/>
            <a:ext cx="31940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65" dirty="0">
                <a:latin typeface="Arial MT"/>
                <a:cs typeface="Arial MT"/>
              </a:rPr>
              <a:t>2</a:t>
            </a:r>
            <a:r>
              <a:rPr sz="1650" spc="-75" dirty="0">
                <a:latin typeface="Arial MT"/>
                <a:cs typeface="Arial MT"/>
              </a:rPr>
              <a:t>.</a:t>
            </a:r>
            <a:r>
              <a:rPr sz="1650" spc="10" dirty="0">
                <a:latin typeface="Arial MT"/>
                <a:cs typeface="Arial MT"/>
              </a:rPr>
              <a:t>0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93209" y="3517900"/>
            <a:ext cx="43116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5" dirty="0">
                <a:latin typeface="Arial MT"/>
                <a:cs typeface="Arial MT"/>
              </a:rPr>
              <a:t>D</a:t>
            </a:r>
            <a:r>
              <a:rPr sz="1650" spc="-25" dirty="0">
                <a:latin typeface="Arial MT"/>
                <a:cs typeface="Arial MT"/>
              </a:rPr>
              <a:t>S</a:t>
            </a:r>
            <a:r>
              <a:rPr sz="1650" spc="10" dirty="0">
                <a:latin typeface="Arial MT"/>
                <a:cs typeface="Arial MT"/>
              </a:rPr>
              <a:t>1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620010" y="1422400"/>
            <a:ext cx="4276090" cy="4810760"/>
            <a:chOff x="2620010" y="1422400"/>
            <a:chExt cx="4276090" cy="4810760"/>
          </a:xfrm>
        </p:grpSpPr>
        <p:sp>
          <p:nvSpPr>
            <p:cNvPr id="21" name="object 21"/>
            <p:cNvSpPr/>
            <p:nvPr/>
          </p:nvSpPr>
          <p:spPr>
            <a:xfrm>
              <a:off x="2688590" y="2090419"/>
              <a:ext cx="3370579" cy="3482340"/>
            </a:xfrm>
            <a:custGeom>
              <a:avLst/>
              <a:gdLst/>
              <a:ahLst/>
              <a:cxnLst/>
              <a:rect l="l" t="t" r="r" b="b"/>
              <a:pathLst>
                <a:path w="3370579" h="3482340">
                  <a:moveTo>
                    <a:pt x="3370580" y="3482340"/>
                  </a:moveTo>
                  <a:lnTo>
                    <a:pt x="0" y="3482340"/>
                  </a:lnTo>
                </a:path>
                <a:path w="3370579" h="3482340">
                  <a:moveTo>
                    <a:pt x="0" y="0"/>
                  </a:moveTo>
                  <a:lnTo>
                    <a:pt x="0" y="34823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20010" y="1905000"/>
              <a:ext cx="134620" cy="203200"/>
            </a:xfrm>
            <a:custGeom>
              <a:avLst/>
              <a:gdLst/>
              <a:ahLst/>
              <a:cxnLst/>
              <a:rect l="l" t="t" r="r" b="b"/>
              <a:pathLst>
                <a:path w="134619" h="203200">
                  <a:moveTo>
                    <a:pt x="68579" y="0"/>
                  </a:moveTo>
                  <a:lnTo>
                    <a:pt x="0" y="203200"/>
                  </a:lnTo>
                  <a:lnTo>
                    <a:pt x="134619" y="203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75050" y="6164579"/>
              <a:ext cx="2298700" cy="0"/>
            </a:xfrm>
            <a:custGeom>
              <a:avLst/>
              <a:gdLst/>
              <a:ahLst/>
              <a:cxnLst/>
              <a:rect l="l" t="t" r="r" b="b"/>
              <a:pathLst>
                <a:path w="2298700">
                  <a:moveTo>
                    <a:pt x="0" y="0"/>
                  </a:moveTo>
                  <a:lnTo>
                    <a:pt x="2298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57239" y="6097270"/>
              <a:ext cx="201930" cy="135890"/>
            </a:xfrm>
            <a:custGeom>
              <a:avLst/>
              <a:gdLst/>
              <a:ahLst/>
              <a:cxnLst/>
              <a:rect l="l" t="t" r="r" b="b"/>
              <a:pathLst>
                <a:path w="201929" h="135889">
                  <a:moveTo>
                    <a:pt x="0" y="0"/>
                  </a:moveTo>
                  <a:lnTo>
                    <a:pt x="0" y="135889"/>
                  </a:lnTo>
                  <a:lnTo>
                    <a:pt x="201930" y="67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28789" y="3096260"/>
              <a:ext cx="0" cy="1766570"/>
            </a:xfrm>
            <a:custGeom>
              <a:avLst/>
              <a:gdLst/>
              <a:ahLst/>
              <a:cxnLst/>
              <a:rect l="l" t="t" r="r" b="b"/>
              <a:pathLst>
                <a:path h="1766570">
                  <a:moveTo>
                    <a:pt x="0" y="176657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61480" y="2910839"/>
              <a:ext cx="134620" cy="203200"/>
            </a:xfrm>
            <a:custGeom>
              <a:avLst/>
              <a:gdLst/>
              <a:ahLst/>
              <a:cxnLst/>
              <a:rect l="l" t="t" r="r" b="b"/>
              <a:pathLst>
                <a:path w="134620" h="203200">
                  <a:moveTo>
                    <a:pt x="67310" y="0"/>
                  </a:moveTo>
                  <a:lnTo>
                    <a:pt x="0" y="203200"/>
                  </a:lnTo>
                  <a:lnTo>
                    <a:pt x="134620" y="20320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62780" y="5218429"/>
              <a:ext cx="1410970" cy="0"/>
            </a:xfrm>
            <a:custGeom>
              <a:avLst/>
              <a:gdLst/>
              <a:ahLst/>
              <a:cxnLst/>
              <a:rect l="l" t="t" r="r" b="b"/>
              <a:pathLst>
                <a:path w="1410970">
                  <a:moveTo>
                    <a:pt x="141097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57239" y="5151120"/>
              <a:ext cx="201930" cy="134620"/>
            </a:xfrm>
            <a:custGeom>
              <a:avLst/>
              <a:gdLst/>
              <a:ahLst/>
              <a:cxnLst/>
              <a:rect l="l" t="t" r="r" b="b"/>
              <a:pathLst>
                <a:path w="201929" h="134620">
                  <a:moveTo>
                    <a:pt x="0" y="0"/>
                  </a:moveTo>
                  <a:lnTo>
                    <a:pt x="0" y="134619"/>
                  </a:lnTo>
                  <a:lnTo>
                    <a:pt x="201930" y="67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23640" y="3235960"/>
              <a:ext cx="85090" cy="887730"/>
            </a:xfrm>
            <a:custGeom>
              <a:avLst/>
              <a:gdLst/>
              <a:ahLst/>
              <a:cxnLst/>
              <a:rect l="l" t="t" r="r" b="b"/>
              <a:pathLst>
                <a:path w="85089" h="887729">
                  <a:moveTo>
                    <a:pt x="0" y="887729"/>
                  </a:moveTo>
                  <a:lnTo>
                    <a:pt x="0" y="0"/>
                  </a:lnTo>
                  <a:lnTo>
                    <a:pt x="8508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75050" y="1786890"/>
              <a:ext cx="887730" cy="3431540"/>
            </a:xfrm>
            <a:custGeom>
              <a:avLst/>
              <a:gdLst/>
              <a:ahLst/>
              <a:cxnLst/>
              <a:rect l="l" t="t" r="r" b="b"/>
              <a:pathLst>
                <a:path w="887729" h="3431540">
                  <a:moveTo>
                    <a:pt x="887729" y="2307590"/>
                  </a:moveTo>
                  <a:lnTo>
                    <a:pt x="887729" y="3431540"/>
                  </a:lnTo>
                </a:path>
                <a:path w="887729" h="3431540">
                  <a:moveTo>
                    <a:pt x="0" y="0"/>
                  </a:moveTo>
                  <a:lnTo>
                    <a:pt x="887729" y="0"/>
                  </a:lnTo>
                  <a:lnTo>
                    <a:pt x="887729" y="123317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94200" y="3003550"/>
              <a:ext cx="135890" cy="203200"/>
            </a:xfrm>
            <a:custGeom>
              <a:avLst/>
              <a:gdLst/>
              <a:ahLst/>
              <a:cxnLst/>
              <a:rect l="l" t="t" r="r" b="b"/>
              <a:pathLst>
                <a:path w="135889" h="203200">
                  <a:moveTo>
                    <a:pt x="135889" y="0"/>
                  </a:moveTo>
                  <a:lnTo>
                    <a:pt x="0" y="0"/>
                  </a:lnTo>
                  <a:lnTo>
                    <a:pt x="68579" y="203200"/>
                  </a:lnTo>
                  <a:lnTo>
                    <a:pt x="135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75050" y="1490980"/>
              <a:ext cx="2180590" cy="0"/>
            </a:xfrm>
            <a:custGeom>
              <a:avLst/>
              <a:gdLst/>
              <a:ahLst/>
              <a:cxnLst/>
              <a:rect l="l" t="t" r="r" b="b"/>
              <a:pathLst>
                <a:path w="2180590">
                  <a:moveTo>
                    <a:pt x="0" y="0"/>
                  </a:moveTo>
                  <a:lnTo>
                    <a:pt x="218059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39130" y="1422400"/>
              <a:ext cx="201930" cy="135890"/>
            </a:xfrm>
            <a:custGeom>
              <a:avLst/>
              <a:gdLst/>
              <a:ahLst/>
              <a:cxnLst/>
              <a:rect l="l" t="t" r="r" b="b"/>
              <a:pathLst>
                <a:path w="201929" h="135890">
                  <a:moveTo>
                    <a:pt x="0" y="0"/>
                  </a:moveTo>
                  <a:lnTo>
                    <a:pt x="0" y="135889"/>
                  </a:lnTo>
                  <a:lnTo>
                    <a:pt x="201930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56100" y="1062989"/>
            <a:ext cx="43116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5" dirty="0">
                <a:latin typeface="Arial MT"/>
                <a:cs typeface="Arial MT"/>
              </a:rPr>
              <a:t>D</a:t>
            </a:r>
            <a:r>
              <a:rPr sz="1650" spc="65" dirty="0">
                <a:latin typeface="Arial MT"/>
                <a:cs typeface="Arial MT"/>
              </a:rPr>
              <a:t>F</a:t>
            </a:r>
            <a:r>
              <a:rPr sz="1650" spc="10" dirty="0">
                <a:latin typeface="Arial MT"/>
                <a:cs typeface="Arial MT"/>
              </a:rPr>
              <a:t>2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42459" y="5797550"/>
            <a:ext cx="419734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5" dirty="0">
                <a:latin typeface="Arial MT"/>
                <a:cs typeface="Arial MT"/>
              </a:rPr>
              <a:t>D</a:t>
            </a:r>
            <a:r>
              <a:rPr sz="1650" spc="-35" dirty="0">
                <a:latin typeface="Arial MT"/>
                <a:cs typeface="Arial MT"/>
              </a:rPr>
              <a:t>F</a:t>
            </a:r>
            <a:r>
              <a:rPr sz="1650" spc="10" dirty="0">
                <a:latin typeface="Arial MT"/>
                <a:cs typeface="Arial MT"/>
              </a:rPr>
              <a:t>2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06290" y="4607560"/>
            <a:ext cx="419734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5" dirty="0">
                <a:latin typeface="Arial MT"/>
                <a:cs typeface="Arial MT"/>
              </a:rPr>
              <a:t>D</a:t>
            </a:r>
            <a:r>
              <a:rPr sz="1650" spc="-25" dirty="0">
                <a:latin typeface="Arial MT"/>
                <a:cs typeface="Arial MT"/>
              </a:rPr>
              <a:t>F</a:t>
            </a:r>
            <a:r>
              <a:rPr sz="1650" spc="10" dirty="0">
                <a:latin typeface="Arial MT"/>
                <a:cs typeface="Arial MT"/>
              </a:rPr>
              <a:t>6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54729" y="5208270"/>
            <a:ext cx="419734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5" dirty="0">
                <a:latin typeface="Arial MT"/>
                <a:cs typeface="Arial MT"/>
              </a:rPr>
              <a:t>D</a:t>
            </a:r>
            <a:r>
              <a:rPr sz="1650" spc="-25" dirty="0">
                <a:latin typeface="Arial MT"/>
                <a:cs typeface="Arial MT"/>
              </a:rPr>
              <a:t>F</a:t>
            </a:r>
            <a:r>
              <a:rPr sz="1650" spc="10" dirty="0">
                <a:latin typeface="Arial MT"/>
                <a:cs typeface="Arial MT"/>
              </a:rPr>
              <a:t>4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10069" y="3893820"/>
            <a:ext cx="432434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5" dirty="0">
                <a:latin typeface="Arial MT"/>
                <a:cs typeface="Arial MT"/>
              </a:rPr>
              <a:t>D</a:t>
            </a:r>
            <a:r>
              <a:rPr sz="1650" spc="65" dirty="0">
                <a:latin typeface="Arial MT"/>
                <a:cs typeface="Arial MT"/>
              </a:rPr>
              <a:t>F</a:t>
            </a:r>
            <a:r>
              <a:rPr sz="1650" spc="10" dirty="0">
                <a:latin typeface="Arial MT"/>
                <a:cs typeface="Arial MT"/>
              </a:rPr>
              <a:t>3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87500" y="3517900"/>
            <a:ext cx="42100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5" dirty="0">
                <a:latin typeface="Arial MT"/>
                <a:cs typeface="Arial MT"/>
              </a:rPr>
              <a:t>D</a:t>
            </a:r>
            <a:r>
              <a:rPr sz="1650" spc="-25" dirty="0">
                <a:latin typeface="Arial MT"/>
                <a:cs typeface="Arial MT"/>
              </a:rPr>
              <a:t>F</a:t>
            </a:r>
            <a:r>
              <a:rPr sz="1650" spc="10" dirty="0">
                <a:latin typeface="Arial MT"/>
                <a:cs typeface="Arial MT"/>
              </a:rPr>
              <a:t>1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54779" y="2039619"/>
            <a:ext cx="419734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5" dirty="0">
                <a:latin typeface="Arial MT"/>
                <a:cs typeface="Arial MT"/>
              </a:rPr>
              <a:t>D</a:t>
            </a:r>
            <a:r>
              <a:rPr sz="1650" spc="-25" dirty="0">
                <a:latin typeface="Arial MT"/>
                <a:cs typeface="Arial MT"/>
              </a:rPr>
              <a:t>F</a:t>
            </a:r>
            <a:r>
              <a:rPr sz="1650" spc="10" dirty="0">
                <a:latin typeface="Arial MT"/>
                <a:cs typeface="Arial MT"/>
              </a:rPr>
              <a:t>5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83794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Context</a:t>
            </a:r>
            <a:r>
              <a:rPr sz="4400" spc="-65" dirty="0"/>
              <a:t> </a:t>
            </a:r>
            <a:r>
              <a:rPr sz="4400" dirty="0" smtClean="0"/>
              <a:t>Diagram</a:t>
            </a:r>
            <a:r>
              <a:rPr lang="en-IN" sz="4400" dirty="0" smtClean="0"/>
              <a:t> or Level 0 DFD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10539" y="1148460"/>
            <a:ext cx="8107045" cy="5307863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50"/>
              </a:spcBef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600" dirty="0">
                <a:latin typeface="Arial MT"/>
                <a:cs typeface="Arial MT"/>
              </a:rPr>
              <a:t>Top-level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view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endParaRPr sz="2600" dirty="0">
              <a:latin typeface="Arial MT"/>
              <a:cs typeface="Arial MT"/>
            </a:endParaRPr>
          </a:p>
          <a:p>
            <a:pPr marL="381000" marR="30480" indent="-342900">
              <a:lnSpc>
                <a:spcPct val="100000"/>
              </a:lnSpc>
              <a:spcBef>
                <a:spcPts val="650"/>
              </a:spcBef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600" dirty="0">
                <a:latin typeface="Arial MT"/>
                <a:cs typeface="Arial MT"/>
              </a:rPr>
              <a:t>Shows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boundaries,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external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entities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that </a:t>
            </a:r>
            <a:r>
              <a:rPr sz="2600" dirty="0">
                <a:latin typeface="Arial MT"/>
                <a:cs typeface="Arial MT"/>
              </a:rPr>
              <a:t> interact </a:t>
            </a:r>
            <a:r>
              <a:rPr sz="2600" spc="-5" dirty="0">
                <a:latin typeface="Arial MT"/>
                <a:cs typeface="Arial MT"/>
              </a:rPr>
              <a:t>with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5" dirty="0">
                <a:latin typeface="Arial MT"/>
                <a:cs typeface="Arial MT"/>
              </a:rPr>
              <a:t>system, </a:t>
            </a:r>
            <a:r>
              <a:rPr sz="2600" dirty="0">
                <a:latin typeface="Arial MT"/>
                <a:cs typeface="Arial MT"/>
              </a:rPr>
              <a:t>and major </a:t>
            </a:r>
            <a:r>
              <a:rPr sz="2600" spc="-5" dirty="0">
                <a:latin typeface="Arial MT"/>
                <a:cs typeface="Arial MT"/>
              </a:rPr>
              <a:t>information flows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between</a:t>
            </a:r>
            <a:r>
              <a:rPr sz="2600" spc="-5" dirty="0">
                <a:latin typeface="Arial MT"/>
                <a:cs typeface="Arial MT"/>
              </a:rPr>
              <a:t> entities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the system</a:t>
            </a:r>
            <a:r>
              <a:rPr sz="2600" dirty="0" smtClean="0">
                <a:latin typeface="Arial MT"/>
                <a:cs typeface="Arial MT"/>
              </a:rPr>
              <a:t>.</a:t>
            </a:r>
            <a:endParaRPr lang="en-IN" sz="2600" dirty="0" smtClean="0">
              <a:latin typeface="Arial MT"/>
              <a:cs typeface="Arial MT"/>
            </a:endParaRPr>
          </a:p>
          <a:p>
            <a:pPr marL="381000" marR="30480" indent="-342900">
              <a:lnSpc>
                <a:spcPct val="100000"/>
              </a:lnSpc>
              <a:spcBef>
                <a:spcPts val="650"/>
              </a:spcBef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lang="en-US" sz="2800" dirty="0" smtClean="0"/>
              <a:t>It’s </a:t>
            </a:r>
            <a:r>
              <a:rPr lang="en-US" sz="2800" dirty="0"/>
              <a:t>designed to be an abstraction view, showing the system as a single process with its relationship to external entities. It represents the entire system as a single bubble with input and output data indicated by incoming/outgoing arrows. </a:t>
            </a:r>
            <a:endParaRPr sz="2600" dirty="0">
              <a:latin typeface="Arial MT"/>
              <a:cs typeface="Arial MT"/>
            </a:endParaRPr>
          </a:p>
          <a:p>
            <a:pPr marL="381000" marR="741680" indent="-342900">
              <a:lnSpc>
                <a:spcPct val="100000"/>
              </a:lnSpc>
              <a:spcBef>
                <a:spcPts val="640"/>
              </a:spcBef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600" dirty="0">
                <a:latin typeface="Arial MT"/>
                <a:cs typeface="Arial MT"/>
              </a:rPr>
              <a:t>Example: Order </a:t>
            </a:r>
            <a:r>
              <a:rPr sz="2600" spc="5" dirty="0">
                <a:latin typeface="Arial MT"/>
                <a:cs typeface="Arial MT"/>
              </a:rPr>
              <a:t>system </a:t>
            </a:r>
            <a:r>
              <a:rPr sz="2600" spc="-5" dirty="0">
                <a:latin typeface="Arial MT"/>
                <a:cs typeface="Arial MT"/>
              </a:rPr>
              <a:t>that </a:t>
            </a:r>
            <a:r>
              <a:rPr sz="2600" dirty="0">
                <a:latin typeface="Arial MT"/>
                <a:cs typeface="Arial MT"/>
              </a:rPr>
              <a:t>a company uses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enter </a:t>
            </a:r>
            <a:r>
              <a:rPr sz="2600" spc="-5" dirty="0">
                <a:latin typeface="Arial MT"/>
                <a:cs typeface="Arial MT"/>
              </a:rPr>
              <a:t>orders </a:t>
            </a:r>
            <a:r>
              <a:rPr sz="2600" spc="5" dirty="0">
                <a:latin typeface="Arial MT"/>
                <a:cs typeface="Arial MT"/>
              </a:rPr>
              <a:t>and </a:t>
            </a:r>
            <a:r>
              <a:rPr sz="2600" dirty="0">
                <a:latin typeface="Arial MT"/>
                <a:cs typeface="Arial MT"/>
              </a:rPr>
              <a:t>apply payments against a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customer’s balance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279" y="2875279"/>
            <a:ext cx="1365250" cy="1365250"/>
          </a:xfrm>
          <a:custGeom>
            <a:avLst/>
            <a:gdLst/>
            <a:ahLst/>
            <a:cxnLst/>
            <a:rect l="l" t="t" r="r" b="b"/>
            <a:pathLst>
              <a:path w="1365250" h="1365250">
                <a:moveTo>
                  <a:pt x="143510" y="1365250"/>
                </a:moveTo>
                <a:lnTo>
                  <a:pt x="1220470" y="1365250"/>
                </a:lnTo>
                <a:lnTo>
                  <a:pt x="1266250" y="1357873"/>
                </a:lnTo>
                <a:lnTo>
                  <a:pt x="1305996" y="1337330"/>
                </a:lnTo>
                <a:lnTo>
                  <a:pt x="1337330" y="1305996"/>
                </a:lnTo>
                <a:lnTo>
                  <a:pt x="1357873" y="1266250"/>
                </a:lnTo>
                <a:lnTo>
                  <a:pt x="1365250" y="1220470"/>
                </a:lnTo>
                <a:lnTo>
                  <a:pt x="1365250" y="143510"/>
                </a:lnTo>
                <a:lnTo>
                  <a:pt x="1357873" y="97861"/>
                </a:lnTo>
                <a:lnTo>
                  <a:pt x="1337330" y="58430"/>
                </a:lnTo>
                <a:lnTo>
                  <a:pt x="1305996" y="27472"/>
                </a:lnTo>
                <a:lnTo>
                  <a:pt x="1266250" y="7244"/>
                </a:lnTo>
                <a:lnTo>
                  <a:pt x="1220470" y="0"/>
                </a:lnTo>
                <a:lnTo>
                  <a:pt x="143510" y="0"/>
                </a:lnTo>
                <a:lnTo>
                  <a:pt x="97861" y="7244"/>
                </a:lnTo>
                <a:lnTo>
                  <a:pt x="58430" y="27472"/>
                </a:lnTo>
                <a:lnTo>
                  <a:pt x="27472" y="58430"/>
                </a:lnTo>
                <a:lnTo>
                  <a:pt x="7244" y="97861"/>
                </a:lnTo>
                <a:lnTo>
                  <a:pt x="0" y="143510"/>
                </a:lnTo>
                <a:lnTo>
                  <a:pt x="0" y="1220470"/>
                </a:lnTo>
                <a:lnTo>
                  <a:pt x="7244" y="1266250"/>
                </a:lnTo>
                <a:lnTo>
                  <a:pt x="27472" y="1305996"/>
                </a:lnTo>
                <a:lnTo>
                  <a:pt x="58430" y="1337330"/>
                </a:lnTo>
                <a:lnTo>
                  <a:pt x="97861" y="1357873"/>
                </a:lnTo>
                <a:lnTo>
                  <a:pt x="143510" y="13652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46929" y="3041650"/>
            <a:ext cx="116839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10" dirty="0">
                <a:latin typeface="Arial MT"/>
                <a:cs typeface="Arial MT"/>
              </a:rPr>
              <a:t>0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5790" y="3619500"/>
            <a:ext cx="556895" cy="4152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67310">
              <a:lnSpc>
                <a:spcPts val="1520"/>
              </a:lnSpc>
              <a:spcBef>
                <a:spcPts val="175"/>
              </a:spcBef>
            </a:pPr>
            <a:r>
              <a:rPr sz="1300" spc="-20" dirty="0">
                <a:latin typeface="Arial MT"/>
                <a:cs typeface="Arial MT"/>
              </a:rPr>
              <a:t>Order 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35" dirty="0">
                <a:latin typeface="Arial MT"/>
                <a:cs typeface="Arial MT"/>
              </a:rPr>
              <a:t>S</a:t>
            </a:r>
            <a:r>
              <a:rPr sz="1300" spc="-45" dirty="0">
                <a:latin typeface="Arial MT"/>
                <a:cs typeface="Arial MT"/>
              </a:rPr>
              <a:t>y</a:t>
            </a:r>
            <a:r>
              <a:rPr sz="1300" spc="-60" dirty="0">
                <a:latin typeface="Arial MT"/>
                <a:cs typeface="Arial MT"/>
              </a:rPr>
              <a:t>s</a:t>
            </a:r>
            <a:r>
              <a:rPr sz="1300" spc="15" dirty="0">
                <a:latin typeface="Arial MT"/>
                <a:cs typeface="Arial MT"/>
              </a:rPr>
              <a:t>t</a:t>
            </a:r>
            <a:r>
              <a:rPr sz="1300" spc="-50" dirty="0">
                <a:latin typeface="Arial MT"/>
                <a:cs typeface="Arial MT"/>
              </a:rPr>
              <a:t>e</a:t>
            </a:r>
            <a:r>
              <a:rPr sz="1300" spc="-10" dirty="0">
                <a:latin typeface="Arial MT"/>
                <a:cs typeface="Arial MT"/>
              </a:rPr>
              <a:t>m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18279" y="3329940"/>
            <a:ext cx="1365250" cy="0"/>
          </a:xfrm>
          <a:custGeom>
            <a:avLst/>
            <a:gdLst/>
            <a:ahLst/>
            <a:cxnLst/>
            <a:rect l="l" t="t" r="r" b="b"/>
            <a:pathLst>
              <a:path w="1365250">
                <a:moveTo>
                  <a:pt x="0" y="0"/>
                </a:moveTo>
                <a:lnTo>
                  <a:pt x="13652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85620" y="6131559"/>
            <a:ext cx="1540510" cy="6604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518159" marR="516255" algn="ctr">
              <a:lnSpc>
                <a:spcPts val="1470"/>
              </a:lnSpc>
              <a:spcBef>
                <a:spcPts val="1070"/>
              </a:spcBef>
            </a:pPr>
            <a:r>
              <a:rPr sz="1250" spc="-25" dirty="0">
                <a:latin typeface="Arial MT"/>
                <a:cs typeface="Arial MT"/>
              </a:rPr>
              <a:t>SA</a:t>
            </a:r>
            <a:r>
              <a:rPr sz="1250" spc="-40" dirty="0">
                <a:latin typeface="Arial MT"/>
                <a:cs typeface="Arial MT"/>
              </a:rPr>
              <a:t>L</a:t>
            </a:r>
            <a:r>
              <a:rPr sz="1250" spc="-25" dirty="0">
                <a:latin typeface="Arial MT"/>
                <a:cs typeface="Arial MT"/>
              </a:rPr>
              <a:t>E</a:t>
            </a:r>
            <a:r>
              <a:rPr sz="1250" spc="-5" dirty="0">
                <a:latin typeface="Arial MT"/>
                <a:cs typeface="Arial MT"/>
              </a:rPr>
              <a:t>S  </a:t>
            </a:r>
            <a:r>
              <a:rPr sz="1250" spc="-20" dirty="0">
                <a:latin typeface="Arial MT"/>
                <a:cs typeface="Arial MT"/>
              </a:rPr>
              <a:t>REP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5620" y="571500"/>
            <a:ext cx="1540510" cy="660400"/>
          </a:xfrm>
          <a:custGeom>
            <a:avLst/>
            <a:gdLst/>
            <a:ahLst/>
            <a:cxnLst/>
            <a:rect l="l" t="t" r="r" b="b"/>
            <a:pathLst>
              <a:path w="1540510" h="660400">
                <a:moveTo>
                  <a:pt x="0" y="660400"/>
                </a:moveTo>
                <a:lnTo>
                  <a:pt x="1540509" y="660400"/>
                </a:lnTo>
                <a:lnTo>
                  <a:pt x="1540509" y="0"/>
                </a:lnTo>
                <a:lnTo>
                  <a:pt x="0" y="0"/>
                </a:lnTo>
                <a:lnTo>
                  <a:pt x="0" y="6604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08200" y="779779"/>
            <a:ext cx="90233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50" spc="-25" dirty="0">
                <a:latin typeface="Arial MT"/>
                <a:cs typeface="Arial MT"/>
              </a:rPr>
              <a:t>CUSTOMER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4600" y="586740"/>
            <a:ext cx="1539240" cy="6604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257175">
              <a:lnSpc>
                <a:spcPct val="100000"/>
              </a:lnSpc>
            </a:pPr>
            <a:r>
              <a:rPr sz="1250" spc="-25" dirty="0">
                <a:latin typeface="Arial MT"/>
                <a:cs typeface="Arial MT"/>
              </a:rPr>
              <a:t>WAREHOUSE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5570" y="6176009"/>
            <a:ext cx="1541780" cy="6604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50" spc="-20" dirty="0">
                <a:latin typeface="Arial MT"/>
                <a:cs typeface="Arial MT"/>
              </a:rPr>
              <a:t>BANK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5890" y="6131559"/>
            <a:ext cx="1539240" cy="6604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247650">
              <a:lnSpc>
                <a:spcPct val="100000"/>
              </a:lnSpc>
            </a:pPr>
            <a:r>
              <a:rPr sz="1250" spc="-20" dirty="0">
                <a:latin typeface="Arial MT"/>
                <a:cs typeface="Arial MT"/>
              </a:rPr>
              <a:t>ACCOUNTING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17420" y="736600"/>
            <a:ext cx="4927600" cy="2971800"/>
            <a:chOff x="2217420" y="736600"/>
            <a:chExt cx="4927600" cy="2971800"/>
          </a:xfrm>
        </p:grpSpPr>
        <p:sp>
          <p:nvSpPr>
            <p:cNvPr id="13" name="object 13"/>
            <p:cNvSpPr/>
            <p:nvPr/>
          </p:nvSpPr>
          <p:spPr>
            <a:xfrm>
              <a:off x="4681220" y="782319"/>
              <a:ext cx="0" cy="1965960"/>
            </a:xfrm>
            <a:custGeom>
              <a:avLst/>
              <a:gdLst/>
              <a:ahLst/>
              <a:cxnLst/>
              <a:rect l="l" t="t" r="r" b="b"/>
              <a:pathLst>
                <a:path h="1965960">
                  <a:moveTo>
                    <a:pt x="0" y="0"/>
                  </a:moveTo>
                  <a:lnTo>
                    <a:pt x="0" y="19659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35500" y="2738120"/>
              <a:ext cx="91440" cy="135890"/>
            </a:xfrm>
            <a:custGeom>
              <a:avLst/>
              <a:gdLst/>
              <a:ahLst/>
              <a:cxnLst/>
              <a:rect l="l" t="t" r="r" b="b"/>
              <a:pathLst>
                <a:path w="91439" h="135889">
                  <a:moveTo>
                    <a:pt x="91439" y="0"/>
                  </a:moveTo>
                  <a:lnTo>
                    <a:pt x="0" y="0"/>
                  </a:lnTo>
                  <a:lnTo>
                    <a:pt x="45720" y="13588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86760" y="782319"/>
              <a:ext cx="1394460" cy="232410"/>
            </a:xfrm>
            <a:custGeom>
              <a:avLst/>
              <a:gdLst/>
              <a:ahLst/>
              <a:cxnLst/>
              <a:rect l="l" t="t" r="r" b="b"/>
              <a:pathLst>
                <a:path w="1394460" h="232409">
                  <a:moveTo>
                    <a:pt x="0" y="0"/>
                  </a:moveTo>
                  <a:lnTo>
                    <a:pt x="1394460" y="0"/>
                  </a:lnTo>
                  <a:lnTo>
                    <a:pt x="1394460" y="45719"/>
                  </a:lnTo>
                </a:path>
                <a:path w="1394460" h="232409">
                  <a:moveTo>
                    <a:pt x="124460" y="232409"/>
                  </a:moveTo>
                  <a:lnTo>
                    <a:pt x="1162050" y="2324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86760" y="969009"/>
              <a:ext cx="135890" cy="90170"/>
            </a:xfrm>
            <a:custGeom>
              <a:avLst/>
              <a:gdLst/>
              <a:ahLst/>
              <a:cxnLst/>
              <a:rect l="l" t="t" r="r" b="b"/>
              <a:pathLst>
                <a:path w="135889" h="90169">
                  <a:moveTo>
                    <a:pt x="135889" y="0"/>
                  </a:moveTo>
                  <a:lnTo>
                    <a:pt x="0" y="45719"/>
                  </a:lnTo>
                  <a:lnTo>
                    <a:pt x="135889" y="90169"/>
                  </a:lnTo>
                  <a:lnTo>
                    <a:pt x="135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48810" y="782319"/>
              <a:ext cx="1733550" cy="2091689"/>
            </a:xfrm>
            <a:custGeom>
              <a:avLst/>
              <a:gdLst/>
              <a:ahLst/>
              <a:cxnLst/>
              <a:rect l="l" t="t" r="r" b="b"/>
              <a:pathLst>
                <a:path w="1733550" h="2091689">
                  <a:moveTo>
                    <a:pt x="0" y="232409"/>
                  </a:moveTo>
                  <a:lnTo>
                    <a:pt x="0" y="2091689"/>
                  </a:lnTo>
                </a:path>
                <a:path w="1733550" h="2091689">
                  <a:moveTo>
                    <a:pt x="1733550" y="0"/>
                  </a:moveTo>
                  <a:lnTo>
                    <a:pt x="4648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70929" y="736600"/>
              <a:ext cx="135890" cy="90170"/>
            </a:xfrm>
            <a:custGeom>
              <a:avLst/>
              <a:gdLst/>
              <a:ahLst/>
              <a:cxnLst/>
              <a:rect l="l" t="t" r="r" b="b"/>
              <a:pathLst>
                <a:path w="135889" h="90169">
                  <a:moveTo>
                    <a:pt x="0" y="0"/>
                  </a:moveTo>
                  <a:lnTo>
                    <a:pt x="0" y="90170"/>
                  </a:lnTo>
                  <a:lnTo>
                    <a:pt x="13589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23210" y="782319"/>
              <a:ext cx="2090420" cy="2658110"/>
            </a:xfrm>
            <a:custGeom>
              <a:avLst/>
              <a:gdLst/>
              <a:ahLst/>
              <a:cxnLst/>
              <a:rect l="l" t="t" r="r" b="b"/>
              <a:pathLst>
                <a:path w="2090420" h="2658110">
                  <a:moveTo>
                    <a:pt x="2090419" y="0"/>
                  </a:moveTo>
                  <a:lnTo>
                    <a:pt x="2090419" y="2091689"/>
                  </a:lnTo>
                </a:path>
                <a:path w="2090420" h="2658110">
                  <a:moveTo>
                    <a:pt x="0" y="589279"/>
                  </a:moveTo>
                  <a:lnTo>
                    <a:pt x="0" y="2658109"/>
                  </a:lnTo>
                  <a:lnTo>
                    <a:pt x="1160779" y="26581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77490" y="1247140"/>
              <a:ext cx="90170" cy="135890"/>
            </a:xfrm>
            <a:custGeom>
              <a:avLst/>
              <a:gdLst/>
              <a:ahLst/>
              <a:cxnLst/>
              <a:rect l="l" t="t" r="r" b="b"/>
              <a:pathLst>
                <a:path w="90169" h="135890">
                  <a:moveTo>
                    <a:pt x="45720" y="0"/>
                  </a:moveTo>
                  <a:lnTo>
                    <a:pt x="0" y="135889"/>
                  </a:lnTo>
                  <a:lnTo>
                    <a:pt x="90170" y="135889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18690" y="1247140"/>
              <a:ext cx="1640839" cy="2416810"/>
            </a:xfrm>
            <a:custGeom>
              <a:avLst/>
              <a:gdLst/>
              <a:ahLst/>
              <a:cxnLst/>
              <a:rect l="l" t="t" r="r" b="b"/>
              <a:pathLst>
                <a:path w="1640839" h="2416810">
                  <a:moveTo>
                    <a:pt x="0" y="0"/>
                  </a:moveTo>
                  <a:lnTo>
                    <a:pt x="0" y="2416810"/>
                  </a:lnTo>
                  <a:lnTo>
                    <a:pt x="1640839" y="24168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48100" y="3618229"/>
              <a:ext cx="135890" cy="90170"/>
            </a:xfrm>
            <a:custGeom>
              <a:avLst/>
              <a:gdLst/>
              <a:ahLst/>
              <a:cxnLst/>
              <a:rect l="l" t="t" r="r" b="b"/>
              <a:pathLst>
                <a:path w="135889" h="90170">
                  <a:moveTo>
                    <a:pt x="0" y="0"/>
                  </a:moveTo>
                  <a:lnTo>
                    <a:pt x="0" y="90170"/>
                  </a:lnTo>
                  <a:lnTo>
                    <a:pt x="135889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02910" y="1247140"/>
              <a:ext cx="1640839" cy="2369820"/>
            </a:xfrm>
            <a:custGeom>
              <a:avLst/>
              <a:gdLst/>
              <a:ahLst/>
              <a:cxnLst/>
              <a:rect l="l" t="t" r="r" b="b"/>
              <a:pathLst>
                <a:path w="1640840" h="2369820">
                  <a:moveTo>
                    <a:pt x="1640839" y="0"/>
                  </a:moveTo>
                  <a:lnTo>
                    <a:pt x="1640839" y="2369820"/>
                  </a:lnTo>
                  <a:lnTo>
                    <a:pt x="0" y="23698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78450" y="3572510"/>
              <a:ext cx="134620" cy="90170"/>
            </a:xfrm>
            <a:custGeom>
              <a:avLst/>
              <a:gdLst/>
              <a:ahLst/>
              <a:cxnLst/>
              <a:rect l="l" t="t" r="r" b="b"/>
              <a:pathLst>
                <a:path w="134620" h="90170">
                  <a:moveTo>
                    <a:pt x="134620" y="0"/>
                  </a:moveTo>
                  <a:lnTo>
                    <a:pt x="0" y="44450"/>
                  </a:lnTo>
                  <a:lnTo>
                    <a:pt x="134620" y="90169"/>
                  </a:lnTo>
                  <a:lnTo>
                    <a:pt x="134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675379" y="482600"/>
            <a:ext cx="4457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latin typeface="Arial MT"/>
                <a:cs typeface="Arial MT"/>
              </a:rPr>
              <a:t>O</a:t>
            </a:r>
            <a:r>
              <a:rPr sz="1300" spc="35" dirty="0">
                <a:latin typeface="Arial MT"/>
                <a:cs typeface="Arial MT"/>
              </a:rPr>
              <a:t>r</a:t>
            </a:r>
            <a:r>
              <a:rPr sz="1300" spc="-35" dirty="0">
                <a:latin typeface="Arial MT"/>
                <a:cs typeface="Arial MT"/>
              </a:rPr>
              <a:t>d</a:t>
            </a:r>
            <a:r>
              <a:rPr sz="1300" spc="-25" dirty="0">
                <a:latin typeface="Arial MT"/>
                <a:cs typeface="Arial MT"/>
              </a:rPr>
              <a:t>e</a:t>
            </a:r>
            <a:r>
              <a:rPr sz="1300" spc="5" dirty="0">
                <a:latin typeface="Arial MT"/>
                <a:cs typeface="Arial MT"/>
              </a:rPr>
              <a:t>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72229" y="1614169"/>
            <a:ext cx="492125" cy="6203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550"/>
              </a:lnSpc>
              <a:spcBef>
                <a:spcPts val="180"/>
              </a:spcBef>
            </a:pPr>
            <a:r>
              <a:rPr sz="1300" spc="-5" dirty="0">
                <a:latin typeface="Arial MT"/>
                <a:cs typeface="Arial MT"/>
              </a:rPr>
              <a:t>Order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R</a:t>
            </a:r>
            <a:r>
              <a:rPr sz="1300" spc="-25" dirty="0">
                <a:latin typeface="Arial MT"/>
                <a:cs typeface="Arial MT"/>
              </a:rPr>
              <a:t>e</a:t>
            </a:r>
            <a:r>
              <a:rPr sz="1300" spc="15" dirty="0">
                <a:latin typeface="Arial MT"/>
                <a:cs typeface="Arial MT"/>
              </a:rPr>
              <a:t>j</a:t>
            </a:r>
            <a:r>
              <a:rPr sz="1300" spc="-35" dirty="0">
                <a:latin typeface="Arial MT"/>
                <a:cs typeface="Arial MT"/>
              </a:rPr>
              <a:t>ec</a:t>
            </a:r>
            <a:r>
              <a:rPr sz="1300" spc="5" dirty="0">
                <a:latin typeface="Arial MT"/>
                <a:cs typeface="Arial MT"/>
              </a:rPr>
              <a:t>t  </a:t>
            </a:r>
            <a:r>
              <a:rPr sz="1300" spc="-15" dirty="0">
                <a:latin typeface="Arial MT"/>
                <a:cs typeface="Arial MT"/>
              </a:rPr>
              <a:t>N</a:t>
            </a:r>
            <a:r>
              <a:rPr sz="1300" spc="-25" dirty="0">
                <a:latin typeface="Arial MT"/>
                <a:cs typeface="Arial MT"/>
              </a:rPr>
              <a:t>o</a:t>
            </a:r>
            <a:r>
              <a:rPr sz="1300" spc="25" dirty="0">
                <a:latin typeface="Arial MT"/>
                <a:cs typeface="Arial MT"/>
              </a:rPr>
              <a:t>t</a:t>
            </a:r>
            <a:r>
              <a:rPr sz="1300" spc="5" dirty="0">
                <a:latin typeface="Arial MT"/>
                <a:cs typeface="Arial MT"/>
              </a:rPr>
              <a:t>i</a:t>
            </a:r>
            <a:r>
              <a:rPr sz="1300" spc="-35" dirty="0">
                <a:latin typeface="Arial MT"/>
                <a:cs typeface="Arial MT"/>
              </a:rPr>
              <a:t>c</a:t>
            </a:r>
            <a:r>
              <a:rPr sz="1300" spc="10" dirty="0">
                <a:latin typeface="Arial MT"/>
                <a:cs typeface="Arial MT"/>
              </a:rPr>
              <a:t>e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64429" y="1711960"/>
            <a:ext cx="550545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sz="1300" spc="-20" dirty="0">
                <a:latin typeface="Arial MT"/>
                <a:cs typeface="Arial MT"/>
              </a:rPr>
              <a:t>P</a:t>
            </a:r>
            <a:r>
              <a:rPr sz="1300" spc="15" dirty="0">
                <a:latin typeface="Arial MT"/>
                <a:cs typeface="Arial MT"/>
              </a:rPr>
              <a:t>i</a:t>
            </a:r>
            <a:r>
              <a:rPr sz="1300" spc="-35" dirty="0">
                <a:latin typeface="Arial MT"/>
                <a:cs typeface="Arial MT"/>
              </a:rPr>
              <a:t>ck</a:t>
            </a:r>
            <a:r>
              <a:rPr sz="1300" spc="15" dirty="0">
                <a:latin typeface="Arial MT"/>
                <a:cs typeface="Arial MT"/>
              </a:rPr>
              <a:t>i</a:t>
            </a:r>
            <a:r>
              <a:rPr sz="1300" spc="-35" dirty="0">
                <a:latin typeface="Arial MT"/>
                <a:cs typeface="Arial MT"/>
              </a:rPr>
              <a:t>n</a:t>
            </a:r>
            <a:r>
              <a:rPr sz="1300" spc="5" dirty="0">
                <a:latin typeface="Arial MT"/>
                <a:cs typeface="Arial MT"/>
              </a:rPr>
              <a:t>g  </a:t>
            </a:r>
            <a:r>
              <a:rPr sz="1300" spc="-15" dirty="0">
                <a:latin typeface="Arial MT"/>
                <a:cs typeface="Arial MT"/>
              </a:rPr>
              <a:t>List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61659" y="3110230"/>
            <a:ext cx="817244" cy="4222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185"/>
              </a:spcBef>
            </a:pPr>
            <a:r>
              <a:rPr sz="1300" spc="-5" dirty="0">
                <a:latin typeface="Arial MT"/>
                <a:cs typeface="Arial MT"/>
              </a:rPr>
              <a:t>C</a:t>
            </a:r>
            <a:r>
              <a:rPr sz="1300" spc="-35" dirty="0">
                <a:latin typeface="Arial MT"/>
                <a:cs typeface="Arial MT"/>
              </a:rPr>
              <a:t>o</a:t>
            </a:r>
            <a:r>
              <a:rPr sz="1300" spc="5" dirty="0">
                <a:latin typeface="Arial MT"/>
                <a:cs typeface="Arial MT"/>
              </a:rPr>
              <a:t>m</a:t>
            </a:r>
            <a:r>
              <a:rPr sz="1300" spc="-35" dirty="0">
                <a:latin typeface="Arial MT"/>
                <a:cs typeface="Arial MT"/>
              </a:rPr>
              <a:t>p</a:t>
            </a:r>
            <a:r>
              <a:rPr sz="1300" spc="15" dirty="0">
                <a:latin typeface="Arial MT"/>
                <a:cs typeface="Arial MT"/>
              </a:rPr>
              <a:t>l</a:t>
            </a:r>
            <a:r>
              <a:rPr sz="1300" spc="-25" dirty="0">
                <a:latin typeface="Arial MT"/>
                <a:cs typeface="Arial MT"/>
              </a:rPr>
              <a:t>e</a:t>
            </a:r>
            <a:r>
              <a:rPr sz="1300" spc="15" dirty="0">
                <a:latin typeface="Arial MT"/>
                <a:cs typeface="Arial MT"/>
              </a:rPr>
              <a:t>t</a:t>
            </a:r>
            <a:r>
              <a:rPr sz="1300" spc="-25" dirty="0">
                <a:latin typeface="Arial MT"/>
                <a:cs typeface="Arial MT"/>
              </a:rPr>
              <a:t>e</a:t>
            </a:r>
            <a:r>
              <a:rPr sz="1300" spc="5" dirty="0">
                <a:latin typeface="Arial MT"/>
                <a:cs typeface="Arial MT"/>
              </a:rPr>
              <a:t>d  </a:t>
            </a:r>
            <a:r>
              <a:rPr sz="1300" spc="-5" dirty="0">
                <a:latin typeface="Arial MT"/>
                <a:cs typeface="Arial MT"/>
              </a:rPr>
              <a:t>Order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82089" y="2273300"/>
            <a:ext cx="6629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latin typeface="Arial MT"/>
                <a:cs typeface="Arial MT"/>
              </a:rPr>
              <a:t>P</a:t>
            </a:r>
            <a:r>
              <a:rPr sz="1300" spc="-35" dirty="0">
                <a:latin typeface="Arial MT"/>
                <a:cs typeface="Arial MT"/>
              </a:rPr>
              <a:t>ay</a:t>
            </a:r>
            <a:r>
              <a:rPr sz="1300" spc="5" dirty="0">
                <a:latin typeface="Arial MT"/>
                <a:cs typeface="Arial MT"/>
              </a:rPr>
              <a:t>m</a:t>
            </a:r>
            <a:r>
              <a:rPr sz="1300" spc="-35" dirty="0">
                <a:latin typeface="Arial MT"/>
                <a:cs typeface="Arial MT"/>
              </a:rPr>
              <a:t>e</a:t>
            </a:r>
            <a:r>
              <a:rPr sz="1300" spc="-25" dirty="0">
                <a:latin typeface="Arial MT"/>
                <a:cs typeface="Arial MT"/>
              </a:rPr>
              <a:t>n</a:t>
            </a:r>
            <a:r>
              <a:rPr sz="1300" spc="5" dirty="0">
                <a:latin typeface="Arial MT"/>
                <a:cs typeface="Arial MT"/>
              </a:rPr>
              <a:t>t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79089" y="2273300"/>
            <a:ext cx="54038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5" dirty="0">
                <a:latin typeface="Arial MT"/>
                <a:cs typeface="Arial MT"/>
              </a:rPr>
              <a:t>Invoice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142489" y="3881120"/>
            <a:ext cx="5177790" cy="2256790"/>
            <a:chOff x="2142489" y="3881120"/>
            <a:chExt cx="5177790" cy="2256790"/>
          </a:xfrm>
        </p:grpSpPr>
        <p:sp>
          <p:nvSpPr>
            <p:cNvPr id="32" name="object 32"/>
            <p:cNvSpPr/>
            <p:nvPr/>
          </p:nvSpPr>
          <p:spPr>
            <a:xfrm>
              <a:off x="2189479" y="3882390"/>
              <a:ext cx="1822450" cy="2127250"/>
            </a:xfrm>
            <a:custGeom>
              <a:avLst/>
              <a:gdLst/>
              <a:ahLst/>
              <a:cxnLst/>
              <a:rect l="l" t="t" r="r" b="b"/>
              <a:pathLst>
                <a:path w="1822450" h="2127250">
                  <a:moveTo>
                    <a:pt x="0" y="2127250"/>
                  </a:moveTo>
                  <a:lnTo>
                    <a:pt x="0" y="0"/>
                  </a:lnTo>
                  <a:lnTo>
                    <a:pt x="18224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42489" y="5998210"/>
              <a:ext cx="93980" cy="139700"/>
            </a:xfrm>
            <a:custGeom>
              <a:avLst/>
              <a:gdLst/>
              <a:ahLst/>
              <a:cxnLst/>
              <a:rect l="l" t="t" r="r" b="b"/>
              <a:pathLst>
                <a:path w="93980" h="139700">
                  <a:moveTo>
                    <a:pt x="93980" y="0"/>
                  </a:moveTo>
                  <a:lnTo>
                    <a:pt x="0" y="0"/>
                  </a:lnTo>
                  <a:lnTo>
                    <a:pt x="46990" y="139699"/>
                  </a:lnTo>
                  <a:lnTo>
                    <a:pt x="93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32019" y="4217670"/>
              <a:ext cx="0" cy="1791970"/>
            </a:xfrm>
            <a:custGeom>
              <a:avLst/>
              <a:gdLst/>
              <a:ahLst/>
              <a:cxnLst/>
              <a:rect l="l" t="t" r="r" b="b"/>
              <a:pathLst>
                <a:path h="1791970">
                  <a:moveTo>
                    <a:pt x="0" y="179196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85029" y="5998210"/>
              <a:ext cx="93980" cy="139700"/>
            </a:xfrm>
            <a:custGeom>
              <a:avLst/>
              <a:gdLst/>
              <a:ahLst/>
              <a:cxnLst/>
              <a:rect l="l" t="t" r="r" b="b"/>
              <a:pathLst>
                <a:path w="93979" h="139700">
                  <a:moveTo>
                    <a:pt x="93980" y="0"/>
                  </a:moveTo>
                  <a:lnTo>
                    <a:pt x="0" y="0"/>
                  </a:lnTo>
                  <a:lnTo>
                    <a:pt x="46990" y="139699"/>
                  </a:lnTo>
                  <a:lnTo>
                    <a:pt x="93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50839" y="3882390"/>
              <a:ext cx="1823720" cy="2127250"/>
            </a:xfrm>
            <a:custGeom>
              <a:avLst/>
              <a:gdLst/>
              <a:ahLst/>
              <a:cxnLst/>
              <a:rect l="l" t="t" r="r" b="b"/>
              <a:pathLst>
                <a:path w="1823720" h="2127250">
                  <a:moveTo>
                    <a:pt x="0" y="0"/>
                  </a:moveTo>
                  <a:lnTo>
                    <a:pt x="1823719" y="0"/>
                  </a:lnTo>
                </a:path>
                <a:path w="1823720" h="2127250">
                  <a:moveTo>
                    <a:pt x="1823719" y="2127250"/>
                  </a:moveTo>
                  <a:lnTo>
                    <a:pt x="1823719" y="0"/>
                  </a:lnTo>
                  <a:lnTo>
                    <a:pt x="17272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27569" y="5998210"/>
              <a:ext cx="92710" cy="139700"/>
            </a:xfrm>
            <a:custGeom>
              <a:avLst/>
              <a:gdLst/>
              <a:ahLst/>
              <a:cxnLst/>
              <a:rect l="l" t="t" r="r" b="b"/>
              <a:pathLst>
                <a:path w="92709" h="139700">
                  <a:moveTo>
                    <a:pt x="92709" y="0"/>
                  </a:moveTo>
                  <a:lnTo>
                    <a:pt x="0" y="0"/>
                  </a:lnTo>
                  <a:lnTo>
                    <a:pt x="46989" y="139699"/>
                  </a:lnTo>
                  <a:lnTo>
                    <a:pt x="927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303779" y="4803140"/>
            <a:ext cx="953769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20" dirty="0">
                <a:latin typeface="Arial MT"/>
                <a:cs typeface="Arial MT"/>
              </a:rPr>
              <a:t>C</a:t>
            </a:r>
            <a:r>
              <a:rPr sz="1350" spc="-35" dirty="0">
                <a:latin typeface="Arial MT"/>
                <a:cs typeface="Arial MT"/>
              </a:rPr>
              <a:t>o</a:t>
            </a:r>
            <a:r>
              <a:rPr sz="1350" spc="-10" dirty="0">
                <a:latin typeface="Arial MT"/>
                <a:cs typeface="Arial MT"/>
              </a:rPr>
              <a:t>mm</a:t>
            </a:r>
            <a:r>
              <a:rPr sz="1350" spc="15" dirty="0">
                <a:latin typeface="Arial MT"/>
                <a:cs typeface="Arial MT"/>
              </a:rPr>
              <a:t>i</a:t>
            </a:r>
            <a:r>
              <a:rPr sz="1350" spc="-40" dirty="0">
                <a:latin typeface="Arial MT"/>
                <a:cs typeface="Arial MT"/>
              </a:rPr>
              <a:t>s</a:t>
            </a:r>
            <a:r>
              <a:rPr sz="1350" spc="-50" dirty="0">
                <a:latin typeface="Arial MT"/>
                <a:cs typeface="Arial MT"/>
              </a:rPr>
              <a:t>s</a:t>
            </a:r>
            <a:r>
              <a:rPr sz="1350" spc="15" dirty="0">
                <a:latin typeface="Arial MT"/>
                <a:cs typeface="Arial MT"/>
              </a:rPr>
              <a:t>i</a:t>
            </a:r>
            <a:r>
              <a:rPr sz="1350" spc="-35" dirty="0">
                <a:latin typeface="Arial MT"/>
                <a:cs typeface="Arial MT"/>
              </a:rPr>
              <a:t>o</a:t>
            </a:r>
            <a:r>
              <a:rPr sz="1350" spc="5" dirty="0">
                <a:latin typeface="Arial MT"/>
                <a:cs typeface="Arial MT"/>
              </a:rPr>
              <a:t>n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52670" y="4721859"/>
            <a:ext cx="591820" cy="4362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180"/>
              </a:spcBef>
            </a:pPr>
            <a:r>
              <a:rPr sz="1350" spc="-25" dirty="0">
                <a:latin typeface="Arial MT"/>
                <a:cs typeface="Arial MT"/>
              </a:rPr>
              <a:t>Bank </a:t>
            </a:r>
            <a:r>
              <a:rPr sz="1350" spc="-2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D</a:t>
            </a:r>
            <a:r>
              <a:rPr sz="1350" spc="-45" dirty="0">
                <a:latin typeface="Arial MT"/>
                <a:cs typeface="Arial MT"/>
              </a:rPr>
              <a:t>e</a:t>
            </a:r>
            <a:r>
              <a:rPr sz="1350" spc="-35" dirty="0">
                <a:latin typeface="Arial MT"/>
                <a:cs typeface="Arial MT"/>
              </a:rPr>
              <a:t>po</a:t>
            </a:r>
            <a:r>
              <a:rPr sz="1350" spc="-40" dirty="0">
                <a:latin typeface="Arial MT"/>
                <a:cs typeface="Arial MT"/>
              </a:rPr>
              <a:t>s</a:t>
            </a:r>
            <a:r>
              <a:rPr sz="1350" spc="15" dirty="0">
                <a:latin typeface="Arial MT"/>
                <a:cs typeface="Arial MT"/>
              </a:rPr>
              <a:t>i</a:t>
            </a:r>
            <a:r>
              <a:rPr sz="1350" dirty="0">
                <a:latin typeface="Arial MT"/>
                <a:cs typeface="Arial MT"/>
              </a:rPr>
              <a:t>t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39330" y="4671059"/>
            <a:ext cx="680085" cy="6394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180"/>
              </a:spcBef>
            </a:pPr>
            <a:r>
              <a:rPr sz="1350" spc="-25" dirty="0">
                <a:latin typeface="Arial MT"/>
                <a:cs typeface="Arial MT"/>
              </a:rPr>
              <a:t>Cash </a:t>
            </a:r>
            <a:r>
              <a:rPr sz="1350" spc="-20" dirty="0">
                <a:latin typeface="Arial MT"/>
                <a:cs typeface="Arial MT"/>
              </a:rPr>
              <a:t> R</a:t>
            </a:r>
            <a:r>
              <a:rPr sz="1350" spc="-35" dirty="0">
                <a:latin typeface="Arial MT"/>
                <a:cs typeface="Arial MT"/>
              </a:rPr>
              <a:t>e</a:t>
            </a:r>
            <a:r>
              <a:rPr sz="1350" spc="-40" dirty="0">
                <a:latin typeface="Arial MT"/>
                <a:cs typeface="Arial MT"/>
              </a:rPr>
              <a:t>c</a:t>
            </a:r>
            <a:r>
              <a:rPr sz="1350" spc="-35" dirty="0">
                <a:latin typeface="Arial MT"/>
                <a:cs typeface="Arial MT"/>
              </a:rPr>
              <a:t>e</a:t>
            </a:r>
            <a:r>
              <a:rPr sz="1350" spc="5" dirty="0">
                <a:latin typeface="Arial MT"/>
                <a:cs typeface="Arial MT"/>
              </a:rPr>
              <a:t>i</a:t>
            </a:r>
            <a:r>
              <a:rPr sz="1350" spc="-35" dirty="0">
                <a:latin typeface="Arial MT"/>
                <a:cs typeface="Arial MT"/>
              </a:rPr>
              <a:t>p</a:t>
            </a:r>
            <a:r>
              <a:rPr sz="1350" spc="20" dirty="0">
                <a:latin typeface="Arial MT"/>
                <a:cs typeface="Arial MT"/>
              </a:rPr>
              <a:t>t</a:t>
            </a:r>
            <a:r>
              <a:rPr sz="1350" dirty="0">
                <a:latin typeface="Arial MT"/>
                <a:cs typeface="Arial MT"/>
              </a:rPr>
              <a:t>s  Entry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77469" y="582929"/>
            <a:ext cx="1773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/>
              <a:t>Context</a:t>
            </a:r>
            <a:r>
              <a:rPr sz="1600" spc="-50" dirty="0"/>
              <a:t> </a:t>
            </a:r>
            <a:r>
              <a:rPr sz="1600" spc="-5" dirty="0"/>
              <a:t>Diagram</a:t>
            </a:r>
            <a:r>
              <a:rPr sz="1600" spc="-45" dirty="0"/>
              <a:t> </a:t>
            </a:r>
            <a:r>
              <a:rPr sz="1600" spc="-5" dirty="0"/>
              <a:t>of </a:t>
            </a:r>
            <a:r>
              <a:rPr sz="1600" spc="-430" dirty="0"/>
              <a:t> </a:t>
            </a:r>
            <a:r>
              <a:rPr sz="1600" spc="-10" dirty="0"/>
              <a:t>Order</a:t>
            </a:r>
            <a:r>
              <a:rPr sz="1600" spc="-20" dirty="0"/>
              <a:t> </a:t>
            </a:r>
            <a:r>
              <a:rPr sz="1600" spc="-5" dirty="0"/>
              <a:t>System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4"/>
          <p:cNvGrpSpPr>
            <a:grpSpLocks/>
          </p:cNvGrpSpPr>
          <p:nvPr/>
        </p:nvGrpSpPr>
        <p:grpSpPr bwMode="auto">
          <a:xfrm>
            <a:off x="6472238" y="3600450"/>
            <a:ext cx="1031875" cy="515938"/>
            <a:chOff x="2040" y="6916"/>
            <a:chExt cx="1275" cy="425"/>
          </a:xfrm>
        </p:grpSpPr>
        <p:sp>
          <p:nvSpPr>
            <p:cNvPr id="14356" name="Line 5"/>
            <p:cNvSpPr>
              <a:spLocks noChangeShapeType="1"/>
            </p:cNvSpPr>
            <p:nvPr/>
          </p:nvSpPr>
          <p:spPr bwMode="auto">
            <a:xfrm>
              <a:off x="2040" y="6916"/>
              <a:ext cx="12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57" name="Line 6"/>
            <p:cNvSpPr>
              <a:spLocks noChangeShapeType="1"/>
            </p:cNvSpPr>
            <p:nvPr/>
          </p:nvSpPr>
          <p:spPr bwMode="auto">
            <a:xfrm>
              <a:off x="2040" y="7341"/>
              <a:ext cx="12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58" name="Line 7"/>
            <p:cNvSpPr>
              <a:spLocks noChangeShapeType="1"/>
            </p:cNvSpPr>
            <p:nvPr/>
          </p:nvSpPr>
          <p:spPr bwMode="auto">
            <a:xfrm>
              <a:off x="2040" y="6916"/>
              <a:ext cx="0" cy="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59" name="Line 8"/>
            <p:cNvSpPr>
              <a:spLocks noChangeShapeType="1"/>
            </p:cNvSpPr>
            <p:nvPr/>
          </p:nvSpPr>
          <p:spPr bwMode="auto">
            <a:xfrm>
              <a:off x="2380" y="6916"/>
              <a:ext cx="0" cy="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339" name="Line 9"/>
          <p:cNvSpPr>
            <a:spLocks noChangeShapeType="1"/>
          </p:cNvSpPr>
          <p:nvPr/>
        </p:nvSpPr>
        <p:spPr bwMode="auto">
          <a:xfrm>
            <a:off x="1825625" y="3671888"/>
            <a:ext cx="19319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0" name="Line 14"/>
          <p:cNvSpPr>
            <a:spLocks noChangeShapeType="1"/>
          </p:cNvSpPr>
          <p:nvPr/>
        </p:nvSpPr>
        <p:spPr bwMode="auto">
          <a:xfrm>
            <a:off x="4676775" y="3671888"/>
            <a:ext cx="1770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1" name="Text Box 17"/>
          <p:cNvSpPr txBox="1">
            <a:spLocks noChangeArrowheads="1"/>
          </p:cNvSpPr>
          <p:nvPr/>
        </p:nvSpPr>
        <p:spPr bwMode="auto">
          <a:xfrm>
            <a:off x="2063750" y="4189413"/>
            <a:ext cx="15557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 eaLnBrk="0" hangingPunct="0"/>
            <a:r>
              <a:rPr lang="en-US" sz="1200" i="1"/>
              <a:t>Booking confirmation</a:t>
            </a:r>
          </a:p>
        </p:txBody>
      </p:sp>
      <p:sp>
        <p:nvSpPr>
          <p:cNvPr id="14342" name="Text Box 19"/>
          <p:cNvSpPr txBox="1">
            <a:spLocks noChangeArrowheads="1"/>
          </p:cNvSpPr>
          <p:nvPr/>
        </p:nvSpPr>
        <p:spPr bwMode="auto">
          <a:xfrm>
            <a:off x="4881563" y="4092575"/>
            <a:ext cx="155575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 eaLnBrk="0" hangingPunct="0"/>
            <a:r>
              <a:rPr lang="en-US" sz="1200" i="1"/>
              <a:t>Booking</a:t>
            </a:r>
          </a:p>
        </p:txBody>
      </p:sp>
      <p:grpSp>
        <p:nvGrpSpPr>
          <p:cNvPr id="14343" name="Group 1"/>
          <p:cNvGrpSpPr>
            <a:grpSpLocks/>
          </p:cNvGrpSpPr>
          <p:nvPr/>
        </p:nvGrpSpPr>
        <p:grpSpPr bwMode="auto">
          <a:xfrm>
            <a:off x="838200" y="3048000"/>
            <a:ext cx="6781800" cy="1752600"/>
            <a:chOff x="838200" y="3048000"/>
            <a:chExt cx="6781800" cy="1752600"/>
          </a:xfrm>
        </p:grpSpPr>
        <p:sp>
          <p:nvSpPr>
            <p:cNvPr id="14346" name="Rectangle 3"/>
            <p:cNvSpPr>
              <a:spLocks noChangeArrowheads="1"/>
            </p:cNvSpPr>
            <p:nvPr/>
          </p:nvSpPr>
          <p:spPr bwMode="auto">
            <a:xfrm>
              <a:off x="838200" y="3157538"/>
              <a:ext cx="963613" cy="14430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en-US" sz="1200">
                <a:latin typeface="Times New Roman" pitchFamily="18" charset="0"/>
              </a:endParaRPr>
            </a:p>
            <a:p>
              <a:pPr algn="ctr" eaLnBrk="0" hangingPunct="0"/>
              <a:r>
                <a:rPr lang="en-US" sz="1200" i="1"/>
                <a:t>Customer</a:t>
              </a:r>
            </a:p>
          </p:txBody>
        </p:sp>
        <p:grpSp>
          <p:nvGrpSpPr>
            <p:cNvPr id="14347" name="Group 10"/>
            <p:cNvGrpSpPr>
              <a:grpSpLocks/>
            </p:cNvGrpSpPr>
            <p:nvPr/>
          </p:nvGrpSpPr>
          <p:grpSpPr bwMode="auto">
            <a:xfrm>
              <a:off x="3794125" y="3048000"/>
              <a:ext cx="895350" cy="1752600"/>
              <a:chOff x="1717" y="9499"/>
              <a:chExt cx="1105" cy="1445"/>
            </a:xfrm>
          </p:grpSpPr>
          <p:sp>
            <p:nvSpPr>
              <p:cNvPr id="14353" name="AutoShape 11"/>
              <p:cNvSpPr>
                <a:spLocks noChangeArrowheads="1"/>
              </p:cNvSpPr>
              <p:nvPr/>
            </p:nvSpPr>
            <p:spPr bwMode="auto">
              <a:xfrm>
                <a:off x="1717" y="9499"/>
                <a:ext cx="1105" cy="144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4" name="Line 12"/>
              <p:cNvSpPr>
                <a:spLocks noChangeShapeType="1"/>
              </p:cNvSpPr>
              <p:nvPr/>
            </p:nvSpPr>
            <p:spPr bwMode="auto">
              <a:xfrm>
                <a:off x="1732" y="10640"/>
                <a:ext cx="10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55" name="Line 13"/>
              <p:cNvSpPr>
                <a:spLocks noChangeShapeType="1"/>
              </p:cNvSpPr>
              <p:nvPr/>
            </p:nvSpPr>
            <p:spPr bwMode="auto">
              <a:xfrm>
                <a:off x="1717" y="9884"/>
                <a:ext cx="11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348" name="Line 15"/>
            <p:cNvSpPr>
              <a:spLocks noChangeShapeType="1"/>
            </p:cNvSpPr>
            <p:nvPr/>
          </p:nvSpPr>
          <p:spPr bwMode="auto">
            <a:xfrm>
              <a:off x="1825625" y="4132263"/>
              <a:ext cx="19319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49" name="Text Box 16"/>
            <p:cNvSpPr txBox="1">
              <a:spLocks noChangeArrowheads="1"/>
            </p:cNvSpPr>
            <p:nvPr/>
          </p:nvSpPr>
          <p:spPr bwMode="auto">
            <a:xfrm>
              <a:off x="2057400" y="3429000"/>
              <a:ext cx="1555750" cy="484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0" hangingPunct="0"/>
              <a:r>
                <a:rPr lang="en-US" sz="1200" i="1"/>
                <a:t>Travel-query</a:t>
              </a:r>
            </a:p>
          </p:txBody>
        </p:sp>
        <p:sp>
          <p:nvSpPr>
            <p:cNvPr id="14350" name="Text Box 18"/>
            <p:cNvSpPr txBox="1">
              <a:spLocks noChangeArrowheads="1"/>
            </p:cNvSpPr>
            <p:nvPr/>
          </p:nvSpPr>
          <p:spPr bwMode="auto">
            <a:xfrm>
              <a:off x="4876800" y="3429000"/>
              <a:ext cx="1555750" cy="484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0" hangingPunct="0"/>
              <a:r>
                <a:rPr lang="en-US" sz="1200" i="1"/>
                <a:t>Available flights</a:t>
              </a:r>
            </a:p>
          </p:txBody>
        </p:sp>
        <p:sp>
          <p:nvSpPr>
            <p:cNvPr id="14351" name="Line 20"/>
            <p:cNvSpPr>
              <a:spLocks noChangeShapeType="1"/>
            </p:cNvSpPr>
            <p:nvPr/>
          </p:nvSpPr>
          <p:spPr bwMode="auto">
            <a:xfrm>
              <a:off x="4741863" y="4059238"/>
              <a:ext cx="17208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52" name="Text Box 21"/>
            <p:cNvSpPr txBox="1">
              <a:spLocks noChangeArrowheads="1"/>
            </p:cNvSpPr>
            <p:nvPr/>
          </p:nvSpPr>
          <p:spPr bwMode="auto">
            <a:xfrm>
              <a:off x="6761163" y="3649663"/>
              <a:ext cx="858837" cy="436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0" hangingPunct="0"/>
              <a:r>
                <a:rPr lang="en-US" sz="1200" i="1"/>
                <a:t> flights</a:t>
              </a:r>
            </a:p>
          </p:txBody>
        </p:sp>
      </p:grpSp>
      <p:sp>
        <p:nvSpPr>
          <p:cNvPr id="14344" name="Text Box 22"/>
          <p:cNvSpPr txBox="1">
            <a:spLocks noChangeArrowheads="1"/>
          </p:cNvSpPr>
          <p:nvPr/>
        </p:nvSpPr>
        <p:spPr bwMode="auto">
          <a:xfrm>
            <a:off x="3862388" y="3656013"/>
            <a:ext cx="776287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 eaLnBrk="0" hangingPunct="0"/>
            <a:r>
              <a:rPr lang="en-US" sz="1200" i="1"/>
              <a:t>Book flight</a:t>
            </a:r>
          </a:p>
        </p:txBody>
      </p:sp>
      <p:sp>
        <p:nvSpPr>
          <p:cNvPr id="14345" name="Rectangle 3"/>
          <p:cNvSpPr>
            <a:spLocks noChangeArrowheads="1"/>
          </p:cNvSpPr>
          <p:nvPr/>
        </p:nvSpPr>
        <p:spPr bwMode="auto">
          <a:xfrm>
            <a:off x="676275" y="514350"/>
            <a:ext cx="8239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Data flow diagram of a travel agent booking system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: Level-0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257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63" y="0"/>
            <a:ext cx="9307513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87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304800"/>
            <a:ext cx="8153400" cy="6096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44450" indent="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Objectives of Data Flow Diagram:</a:t>
            </a:r>
          </a:p>
          <a:p>
            <a:pPr marL="501650" indent="-4572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define what is meant by structured analysis.</a:t>
            </a:r>
          </a:p>
          <a:p>
            <a:pPr marL="501650" indent="-4572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define the symbols used in a Data Flow Diagram (DFD).</a:t>
            </a:r>
          </a:p>
          <a:p>
            <a:pPr marL="501650" indent="-4572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draw a context diagram (Level 0 DFD) for a given scenario.</a:t>
            </a:r>
          </a:p>
          <a:p>
            <a:pPr marL="501650" indent="-4572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refine a DFD to a more detailed (lower-level) view.</a:t>
            </a:r>
          </a:p>
          <a:p>
            <a:pPr marL="44450" indent="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69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31654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2789" algn="l"/>
              </a:tabLst>
            </a:pPr>
            <a:r>
              <a:rPr sz="4400" dirty="0" smtClean="0"/>
              <a:t>Leve</a:t>
            </a:r>
            <a:r>
              <a:rPr sz="4400" spc="10" dirty="0" smtClean="0"/>
              <a:t>l</a:t>
            </a:r>
            <a:r>
              <a:rPr sz="4400" spc="-5" dirty="0" smtClean="0"/>
              <a:t>-</a:t>
            </a:r>
            <a:r>
              <a:rPr lang="en-IN" sz="4400" spc="-5" dirty="0" smtClean="0"/>
              <a:t>1</a:t>
            </a:r>
            <a:r>
              <a:rPr sz="4400" dirty="0"/>
              <a:t>	DFD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590040"/>
            <a:ext cx="783399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227965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600" dirty="0">
                <a:latin typeface="Arial MT"/>
                <a:cs typeface="Arial MT"/>
              </a:rPr>
              <a:t>Shows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system’s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major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processes,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data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flows,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data </a:t>
            </a:r>
            <a:r>
              <a:rPr sz="2600" dirty="0">
                <a:latin typeface="Arial MT"/>
                <a:cs typeface="Arial MT"/>
              </a:rPr>
              <a:t>stores at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high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level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abstraction</a:t>
            </a:r>
            <a:endParaRPr sz="2600">
              <a:latin typeface="Arial MT"/>
              <a:cs typeface="Arial MT"/>
            </a:endParaRPr>
          </a:p>
          <a:p>
            <a:pPr marL="381000" marR="30480" indent="-342900">
              <a:lnSpc>
                <a:spcPct val="100000"/>
              </a:lnSpc>
              <a:spcBef>
                <a:spcPts val="640"/>
              </a:spcBef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600" dirty="0">
                <a:latin typeface="Arial MT"/>
                <a:cs typeface="Arial MT"/>
              </a:rPr>
              <a:t>When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Context Diagram is expanded </a:t>
            </a:r>
            <a:r>
              <a:rPr sz="2600" spc="-5" dirty="0">
                <a:latin typeface="Arial MT"/>
                <a:cs typeface="Arial MT"/>
              </a:rPr>
              <a:t>into </a:t>
            </a:r>
            <a:r>
              <a:rPr sz="2600" dirty="0">
                <a:latin typeface="Arial MT"/>
                <a:cs typeface="Arial MT"/>
              </a:rPr>
              <a:t>DFD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level-0, all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connections </a:t>
            </a:r>
            <a:r>
              <a:rPr sz="2600" spc="-5" dirty="0">
                <a:latin typeface="Arial MT"/>
                <a:cs typeface="Arial MT"/>
              </a:rPr>
              <a:t>that flow into </a:t>
            </a:r>
            <a:r>
              <a:rPr sz="2600" dirty="0">
                <a:latin typeface="Arial MT"/>
                <a:cs typeface="Arial MT"/>
              </a:rPr>
              <a:t>and </a:t>
            </a:r>
            <a:r>
              <a:rPr sz="2600" spc="5" dirty="0">
                <a:latin typeface="Arial MT"/>
                <a:cs typeface="Arial MT"/>
              </a:rPr>
              <a:t>out </a:t>
            </a:r>
            <a:r>
              <a:rPr sz="2600" dirty="0">
                <a:latin typeface="Arial MT"/>
                <a:cs typeface="Arial MT"/>
              </a:rPr>
              <a:t>of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process 0 needs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dirty="0">
                <a:latin typeface="Arial MT"/>
                <a:cs typeface="Arial MT"/>
              </a:rPr>
              <a:t> be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retained.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279" y="2875279"/>
            <a:ext cx="1365250" cy="1365250"/>
          </a:xfrm>
          <a:custGeom>
            <a:avLst/>
            <a:gdLst/>
            <a:ahLst/>
            <a:cxnLst/>
            <a:rect l="l" t="t" r="r" b="b"/>
            <a:pathLst>
              <a:path w="1365250" h="1365250">
                <a:moveTo>
                  <a:pt x="143510" y="1365250"/>
                </a:moveTo>
                <a:lnTo>
                  <a:pt x="1220470" y="1365250"/>
                </a:lnTo>
                <a:lnTo>
                  <a:pt x="1266250" y="1357873"/>
                </a:lnTo>
                <a:lnTo>
                  <a:pt x="1305996" y="1337330"/>
                </a:lnTo>
                <a:lnTo>
                  <a:pt x="1337330" y="1305996"/>
                </a:lnTo>
                <a:lnTo>
                  <a:pt x="1357873" y="1266250"/>
                </a:lnTo>
                <a:lnTo>
                  <a:pt x="1365250" y="1220470"/>
                </a:lnTo>
                <a:lnTo>
                  <a:pt x="1365250" y="143510"/>
                </a:lnTo>
                <a:lnTo>
                  <a:pt x="1357873" y="97861"/>
                </a:lnTo>
                <a:lnTo>
                  <a:pt x="1337330" y="58430"/>
                </a:lnTo>
                <a:lnTo>
                  <a:pt x="1305996" y="27472"/>
                </a:lnTo>
                <a:lnTo>
                  <a:pt x="1266250" y="7244"/>
                </a:lnTo>
                <a:lnTo>
                  <a:pt x="1220470" y="0"/>
                </a:lnTo>
                <a:lnTo>
                  <a:pt x="143510" y="0"/>
                </a:lnTo>
                <a:lnTo>
                  <a:pt x="97861" y="7244"/>
                </a:lnTo>
                <a:lnTo>
                  <a:pt x="58430" y="27472"/>
                </a:lnTo>
                <a:lnTo>
                  <a:pt x="27472" y="58430"/>
                </a:lnTo>
                <a:lnTo>
                  <a:pt x="7244" y="97861"/>
                </a:lnTo>
                <a:lnTo>
                  <a:pt x="0" y="143510"/>
                </a:lnTo>
                <a:lnTo>
                  <a:pt x="0" y="1220470"/>
                </a:lnTo>
                <a:lnTo>
                  <a:pt x="7244" y="1266250"/>
                </a:lnTo>
                <a:lnTo>
                  <a:pt x="27472" y="1305996"/>
                </a:lnTo>
                <a:lnTo>
                  <a:pt x="58430" y="1337330"/>
                </a:lnTo>
                <a:lnTo>
                  <a:pt x="97861" y="1357873"/>
                </a:lnTo>
                <a:lnTo>
                  <a:pt x="143510" y="13652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46929" y="3041650"/>
            <a:ext cx="116839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10" dirty="0">
                <a:latin typeface="Arial MT"/>
                <a:cs typeface="Arial MT"/>
              </a:rPr>
              <a:t>0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5790" y="3619500"/>
            <a:ext cx="556895" cy="4152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67310">
              <a:lnSpc>
                <a:spcPts val="1520"/>
              </a:lnSpc>
              <a:spcBef>
                <a:spcPts val="175"/>
              </a:spcBef>
            </a:pPr>
            <a:r>
              <a:rPr sz="1300" spc="-20" dirty="0">
                <a:latin typeface="Arial MT"/>
                <a:cs typeface="Arial MT"/>
              </a:rPr>
              <a:t>Order 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35" dirty="0">
                <a:latin typeface="Arial MT"/>
                <a:cs typeface="Arial MT"/>
              </a:rPr>
              <a:t>S</a:t>
            </a:r>
            <a:r>
              <a:rPr sz="1300" spc="-45" dirty="0">
                <a:latin typeface="Arial MT"/>
                <a:cs typeface="Arial MT"/>
              </a:rPr>
              <a:t>y</a:t>
            </a:r>
            <a:r>
              <a:rPr sz="1300" spc="-60" dirty="0">
                <a:latin typeface="Arial MT"/>
                <a:cs typeface="Arial MT"/>
              </a:rPr>
              <a:t>s</a:t>
            </a:r>
            <a:r>
              <a:rPr sz="1300" spc="15" dirty="0">
                <a:latin typeface="Arial MT"/>
                <a:cs typeface="Arial MT"/>
              </a:rPr>
              <a:t>t</a:t>
            </a:r>
            <a:r>
              <a:rPr sz="1300" spc="-50" dirty="0">
                <a:latin typeface="Arial MT"/>
                <a:cs typeface="Arial MT"/>
              </a:rPr>
              <a:t>e</a:t>
            </a:r>
            <a:r>
              <a:rPr sz="1300" spc="-10" dirty="0">
                <a:latin typeface="Arial MT"/>
                <a:cs typeface="Arial MT"/>
              </a:rPr>
              <a:t>m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18279" y="3329940"/>
            <a:ext cx="1365250" cy="0"/>
          </a:xfrm>
          <a:custGeom>
            <a:avLst/>
            <a:gdLst/>
            <a:ahLst/>
            <a:cxnLst/>
            <a:rect l="l" t="t" r="r" b="b"/>
            <a:pathLst>
              <a:path w="1365250">
                <a:moveTo>
                  <a:pt x="0" y="0"/>
                </a:moveTo>
                <a:lnTo>
                  <a:pt x="13652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85620" y="6131559"/>
            <a:ext cx="1540510" cy="6604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518159" marR="516255" algn="ctr">
              <a:lnSpc>
                <a:spcPts val="1470"/>
              </a:lnSpc>
              <a:spcBef>
                <a:spcPts val="1070"/>
              </a:spcBef>
            </a:pPr>
            <a:r>
              <a:rPr sz="1250" spc="-25" dirty="0">
                <a:latin typeface="Arial MT"/>
                <a:cs typeface="Arial MT"/>
              </a:rPr>
              <a:t>SA</a:t>
            </a:r>
            <a:r>
              <a:rPr sz="1250" spc="-40" dirty="0">
                <a:latin typeface="Arial MT"/>
                <a:cs typeface="Arial MT"/>
              </a:rPr>
              <a:t>L</a:t>
            </a:r>
            <a:r>
              <a:rPr sz="1250" spc="-25" dirty="0">
                <a:latin typeface="Arial MT"/>
                <a:cs typeface="Arial MT"/>
              </a:rPr>
              <a:t>E</a:t>
            </a:r>
            <a:r>
              <a:rPr sz="1250" spc="-5" dirty="0">
                <a:latin typeface="Arial MT"/>
                <a:cs typeface="Arial MT"/>
              </a:rPr>
              <a:t>S  </a:t>
            </a:r>
            <a:r>
              <a:rPr sz="1250" spc="-20" dirty="0">
                <a:latin typeface="Arial MT"/>
                <a:cs typeface="Arial MT"/>
              </a:rPr>
              <a:t>REP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5620" y="571500"/>
            <a:ext cx="1540510" cy="660400"/>
          </a:xfrm>
          <a:custGeom>
            <a:avLst/>
            <a:gdLst/>
            <a:ahLst/>
            <a:cxnLst/>
            <a:rect l="l" t="t" r="r" b="b"/>
            <a:pathLst>
              <a:path w="1540510" h="660400">
                <a:moveTo>
                  <a:pt x="0" y="660400"/>
                </a:moveTo>
                <a:lnTo>
                  <a:pt x="1540509" y="660400"/>
                </a:lnTo>
                <a:lnTo>
                  <a:pt x="1540509" y="0"/>
                </a:lnTo>
                <a:lnTo>
                  <a:pt x="0" y="0"/>
                </a:lnTo>
                <a:lnTo>
                  <a:pt x="0" y="6604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08200" y="779779"/>
            <a:ext cx="90233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50" spc="-25" dirty="0">
                <a:latin typeface="Arial MT"/>
                <a:cs typeface="Arial MT"/>
              </a:rPr>
              <a:t>CUSTOMER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4600" y="586740"/>
            <a:ext cx="1539240" cy="6604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257175">
              <a:lnSpc>
                <a:spcPct val="100000"/>
              </a:lnSpc>
            </a:pPr>
            <a:r>
              <a:rPr sz="1250" spc="-25" dirty="0">
                <a:latin typeface="Arial MT"/>
                <a:cs typeface="Arial MT"/>
              </a:rPr>
              <a:t>WAREHOUSE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5570" y="6176009"/>
            <a:ext cx="1541780" cy="6604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50" spc="-20" dirty="0">
                <a:latin typeface="Arial MT"/>
                <a:cs typeface="Arial MT"/>
              </a:rPr>
              <a:t>BANK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5890" y="6131559"/>
            <a:ext cx="1539240" cy="6604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247650">
              <a:lnSpc>
                <a:spcPct val="100000"/>
              </a:lnSpc>
            </a:pPr>
            <a:r>
              <a:rPr sz="1250" spc="-20" dirty="0">
                <a:latin typeface="Arial MT"/>
                <a:cs typeface="Arial MT"/>
              </a:rPr>
              <a:t>ACCOUNTING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17420" y="736600"/>
            <a:ext cx="4927600" cy="2971800"/>
            <a:chOff x="2217420" y="736600"/>
            <a:chExt cx="4927600" cy="2971800"/>
          </a:xfrm>
        </p:grpSpPr>
        <p:sp>
          <p:nvSpPr>
            <p:cNvPr id="13" name="object 13"/>
            <p:cNvSpPr/>
            <p:nvPr/>
          </p:nvSpPr>
          <p:spPr>
            <a:xfrm>
              <a:off x="4681220" y="782319"/>
              <a:ext cx="0" cy="1965960"/>
            </a:xfrm>
            <a:custGeom>
              <a:avLst/>
              <a:gdLst/>
              <a:ahLst/>
              <a:cxnLst/>
              <a:rect l="l" t="t" r="r" b="b"/>
              <a:pathLst>
                <a:path h="1965960">
                  <a:moveTo>
                    <a:pt x="0" y="0"/>
                  </a:moveTo>
                  <a:lnTo>
                    <a:pt x="0" y="19659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35500" y="2738120"/>
              <a:ext cx="91440" cy="135890"/>
            </a:xfrm>
            <a:custGeom>
              <a:avLst/>
              <a:gdLst/>
              <a:ahLst/>
              <a:cxnLst/>
              <a:rect l="l" t="t" r="r" b="b"/>
              <a:pathLst>
                <a:path w="91439" h="135889">
                  <a:moveTo>
                    <a:pt x="91439" y="0"/>
                  </a:moveTo>
                  <a:lnTo>
                    <a:pt x="0" y="0"/>
                  </a:lnTo>
                  <a:lnTo>
                    <a:pt x="45720" y="13588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86760" y="782319"/>
              <a:ext cx="1394460" cy="232410"/>
            </a:xfrm>
            <a:custGeom>
              <a:avLst/>
              <a:gdLst/>
              <a:ahLst/>
              <a:cxnLst/>
              <a:rect l="l" t="t" r="r" b="b"/>
              <a:pathLst>
                <a:path w="1394460" h="232409">
                  <a:moveTo>
                    <a:pt x="0" y="0"/>
                  </a:moveTo>
                  <a:lnTo>
                    <a:pt x="1394460" y="0"/>
                  </a:lnTo>
                  <a:lnTo>
                    <a:pt x="1394460" y="45719"/>
                  </a:lnTo>
                </a:path>
                <a:path w="1394460" h="232409">
                  <a:moveTo>
                    <a:pt x="124460" y="232409"/>
                  </a:moveTo>
                  <a:lnTo>
                    <a:pt x="1162050" y="2324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86760" y="969009"/>
              <a:ext cx="135890" cy="90170"/>
            </a:xfrm>
            <a:custGeom>
              <a:avLst/>
              <a:gdLst/>
              <a:ahLst/>
              <a:cxnLst/>
              <a:rect l="l" t="t" r="r" b="b"/>
              <a:pathLst>
                <a:path w="135889" h="90169">
                  <a:moveTo>
                    <a:pt x="135889" y="0"/>
                  </a:moveTo>
                  <a:lnTo>
                    <a:pt x="0" y="45719"/>
                  </a:lnTo>
                  <a:lnTo>
                    <a:pt x="135889" y="90169"/>
                  </a:lnTo>
                  <a:lnTo>
                    <a:pt x="135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48810" y="782319"/>
              <a:ext cx="1733550" cy="2091689"/>
            </a:xfrm>
            <a:custGeom>
              <a:avLst/>
              <a:gdLst/>
              <a:ahLst/>
              <a:cxnLst/>
              <a:rect l="l" t="t" r="r" b="b"/>
              <a:pathLst>
                <a:path w="1733550" h="2091689">
                  <a:moveTo>
                    <a:pt x="0" y="232409"/>
                  </a:moveTo>
                  <a:lnTo>
                    <a:pt x="0" y="2091689"/>
                  </a:lnTo>
                </a:path>
                <a:path w="1733550" h="2091689">
                  <a:moveTo>
                    <a:pt x="1733550" y="0"/>
                  </a:moveTo>
                  <a:lnTo>
                    <a:pt x="4648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70929" y="736600"/>
              <a:ext cx="135890" cy="90170"/>
            </a:xfrm>
            <a:custGeom>
              <a:avLst/>
              <a:gdLst/>
              <a:ahLst/>
              <a:cxnLst/>
              <a:rect l="l" t="t" r="r" b="b"/>
              <a:pathLst>
                <a:path w="135889" h="90169">
                  <a:moveTo>
                    <a:pt x="0" y="0"/>
                  </a:moveTo>
                  <a:lnTo>
                    <a:pt x="0" y="90170"/>
                  </a:lnTo>
                  <a:lnTo>
                    <a:pt x="13589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23210" y="782319"/>
              <a:ext cx="2090420" cy="2658110"/>
            </a:xfrm>
            <a:custGeom>
              <a:avLst/>
              <a:gdLst/>
              <a:ahLst/>
              <a:cxnLst/>
              <a:rect l="l" t="t" r="r" b="b"/>
              <a:pathLst>
                <a:path w="2090420" h="2658110">
                  <a:moveTo>
                    <a:pt x="2090419" y="0"/>
                  </a:moveTo>
                  <a:lnTo>
                    <a:pt x="2090419" y="2091689"/>
                  </a:lnTo>
                </a:path>
                <a:path w="2090420" h="2658110">
                  <a:moveTo>
                    <a:pt x="0" y="589279"/>
                  </a:moveTo>
                  <a:lnTo>
                    <a:pt x="0" y="2658109"/>
                  </a:lnTo>
                  <a:lnTo>
                    <a:pt x="1160779" y="26581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77490" y="1247140"/>
              <a:ext cx="90170" cy="135890"/>
            </a:xfrm>
            <a:custGeom>
              <a:avLst/>
              <a:gdLst/>
              <a:ahLst/>
              <a:cxnLst/>
              <a:rect l="l" t="t" r="r" b="b"/>
              <a:pathLst>
                <a:path w="90169" h="135890">
                  <a:moveTo>
                    <a:pt x="45720" y="0"/>
                  </a:moveTo>
                  <a:lnTo>
                    <a:pt x="0" y="135889"/>
                  </a:lnTo>
                  <a:lnTo>
                    <a:pt x="90170" y="135889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18690" y="1247140"/>
              <a:ext cx="1640839" cy="2416810"/>
            </a:xfrm>
            <a:custGeom>
              <a:avLst/>
              <a:gdLst/>
              <a:ahLst/>
              <a:cxnLst/>
              <a:rect l="l" t="t" r="r" b="b"/>
              <a:pathLst>
                <a:path w="1640839" h="2416810">
                  <a:moveTo>
                    <a:pt x="0" y="0"/>
                  </a:moveTo>
                  <a:lnTo>
                    <a:pt x="0" y="2416810"/>
                  </a:lnTo>
                  <a:lnTo>
                    <a:pt x="1640839" y="24168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48100" y="3618229"/>
              <a:ext cx="135890" cy="90170"/>
            </a:xfrm>
            <a:custGeom>
              <a:avLst/>
              <a:gdLst/>
              <a:ahLst/>
              <a:cxnLst/>
              <a:rect l="l" t="t" r="r" b="b"/>
              <a:pathLst>
                <a:path w="135889" h="90170">
                  <a:moveTo>
                    <a:pt x="0" y="0"/>
                  </a:moveTo>
                  <a:lnTo>
                    <a:pt x="0" y="90170"/>
                  </a:lnTo>
                  <a:lnTo>
                    <a:pt x="135889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02910" y="1247140"/>
              <a:ext cx="1640839" cy="2369820"/>
            </a:xfrm>
            <a:custGeom>
              <a:avLst/>
              <a:gdLst/>
              <a:ahLst/>
              <a:cxnLst/>
              <a:rect l="l" t="t" r="r" b="b"/>
              <a:pathLst>
                <a:path w="1640840" h="2369820">
                  <a:moveTo>
                    <a:pt x="1640839" y="0"/>
                  </a:moveTo>
                  <a:lnTo>
                    <a:pt x="1640839" y="2369820"/>
                  </a:lnTo>
                  <a:lnTo>
                    <a:pt x="0" y="23698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78450" y="3572510"/>
              <a:ext cx="134620" cy="90170"/>
            </a:xfrm>
            <a:custGeom>
              <a:avLst/>
              <a:gdLst/>
              <a:ahLst/>
              <a:cxnLst/>
              <a:rect l="l" t="t" r="r" b="b"/>
              <a:pathLst>
                <a:path w="134620" h="90170">
                  <a:moveTo>
                    <a:pt x="134620" y="0"/>
                  </a:moveTo>
                  <a:lnTo>
                    <a:pt x="0" y="44450"/>
                  </a:lnTo>
                  <a:lnTo>
                    <a:pt x="134620" y="90169"/>
                  </a:lnTo>
                  <a:lnTo>
                    <a:pt x="134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675379" y="482600"/>
            <a:ext cx="4457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latin typeface="Arial MT"/>
                <a:cs typeface="Arial MT"/>
              </a:rPr>
              <a:t>O</a:t>
            </a:r>
            <a:r>
              <a:rPr sz="1300" spc="35" dirty="0">
                <a:latin typeface="Arial MT"/>
                <a:cs typeface="Arial MT"/>
              </a:rPr>
              <a:t>r</a:t>
            </a:r>
            <a:r>
              <a:rPr sz="1300" spc="-35" dirty="0">
                <a:latin typeface="Arial MT"/>
                <a:cs typeface="Arial MT"/>
              </a:rPr>
              <a:t>d</a:t>
            </a:r>
            <a:r>
              <a:rPr sz="1300" spc="-25" dirty="0">
                <a:latin typeface="Arial MT"/>
                <a:cs typeface="Arial MT"/>
              </a:rPr>
              <a:t>e</a:t>
            </a:r>
            <a:r>
              <a:rPr sz="1300" spc="5" dirty="0">
                <a:latin typeface="Arial MT"/>
                <a:cs typeface="Arial MT"/>
              </a:rPr>
              <a:t>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72229" y="1614169"/>
            <a:ext cx="492125" cy="6203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550"/>
              </a:lnSpc>
              <a:spcBef>
                <a:spcPts val="180"/>
              </a:spcBef>
            </a:pPr>
            <a:r>
              <a:rPr sz="1300" spc="-5" dirty="0">
                <a:latin typeface="Arial MT"/>
                <a:cs typeface="Arial MT"/>
              </a:rPr>
              <a:t>Order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R</a:t>
            </a:r>
            <a:r>
              <a:rPr sz="1300" spc="-25" dirty="0">
                <a:latin typeface="Arial MT"/>
                <a:cs typeface="Arial MT"/>
              </a:rPr>
              <a:t>e</a:t>
            </a:r>
            <a:r>
              <a:rPr sz="1300" spc="15" dirty="0">
                <a:latin typeface="Arial MT"/>
                <a:cs typeface="Arial MT"/>
              </a:rPr>
              <a:t>j</a:t>
            </a:r>
            <a:r>
              <a:rPr sz="1300" spc="-35" dirty="0">
                <a:latin typeface="Arial MT"/>
                <a:cs typeface="Arial MT"/>
              </a:rPr>
              <a:t>ec</a:t>
            </a:r>
            <a:r>
              <a:rPr sz="1300" spc="5" dirty="0">
                <a:latin typeface="Arial MT"/>
                <a:cs typeface="Arial MT"/>
              </a:rPr>
              <a:t>t  </a:t>
            </a:r>
            <a:r>
              <a:rPr sz="1300" spc="-15" dirty="0">
                <a:latin typeface="Arial MT"/>
                <a:cs typeface="Arial MT"/>
              </a:rPr>
              <a:t>N</a:t>
            </a:r>
            <a:r>
              <a:rPr sz="1300" spc="-25" dirty="0">
                <a:latin typeface="Arial MT"/>
                <a:cs typeface="Arial MT"/>
              </a:rPr>
              <a:t>o</a:t>
            </a:r>
            <a:r>
              <a:rPr sz="1300" spc="25" dirty="0">
                <a:latin typeface="Arial MT"/>
                <a:cs typeface="Arial MT"/>
              </a:rPr>
              <a:t>t</a:t>
            </a:r>
            <a:r>
              <a:rPr sz="1300" spc="5" dirty="0">
                <a:latin typeface="Arial MT"/>
                <a:cs typeface="Arial MT"/>
              </a:rPr>
              <a:t>i</a:t>
            </a:r>
            <a:r>
              <a:rPr sz="1300" spc="-35" dirty="0">
                <a:latin typeface="Arial MT"/>
                <a:cs typeface="Arial MT"/>
              </a:rPr>
              <a:t>c</a:t>
            </a:r>
            <a:r>
              <a:rPr sz="1300" spc="10" dirty="0">
                <a:latin typeface="Arial MT"/>
                <a:cs typeface="Arial MT"/>
              </a:rPr>
              <a:t>e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64429" y="1711960"/>
            <a:ext cx="550545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sz="1300" spc="-20" dirty="0">
                <a:latin typeface="Arial MT"/>
                <a:cs typeface="Arial MT"/>
              </a:rPr>
              <a:t>P</a:t>
            </a:r>
            <a:r>
              <a:rPr sz="1300" spc="15" dirty="0">
                <a:latin typeface="Arial MT"/>
                <a:cs typeface="Arial MT"/>
              </a:rPr>
              <a:t>i</a:t>
            </a:r>
            <a:r>
              <a:rPr sz="1300" spc="-35" dirty="0">
                <a:latin typeface="Arial MT"/>
                <a:cs typeface="Arial MT"/>
              </a:rPr>
              <a:t>ck</a:t>
            </a:r>
            <a:r>
              <a:rPr sz="1300" spc="15" dirty="0">
                <a:latin typeface="Arial MT"/>
                <a:cs typeface="Arial MT"/>
              </a:rPr>
              <a:t>i</a:t>
            </a:r>
            <a:r>
              <a:rPr sz="1300" spc="-35" dirty="0">
                <a:latin typeface="Arial MT"/>
                <a:cs typeface="Arial MT"/>
              </a:rPr>
              <a:t>n</a:t>
            </a:r>
            <a:r>
              <a:rPr sz="1300" spc="5" dirty="0">
                <a:latin typeface="Arial MT"/>
                <a:cs typeface="Arial MT"/>
              </a:rPr>
              <a:t>g  </a:t>
            </a:r>
            <a:r>
              <a:rPr sz="1300" spc="-15" dirty="0">
                <a:latin typeface="Arial MT"/>
                <a:cs typeface="Arial MT"/>
              </a:rPr>
              <a:t>List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61659" y="3110230"/>
            <a:ext cx="817244" cy="4222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185"/>
              </a:spcBef>
            </a:pPr>
            <a:r>
              <a:rPr sz="1300" spc="-5" dirty="0">
                <a:latin typeface="Arial MT"/>
                <a:cs typeface="Arial MT"/>
              </a:rPr>
              <a:t>C</a:t>
            </a:r>
            <a:r>
              <a:rPr sz="1300" spc="-35" dirty="0">
                <a:latin typeface="Arial MT"/>
                <a:cs typeface="Arial MT"/>
              </a:rPr>
              <a:t>o</a:t>
            </a:r>
            <a:r>
              <a:rPr sz="1300" spc="5" dirty="0">
                <a:latin typeface="Arial MT"/>
                <a:cs typeface="Arial MT"/>
              </a:rPr>
              <a:t>m</a:t>
            </a:r>
            <a:r>
              <a:rPr sz="1300" spc="-35" dirty="0">
                <a:latin typeface="Arial MT"/>
                <a:cs typeface="Arial MT"/>
              </a:rPr>
              <a:t>p</a:t>
            </a:r>
            <a:r>
              <a:rPr sz="1300" spc="15" dirty="0">
                <a:latin typeface="Arial MT"/>
                <a:cs typeface="Arial MT"/>
              </a:rPr>
              <a:t>l</a:t>
            </a:r>
            <a:r>
              <a:rPr sz="1300" spc="-25" dirty="0">
                <a:latin typeface="Arial MT"/>
                <a:cs typeface="Arial MT"/>
              </a:rPr>
              <a:t>e</a:t>
            </a:r>
            <a:r>
              <a:rPr sz="1300" spc="15" dirty="0">
                <a:latin typeface="Arial MT"/>
                <a:cs typeface="Arial MT"/>
              </a:rPr>
              <a:t>t</a:t>
            </a:r>
            <a:r>
              <a:rPr sz="1300" spc="-25" dirty="0">
                <a:latin typeface="Arial MT"/>
                <a:cs typeface="Arial MT"/>
              </a:rPr>
              <a:t>e</a:t>
            </a:r>
            <a:r>
              <a:rPr sz="1300" spc="5" dirty="0">
                <a:latin typeface="Arial MT"/>
                <a:cs typeface="Arial MT"/>
              </a:rPr>
              <a:t>d  </a:t>
            </a:r>
            <a:r>
              <a:rPr sz="1300" spc="-5" dirty="0">
                <a:latin typeface="Arial MT"/>
                <a:cs typeface="Arial MT"/>
              </a:rPr>
              <a:t>Order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82089" y="2273300"/>
            <a:ext cx="6629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latin typeface="Arial MT"/>
                <a:cs typeface="Arial MT"/>
              </a:rPr>
              <a:t>P</a:t>
            </a:r>
            <a:r>
              <a:rPr sz="1300" spc="-35" dirty="0">
                <a:latin typeface="Arial MT"/>
                <a:cs typeface="Arial MT"/>
              </a:rPr>
              <a:t>ay</a:t>
            </a:r>
            <a:r>
              <a:rPr sz="1300" spc="5" dirty="0">
                <a:latin typeface="Arial MT"/>
                <a:cs typeface="Arial MT"/>
              </a:rPr>
              <a:t>m</a:t>
            </a:r>
            <a:r>
              <a:rPr sz="1300" spc="-35" dirty="0">
                <a:latin typeface="Arial MT"/>
                <a:cs typeface="Arial MT"/>
              </a:rPr>
              <a:t>e</a:t>
            </a:r>
            <a:r>
              <a:rPr sz="1300" spc="-25" dirty="0">
                <a:latin typeface="Arial MT"/>
                <a:cs typeface="Arial MT"/>
              </a:rPr>
              <a:t>n</a:t>
            </a:r>
            <a:r>
              <a:rPr sz="1300" spc="5" dirty="0">
                <a:latin typeface="Arial MT"/>
                <a:cs typeface="Arial MT"/>
              </a:rPr>
              <a:t>t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79089" y="2273300"/>
            <a:ext cx="54038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5" dirty="0">
                <a:latin typeface="Arial MT"/>
                <a:cs typeface="Arial MT"/>
              </a:rPr>
              <a:t>Invoice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142489" y="3881120"/>
            <a:ext cx="5177790" cy="2256790"/>
            <a:chOff x="2142489" y="3881120"/>
            <a:chExt cx="5177790" cy="2256790"/>
          </a:xfrm>
        </p:grpSpPr>
        <p:sp>
          <p:nvSpPr>
            <p:cNvPr id="32" name="object 32"/>
            <p:cNvSpPr/>
            <p:nvPr/>
          </p:nvSpPr>
          <p:spPr>
            <a:xfrm>
              <a:off x="2189479" y="3882390"/>
              <a:ext cx="1822450" cy="2127250"/>
            </a:xfrm>
            <a:custGeom>
              <a:avLst/>
              <a:gdLst/>
              <a:ahLst/>
              <a:cxnLst/>
              <a:rect l="l" t="t" r="r" b="b"/>
              <a:pathLst>
                <a:path w="1822450" h="2127250">
                  <a:moveTo>
                    <a:pt x="0" y="2127250"/>
                  </a:moveTo>
                  <a:lnTo>
                    <a:pt x="0" y="0"/>
                  </a:lnTo>
                  <a:lnTo>
                    <a:pt x="18224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42489" y="5998210"/>
              <a:ext cx="93980" cy="139700"/>
            </a:xfrm>
            <a:custGeom>
              <a:avLst/>
              <a:gdLst/>
              <a:ahLst/>
              <a:cxnLst/>
              <a:rect l="l" t="t" r="r" b="b"/>
              <a:pathLst>
                <a:path w="93980" h="139700">
                  <a:moveTo>
                    <a:pt x="93980" y="0"/>
                  </a:moveTo>
                  <a:lnTo>
                    <a:pt x="0" y="0"/>
                  </a:lnTo>
                  <a:lnTo>
                    <a:pt x="46990" y="139699"/>
                  </a:lnTo>
                  <a:lnTo>
                    <a:pt x="93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32019" y="4217670"/>
              <a:ext cx="0" cy="1791970"/>
            </a:xfrm>
            <a:custGeom>
              <a:avLst/>
              <a:gdLst/>
              <a:ahLst/>
              <a:cxnLst/>
              <a:rect l="l" t="t" r="r" b="b"/>
              <a:pathLst>
                <a:path h="1791970">
                  <a:moveTo>
                    <a:pt x="0" y="179196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85029" y="5998210"/>
              <a:ext cx="93980" cy="139700"/>
            </a:xfrm>
            <a:custGeom>
              <a:avLst/>
              <a:gdLst/>
              <a:ahLst/>
              <a:cxnLst/>
              <a:rect l="l" t="t" r="r" b="b"/>
              <a:pathLst>
                <a:path w="93979" h="139700">
                  <a:moveTo>
                    <a:pt x="93980" y="0"/>
                  </a:moveTo>
                  <a:lnTo>
                    <a:pt x="0" y="0"/>
                  </a:lnTo>
                  <a:lnTo>
                    <a:pt x="46990" y="139699"/>
                  </a:lnTo>
                  <a:lnTo>
                    <a:pt x="93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50839" y="3882390"/>
              <a:ext cx="1823720" cy="2127250"/>
            </a:xfrm>
            <a:custGeom>
              <a:avLst/>
              <a:gdLst/>
              <a:ahLst/>
              <a:cxnLst/>
              <a:rect l="l" t="t" r="r" b="b"/>
              <a:pathLst>
                <a:path w="1823720" h="2127250">
                  <a:moveTo>
                    <a:pt x="0" y="0"/>
                  </a:moveTo>
                  <a:lnTo>
                    <a:pt x="1823719" y="0"/>
                  </a:lnTo>
                </a:path>
                <a:path w="1823720" h="2127250">
                  <a:moveTo>
                    <a:pt x="1823719" y="2127250"/>
                  </a:moveTo>
                  <a:lnTo>
                    <a:pt x="1823719" y="0"/>
                  </a:lnTo>
                  <a:lnTo>
                    <a:pt x="17272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27569" y="5998210"/>
              <a:ext cx="92710" cy="139700"/>
            </a:xfrm>
            <a:custGeom>
              <a:avLst/>
              <a:gdLst/>
              <a:ahLst/>
              <a:cxnLst/>
              <a:rect l="l" t="t" r="r" b="b"/>
              <a:pathLst>
                <a:path w="92709" h="139700">
                  <a:moveTo>
                    <a:pt x="92709" y="0"/>
                  </a:moveTo>
                  <a:lnTo>
                    <a:pt x="0" y="0"/>
                  </a:lnTo>
                  <a:lnTo>
                    <a:pt x="46989" y="139699"/>
                  </a:lnTo>
                  <a:lnTo>
                    <a:pt x="927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303779" y="4803140"/>
            <a:ext cx="953769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20" dirty="0">
                <a:latin typeface="Arial MT"/>
                <a:cs typeface="Arial MT"/>
              </a:rPr>
              <a:t>C</a:t>
            </a:r>
            <a:r>
              <a:rPr sz="1350" spc="-35" dirty="0">
                <a:latin typeface="Arial MT"/>
                <a:cs typeface="Arial MT"/>
              </a:rPr>
              <a:t>o</a:t>
            </a:r>
            <a:r>
              <a:rPr sz="1350" spc="-10" dirty="0">
                <a:latin typeface="Arial MT"/>
                <a:cs typeface="Arial MT"/>
              </a:rPr>
              <a:t>mm</a:t>
            </a:r>
            <a:r>
              <a:rPr sz="1350" spc="15" dirty="0">
                <a:latin typeface="Arial MT"/>
                <a:cs typeface="Arial MT"/>
              </a:rPr>
              <a:t>i</a:t>
            </a:r>
            <a:r>
              <a:rPr sz="1350" spc="-40" dirty="0">
                <a:latin typeface="Arial MT"/>
                <a:cs typeface="Arial MT"/>
              </a:rPr>
              <a:t>s</a:t>
            </a:r>
            <a:r>
              <a:rPr sz="1350" spc="-50" dirty="0">
                <a:latin typeface="Arial MT"/>
                <a:cs typeface="Arial MT"/>
              </a:rPr>
              <a:t>s</a:t>
            </a:r>
            <a:r>
              <a:rPr sz="1350" spc="15" dirty="0">
                <a:latin typeface="Arial MT"/>
                <a:cs typeface="Arial MT"/>
              </a:rPr>
              <a:t>i</a:t>
            </a:r>
            <a:r>
              <a:rPr sz="1350" spc="-35" dirty="0">
                <a:latin typeface="Arial MT"/>
                <a:cs typeface="Arial MT"/>
              </a:rPr>
              <a:t>o</a:t>
            </a:r>
            <a:r>
              <a:rPr sz="1350" spc="5" dirty="0">
                <a:latin typeface="Arial MT"/>
                <a:cs typeface="Arial MT"/>
              </a:rPr>
              <a:t>n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52670" y="4721859"/>
            <a:ext cx="591820" cy="4362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180"/>
              </a:spcBef>
            </a:pPr>
            <a:r>
              <a:rPr sz="1350" spc="-25" dirty="0">
                <a:latin typeface="Arial MT"/>
                <a:cs typeface="Arial MT"/>
              </a:rPr>
              <a:t>Bank </a:t>
            </a:r>
            <a:r>
              <a:rPr sz="1350" spc="-2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D</a:t>
            </a:r>
            <a:r>
              <a:rPr sz="1350" spc="-45" dirty="0">
                <a:latin typeface="Arial MT"/>
                <a:cs typeface="Arial MT"/>
              </a:rPr>
              <a:t>e</a:t>
            </a:r>
            <a:r>
              <a:rPr sz="1350" spc="-35" dirty="0">
                <a:latin typeface="Arial MT"/>
                <a:cs typeface="Arial MT"/>
              </a:rPr>
              <a:t>po</a:t>
            </a:r>
            <a:r>
              <a:rPr sz="1350" spc="-40" dirty="0">
                <a:latin typeface="Arial MT"/>
                <a:cs typeface="Arial MT"/>
              </a:rPr>
              <a:t>s</a:t>
            </a:r>
            <a:r>
              <a:rPr sz="1350" spc="15" dirty="0">
                <a:latin typeface="Arial MT"/>
                <a:cs typeface="Arial MT"/>
              </a:rPr>
              <a:t>i</a:t>
            </a:r>
            <a:r>
              <a:rPr sz="1350" dirty="0">
                <a:latin typeface="Arial MT"/>
                <a:cs typeface="Arial MT"/>
              </a:rPr>
              <a:t>t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39330" y="4671059"/>
            <a:ext cx="680085" cy="6394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180"/>
              </a:spcBef>
            </a:pPr>
            <a:r>
              <a:rPr sz="1350" spc="-25" dirty="0">
                <a:latin typeface="Arial MT"/>
                <a:cs typeface="Arial MT"/>
              </a:rPr>
              <a:t>Cash </a:t>
            </a:r>
            <a:r>
              <a:rPr sz="1350" spc="-20" dirty="0">
                <a:latin typeface="Arial MT"/>
                <a:cs typeface="Arial MT"/>
              </a:rPr>
              <a:t> R</a:t>
            </a:r>
            <a:r>
              <a:rPr sz="1350" spc="-35" dirty="0">
                <a:latin typeface="Arial MT"/>
                <a:cs typeface="Arial MT"/>
              </a:rPr>
              <a:t>e</a:t>
            </a:r>
            <a:r>
              <a:rPr sz="1350" spc="-40" dirty="0">
                <a:latin typeface="Arial MT"/>
                <a:cs typeface="Arial MT"/>
              </a:rPr>
              <a:t>c</a:t>
            </a:r>
            <a:r>
              <a:rPr sz="1350" spc="-35" dirty="0">
                <a:latin typeface="Arial MT"/>
                <a:cs typeface="Arial MT"/>
              </a:rPr>
              <a:t>e</a:t>
            </a:r>
            <a:r>
              <a:rPr sz="1350" spc="5" dirty="0">
                <a:latin typeface="Arial MT"/>
                <a:cs typeface="Arial MT"/>
              </a:rPr>
              <a:t>i</a:t>
            </a:r>
            <a:r>
              <a:rPr sz="1350" spc="-35" dirty="0">
                <a:latin typeface="Arial MT"/>
                <a:cs typeface="Arial MT"/>
              </a:rPr>
              <a:t>p</a:t>
            </a:r>
            <a:r>
              <a:rPr sz="1350" spc="20" dirty="0">
                <a:latin typeface="Arial MT"/>
                <a:cs typeface="Arial MT"/>
              </a:rPr>
              <a:t>t</a:t>
            </a:r>
            <a:r>
              <a:rPr sz="1350" dirty="0">
                <a:latin typeface="Arial MT"/>
                <a:cs typeface="Arial MT"/>
              </a:rPr>
              <a:t>s  Entry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77469" y="582929"/>
            <a:ext cx="1773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/>
              <a:t>Context</a:t>
            </a:r>
            <a:r>
              <a:rPr sz="1600" spc="-50" dirty="0"/>
              <a:t> </a:t>
            </a:r>
            <a:r>
              <a:rPr sz="1600" spc="-5" dirty="0"/>
              <a:t>Diagram</a:t>
            </a:r>
            <a:r>
              <a:rPr sz="1600" spc="-45" dirty="0"/>
              <a:t> </a:t>
            </a:r>
            <a:r>
              <a:rPr sz="1600" spc="-5" dirty="0"/>
              <a:t>of </a:t>
            </a:r>
            <a:r>
              <a:rPr sz="1600" spc="-430" dirty="0"/>
              <a:t> </a:t>
            </a:r>
            <a:r>
              <a:rPr sz="1600" spc="-10" dirty="0"/>
              <a:t>Order</a:t>
            </a:r>
            <a:r>
              <a:rPr sz="1600" spc="-20" dirty="0"/>
              <a:t> </a:t>
            </a:r>
            <a:r>
              <a:rPr sz="1600" spc="-5" dirty="0"/>
              <a:t>System</a:t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8459" y="908050"/>
            <a:ext cx="1117600" cy="1116330"/>
          </a:xfrm>
          <a:custGeom>
            <a:avLst/>
            <a:gdLst/>
            <a:ahLst/>
            <a:cxnLst/>
            <a:rect l="l" t="t" r="r" b="b"/>
            <a:pathLst>
              <a:path w="1117600" h="1116330">
                <a:moveTo>
                  <a:pt x="119379" y="1116329"/>
                </a:moveTo>
                <a:lnTo>
                  <a:pt x="1000760" y="1116329"/>
                </a:lnTo>
                <a:lnTo>
                  <a:pt x="1046341" y="1107162"/>
                </a:lnTo>
                <a:lnTo>
                  <a:pt x="1083468" y="1082039"/>
                </a:lnTo>
                <a:lnTo>
                  <a:pt x="1108452" y="1044535"/>
                </a:lnTo>
                <a:lnTo>
                  <a:pt x="1117600" y="998220"/>
                </a:lnTo>
                <a:lnTo>
                  <a:pt x="1117600" y="118110"/>
                </a:lnTo>
                <a:lnTo>
                  <a:pt x="1108452" y="71794"/>
                </a:lnTo>
                <a:lnTo>
                  <a:pt x="1083468" y="34289"/>
                </a:lnTo>
                <a:lnTo>
                  <a:pt x="1046341" y="9167"/>
                </a:lnTo>
                <a:lnTo>
                  <a:pt x="1000760" y="0"/>
                </a:lnTo>
                <a:lnTo>
                  <a:pt x="119379" y="0"/>
                </a:lnTo>
                <a:lnTo>
                  <a:pt x="72866" y="9167"/>
                </a:lnTo>
                <a:lnTo>
                  <a:pt x="34925" y="34290"/>
                </a:lnTo>
                <a:lnTo>
                  <a:pt x="9366" y="71794"/>
                </a:lnTo>
                <a:lnTo>
                  <a:pt x="0" y="118110"/>
                </a:lnTo>
                <a:lnTo>
                  <a:pt x="0" y="998220"/>
                </a:lnTo>
                <a:lnTo>
                  <a:pt x="9366" y="1044535"/>
                </a:lnTo>
                <a:lnTo>
                  <a:pt x="34925" y="1082039"/>
                </a:lnTo>
                <a:lnTo>
                  <a:pt x="72866" y="1107162"/>
                </a:lnTo>
                <a:lnTo>
                  <a:pt x="119379" y="1116329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41850" y="1046480"/>
            <a:ext cx="21082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30" dirty="0">
                <a:latin typeface="Arial MT"/>
                <a:cs typeface="Arial MT"/>
              </a:rPr>
              <a:t>1</a:t>
            </a:r>
            <a:r>
              <a:rPr sz="1050" spc="15" dirty="0">
                <a:latin typeface="Arial MT"/>
                <a:cs typeface="Arial MT"/>
              </a:rPr>
              <a:t>.</a:t>
            </a:r>
            <a:r>
              <a:rPr sz="1050" dirty="0">
                <a:latin typeface="Arial MT"/>
                <a:cs typeface="Arial MT"/>
              </a:rPr>
              <a:t>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3109" y="1518920"/>
            <a:ext cx="362585" cy="3460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86360">
              <a:lnSpc>
                <a:spcPts val="1250"/>
              </a:lnSpc>
              <a:spcBef>
                <a:spcPts val="160"/>
              </a:spcBef>
            </a:pPr>
            <a:r>
              <a:rPr sz="1050" dirty="0">
                <a:latin typeface="Arial MT"/>
                <a:cs typeface="Arial MT"/>
              </a:rPr>
              <a:t>Fill 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O</a:t>
            </a:r>
            <a:r>
              <a:rPr sz="1050" spc="15" dirty="0">
                <a:latin typeface="Arial MT"/>
                <a:cs typeface="Arial MT"/>
              </a:rPr>
              <a:t>r</a:t>
            </a:r>
            <a:r>
              <a:rPr sz="1050" spc="-30" dirty="0">
                <a:latin typeface="Arial MT"/>
                <a:cs typeface="Arial MT"/>
              </a:rPr>
              <a:t>de</a:t>
            </a:r>
            <a:r>
              <a:rPr sz="1050" dirty="0">
                <a:latin typeface="Arial MT"/>
                <a:cs typeface="Arial MT"/>
              </a:rPr>
              <a:t>r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85920" y="1278889"/>
            <a:ext cx="1122680" cy="2536190"/>
            <a:chOff x="4185920" y="1278889"/>
            <a:chExt cx="1122680" cy="2536190"/>
          </a:xfrm>
        </p:grpSpPr>
        <p:sp>
          <p:nvSpPr>
            <p:cNvPr id="6" name="object 6"/>
            <p:cNvSpPr/>
            <p:nvPr/>
          </p:nvSpPr>
          <p:spPr>
            <a:xfrm>
              <a:off x="4188460" y="1280159"/>
              <a:ext cx="1117600" cy="0"/>
            </a:xfrm>
            <a:custGeom>
              <a:avLst/>
              <a:gdLst/>
              <a:ahLst/>
              <a:cxnLst/>
              <a:rect l="l" t="t" r="r" b="b"/>
              <a:pathLst>
                <a:path w="1117600">
                  <a:moveTo>
                    <a:pt x="0" y="0"/>
                  </a:moveTo>
                  <a:lnTo>
                    <a:pt x="11176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88460" y="2694939"/>
              <a:ext cx="1117600" cy="1117600"/>
            </a:xfrm>
            <a:custGeom>
              <a:avLst/>
              <a:gdLst/>
              <a:ahLst/>
              <a:cxnLst/>
              <a:rect l="l" t="t" r="r" b="b"/>
              <a:pathLst>
                <a:path w="1117600" h="1117600">
                  <a:moveTo>
                    <a:pt x="119379" y="1117600"/>
                  </a:moveTo>
                  <a:lnTo>
                    <a:pt x="1000760" y="1117600"/>
                  </a:lnTo>
                  <a:lnTo>
                    <a:pt x="1046341" y="1108253"/>
                  </a:lnTo>
                  <a:lnTo>
                    <a:pt x="1083468" y="1082833"/>
                  </a:lnTo>
                  <a:lnTo>
                    <a:pt x="1108452" y="1045269"/>
                  </a:lnTo>
                  <a:lnTo>
                    <a:pt x="1117600" y="999490"/>
                  </a:lnTo>
                  <a:lnTo>
                    <a:pt x="1117600" y="118110"/>
                  </a:lnTo>
                  <a:lnTo>
                    <a:pt x="1108452" y="72330"/>
                  </a:lnTo>
                  <a:lnTo>
                    <a:pt x="1083468" y="34766"/>
                  </a:lnTo>
                  <a:lnTo>
                    <a:pt x="1046341" y="9346"/>
                  </a:lnTo>
                  <a:lnTo>
                    <a:pt x="1000760" y="0"/>
                  </a:lnTo>
                  <a:lnTo>
                    <a:pt x="119379" y="0"/>
                  </a:lnTo>
                  <a:lnTo>
                    <a:pt x="72866" y="9346"/>
                  </a:lnTo>
                  <a:lnTo>
                    <a:pt x="34925" y="34766"/>
                  </a:lnTo>
                  <a:lnTo>
                    <a:pt x="9366" y="72330"/>
                  </a:lnTo>
                  <a:lnTo>
                    <a:pt x="0" y="118110"/>
                  </a:lnTo>
                  <a:lnTo>
                    <a:pt x="0" y="999490"/>
                  </a:lnTo>
                  <a:lnTo>
                    <a:pt x="9366" y="1045269"/>
                  </a:lnTo>
                  <a:lnTo>
                    <a:pt x="34925" y="1082833"/>
                  </a:lnTo>
                  <a:lnTo>
                    <a:pt x="72866" y="1108253"/>
                  </a:lnTo>
                  <a:lnTo>
                    <a:pt x="119379" y="1117600"/>
                  </a:lnTo>
                  <a:close/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41850" y="2828289"/>
            <a:ext cx="21082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30" dirty="0">
                <a:latin typeface="Arial MT"/>
                <a:cs typeface="Arial MT"/>
              </a:rPr>
              <a:t>2</a:t>
            </a:r>
            <a:r>
              <a:rPr sz="1050" spc="15" dirty="0">
                <a:latin typeface="Arial MT"/>
                <a:cs typeface="Arial MT"/>
              </a:rPr>
              <a:t>.</a:t>
            </a:r>
            <a:r>
              <a:rPr sz="1050" dirty="0">
                <a:latin typeface="Arial MT"/>
                <a:cs typeface="Arial MT"/>
              </a:rPr>
              <a:t>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3740" y="3300729"/>
            <a:ext cx="439420" cy="34480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16510">
              <a:lnSpc>
                <a:spcPts val="1240"/>
              </a:lnSpc>
              <a:spcBef>
                <a:spcPts val="165"/>
              </a:spcBef>
            </a:pPr>
            <a:r>
              <a:rPr sz="1050" spc="-25" dirty="0">
                <a:latin typeface="Arial MT"/>
                <a:cs typeface="Arial MT"/>
              </a:rPr>
              <a:t>C</a:t>
            </a:r>
            <a:r>
              <a:rPr sz="1050" spc="15" dirty="0">
                <a:latin typeface="Arial MT"/>
                <a:cs typeface="Arial MT"/>
              </a:rPr>
              <a:t>r</a:t>
            </a:r>
            <a:r>
              <a:rPr sz="1050" spc="-30" dirty="0">
                <a:latin typeface="Arial MT"/>
                <a:cs typeface="Arial MT"/>
              </a:rPr>
              <a:t>ea</a:t>
            </a:r>
            <a:r>
              <a:rPr sz="1050" spc="15" dirty="0">
                <a:latin typeface="Arial MT"/>
                <a:cs typeface="Arial MT"/>
              </a:rPr>
              <a:t>t</a:t>
            </a:r>
            <a:r>
              <a:rPr sz="1050" dirty="0">
                <a:latin typeface="Arial MT"/>
                <a:cs typeface="Arial MT"/>
              </a:rPr>
              <a:t>e  </a:t>
            </a:r>
            <a:r>
              <a:rPr sz="1050" spc="15" dirty="0">
                <a:latin typeface="Arial MT"/>
                <a:cs typeface="Arial MT"/>
              </a:rPr>
              <a:t>I</a:t>
            </a:r>
            <a:r>
              <a:rPr sz="1050" spc="-30" dirty="0">
                <a:latin typeface="Arial MT"/>
                <a:cs typeface="Arial MT"/>
              </a:rPr>
              <a:t>n</a:t>
            </a:r>
            <a:r>
              <a:rPr sz="1050" spc="-40" dirty="0">
                <a:latin typeface="Arial MT"/>
                <a:cs typeface="Arial MT"/>
              </a:rPr>
              <a:t>v</a:t>
            </a:r>
            <a:r>
              <a:rPr sz="1050" spc="-30" dirty="0">
                <a:latin typeface="Arial MT"/>
                <a:cs typeface="Arial MT"/>
              </a:rPr>
              <a:t>o</a:t>
            </a:r>
            <a:r>
              <a:rPr sz="1050" spc="15" dirty="0">
                <a:latin typeface="Arial MT"/>
                <a:cs typeface="Arial MT"/>
              </a:rPr>
              <a:t>i</a:t>
            </a:r>
            <a:r>
              <a:rPr sz="1050" spc="-40" dirty="0">
                <a:latin typeface="Arial MT"/>
                <a:cs typeface="Arial MT"/>
              </a:rPr>
              <a:t>c</a:t>
            </a:r>
            <a:r>
              <a:rPr sz="1050" dirty="0">
                <a:latin typeface="Arial MT"/>
                <a:cs typeface="Arial MT"/>
              </a:rPr>
              <a:t>e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85920" y="3028950"/>
            <a:ext cx="1122680" cy="2350770"/>
            <a:chOff x="4185920" y="3028950"/>
            <a:chExt cx="1122680" cy="2350770"/>
          </a:xfrm>
        </p:grpSpPr>
        <p:sp>
          <p:nvSpPr>
            <p:cNvPr id="11" name="object 11"/>
            <p:cNvSpPr/>
            <p:nvPr/>
          </p:nvSpPr>
          <p:spPr>
            <a:xfrm>
              <a:off x="4188460" y="3030220"/>
              <a:ext cx="1117600" cy="0"/>
            </a:xfrm>
            <a:custGeom>
              <a:avLst/>
              <a:gdLst/>
              <a:ahLst/>
              <a:cxnLst/>
              <a:rect l="l" t="t" r="r" b="b"/>
              <a:pathLst>
                <a:path w="1117600">
                  <a:moveTo>
                    <a:pt x="0" y="0"/>
                  </a:moveTo>
                  <a:lnTo>
                    <a:pt x="11176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88460" y="4259580"/>
              <a:ext cx="1117600" cy="1117600"/>
            </a:xfrm>
            <a:custGeom>
              <a:avLst/>
              <a:gdLst/>
              <a:ahLst/>
              <a:cxnLst/>
              <a:rect l="l" t="t" r="r" b="b"/>
              <a:pathLst>
                <a:path w="1117600" h="1117600">
                  <a:moveTo>
                    <a:pt x="119379" y="1117600"/>
                  </a:moveTo>
                  <a:lnTo>
                    <a:pt x="1000760" y="1117600"/>
                  </a:lnTo>
                  <a:lnTo>
                    <a:pt x="1046341" y="1108253"/>
                  </a:lnTo>
                  <a:lnTo>
                    <a:pt x="1083468" y="1082833"/>
                  </a:lnTo>
                  <a:lnTo>
                    <a:pt x="1108452" y="1045269"/>
                  </a:lnTo>
                  <a:lnTo>
                    <a:pt x="1117600" y="999490"/>
                  </a:lnTo>
                  <a:lnTo>
                    <a:pt x="1117600" y="118110"/>
                  </a:lnTo>
                  <a:lnTo>
                    <a:pt x="1108452" y="72330"/>
                  </a:lnTo>
                  <a:lnTo>
                    <a:pt x="1083468" y="34766"/>
                  </a:lnTo>
                  <a:lnTo>
                    <a:pt x="1046341" y="9346"/>
                  </a:lnTo>
                  <a:lnTo>
                    <a:pt x="1000760" y="0"/>
                  </a:lnTo>
                  <a:lnTo>
                    <a:pt x="119379" y="0"/>
                  </a:lnTo>
                  <a:lnTo>
                    <a:pt x="72866" y="9346"/>
                  </a:lnTo>
                  <a:lnTo>
                    <a:pt x="34925" y="34766"/>
                  </a:lnTo>
                  <a:lnTo>
                    <a:pt x="9366" y="72330"/>
                  </a:lnTo>
                  <a:lnTo>
                    <a:pt x="0" y="118110"/>
                  </a:lnTo>
                  <a:lnTo>
                    <a:pt x="0" y="999490"/>
                  </a:lnTo>
                  <a:lnTo>
                    <a:pt x="9366" y="1045269"/>
                  </a:lnTo>
                  <a:lnTo>
                    <a:pt x="34925" y="1082833"/>
                  </a:lnTo>
                  <a:lnTo>
                    <a:pt x="72866" y="1108253"/>
                  </a:lnTo>
                  <a:lnTo>
                    <a:pt x="119379" y="1117600"/>
                  </a:lnTo>
                  <a:close/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41850" y="4396740"/>
            <a:ext cx="21082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30" dirty="0">
                <a:latin typeface="Arial MT"/>
                <a:cs typeface="Arial MT"/>
              </a:rPr>
              <a:t>3</a:t>
            </a:r>
            <a:r>
              <a:rPr sz="1050" spc="15" dirty="0">
                <a:latin typeface="Arial MT"/>
                <a:cs typeface="Arial MT"/>
              </a:rPr>
              <a:t>.</a:t>
            </a:r>
            <a:r>
              <a:rPr sz="1050" dirty="0">
                <a:latin typeface="Arial MT"/>
                <a:cs typeface="Arial MT"/>
              </a:rPr>
              <a:t>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76750" y="4870450"/>
            <a:ext cx="535305" cy="34480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93980">
              <a:lnSpc>
                <a:spcPts val="1240"/>
              </a:lnSpc>
              <a:spcBef>
                <a:spcPts val="165"/>
              </a:spcBef>
            </a:pPr>
            <a:r>
              <a:rPr sz="1050" spc="-15" dirty="0">
                <a:latin typeface="Arial MT"/>
                <a:cs typeface="Arial MT"/>
              </a:rPr>
              <a:t>Apply 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30" dirty="0">
                <a:latin typeface="Arial MT"/>
                <a:cs typeface="Arial MT"/>
              </a:rPr>
              <a:t>Pa</a:t>
            </a:r>
            <a:r>
              <a:rPr sz="1050" spc="-40" dirty="0">
                <a:latin typeface="Arial MT"/>
                <a:cs typeface="Arial MT"/>
              </a:rPr>
              <a:t>y</a:t>
            </a:r>
            <a:r>
              <a:rPr sz="1050" spc="-10" dirty="0">
                <a:latin typeface="Arial MT"/>
                <a:cs typeface="Arial MT"/>
              </a:rPr>
              <a:t>m</a:t>
            </a:r>
            <a:r>
              <a:rPr sz="1050" spc="-30" dirty="0">
                <a:latin typeface="Arial MT"/>
                <a:cs typeface="Arial MT"/>
              </a:rPr>
              <a:t>en</a:t>
            </a:r>
            <a:r>
              <a:rPr sz="1050" dirty="0"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6289" y="5935979"/>
            <a:ext cx="1303020" cy="558800"/>
          </a:xfrm>
          <a:prstGeom prst="rect">
            <a:avLst/>
          </a:prstGeom>
          <a:ln w="5079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434975" marR="438784" algn="ctr">
              <a:lnSpc>
                <a:spcPts val="1240"/>
              </a:lnSpc>
              <a:spcBef>
                <a:spcPts val="894"/>
              </a:spcBef>
            </a:pPr>
            <a:r>
              <a:rPr sz="1050" spc="-15" dirty="0">
                <a:latin typeface="Arial MT"/>
                <a:cs typeface="Arial MT"/>
              </a:rPr>
              <a:t>S</a:t>
            </a:r>
            <a:r>
              <a:rPr sz="1050" spc="-30" dirty="0">
                <a:latin typeface="Arial MT"/>
                <a:cs typeface="Arial MT"/>
              </a:rPr>
              <a:t>ALE</a:t>
            </a:r>
            <a:r>
              <a:rPr sz="1050" dirty="0">
                <a:latin typeface="Arial MT"/>
                <a:cs typeface="Arial MT"/>
              </a:rPr>
              <a:t>S  </a:t>
            </a:r>
            <a:r>
              <a:rPr sz="1050" spc="-10" dirty="0">
                <a:latin typeface="Arial MT"/>
                <a:cs typeface="Arial MT"/>
              </a:rPr>
              <a:t>REP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4800" y="5935979"/>
            <a:ext cx="1304290" cy="558800"/>
          </a:xfrm>
          <a:prstGeom prst="rect">
            <a:avLst/>
          </a:prstGeom>
          <a:ln w="5079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R="635" algn="ctr">
              <a:lnSpc>
                <a:spcPct val="100000"/>
              </a:lnSpc>
            </a:pPr>
            <a:r>
              <a:rPr sz="1050" spc="-15" dirty="0">
                <a:latin typeface="Arial MT"/>
                <a:cs typeface="Arial MT"/>
              </a:rPr>
              <a:t>BANK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64859" y="5935979"/>
            <a:ext cx="1304290" cy="558800"/>
          </a:xfrm>
          <a:prstGeom prst="rect">
            <a:avLst/>
          </a:prstGeom>
          <a:ln w="508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209550">
              <a:lnSpc>
                <a:spcPct val="100000"/>
              </a:lnSpc>
            </a:pPr>
            <a:r>
              <a:rPr sz="1050" spc="-15" dirty="0">
                <a:latin typeface="Arial MT"/>
                <a:cs typeface="Arial MT"/>
              </a:rPr>
              <a:t>ACCOUNTING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66289" y="534669"/>
            <a:ext cx="1303020" cy="558800"/>
          </a:xfrm>
          <a:prstGeom prst="rect">
            <a:avLst/>
          </a:prstGeom>
          <a:ln w="5079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278130">
              <a:lnSpc>
                <a:spcPct val="100000"/>
              </a:lnSpc>
            </a:pPr>
            <a:r>
              <a:rPr sz="1050" spc="-15" dirty="0">
                <a:latin typeface="Arial MT"/>
                <a:cs typeface="Arial MT"/>
              </a:rPr>
              <a:t>CUSTOMER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64859" y="534669"/>
            <a:ext cx="1304290" cy="558800"/>
          </a:xfrm>
          <a:prstGeom prst="rect">
            <a:avLst/>
          </a:prstGeom>
          <a:ln w="508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1050" spc="-15" dirty="0">
                <a:latin typeface="Arial MT"/>
                <a:cs typeface="Arial MT"/>
              </a:rPr>
              <a:t>WAREHOUSE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51579" y="478789"/>
            <a:ext cx="361315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20" dirty="0">
                <a:latin typeface="Arial MT"/>
                <a:cs typeface="Arial MT"/>
              </a:rPr>
              <a:t>O</a:t>
            </a:r>
            <a:r>
              <a:rPr sz="1050" spc="25" dirty="0">
                <a:latin typeface="Arial MT"/>
                <a:cs typeface="Arial MT"/>
              </a:rPr>
              <a:t>r</a:t>
            </a:r>
            <a:r>
              <a:rPr sz="1050" spc="-40" dirty="0">
                <a:latin typeface="Arial MT"/>
                <a:cs typeface="Arial MT"/>
              </a:rPr>
              <a:t>d</a:t>
            </a:r>
            <a:r>
              <a:rPr sz="1050" spc="-30" dirty="0">
                <a:latin typeface="Arial MT"/>
                <a:cs typeface="Arial MT"/>
              </a:rPr>
              <a:t>e</a:t>
            </a:r>
            <a:r>
              <a:rPr sz="1050" dirty="0">
                <a:latin typeface="Arial MT"/>
                <a:cs typeface="Arial MT"/>
              </a:rPr>
              <a:t>r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48610" y="1093469"/>
            <a:ext cx="1341120" cy="567690"/>
            <a:chOff x="2848610" y="1093469"/>
            <a:chExt cx="1341120" cy="567690"/>
          </a:xfrm>
        </p:grpSpPr>
        <p:sp>
          <p:nvSpPr>
            <p:cNvPr id="22" name="object 22"/>
            <p:cNvSpPr/>
            <p:nvPr/>
          </p:nvSpPr>
          <p:spPr>
            <a:xfrm>
              <a:off x="2885440" y="1193799"/>
              <a:ext cx="0" cy="458470"/>
            </a:xfrm>
            <a:custGeom>
              <a:avLst/>
              <a:gdLst/>
              <a:ahLst/>
              <a:cxnLst/>
              <a:rect l="l" t="t" r="r" b="b"/>
              <a:pathLst>
                <a:path h="458469">
                  <a:moveTo>
                    <a:pt x="0" y="4584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48610" y="1093469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89" h="109219">
                  <a:moveTo>
                    <a:pt x="36829" y="0"/>
                  </a:moveTo>
                  <a:lnTo>
                    <a:pt x="0" y="109219"/>
                  </a:lnTo>
                  <a:lnTo>
                    <a:pt x="72389" y="109219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85440" y="1659889"/>
              <a:ext cx="1303020" cy="0"/>
            </a:xfrm>
            <a:custGeom>
              <a:avLst/>
              <a:gdLst/>
              <a:ahLst/>
              <a:cxnLst/>
              <a:rect l="l" t="t" r="r" b="b"/>
              <a:pathLst>
                <a:path w="1303020">
                  <a:moveTo>
                    <a:pt x="0" y="0"/>
                  </a:moveTo>
                  <a:lnTo>
                    <a:pt x="13030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348990" y="1700529"/>
            <a:ext cx="400050" cy="50228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algn="just">
              <a:lnSpc>
                <a:spcPts val="1240"/>
              </a:lnSpc>
              <a:spcBef>
                <a:spcPts val="165"/>
              </a:spcBef>
            </a:pPr>
            <a:r>
              <a:rPr sz="1050" spc="-10" dirty="0">
                <a:latin typeface="Arial MT"/>
                <a:cs typeface="Arial MT"/>
              </a:rPr>
              <a:t>Order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-15" dirty="0">
                <a:latin typeface="Arial MT"/>
                <a:cs typeface="Arial MT"/>
              </a:rPr>
              <a:t>R</a:t>
            </a:r>
            <a:r>
              <a:rPr sz="1050" spc="-30" dirty="0">
                <a:latin typeface="Arial MT"/>
                <a:cs typeface="Arial MT"/>
              </a:rPr>
              <a:t>e</a:t>
            </a:r>
            <a:r>
              <a:rPr sz="1050" spc="5" dirty="0">
                <a:latin typeface="Arial MT"/>
                <a:cs typeface="Arial MT"/>
              </a:rPr>
              <a:t>j</a:t>
            </a:r>
            <a:r>
              <a:rPr sz="1050" spc="-30" dirty="0">
                <a:latin typeface="Arial MT"/>
                <a:cs typeface="Arial MT"/>
              </a:rPr>
              <a:t>ec</a:t>
            </a:r>
            <a:r>
              <a:rPr sz="1050" dirty="0">
                <a:latin typeface="Arial MT"/>
                <a:cs typeface="Arial MT"/>
              </a:rPr>
              <a:t>t  </a:t>
            </a:r>
            <a:r>
              <a:rPr sz="1050" spc="-15" dirty="0">
                <a:latin typeface="Arial MT"/>
                <a:cs typeface="Arial MT"/>
              </a:rPr>
              <a:t>N</a:t>
            </a:r>
            <a:r>
              <a:rPr sz="1050" spc="-30" dirty="0">
                <a:latin typeface="Arial MT"/>
                <a:cs typeface="Arial MT"/>
              </a:rPr>
              <a:t>o</a:t>
            </a:r>
            <a:r>
              <a:rPr sz="1050" spc="15" dirty="0">
                <a:latin typeface="Arial MT"/>
                <a:cs typeface="Arial MT"/>
              </a:rPr>
              <a:t>t</a:t>
            </a:r>
            <a:r>
              <a:rPr sz="1050" spc="5" dirty="0">
                <a:latin typeface="Arial MT"/>
                <a:cs typeface="Arial MT"/>
              </a:rPr>
              <a:t>i</a:t>
            </a:r>
            <a:r>
              <a:rPr sz="1050" spc="-30" dirty="0">
                <a:latin typeface="Arial MT"/>
                <a:cs typeface="Arial MT"/>
              </a:rPr>
              <a:t>c</a:t>
            </a:r>
            <a:r>
              <a:rPr sz="1050" dirty="0">
                <a:latin typeface="Arial MT"/>
                <a:cs typeface="Arial MT"/>
              </a:rPr>
              <a:t>e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63189" y="1093469"/>
            <a:ext cx="3761740" cy="2532380"/>
            <a:chOff x="2663189" y="1093469"/>
            <a:chExt cx="3761740" cy="2532380"/>
          </a:xfrm>
        </p:grpSpPr>
        <p:sp>
          <p:nvSpPr>
            <p:cNvPr id="27" name="object 27"/>
            <p:cNvSpPr/>
            <p:nvPr/>
          </p:nvSpPr>
          <p:spPr>
            <a:xfrm>
              <a:off x="5406389" y="3216909"/>
              <a:ext cx="1017269" cy="0"/>
            </a:xfrm>
            <a:custGeom>
              <a:avLst/>
              <a:gdLst/>
              <a:ahLst/>
              <a:cxnLst/>
              <a:rect l="l" t="t" r="r" b="b"/>
              <a:pathLst>
                <a:path w="1017270">
                  <a:moveTo>
                    <a:pt x="0" y="0"/>
                  </a:moveTo>
                  <a:lnTo>
                    <a:pt x="10172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06060" y="3180080"/>
              <a:ext cx="109220" cy="72390"/>
            </a:xfrm>
            <a:custGeom>
              <a:avLst/>
              <a:gdLst/>
              <a:ahLst/>
              <a:cxnLst/>
              <a:rect l="l" t="t" r="r" b="b"/>
              <a:pathLst>
                <a:path w="109220" h="72389">
                  <a:moveTo>
                    <a:pt x="109219" y="0"/>
                  </a:moveTo>
                  <a:lnTo>
                    <a:pt x="0" y="36830"/>
                  </a:lnTo>
                  <a:lnTo>
                    <a:pt x="109219" y="72390"/>
                  </a:lnTo>
                  <a:lnTo>
                    <a:pt x="1092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00019" y="1193799"/>
              <a:ext cx="0" cy="1948180"/>
            </a:xfrm>
            <a:custGeom>
              <a:avLst/>
              <a:gdLst/>
              <a:ahLst/>
              <a:cxnLst/>
              <a:rect l="l" t="t" r="r" b="b"/>
              <a:pathLst>
                <a:path h="1948180">
                  <a:moveTo>
                    <a:pt x="0" y="0"/>
                  </a:moveTo>
                  <a:lnTo>
                    <a:pt x="0" y="19481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63189" y="1093469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89" h="109219">
                  <a:moveTo>
                    <a:pt x="36830" y="0"/>
                  </a:moveTo>
                  <a:lnTo>
                    <a:pt x="0" y="109219"/>
                  </a:lnTo>
                  <a:lnTo>
                    <a:pt x="72390" y="109219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00019" y="3141980"/>
              <a:ext cx="1488440" cy="384810"/>
            </a:xfrm>
            <a:custGeom>
              <a:avLst/>
              <a:gdLst/>
              <a:ahLst/>
              <a:cxnLst/>
              <a:rect l="l" t="t" r="r" b="b"/>
              <a:pathLst>
                <a:path w="1488439" h="384810">
                  <a:moveTo>
                    <a:pt x="1488440" y="0"/>
                  </a:moveTo>
                  <a:lnTo>
                    <a:pt x="0" y="0"/>
                  </a:lnTo>
                </a:path>
                <a:path w="1488439" h="384810">
                  <a:moveTo>
                    <a:pt x="557530" y="186690"/>
                  </a:moveTo>
                  <a:lnTo>
                    <a:pt x="1488440" y="186690"/>
                  </a:lnTo>
                </a:path>
                <a:path w="1488439" h="384810">
                  <a:moveTo>
                    <a:pt x="557530" y="384810"/>
                  </a:moveTo>
                  <a:lnTo>
                    <a:pt x="557530" y="1866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21989" y="3517899"/>
              <a:ext cx="72390" cy="107950"/>
            </a:xfrm>
            <a:custGeom>
              <a:avLst/>
              <a:gdLst/>
              <a:ahLst/>
              <a:cxnLst/>
              <a:rect l="l" t="t" r="r" b="b"/>
              <a:pathLst>
                <a:path w="72389" h="107950">
                  <a:moveTo>
                    <a:pt x="72389" y="0"/>
                  </a:moveTo>
                  <a:lnTo>
                    <a:pt x="0" y="0"/>
                  </a:lnTo>
                  <a:lnTo>
                    <a:pt x="35560" y="107950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973320" y="486409"/>
            <a:ext cx="683895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30" dirty="0">
                <a:latin typeface="Arial MT"/>
                <a:cs typeface="Arial MT"/>
              </a:rPr>
              <a:t>P</a:t>
            </a:r>
            <a:r>
              <a:rPr sz="1050" spc="15" dirty="0">
                <a:latin typeface="Arial MT"/>
                <a:cs typeface="Arial MT"/>
              </a:rPr>
              <a:t>i</a:t>
            </a:r>
            <a:r>
              <a:rPr sz="1050" spc="-30" dirty="0">
                <a:latin typeface="Arial MT"/>
                <a:cs typeface="Arial MT"/>
              </a:rPr>
              <a:t>c</a:t>
            </a:r>
            <a:r>
              <a:rPr sz="1050" spc="-40" dirty="0">
                <a:latin typeface="Arial MT"/>
                <a:cs typeface="Arial MT"/>
              </a:rPr>
              <a:t>k</a:t>
            </a:r>
            <a:r>
              <a:rPr sz="1050" spc="15" dirty="0">
                <a:latin typeface="Arial MT"/>
                <a:cs typeface="Arial MT"/>
              </a:rPr>
              <a:t>i</a:t>
            </a:r>
            <a:r>
              <a:rPr sz="1050" spc="-30" dirty="0">
                <a:latin typeface="Arial MT"/>
                <a:cs typeface="Arial MT"/>
              </a:rPr>
              <a:t>n</a:t>
            </a:r>
            <a:r>
              <a:rPr sz="1050" dirty="0">
                <a:latin typeface="Arial MT"/>
                <a:cs typeface="Arial MT"/>
              </a:rPr>
              <a:t>g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30" dirty="0">
                <a:latin typeface="Arial MT"/>
                <a:cs typeface="Arial MT"/>
              </a:rPr>
              <a:t>L</a:t>
            </a:r>
            <a:r>
              <a:rPr sz="1050" spc="15" dirty="0">
                <a:latin typeface="Arial MT"/>
                <a:cs typeface="Arial MT"/>
              </a:rPr>
              <a:t>i</a:t>
            </a:r>
            <a:r>
              <a:rPr sz="1050" spc="-40" dirty="0">
                <a:latin typeface="Arial MT"/>
                <a:cs typeface="Arial MT"/>
              </a:rPr>
              <a:t>s</a:t>
            </a:r>
            <a:r>
              <a:rPr sz="1050" dirty="0"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41929" y="2472689"/>
            <a:ext cx="43815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15" dirty="0">
                <a:latin typeface="Arial MT"/>
                <a:cs typeface="Arial MT"/>
              </a:rPr>
              <a:t>I</a:t>
            </a:r>
            <a:r>
              <a:rPr sz="1050" spc="-30" dirty="0">
                <a:latin typeface="Arial MT"/>
                <a:cs typeface="Arial MT"/>
              </a:rPr>
              <a:t>n</a:t>
            </a:r>
            <a:r>
              <a:rPr sz="1050" spc="-40" dirty="0">
                <a:latin typeface="Arial MT"/>
                <a:cs typeface="Arial MT"/>
              </a:rPr>
              <a:t>v</a:t>
            </a:r>
            <a:r>
              <a:rPr sz="1050" spc="-30" dirty="0">
                <a:latin typeface="Arial MT"/>
                <a:cs typeface="Arial MT"/>
              </a:rPr>
              <a:t>o</a:t>
            </a:r>
            <a:r>
              <a:rPr sz="1050" spc="15" dirty="0">
                <a:latin typeface="Arial MT"/>
                <a:cs typeface="Arial MT"/>
              </a:rPr>
              <a:t>i</a:t>
            </a:r>
            <a:r>
              <a:rPr sz="1050" spc="-40" dirty="0">
                <a:latin typeface="Arial MT"/>
                <a:cs typeface="Arial MT"/>
              </a:rPr>
              <a:t>c</a:t>
            </a:r>
            <a:r>
              <a:rPr sz="1050" dirty="0">
                <a:latin typeface="Arial MT"/>
                <a:cs typeface="Arial MT"/>
              </a:rPr>
              <a:t>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88920" y="3347720"/>
            <a:ext cx="43815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15" dirty="0">
                <a:latin typeface="Arial MT"/>
                <a:cs typeface="Arial MT"/>
              </a:rPr>
              <a:t>I</a:t>
            </a:r>
            <a:r>
              <a:rPr sz="1050" spc="-30" dirty="0">
                <a:latin typeface="Arial MT"/>
                <a:cs typeface="Arial MT"/>
              </a:rPr>
              <a:t>n</a:t>
            </a:r>
            <a:r>
              <a:rPr sz="1050" spc="-40" dirty="0">
                <a:latin typeface="Arial MT"/>
                <a:cs typeface="Arial MT"/>
              </a:rPr>
              <a:t>v</a:t>
            </a:r>
            <a:r>
              <a:rPr sz="1050" spc="-30" dirty="0">
                <a:latin typeface="Arial MT"/>
                <a:cs typeface="Arial MT"/>
              </a:rPr>
              <a:t>o</a:t>
            </a:r>
            <a:r>
              <a:rPr sz="1050" spc="15" dirty="0">
                <a:latin typeface="Arial MT"/>
                <a:cs typeface="Arial MT"/>
              </a:rPr>
              <a:t>i</a:t>
            </a:r>
            <a:r>
              <a:rPr sz="1050" spc="-40" dirty="0">
                <a:latin typeface="Arial MT"/>
                <a:cs typeface="Arial MT"/>
              </a:rPr>
              <a:t>c</a:t>
            </a:r>
            <a:r>
              <a:rPr sz="1050" dirty="0">
                <a:latin typeface="Arial MT"/>
                <a:cs typeface="Arial MT"/>
              </a:rPr>
              <a:t>e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213610" y="1092200"/>
            <a:ext cx="4211320" cy="3985260"/>
            <a:chOff x="2213610" y="1092200"/>
            <a:chExt cx="4211320" cy="3985260"/>
          </a:xfrm>
        </p:grpSpPr>
        <p:sp>
          <p:nvSpPr>
            <p:cNvPr id="37" name="object 37"/>
            <p:cNvSpPr/>
            <p:nvPr/>
          </p:nvSpPr>
          <p:spPr>
            <a:xfrm>
              <a:off x="6423660" y="1093470"/>
              <a:ext cx="0" cy="2123440"/>
            </a:xfrm>
            <a:custGeom>
              <a:avLst/>
              <a:gdLst/>
              <a:ahLst/>
              <a:cxnLst/>
              <a:rect l="l" t="t" r="r" b="b"/>
              <a:pathLst>
                <a:path h="2123440">
                  <a:moveTo>
                    <a:pt x="0" y="0"/>
                  </a:moveTo>
                  <a:lnTo>
                    <a:pt x="0" y="21234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80510" y="4707890"/>
              <a:ext cx="107950" cy="72390"/>
            </a:xfrm>
            <a:custGeom>
              <a:avLst/>
              <a:gdLst/>
              <a:ahLst/>
              <a:cxnLst/>
              <a:rect l="l" t="t" r="r" b="b"/>
              <a:pathLst>
                <a:path w="107950" h="72389">
                  <a:moveTo>
                    <a:pt x="0" y="0"/>
                  </a:moveTo>
                  <a:lnTo>
                    <a:pt x="0" y="72390"/>
                  </a:lnTo>
                  <a:lnTo>
                    <a:pt x="10795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14880" y="1093470"/>
              <a:ext cx="1874520" cy="3948429"/>
            </a:xfrm>
            <a:custGeom>
              <a:avLst/>
              <a:gdLst/>
              <a:ahLst/>
              <a:cxnLst/>
              <a:rect l="l" t="t" r="r" b="b"/>
              <a:pathLst>
                <a:path w="1874520" h="3948429">
                  <a:moveTo>
                    <a:pt x="0" y="0"/>
                  </a:moveTo>
                  <a:lnTo>
                    <a:pt x="0" y="3948429"/>
                  </a:lnTo>
                  <a:lnTo>
                    <a:pt x="1874520" y="39484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80510" y="5005070"/>
              <a:ext cx="107950" cy="72390"/>
            </a:xfrm>
            <a:custGeom>
              <a:avLst/>
              <a:gdLst/>
              <a:ahLst/>
              <a:cxnLst/>
              <a:rect l="l" t="t" r="r" b="b"/>
              <a:pathLst>
                <a:path w="107950" h="72389">
                  <a:moveTo>
                    <a:pt x="0" y="0"/>
                  </a:moveTo>
                  <a:lnTo>
                    <a:pt x="0" y="72389"/>
                  </a:lnTo>
                  <a:lnTo>
                    <a:pt x="107950" y="36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70860" y="4284979"/>
              <a:ext cx="1117600" cy="607060"/>
            </a:xfrm>
            <a:custGeom>
              <a:avLst/>
              <a:gdLst/>
              <a:ahLst/>
              <a:cxnLst/>
              <a:rect l="l" t="t" r="r" b="b"/>
              <a:pathLst>
                <a:path w="1117600" h="607060">
                  <a:moveTo>
                    <a:pt x="1117600" y="607060"/>
                  </a:moveTo>
                  <a:lnTo>
                    <a:pt x="0" y="607060"/>
                  </a:lnTo>
                  <a:lnTo>
                    <a:pt x="0" y="570230"/>
                  </a:lnTo>
                </a:path>
                <a:path w="1117600" h="607060">
                  <a:moveTo>
                    <a:pt x="0" y="0"/>
                  </a:moveTo>
                  <a:lnTo>
                    <a:pt x="0" y="6070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175759" y="4467859"/>
            <a:ext cx="117348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60145" algn="l"/>
              </a:tabLst>
            </a:pP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050">
              <a:latin typeface="Times New Roman"/>
              <a:cs typeface="Times New Roman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418079" y="3605529"/>
          <a:ext cx="1675129" cy="116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060"/>
                <a:gridCol w="670560"/>
                <a:gridCol w="651509"/>
              </a:tblGrid>
              <a:tr h="55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D1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5904" marR="414655">
                        <a:lnSpc>
                          <a:spcPts val="1240"/>
                        </a:lnSpc>
                        <a:spcBef>
                          <a:spcPts val="915"/>
                        </a:spcBef>
                      </a:pPr>
                      <a:r>
                        <a:rPr sz="1050" spc="-20" dirty="0">
                          <a:latin typeface="Arial MT"/>
                          <a:cs typeface="Arial MT"/>
                        </a:rPr>
                        <a:t>Accounts </a:t>
                      </a:r>
                      <a:r>
                        <a:rPr sz="1050" spc="-15" dirty="0">
                          <a:latin typeface="Arial MT"/>
                          <a:cs typeface="Arial MT"/>
                        </a:rPr>
                        <a:t> R</a:t>
                      </a:r>
                      <a:r>
                        <a:rPr sz="1050" spc="-3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050" spc="-4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050" spc="-3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050" spc="-40" dirty="0">
                          <a:latin typeface="Arial MT"/>
                          <a:cs typeface="Arial MT"/>
                        </a:rPr>
                        <a:t>v</a:t>
                      </a:r>
                      <a:r>
                        <a:rPr sz="1050" spc="-30" dirty="0">
                          <a:latin typeface="Arial MT"/>
                          <a:cs typeface="Arial MT"/>
                        </a:rPr>
                        <a:t>ab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765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3660" marR="432434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50" spc="-30" dirty="0">
                          <a:latin typeface="Arial MT"/>
                          <a:cs typeface="Arial MT"/>
                        </a:rPr>
                        <a:t>Pay</a:t>
                      </a:r>
                      <a:r>
                        <a:rPr sz="1050" spc="-15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050" spc="-4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050" spc="-3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t  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Detail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06680" marR="124460">
                        <a:lnSpc>
                          <a:spcPts val="1240"/>
                        </a:lnSpc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050" spc="-3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050" spc="-40" dirty="0">
                          <a:latin typeface="Arial MT"/>
                          <a:cs typeface="Arial MT"/>
                        </a:rPr>
                        <a:t>v</a:t>
                      </a:r>
                      <a:r>
                        <a:rPr sz="1050" spc="-3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050" spc="-4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e  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Detail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3035300" y="4184650"/>
            <a:ext cx="72390" cy="109220"/>
          </a:xfrm>
          <a:custGeom>
            <a:avLst/>
            <a:gdLst/>
            <a:ahLst/>
            <a:cxnLst/>
            <a:rect l="l" t="t" r="r" b="b"/>
            <a:pathLst>
              <a:path w="72389" h="109220">
                <a:moveTo>
                  <a:pt x="35560" y="0"/>
                </a:moveTo>
                <a:lnTo>
                  <a:pt x="0" y="109219"/>
                </a:lnTo>
                <a:lnTo>
                  <a:pt x="72389" y="109219"/>
                </a:lnTo>
                <a:lnTo>
                  <a:pt x="35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621789" y="3088639"/>
            <a:ext cx="536575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15" dirty="0">
                <a:latin typeface="Arial MT"/>
                <a:cs typeface="Arial MT"/>
              </a:rPr>
              <a:t>P</a:t>
            </a:r>
            <a:r>
              <a:rPr sz="1050" spc="-30" dirty="0">
                <a:latin typeface="Arial MT"/>
                <a:cs typeface="Arial MT"/>
              </a:rPr>
              <a:t>a</a:t>
            </a:r>
            <a:r>
              <a:rPr sz="1050" spc="-40" dirty="0">
                <a:latin typeface="Arial MT"/>
                <a:cs typeface="Arial MT"/>
              </a:rPr>
              <a:t>y</a:t>
            </a:r>
            <a:r>
              <a:rPr sz="1050" spc="-10" dirty="0">
                <a:latin typeface="Arial MT"/>
                <a:cs typeface="Arial MT"/>
              </a:rPr>
              <a:t>m</a:t>
            </a:r>
            <a:r>
              <a:rPr sz="1050" spc="-30" dirty="0">
                <a:latin typeface="Arial MT"/>
                <a:cs typeface="Arial MT"/>
              </a:rPr>
              <a:t>en</a:t>
            </a:r>
            <a:r>
              <a:rPr sz="1050" dirty="0"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848610" y="4890770"/>
            <a:ext cx="3685540" cy="1045210"/>
            <a:chOff x="2848610" y="4890770"/>
            <a:chExt cx="3685540" cy="1045210"/>
          </a:xfrm>
        </p:grpSpPr>
        <p:sp>
          <p:nvSpPr>
            <p:cNvPr id="47" name="object 47"/>
            <p:cNvSpPr/>
            <p:nvPr/>
          </p:nvSpPr>
          <p:spPr>
            <a:xfrm>
              <a:off x="2885440" y="5190490"/>
              <a:ext cx="0" cy="645160"/>
            </a:xfrm>
            <a:custGeom>
              <a:avLst/>
              <a:gdLst/>
              <a:ahLst/>
              <a:cxnLst/>
              <a:rect l="l" t="t" r="r" b="b"/>
              <a:pathLst>
                <a:path h="645160">
                  <a:moveTo>
                    <a:pt x="0" y="64516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48610" y="5826760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89" h="109220">
                  <a:moveTo>
                    <a:pt x="72389" y="0"/>
                  </a:moveTo>
                  <a:lnTo>
                    <a:pt x="0" y="0"/>
                  </a:lnTo>
                  <a:lnTo>
                    <a:pt x="36829" y="10921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85440" y="5190490"/>
              <a:ext cx="1861820" cy="645160"/>
            </a:xfrm>
            <a:custGeom>
              <a:avLst/>
              <a:gdLst/>
              <a:ahLst/>
              <a:cxnLst/>
              <a:rect l="l" t="t" r="r" b="b"/>
              <a:pathLst>
                <a:path w="1861820" h="645160">
                  <a:moveTo>
                    <a:pt x="1303020" y="0"/>
                  </a:moveTo>
                  <a:lnTo>
                    <a:pt x="0" y="0"/>
                  </a:lnTo>
                </a:path>
                <a:path w="1861820" h="645160">
                  <a:moveTo>
                    <a:pt x="1861820" y="186690"/>
                  </a:moveTo>
                  <a:lnTo>
                    <a:pt x="1861820" y="6451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711700" y="5826760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89" h="109220">
                  <a:moveTo>
                    <a:pt x="72389" y="0"/>
                  </a:moveTo>
                  <a:lnTo>
                    <a:pt x="0" y="0"/>
                  </a:lnTo>
                  <a:lnTo>
                    <a:pt x="35560" y="10921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06060" y="4892040"/>
              <a:ext cx="1192530" cy="943610"/>
            </a:xfrm>
            <a:custGeom>
              <a:avLst/>
              <a:gdLst/>
              <a:ahLst/>
              <a:cxnLst/>
              <a:rect l="l" t="t" r="r" b="b"/>
              <a:pathLst>
                <a:path w="1192529" h="943610">
                  <a:moveTo>
                    <a:pt x="0" y="0"/>
                  </a:moveTo>
                  <a:lnTo>
                    <a:pt x="1192529" y="0"/>
                  </a:lnTo>
                  <a:lnTo>
                    <a:pt x="1192529" y="38100"/>
                  </a:lnTo>
                </a:path>
                <a:path w="1192529" h="943610">
                  <a:moveTo>
                    <a:pt x="1192529" y="38100"/>
                  </a:moveTo>
                  <a:lnTo>
                    <a:pt x="1192529" y="9436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61760" y="5826760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90" h="109220">
                  <a:moveTo>
                    <a:pt x="72389" y="0"/>
                  </a:moveTo>
                  <a:lnTo>
                    <a:pt x="0" y="0"/>
                  </a:lnTo>
                  <a:lnTo>
                    <a:pt x="36829" y="10921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923539" y="5453379"/>
            <a:ext cx="74676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15" dirty="0">
                <a:latin typeface="Arial MT"/>
                <a:cs typeface="Arial MT"/>
              </a:rPr>
              <a:t>Commission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784090" y="5477509"/>
            <a:ext cx="794385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30" dirty="0">
                <a:latin typeface="Arial MT"/>
                <a:cs typeface="Arial MT"/>
              </a:rPr>
              <a:t>Ban</a:t>
            </a:r>
            <a:r>
              <a:rPr sz="1050" dirty="0">
                <a:latin typeface="Arial MT"/>
                <a:cs typeface="Arial MT"/>
              </a:rPr>
              <a:t>k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15" dirty="0">
                <a:latin typeface="Arial MT"/>
                <a:cs typeface="Arial MT"/>
              </a:rPr>
              <a:t>D</a:t>
            </a:r>
            <a:r>
              <a:rPr sz="1050" spc="-30" dirty="0">
                <a:latin typeface="Arial MT"/>
                <a:cs typeface="Arial MT"/>
              </a:rPr>
              <a:t>e</a:t>
            </a:r>
            <a:r>
              <a:rPr sz="1050" spc="-40" dirty="0">
                <a:latin typeface="Arial MT"/>
                <a:cs typeface="Arial MT"/>
              </a:rPr>
              <a:t>p</a:t>
            </a:r>
            <a:r>
              <a:rPr sz="1050" spc="-30" dirty="0">
                <a:latin typeface="Arial MT"/>
                <a:cs typeface="Arial MT"/>
              </a:rPr>
              <a:t>os</a:t>
            </a:r>
            <a:r>
              <a:rPr sz="1050" spc="5" dirty="0">
                <a:latin typeface="Arial MT"/>
                <a:cs typeface="Arial MT"/>
              </a:rPr>
              <a:t>i</a:t>
            </a:r>
            <a:r>
              <a:rPr sz="1050" dirty="0"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518909" y="5453379"/>
            <a:ext cx="121793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20" dirty="0">
                <a:latin typeface="Arial MT"/>
                <a:cs typeface="Arial MT"/>
              </a:rPr>
              <a:t>Cash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spc="-15" dirty="0">
                <a:latin typeface="Arial MT"/>
                <a:cs typeface="Arial MT"/>
              </a:rPr>
              <a:t>Receipts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Entry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368040" y="685800"/>
            <a:ext cx="2496820" cy="223520"/>
            <a:chOff x="3368040" y="685800"/>
            <a:chExt cx="2496820" cy="223520"/>
          </a:xfrm>
        </p:grpSpPr>
        <p:sp>
          <p:nvSpPr>
            <p:cNvPr id="57" name="object 57"/>
            <p:cNvSpPr/>
            <p:nvPr/>
          </p:nvSpPr>
          <p:spPr>
            <a:xfrm>
              <a:off x="3369310" y="721359"/>
              <a:ext cx="1117600" cy="86360"/>
            </a:xfrm>
            <a:custGeom>
              <a:avLst/>
              <a:gdLst/>
              <a:ahLst/>
              <a:cxnLst/>
              <a:rect l="l" t="t" r="r" b="b"/>
              <a:pathLst>
                <a:path w="1117600" h="86359">
                  <a:moveTo>
                    <a:pt x="0" y="0"/>
                  </a:moveTo>
                  <a:lnTo>
                    <a:pt x="1117600" y="0"/>
                  </a:lnTo>
                  <a:lnTo>
                    <a:pt x="1117600" y="863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50080" y="798829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89" h="109219">
                  <a:moveTo>
                    <a:pt x="72390" y="0"/>
                  </a:moveTo>
                  <a:lnTo>
                    <a:pt x="0" y="0"/>
                  </a:lnTo>
                  <a:lnTo>
                    <a:pt x="36830" y="10922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47260" y="721359"/>
              <a:ext cx="1018540" cy="186690"/>
            </a:xfrm>
            <a:custGeom>
              <a:avLst/>
              <a:gdLst/>
              <a:ahLst/>
              <a:cxnLst/>
              <a:rect l="l" t="t" r="r" b="b"/>
              <a:pathLst>
                <a:path w="1018539" h="186690">
                  <a:moveTo>
                    <a:pt x="1018539" y="0"/>
                  </a:moveTo>
                  <a:lnTo>
                    <a:pt x="0" y="0"/>
                  </a:lnTo>
                  <a:lnTo>
                    <a:pt x="0" y="1866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56910" y="685800"/>
              <a:ext cx="107950" cy="72390"/>
            </a:xfrm>
            <a:custGeom>
              <a:avLst/>
              <a:gdLst/>
              <a:ahLst/>
              <a:cxnLst/>
              <a:rect l="l" t="t" r="r" b="b"/>
              <a:pathLst>
                <a:path w="107950" h="72390">
                  <a:moveTo>
                    <a:pt x="0" y="0"/>
                  </a:moveTo>
                  <a:lnTo>
                    <a:pt x="0" y="72389"/>
                  </a:lnTo>
                  <a:lnTo>
                    <a:pt x="10795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580379" y="3270250"/>
            <a:ext cx="659130" cy="34480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165"/>
              </a:spcBef>
            </a:pPr>
            <a:r>
              <a:rPr sz="1050" spc="-15" dirty="0">
                <a:latin typeface="Arial MT"/>
                <a:cs typeface="Arial MT"/>
              </a:rPr>
              <a:t>C</a:t>
            </a:r>
            <a:r>
              <a:rPr sz="1050" spc="-40" dirty="0">
                <a:latin typeface="Arial MT"/>
                <a:cs typeface="Arial MT"/>
              </a:rPr>
              <a:t>o</a:t>
            </a:r>
            <a:r>
              <a:rPr sz="1050" spc="-10" dirty="0">
                <a:latin typeface="Arial MT"/>
                <a:cs typeface="Arial MT"/>
              </a:rPr>
              <a:t>m</a:t>
            </a:r>
            <a:r>
              <a:rPr sz="1050" spc="-30" dirty="0">
                <a:latin typeface="Arial MT"/>
                <a:cs typeface="Arial MT"/>
              </a:rPr>
              <a:t>p</a:t>
            </a:r>
            <a:r>
              <a:rPr sz="1050" spc="15" dirty="0">
                <a:latin typeface="Arial MT"/>
                <a:cs typeface="Arial MT"/>
              </a:rPr>
              <a:t>l</a:t>
            </a:r>
            <a:r>
              <a:rPr sz="1050" spc="-30" dirty="0">
                <a:latin typeface="Arial MT"/>
                <a:cs typeface="Arial MT"/>
              </a:rPr>
              <a:t>e</a:t>
            </a:r>
            <a:r>
              <a:rPr sz="1050" spc="15" dirty="0">
                <a:latin typeface="Arial MT"/>
                <a:cs typeface="Arial MT"/>
              </a:rPr>
              <a:t>t</a:t>
            </a:r>
            <a:r>
              <a:rPr sz="1050" spc="-40" dirty="0">
                <a:latin typeface="Arial MT"/>
                <a:cs typeface="Arial MT"/>
              </a:rPr>
              <a:t>e</a:t>
            </a:r>
            <a:r>
              <a:rPr sz="1050" dirty="0">
                <a:latin typeface="Arial MT"/>
                <a:cs typeface="Arial MT"/>
              </a:rPr>
              <a:t>d  </a:t>
            </a:r>
            <a:r>
              <a:rPr sz="1050" spc="-15" dirty="0">
                <a:latin typeface="Arial MT"/>
                <a:cs typeface="Arial MT"/>
              </a:rPr>
              <a:t>Order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85420" y="654050"/>
            <a:ext cx="13887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 smtClean="0">
                <a:latin typeface="Arial MT"/>
                <a:cs typeface="Arial MT"/>
              </a:rPr>
              <a:t>Level-</a:t>
            </a:r>
            <a:r>
              <a:rPr lang="en-IN" sz="1600" spc="-5" dirty="0" smtClean="0">
                <a:latin typeface="Arial MT"/>
                <a:cs typeface="Arial MT"/>
              </a:rPr>
              <a:t>1</a:t>
            </a:r>
            <a:r>
              <a:rPr sz="1600" spc="-45" dirty="0" smtClean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DFD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Order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System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5622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Lower-Level</a:t>
            </a:r>
            <a:r>
              <a:rPr sz="4400" spc="-55" dirty="0"/>
              <a:t> </a:t>
            </a:r>
            <a:r>
              <a:rPr sz="4400" dirty="0"/>
              <a:t>Diagrams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3240" y="1500927"/>
            <a:ext cx="7957820" cy="42360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59"/>
              </a:spcBef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800" spc="-5" dirty="0">
                <a:latin typeface="Arial MT"/>
                <a:cs typeface="Arial MT"/>
              </a:rPr>
              <a:t>Functional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Decomposition</a:t>
            </a:r>
            <a:endParaRPr sz="2800">
              <a:latin typeface="Arial MT"/>
              <a:cs typeface="Arial MT"/>
            </a:endParaRPr>
          </a:p>
          <a:p>
            <a:pPr marL="768350" marR="49530" lvl="1" indent="-285750">
              <a:lnSpc>
                <a:spcPts val="2590"/>
              </a:lnSpc>
              <a:spcBef>
                <a:spcPts val="640"/>
              </a:spcBef>
              <a:buClr>
                <a:srgbClr val="9898CC"/>
              </a:buClr>
              <a:buSzPct val="79166"/>
              <a:buFont typeface="Wingdings"/>
              <a:buChar char=""/>
              <a:tabLst>
                <a:tab pos="768350" algn="l"/>
              </a:tabLst>
            </a:pP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iterative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process of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breaking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system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description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down </a:t>
            </a:r>
            <a:r>
              <a:rPr sz="2400" spc="-5" dirty="0">
                <a:latin typeface="Arial MT"/>
                <a:cs typeface="Arial MT"/>
              </a:rPr>
              <a:t>into finer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finer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detail</a:t>
            </a:r>
            <a:endParaRPr sz="2400">
              <a:latin typeface="Arial MT"/>
              <a:cs typeface="Arial MT"/>
            </a:endParaRPr>
          </a:p>
          <a:p>
            <a:pPr marL="768350" marR="951865" lvl="1" indent="-285750">
              <a:lnSpc>
                <a:spcPts val="2590"/>
              </a:lnSpc>
              <a:spcBef>
                <a:spcPts val="600"/>
              </a:spcBef>
              <a:buClr>
                <a:srgbClr val="9898CC"/>
              </a:buClr>
              <a:buSzPct val="79166"/>
              <a:buFont typeface="Wingdings"/>
              <a:buChar char=""/>
              <a:tabLst>
                <a:tab pos="768350" algn="l"/>
              </a:tabLst>
            </a:pPr>
            <a:r>
              <a:rPr sz="2400" spc="-5" dirty="0">
                <a:latin typeface="Arial MT"/>
                <a:cs typeface="Arial MT"/>
              </a:rPr>
              <a:t>Uses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series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increasingly </a:t>
            </a:r>
            <a:r>
              <a:rPr sz="2400" spc="-10" dirty="0">
                <a:latin typeface="Arial MT"/>
                <a:cs typeface="Arial MT"/>
              </a:rPr>
              <a:t>detailed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DFDs</a:t>
            </a:r>
            <a:r>
              <a:rPr sz="2400" dirty="0">
                <a:latin typeface="Arial MT"/>
                <a:cs typeface="Arial MT"/>
              </a:rPr>
              <a:t> to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describe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endParaRPr sz="2400">
              <a:latin typeface="Arial MT"/>
              <a:cs typeface="Arial MT"/>
            </a:endParaRPr>
          </a:p>
          <a:p>
            <a:pPr marL="368300" indent="-342900">
              <a:lnSpc>
                <a:spcPct val="100000"/>
              </a:lnSpc>
              <a:spcBef>
                <a:spcPts val="320"/>
              </a:spcBef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800" spc="-5" dirty="0">
                <a:latin typeface="Arial MT"/>
                <a:cs typeface="Arial MT"/>
              </a:rPr>
              <a:t>Balancing</a:t>
            </a:r>
            <a:endParaRPr sz="2800">
              <a:latin typeface="Arial MT"/>
              <a:cs typeface="Arial MT"/>
            </a:endParaRPr>
          </a:p>
          <a:p>
            <a:pPr marL="768350" marR="17780" lvl="1" indent="-285750" algn="just">
              <a:lnSpc>
                <a:spcPts val="2590"/>
              </a:lnSpc>
              <a:spcBef>
                <a:spcPts val="640"/>
              </a:spcBef>
              <a:buClr>
                <a:srgbClr val="9898CC"/>
              </a:buClr>
              <a:buSzPct val="79166"/>
              <a:buFont typeface="Wingdings"/>
              <a:buChar char=""/>
              <a:tabLst>
                <a:tab pos="768350" algn="l"/>
              </a:tabLst>
            </a:pPr>
            <a:r>
              <a:rPr sz="2400" spc="-1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conservation of inputs </a:t>
            </a:r>
            <a:r>
              <a:rPr sz="2400" spc="-10" dirty="0">
                <a:latin typeface="Arial MT"/>
                <a:cs typeface="Arial MT"/>
              </a:rPr>
              <a:t>and </a:t>
            </a:r>
            <a:r>
              <a:rPr sz="2400" spc="-5" dirty="0">
                <a:latin typeface="Arial MT"/>
                <a:cs typeface="Arial MT"/>
              </a:rPr>
              <a:t>outputs </a:t>
            </a:r>
            <a:r>
              <a:rPr sz="2400" dirty="0">
                <a:latin typeface="Arial MT"/>
                <a:cs typeface="Arial MT"/>
              </a:rPr>
              <a:t>to a </a:t>
            </a:r>
            <a:r>
              <a:rPr sz="2400" spc="-5" dirty="0">
                <a:latin typeface="Arial MT"/>
                <a:cs typeface="Arial MT"/>
              </a:rPr>
              <a:t>data flow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process </a:t>
            </a:r>
            <a:r>
              <a:rPr sz="2400" spc="-10" dirty="0">
                <a:latin typeface="Arial MT"/>
                <a:cs typeface="Arial MT"/>
              </a:rPr>
              <a:t>when </a:t>
            </a:r>
            <a:r>
              <a:rPr sz="2400" spc="-5" dirty="0">
                <a:latin typeface="Arial MT"/>
                <a:cs typeface="Arial MT"/>
              </a:rPr>
              <a:t>that process </a:t>
            </a:r>
            <a:r>
              <a:rPr sz="2400" spc="-10" dirty="0">
                <a:latin typeface="Arial MT"/>
                <a:cs typeface="Arial MT"/>
              </a:rPr>
              <a:t>is </a:t>
            </a:r>
            <a:r>
              <a:rPr sz="2400" spc="-5" dirty="0">
                <a:latin typeface="Arial MT"/>
                <a:cs typeface="Arial MT"/>
              </a:rPr>
              <a:t>decomposed </a:t>
            </a:r>
            <a:r>
              <a:rPr sz="2400" dirty="0">
                <a:latin typeface="Arial MT"/>
                <a:cs typeface="Arial MT"/>
              </a:rPr>
              <a:t>to a </a:t>
            </a:r>
            <a:r>
              <a:rPr sz="2400" spc="-10" dirty="0">
                <a:latin typeface="Arial MT"/>
                <a:cs typeface="Arial MT"/>
              </a:rPr>
              <a:t>lower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level</a:t>
            </a:r>
            <a:endParaRPr sz="2400">
              <a:latin typeface="Arial MT"/>
              <a:cs typeface="Arial MT"/>
            </a:endParaRPr>
          </a:p>
          <a:p>
            <a:pPr marL="768350" marR="386080" lvl="1" indent="-285750" algn="just">
              <a:lnSpc>
                <a:spcPts val="2590"/>
              </a:lnSpc>
              <a:spcBef>
                <a:spcPts val="600"/>
              </a:spcBef>
              <a:buClr>
                <a:srgbClr val="9898CC"/>
              </a:buClr>
              <a:buSzPct val="79166"/>
              <a:buFont typeface="Wingdings"/>
              <a:buChar char=""/>
              <a:tabLst>
                <a:tab pos="768350" algn="l"/>
              </a:tabLst>
            </a:pPr>
            <a:r>
              <a:rPr sz="2400" spc="-5" dirty="0">
                <a:latin typeface="Arial MT"/>
                <a:cs typeface="Arial MT"/>
              </a:rPr>
              <a:t>Ensures that the input and output data </a:t>
            </a:r>
            <a:r>
              <a:rPr sz="2400" spc="-10" dirty="0">
                <a:latin typeface="Arial MT"/>
                <a:cs typeface="Arial MT"/>
              </a:rPr>
              <a:t>flows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parent DFD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maintained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child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DFD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7892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Strategies</a:t>
            </a:r>
            <a:r>
              <a:rPr sz="4400" spc="-10" dirty="0"/>
              <a:t> </a:t>
            </a:r>
            <a:r>
              <a:rPr sz="4400" spc="-5" dirty="0"/>
              <a:t>for</a:t>
            </a:r>
            <a:r>
              <a:rPr sz="4400" spc="-10" dirty="0"/>
              <a:t> </a:t>
            </a:r>
            <a:r>
              <a:rPr sz="4400" dirty="0"/>
              <a:t>Developing</a:t>
            </a:r>
            <a:r>
              <a:rPr sz="4400" spc="-15" dirty="0"/>
              <a:t> </a:t>
            </a:r>
            <a:r>
              <a:rPr sz="4400" dirty="0"/>
              <a:t>DFDs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10540" y="1488440"/>
            <a:ext cx="7630159" cy="351409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00"/>
              </a:spcBef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sz="3200" dirty="0">
                <a:latin typeface="Arial MT"/>
                <a:cs typeface="Arial MT"/>
              </a:rPr>
              <a:t>Top-down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strategy</a:t>
            </a:r>
            <a:endParaRPr sz="3200">
              <a:latin typeface="Arial MT"/>
              <a:cs typeface="Arial MT"/>
            </a:endParaRPr>
          </a:p>
          <a:p>
            <a:pPr marL="781050" marR="50800" lvl="1" indent="-285750">
              <a:lnSpc>
                <a:spcPct val="99900"/>
              </a:lnSpc>
              <a:spcBef>
                <a:spcPts val="700"/>
              </a:spcBef>
              <a:buClr>
                <a:srgbClr val="9898CC"/>
              </a:buClr>
              <a:buSzPct val="80357"/>
              <a:buFont typeface="Wingdings"/>
              <a:buChar char=""/>
              <a:tabLst>
                <a:tab pos="781050" algn="l"/>
              </a:tabLst>
            </a:pPr>
            <a:r>
              <a:rPr sz="2800" spc="-5" dirty="0">
                <a:latin typeface="Arial MT"/>
                <a:cs typeface="Arial MT"/>
              </a:rPr>
              <a:t>Create</a:t>
            </a:r>
            <a:r>
              <a:rPr sz="2800" dirty="0">
                <a:latin typeface="Arial MT"/>
                <a:cs typeface="Arial MT"/>
              </a:rPr>
              <a:t> the high-level</a:t>
            </a:r>
            <a:r>
              <a:rPr sz="2800" spc="-5" dirty="0">
                <a:latin typeface="Arial MT"/>
                <a:cs typeface="Arial MT"/>
              </a:rPr>
              <a:t> diagrams </a:t>
            </a:r>
            <a:r>
              <a:rPr sz="2800" dirty="0">
                <a:latin typeface="Arial MT"/>
                <a:cs typeface="Arial MT"/>
              </a:rPr>
              <a:t>(Context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Diagram),</a:t>
            </a:r>
            <a:r>
              <a:rPr sz="2800" dirty="0">
                <a:latin typeface="Arial MT"/>
                <a:cs typeface="Arial MT"/>
              </a:rPr>
              <a:t> then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low-level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diagrams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(Level-0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diagram),</a:t>
            </a:r>
            <a:r>
              <a:rPr sz="2800" dirty="0">
                <a:latin typeface="Arial MT"/>
                <a:cs typeface="Arial MT"/>
              </a:rPr>
              <a:t> and</a:t>
            </a:r>
            <a:r>
              <a:rPr sz="2800" spc="5" dirty="0">
                <a:latin typeface="Arial MT"/>
                <a:cs typeface="Arial MT"/>
              </a:rPr>
              <a:t> so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on</a:t>
            </a:r>
            <a:endParaRPr sz="28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800"/>
              </a:spcBef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sz="3200" dirty="0">
                <a:latin typeface="Arial MT"/>
                <a:cs typeface="Arial MT"/>
              </a:rPr>
              <a:t>Bottom-up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strategy</a:t>
            </a:r>
            <a:endParaRPr sz="3200">
              <a:latin typeface="Arial MT"/>
              <a:cs typeface="Arial MT"/>
            </a:endParaRPr>
          </a:p>
          <a:p>
            <a:pPr marL="781050" marR="30480" lvl="1" indent="-285750">
              <a:lnSpc>
                <a:spcPct val="100000"/>
              </a:lnSpc>
              <a:spcBef>
                <a:spcPts val="700"/>
              </a:spcBef>
              <a:buClr>
                <a:srgbClr val="9898CC"/>
              </a:buClr>
              <a:buSzPct val="80357"/>
              <a:buFont typeface="Wingdings"/>
              <a:buChar char=""/>
              <a:tabLst>
                <a:tab pos="781050" algn="l"/>
              </a:tabLst>
            </a:pPr>
            <a:r>
              <a:rPr sz="2800" spc="-5" dirty="0">
                <a:latin typeface="Arial MT"/>
                <a:cs typeface="Arial MT"/>
              </a:rPr>
              <a:t>Create</a:t>
            </a:r>
            <a:r>
              <a:rPr sz="2800" dirty="0">
                <a:latin typeface="Arial MT"/>
                <a:cs typeface="Arial MT"/>
              </a:rPr>
              <a:t>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low-level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diagrams,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higher-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level</a:t>
            </a:r>
            <a:r>
              <a:rPr sz="2800" spc="-5" dirty="0">
                <a:latin typeface="Arial MT"/>
                <a:cs typeface="Arial MT"/>
              </a:rPr>
              <a:t> diagrams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25170"/>
            <a:ext cx="1701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E</a:t>
            </a:r>
            <a:r>
              <a:rPr dirty="0"/>
              <a:t>x</a:t>
            </a:r>
            <a:r>
              <a:rPr spc="5" dirty="0"/>
              <a:t>e</a:t>
            </a:r>
            <a:r>
              <a:rPr dirty="0"/>
              <a:t>r</a:t>
            </a:r>
            <a:r>
              <a:rPr spc="5" dirty="0"/>
              <a:t>c</a:t>
            </a:r>
            <a:r>
              <a:rPr spc="-15" dirty="0"/>
              <a:t>i</a:t>
            </a:r>
            <a:r>
              <a:rPr spc="15" dirty="0"/>
              <a:t>s</a:t>
            </a:r>
            <a:r>
              <a:rPr spc="-5" dirty="0"/>
              <a:t>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289050"/>
            <a:ext cx="8077834" cy="3468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Precision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Tools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sells</a:t>
            </a:r>
            <a:r>
              <a:rPr sz="2400" dirty="0">
                <a:latin typeface="Arial MT"/>
                <a:cs typeface="Arial MT"/>
              </a:rPr>
              <a:t> 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line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high-quality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woodworking </a:t>
            </a:r>
            <a:r>
              <a:rPr sz="2400" spc="-5" dirty="0">
                <a:latin typeface="Arial MT"/>
                <a:cs typeface="Arial MT"/>
              </a:rPr>
              <a:t> tools.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customers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place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orders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company’s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Web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site,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system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checks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to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see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if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items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stock,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issues</a:t>
            </a:r>
            <a:r>
              <a:rPr sz="2400" dirty="0">
                <a:latin typeface="Arial MT"/>
                <a:cs typeface="Arial MT"/>
              </a:rPr>
              <a:t> 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status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message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customer,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generates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shipping order </a:t>
            </a:r>
            <a:r>
              <a:rPr sz="2400" dirty="0">
                <a:latin typeface="Arial MT"/>
                <a:cs typeface="Arial MT"/>
              </a:rPr>
              <a:t>to the </a:t>
            </a:r>
            <a:r>
              <a:rPr sz="2400" spc="-5" dirty="0">
                <a:latin typeface="Arial MT"/>
                <a:cs typeface="Arial MT"/>
              </a:rPr>
              <a:t>warehouse, which fills 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order.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When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order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shipped,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customer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billed.</a:t>
            </a:r>
            <a:endParaRPr sz="24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</a:pPr>
            <a:r>
              <a:rPr sz="2400" spc="-10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system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also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produces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various reports.</a:t>
            </a:r>
            <a:endParaRPr sz="2400">
              <a:latin typeface="Arial MT"/>
              <a:cs typeface="Arial MT"/>
            </a:endParaRPr>
          </a:p>
          <a:p>
            <a:pPr marL="280670" indent="-255270">
              <a:lnSpc>
                <a:spcPct val="100000"/>
              </a:lnSpc>
              <a:spcBef>
                <a:spcPts val="600"/>
              </a:spcBef>
              <a:buSzPct val="75000"/>
              <a:buFont typeface="Wingdings"/>
              <a:buChar char=""/>
              <a:tabLst>
                <a:tab pos="280670" algn="l"/>
              </a:tabLst>
            </a:pPr>
            <a:r>
              <a:rPr sz="2400" spc="-5" dirty="0">
                <a:latin typeface="Arial MT"/>
                <a:cs typeface="Arial MT"/>
              </a:rPr>
              <a:t>Draw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context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diagram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order </a:t>
            </a:r>
            <a:r>
              <a:rPr sz="2400" dirty="0">
                <a:latin typeface="Arial MT"/>
                <a:cs typeface="Arial MT"/>
              </a:rPr>
              <a:t>system</a:t>
            </a:r>
            <a:endParaRPr sz="2400">
              <a:latin typeface="Arial MT"/>
              <a:cs typeface="Arial MT"/>
            </a:endParaRPr>
          </a:p>
          <a:p>
            <a:pPr marL="280670" indent="-255270">
              <a:lnSpc>
                <a:spcPct val="100000"/>
              </a:lnSpc>
              <a:spcBef>
                <a:spcPts val="590"/>
              </a:spcBef>
              <a:buSzPct val="75000"/>
              <a:buFont typeface="Wingdings"/>
              <a:buChar char=""/>
              <a:tabLst>
                <a:tab pos="280670" algn="l"/>
              </a:tabLst>
            </a:pPr>
            <a:r>
              <a:rPr sz="2400" spc="-5" dirty="0">
                <a:latin typeface="Arial MT"/>
                <a:cs typeface="Arial MT"/>
              </a:rPr>
              <a:t>Draw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DFD diagram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order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</a:pPr>
            <a:r>
              <a:rPr dirty="0"/>
              <a:t>Identify</a:t>
            </a:r>
            <a:r>
              <a:rPr spc="-15" dirty="0"/>
              <a:t> </a:t>
            </a:r>
            <a:r>
              <a:rPr dirty="0"/>
              <a:t>Entities,Process,Data</a:t>
            </a:r>
            <a:r>
              <a:rPr spc="-20" dirty="0"/>
              <a:t> </a:t>
            </a:r>
            <a:r>
              <a:rPr dirty="0"/>
              <a:t>Stores</a:t>
            </a:r>
            <a:r>
              <a:rPr spc="-5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dirty="0"/>
              <a:t>Data</a:t>
            </a:r>
            <a:r>
              <a:rPr spc="-5" dirty="0"/>
              <a:t> 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677159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265420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1021079"/>
            <a:ext cx="4099560" cy="5339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00"/>
              </a:spcBef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400" spc="-5" dirty="0">
                <a:latin typeface="Arial MT"/>
                <a:cs typeface="Arial MT"/>
              </a:rPr>
              <a:t>Entities</a:t>
            </a:r>
            <a:endParaRPr sz="24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dirty="0">
                <a:latin typeface="Arial MT"/>
                <a:cs typeface="Arial MT"/>
              </a:rPr>
              <a:t>Customer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dirty="0">
                <a:latin typeface="Arial MT"/>
                <a:cs typeface="Arial MT"/>
              </a:rPr>
              <a:t>Warehouse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dirty="0">
                <a:latin typeface="Arial MT"/>
                <a:cs typeface="Arial MT"/>
              </a:rPr>
              <a:t>Accounting</a:t>
            </a:r>
            <a:endParaRPr sz="20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Processes</a:t>
            </a:r>
            <a:endParaRPr sz="24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spc="-5" dirty="0">
                <a:latin typeface="Arial MT"/>
                <a:cs typeface="Arial MT"/>
              </a:rPr>
              <a:t>1.0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Check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Status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spc="-5" dirty="0">
                <a:latin typeface="Arial MT"/>
                <a:cs typeface="Arial MT"/>
              </a:rPr>
              <a:t>2.0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Issue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Status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Messages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spc="-5" dirty="0">
                <a:latin typeface="Arial MT"/>
                <a:cs typeface="Arial MT"/>
              </a:rPr>
              <a:t>3.0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Generate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Shipping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Order</a:t>
            </a:r>
            <a:endParaRPr sz="2000">
              <a:latin typeface="Arial MT"/>
              <a:cs typeface="Arial MT"/>
            </a:endParaRPr>
          </a:p>
          <a:p>
            <a:pPr marL="781050" marR="848994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spc="-5" dirty="0">
                <a:latin typeface="Arial MT"/>
                <a:cs typeface="Arial MT"/>
              </a:rPr>
              <a:t>4.0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Manage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Accounts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Receivable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spc="-5" dirty="0">
                <a:latin typeface="Arial MT"/>
                <a:cs typeface="Arial MT"/>
              </a:rPr>
              <a:t>5.0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Produce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Reports</a:t>
            </a:r>
            <a:endParaRPr sz="20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Stores</a:t>
            </a:r>
            <a:endParaRPr sz="24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dirty="0">
                <a:latin typeface="Arial MT"/>
                <a:cs typeface="Arial MT"/>
              </a:rPr>
              <a:t>D1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Pending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Orders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dirty="0">
                <a:latin typeface="Arial MT"/>
                <a:cs typeface="Arial MT"/>
              </a:rPr>
              <a:t>D2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Accounts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Receivable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4070" y="998219"/>
            <a:ext cx="2773680" cy="34874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800" spc="-5" dirty="0">
                <a:latin typeface="Arial MT"/>
                <a:cs typeface="Arial MT"/>
              </a:rPr>
              <a:t>Data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Flows</a:t>
            </a:r>
            <a:endParaRPr sz="28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dirty="0">
                <a:latin typeface="Arial MT"/>
                <a:cs typeface="Arial MT"/>
              </a:rPr>
              <a:t>Order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spc="-5" dirty="0">
                <a:latin typeface="Arial MT"/>
                <a:cs typeface="Arial MT"/>
              </a:rPr>
              <a:t>In-Stock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dirty="0">
                <a:latin typeface="Arial MT"/>
                <a:cs typeface="Arial MT"/>
              </a:rPr>
              <a:t>Order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spc="-5" dirty="0">
                <a:latin typeface="Arial MT"/>
                <a:cs typeface="Arial MT"/>
              </a:rPr>
              <a:t>Status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spc="-5" dirty="0">
                <a:latin typeface="Arial MT"/>
                <a:cs typeface="Arial MT"/>
              </a:rPr>
              <a:t>Status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Message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spc="-5" dirty="0">
                <a:latin typeface="Arial MT"/>
                <a:cs typeface="Arial MT"/>
              </a:rPr>
              <a:t>Shipping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Order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dirty="0">
                <a:latin typeface="Arial MT"/>
                <a:cs typeface="Arial MT"/>
              </a:rPr>
              <a:t>Order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dirty="0">
                <a:latin typeface="Arial MT"/>
                <a:cs typeface="Arial MT"/>
              </a:rPr>
              <a:t>Invoice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1270" y="4460240"/>
            <a:ext cx="2865755" cy="11303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6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323850" algn="l"/>
              </a:tabLst>
            </a:pPr>
            <a:r>
              <a:rPr sz="2000" spc="-5" dirty="0">
                <a:latin typeface="Arial MT"/>
                <a:cs typeface="Arial MT"/>
              </a:rPr>
              <a:t>Shipping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Confirmation</a:t>
            </a:r>
            <a:endParaRPr sz="20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323850" algn="l"/>
              </a:tabLst>
            </a:pPr>
            <a:r>
              <a:rPr sz="2000" dirty="0">
                <a:latin typeface="Arial MT"/>
                <a:cs typeface="Arial MT"/>
              </a:rPr>
              <a:t>Payment</a:t>
            </a:r>
            <a:endParaRPr sz="20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323850" algn="l"/>
              </a:tabLst>
            </a:pPr>
            <a:r>
              <a:rPr sz="2000" dirty="0">
                <a:latin typeface="Arial MT"/>
                <a:cs typeface="Arial MT"/>
              </a:rPr>
              <a:t>Accounting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1270" y="5565139"/>
            <a:ext cx="3349625" cy="11303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6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323850" algn="l"/>
              </a:tabLst>
            </a:pPr>
            <a:r>
              <a:rPr sz="2000" dirty="0">
                <a:latin typeface="Arial MT"/>
                <a:cs typeface="Arial MT"/>
              </a:rPr>
              <a:t>Accounts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Receivable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323850" algn="l"/>
              </a:tabLst>
            </a:pPr>
            <a:r>
              <a:rPr sz="2000" dirty="0">
                <a:latin typeface="Arial MT"/>
                <a:cs typeface="Arial MT"/>
              </a:rPr>
              <a:t>Order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323850" algn="l"/>
              </a:tabLst>
            </a:pPr>
            <a:r>
              <a:rPr sz="2000" spc="-5" dirty="0">
                <a:latin typeface="Arial MT"/>
                <a:cs typeface="Arial MT"/>
              </a:rPr>
              <a:t>Inventory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Reports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51090" y="1557019"/>
            <a:ext cx="73660" cy="1440180"/>
          </a:xfrm>
          <a:custGeom>
            <a:avLst/>
            <a:gdLst/>
            <a:ahLst/>
            <a:cxnLst/>
            <a:rect l="l" t="t" r="r" b="b"/>
            <a:pathLst>
              <a:path w="73659" h="1440180">
                <a:moveTo>
                  <a:pt x="0" y="0"/>
                </a:moveTo>
                <a:lnTo>
                  <a:pt x="13791" y="10279"/>
                </a:lnTo>
                <a:lnTo>
                  <a:pt x="25558" y="37464"/>
                </a:lnTo>
                <a:lnTo>
                  <a:pt x="33754" y="76080"/>
                </a:lnTo>
                <a:lnTo>
                  <a:pt x="36829" y="120650"/>
                </a:lnTo>
                <a:lnTo>
                  <a:pt x="36829" y="600709"/>
                </a:lnTo>
                <a:lnTo>
                  <a:pt x="40084" y="644544"/>
                </a:lnTo>
                <a:lnTo>
                  <a:pt x="48577" y="682783"/>
                </a:lnTo>
                <a:lnTo>
                  <a:pt x="60404" y="709830"/>
                </a:lnTo>
                <a:lnTo>
                  <a:pt x="73659" y="720089"/>
                </a:lnTo>
                <a:lnTo>
                  <a:pt x="60404" y="730547"/>
                </a:lnTo>
                <a:lnTo>
                  <a:pt x="48577" y="758031"/>
                </a:lnTo>
                <a:lnTo>
                  <a:pt x="40084" y="796706"/>
                </a:lnTo>
                <a:lnTo>
                  <a:pt x="36829" y="840739"/>
                </a:lnTo>
                <a:lnTo>
                  <a:pt x="36829" y="1320800"/>
                </a:lnTo>
                <a:lnTo>
                  <a:pt x="33754" y="1364634"/>
                </a:lnTo>
                <a:lnTo>
                  <a:pt x="25558" y="1402873"/>
                </a:lnTo>
                <a:lnTo>
                  <a:pt x="13791" y="1429920"/>
                </a:lnTo>
                <a:lnTo>
                  <a:pt x="0" y="144017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66990" y="2708910"/>
            <a:ext cx="73660" cy="648970"/>
          </a:xfrm>
          <a:custGeom>
            <a:avLst/>
            <a:gdLst/>
            <a:ahLst/>
            <a:cxnLst/>
            <a:rect l="l" t="t" r="r" b="b"/>
            <a:pathLst>
              <a:path w="73659" h="648970">
                <a:moveTo>
                  <a:pt x="0" y="0"/>
                </a:moveTo>
                <a:lnTo>
                  <a:pt x="13791" y="4583"/>
                </a:lnTo>
                <a:lnTo>
                  <a:pt x="25558" y="16668"/>
                </a:lnTo>
                <a:lnTo>
                  <a:pt x="33754" y="33754"/>
                </a:lnTo>
                <a:lnTo>
                  <a:pt x="36829" y="53339"/>
                </a:lnTo>
                <a:lnTo>
                  <a:pt x="36829" y="270510"/>
                </a:lnTo>
                <a:lnTo>
                  <a:pt x="40084" y="290095"/>
                </a:lnTo>
                <a:lnTo>
                  <a:pt x="48577" y="307181"/>
                </a:lnTo>
                <a:lnTo>
                  <a:pt x="60404" y="319266"/>
                </a:lnTo>
                <a:lnTo>
                  <a:pt x="73659" y="323850"/>
                </a:lnTo>
                <a:lnTo>
                  <a:pt x="60404" y="328453"/>
                </a:lnTo>
                <a:lnTo>
                  <a:pt x="48577" y="340677"/>
                </a:lnTo>
                <a:lnTo>
                  <a:pt x="40084" y="358139"/>
                </a:lnTo>
                <a:lnTo>
                  <a:pt x="36829" y="378460"/>
                </a:lnTo>
                <a:lnTo>
                  <a:pt x="36829" y="594360"/>
                </a:lnTo>
                <a:lnTo>
                  <a:pt x="33754" y="614679"/>
                </a:lnTo>
                <a:lnTo>
                  <a:pt x="25558" y="632142"/>
                </a:lnTo>
                <a:lnTo>
                  <a:pt x="13791" y="644366"/>
                </a:lnTo>
                <a:lnTo>
                  <a:pt x="0" y="6489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6990" y="3429000"/>
            <a:ext cx="144780" cy="647700"/>
          </a:xfrm>
          <a:custGeom>
            <a:avLst/>
            <a:gdLst/>
            <a:ahLst/>
            <a:cxnLst/>
            <a:rect l="l" t="t" r="r" b="b"/>
            <a:pathLst>
              <a:path w="144779" h="647700">
                <a:moveTo>
                  <a:pt x="0" y="0"/>
                </a:moveTo>
                <a:lnTo>
                  <a:pt x="26848" y="4583"/>
                </a:lnTo>
                <a:lnTo>
                  <a:pt x="50006" y="16668"/>
                </a:lnTo>
                <a:lnTo>
                  <a:pt x="66258" y="33754"/>
                </a:lnTo>
                <a:lnTo>
                  <a:pt x="72389" y="53339"/>
                </a:lnTo>
                <a:lnTo>
                  <a:pt x="72389" y="269239"/>
                </a:lnTo>
                <a:lnTo>
                  <a:pt x="78700" y="289560"/>
                </a:lnTo>
                <a:lnTo>
                  <a:pt x="95250" y="307022"/>
                </a:lnTo>
                <a:lnTo>
                  <a:pt x="118467" y="319246"/>
                </a:lnTo>
                <a:lnTo>
                  <a:pt x="144779" y="323850"/>
                </a:lnTo>
                <a:lnTo>
                  <a:pt x="118467" y="328433"/>
                </a:lnTo>
                <a:lnTo>
                  <a:pt x="95249" y="340518"/>
                </a:lnTo>
                <a:lnTo>
                  <a:pt x="78700" y="357604"/>
                </a:lnTo>
                <a:lnTo>
                  <a:pt x="72389" y="377189"/>
                </a:lnTo>
                <a:lnTo>
                  <a:pt x="72389" y="593089"/>
                </a:lnTo>
                <a:lnTo>
                  <a:pt x="66258" y="613410"/>
                </a:lnTo>
                <a:lnTo>
                  <a:pt x="50006" y="630872"/>
                </a:lnTo>
                <a:lnTo>
                  <a:pt x="26848" y="643096"/>
                </a:lnTo>
                <a:lnTo>
                  <a:pt x="0" y="6477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84159" y="4221479"/>
            <a:ext cx="360680" cy="1224280"/>
          </a:xfrm>
          <a:custGeom>
            <a:avLst/>
            <a:gdLst/>
            <a:ahLst/>
            <a:cxnLst/>
            <a:rect l="l" t="t" r="r" b="b"/>
            <a:pathLst>
              <a:path w="360679" h="1224279">
                <a:moveTo>
                  <a:pt x="0" y="0"/>
                </a:moveTo>
                <a:lnTo>
                  <a:pt x="53380" y="5689"/>
                </a:lnTo>
                <a:lnTo>
                  <a:pt x="102433" y="21132"/>
                </a:lnTo>
                <a:lnTo>
                  <a:pt x="142829" y="43891"/>
                </a:lnTo>
                <a:lnTo>
                  <a:pt x="170240" y="71526"/>
                </a:lnTo>
                <a:lnTo>
                  <a:pt x="180340" y="101600"/>
                </a:lnTo>
                <a:lnTo>
                  <a:pt x="180340" y="509270"/>
                </a:lnTo>
                <a:lnTo>
                  <a:pt x="190439" y="539475"/>
                </a:lnTo>
                <a:lnTo>
                  <a:pt x="217850" y="567425"/>
                </a:lnTo>
                <a:lnTo>
                  <a:pt x="258246" y="590560"/>
                </a:lnTo>
                <a:lnTo>
                  <a:pt x="307299" y="606318"/>
                </a:lnTo>
                <a:lnTo>
                  <a:pt x="360680" y="612140"/>
                </a:lnTo>
                <a:lnTo>
                  <a:pt x="307299" y="617829"/>
                </a:lnTo>
                <a:lnTo>
                  <a:pt x="258246" y="633272"/>
                </a:lnTo>
                <a:lnTo>
                  <a:pt x="217850" y="656031"/>
                </a:lnTo>
                <a:lnTo>
                  <a:pt x="190439" y="683666"/>
                </a:lnTo>
                <a:lnTo>
                  <a:pt x="180340" y="713740"/>
                </a:lnTo>
                <a:lnTo>
                  <a:pt x="180340" y="1121410"/>
                </a:lnTo>
                <a:lnTo>
                  <a:pt x="170240" y="1151615"/>
                </a:lnTo>
                <a:lnTo>
                  <a:pt x="142829" y="1179565"/>
                </a:lnTo>
                <a:lnTo>
                  <a:pt x="102433" y="1202700"/>
                </a:lnTo>
                <a:lnTo>
                  <a:pt x="53380" y="1218458"/>
                </a:lnTo>
                <a:lnTo>
                  <a:pt x="0" y="122428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17230" y="5633720"/>
            <a:ext cx="360680" cy="1035050"/>
          </a:xfrm>
          <a:custGeom>
            <a:avLst/>
            <a:gdLst/>
            <a:ahLst/>
            <a:cxnLst/>
            <a:rect l="l" t="t" r="r" b="b"/>
            <a:pathLst>
              <a:path w="360679" h="1035050">
                <a:moveTo>
                  <a:pt x="0" y="0"/>
                </a:moveTo>
                <a:lnTo>
                  <a:pt x="52892" y="4836"/>
                </a:lnTo>
                <a:lnTo>
                  <a:pt x="101884" y="17962"/>
                </a:lnTo>
                <a:lnTo>
                  <a:pt x="142463" y="37307"/>
                </a:lnTo>
                <a:lnTo>
                  <a:pt x="180340" y="86359"/>
                </a:lnTo>
                <a:lnTo>
                  <a:pt x="180340" y="431799"/>
                </a:lnTo>
                <a:lnTo>
                  <a:pt x="190317" y="457362"/>
                </a:lnTo>
                <a:lnTo>
                  <a:pt x="217484" y="480852"/>
                </a:lnTo>
                <a:lnTo>
                  <a:pt x="257698" y="500197"/>
                </a:lnTo>
                <a:lnTo>
                  <a:pt x="306811" y="513323"/>
                </a:lnTo>
                <a:lnTo>
                  <a:pt x="360679" y="518159"/>
                </a:lnTo>
                <a:lnTo>
                  <a:pt x="306811" y="522864"/>
                </a:lnTo>
                <a:lnTo>
                  <a:pt x="257698" y="535675"/>
                </a:lnTo>
                <a:lnTo>
                  <a:pt x="217484" y="554644"/>
                </a:lnTo>
                <a:lnTo>
                  <a:pt x="190317" y="577819"/>
                </a:lnTo>
                <a:lnTo>
                  <a:pt x="180340" y="603249"/>
                </a:lnTo>
                <a:lnTo>
                  <a:pt x="180340" y="948689"/>
                </a:lnTo>
                <a:lnTo>
                  <a:pt x="170119" y="974252"/>
                </a:lnTo>
                <a:lnTo>
                  <a:pt x="142463" y="997742"/>
                </a:lnTo>
                <a:lnTo>
                  <a:pt x="101884" y="1017087"/>
                </a:lnTo>
                <a:lnTo>
                  <a:pt x="52892" y="1030213"/>
                </a:lnTo>
                <a:lnTo>
                  <a:pt x="0" y="103504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74609" y="2159000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.0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90509" y="2886709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2</a:t>
            </a:r>
            <a:r>
              <a:rPr sz="1800" spc="5" dirty="0">
                <a:latin typeface="Arial MT"/>
                <a:cs typeface="Arial MT"/>
              </a:rPr>
              <a:t>.</a:t>
            </a:r>
            <a:r>
              <a:rPr sz="1800" dirty="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64169" y="3606800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r>
              <a:rPr sz="1800" dirty="0">
                <a:latin typeface="Arial MT"/>
                <a:cs typeface="Arial MT"/>
              </a:rPr>
              <a:t>.0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22309" y="4686300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r>
              <a:rPr sz="1800" dirty="0">
                <a:latin typeface="Arial MT"/>
                <a:cs typeface="Arial MT"/>
              </a:rPr>
              <a:t>.0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21090" y="5984240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r>
              <a:rPr sz="1800" dirty="0">
                <a:latin typeface="Arial MT"/>
                <a:cs typeface="Arial MT"/>
              </a:rPr>
              <a:t>.0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4870" y="5212079"/>
            <a:ext cx="2104390" cy="901700"/>
          </a:xfrm>
          <a:prstGeom prst="rect">
            <a:avLst/>
          </a:prstGeom>
          <a:ln w="889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339725">
              <a:lnSpc>
                <a:spcPct val="100000"/>
              </a:lnSpc>
            </a:pPr>
            <a:r>
              <a:rPr sz="1700" spc="-25" dirty="0">
                <a:latin typeface="Arial MT"/>
                <a:cs typeface="Arial MT"/>
              </a:rPr>
              <a:t>ACCOUNTING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11240" y="1003300"/>
            <a:ext cx="2104390" cy="901700"/>
          </a:xfrm>
          <a:prstGeom prst="rect">
            <a:avLst/>
          </a:prstGeom>
          <a:ln w="889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357505">
              <a:lnSpc>
                <a:spcPct val="100000"/>
              </a:lnSpc>
            </a:pPr>
            <a:r>
              <a:rPr sz="1700" spc="-25" dirty="0">
                <a:latin typeface="Arial MT"/>
                <a:cs typeface="Arial MT"/>
              </a:rPr>
              <a:t>WAREHOUSE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0760" y="1003300"/>
            <a:ext cx="2104390" cy="901700"/>
          </a:xfrm>
          <a:prstGeom prst="rect">
            <a:avLst/>
          </a:prstGeom>
          <a:ln w="888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sz="1700" spc="-25" dirty="0">
                <a:latin typeface="Arial MT"/>
                <a:cs typeface="Arial MT"/>
              </a:rPr>
              <a:t>CUSTOMER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5859" y="2205989"/>
            <a:ext cx="1803400" cy="1803400"/>
          </a:xfrm>
          <a:custGeom>
            <a:avLst/>
            <a:gdLst/>
            <a:ahLst/>
            <a:cxnLst/>
            <a:rect l="l" t="t" r="r" b="b"/>
            <a:pathLst>
              <a:path w="1803400" h="1803400">
                <a:moveTo>
                  <a:pt x="190500" y="1803400"/>
                </a:moveTo>
                <a:lnTo>
                  <a:pt x="1612900" y="1803400"/>
                </a:lnTo>
                <a:lnTo>
                  <a:pt x="1656642" y="1798379"/>
                </a:lnTo>
                <a:lnTo>
                  <a:pt x="1696764" y="1784072"/>
                </a:lnTo>
                <a:lnTo>
                  <a:pt x="1732131" y="1761612"/>
                </a:lnTo>
                <a:lnTo>
                  <a:pt x="1761612" y="1732131"/>
                </a:lnTo>
                <a:lnTo>
                  <a:pt x="1784072" y="1696764"/>
                </a:lnTo>
                <a:lnTo>
                  <a:pt x="1798379" y="1656642"/>
                </a:lnTo>
                <a:lnTo>
                  <a:pt x="1803400" y="1612900"/>
                </a:lnTo>
                <a:lnTo>
                  <a:pt x="1803400" y="190500"/>
                </a:lnTo>
                <a:lnTo>
                  <a:pt x="1798379" y="146757"/>
                </a:lnTo>
                <a:lnTo>
                  <a:pt x="1784072" y="106635"/>
                </a:lnTo>
                <a:lnTo>
                  <a:pt x="1761612" y="71268"/>
                </a:lnTo>
                <a:lnTo>
                  <a:pt x="1732131" y="41787"/>
                </a:lnTo>
                <a:lnTo>
                  <a:pt x="1696764" y="19327"/>
                </a:lnTo>
                <a:lnTo>
                  <a:pt x="1656642" y="5020"/>
                </a:lnTo>
                <a:lnTo>
                  <a:pt x="1612900" y="0"/>
                </a:lnTo>
                <a:lnTo>
                  <a:pt x="190500" y="0"/>
                </a:lnTo>
                <a:lnTo>
                  <a:pt x="146757" y="5020"/>
                </a:lnTo>
                <a:lnTo>
                  <a:pt x="106635" y="19327"/>
                </a:lnTo>
                <a:lnTo>
                  <a:pt x="71268" y="41787"/>
                </a:lnTo>
                <a:lnTo>
                  <a:pt x="41787" y="71268"/>
                </a:lnTo>
                <a:lnTo>
                  <a:pt x="19327" y="106635"/>
                </a:lnTo>
                <a:lnTo>
                  <a:pt x="5020" y="146757"/>
                </a:lnTo>
                <a:lnTo>
                  <a:pt x="0" y="190500"/>
                </a:lnTo>
                <a:lnTo>
                  <a:pt x="0" y="1612900"/>
                </a:lnTo>
                <a:lnTo>
                  <a:pt x="5020" y="1656642"/>
                </a:lnTo>
                <a:lnTo>
                  <a:pt x="19327" y="1696764"/>
                </a:lnTo>
                <a:lnTo>
                  <a:pt x="41787" y="1732131"/>
                </a:lnTo>
                <a:lnTo>
                  <a:pt x="71268" y="1761612"/>
                </a:lnTo>
                <a:lnTo>
                  <a:pt x="106635" y="1784072"/>
                </a:lnTo>
                <a:lnTo>
                  <a:pt x="146757" y="1798379"/>
                </a:lnTo>
                <a:lnTo>
                  <a:pt x="190500" y="1803400"/>
                </a:lnTo>
                <a:close/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33900" y="2434589"/>
            <a:ext cx="14605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dirty="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1800" y="3197859"/>
            <a:ext cx="726440" cy="54165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76200">
              <a:lnSpc>
                <a:spcPts val="2010"/>
              </a:lnSpc>
              <a:spcBef>
                <a:spcPts val="200"/>
              </a:spcBef>
            </a:pPr>
            <a:r>
              <a:rPr sz="1700" spc="-20" dirty="0">
                <a:latin typeface="Arial MT"/>
                <a:cs typeface="Arial MT"/>
              </a:rPr>
              <a:t>Order 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40" dirty="0">
                <a:latin typeface="Arial MT"/>
                <a:cs typeface="Arial MT"/>
              </a:rPr>
              <a:t>S</a:t>
            </a:r>
            <a:r>
              <a:rPr sz="1700" spc="-55" dirty="0">
                <a:latin typeface="Arial MT"/>
                <a:cs typeface="Arial MT"/>
              </a:rPr>
              <a:t>ys</a:t>
            </a:r>
            <a:r>
              <a:rPr sz="1700" spc="25" dirty="0">
                <a:latin typeface="Arial MT"/>
                <a:cs typeface="Arial MT"/>
              </a:rPr>
              <a:t>t</a:t>
            </a:r>
            <a:r>
              <a:rPr sz="1700" spc="-50" dirty="0">
                <a:latin typeface="Arial MT"/>
                <a:cs typeface="Arial MT"/>
              </a:rPr>
              <a:t>e</a:t>
            </a:r>
            <a:r>
              <a:rPr sz="1700" dirty="0">
                <a:latin typeface="Arial MT"/>
                <a:cs typeface="Arial MT"/>
              </a:rPr>
              <a:t>m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45029" y="1905000"/>
            <a:ext cx="116839" cy="1141730"/>
            <a:chOff x="2145029" y="1905000"/>
            <a:chExt cx="116839" cy="1141730"/>
          </a:xfrm>
        </p:grpSpPr>
        <p:sp>
          <p:nvSpPr>
            <p:cNvPr id="9" name="object 9"/>
            <p:cNvSpPr/>
            <p:nvPr/>
          </p:nvSpPr>
          <p:spPr>
            <a:xfrm>
              <a:off x="2203449" y="2066289"/>
              <a:ext cx="0" cy="980440"/>
            </a:xfrm>
            <a:custGeom>
              <a:avLst/>
              <a:gdLst/>
              <a:ahLst/>
              <a:cxnLst/>
              <a:rect l="l" t="t" r="r" b="b"/>
              <a:pathLst>
                <a:path h="980439">
                  <a:moveTo>
                    <a:pt x="0" y="980439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45029" y="1905000"/>
              <a:ext cx="116839" cy="175260"/>
            </a:xfrm>
            <a:custGeom>
              <a:avLst/>
              <a:gdLst/>
              <a:ahLst/>
              <a:cxnLst/>
              <a:rect l="l" t="t" r="r" b="b"/>
              <a:pathLst>
                <a:path w="116839" h="175260">
                  <a:moveTo>
                    <a:pt x="58419" y="0"/>
                  </a:moveTo>
                  <a:lnTo>
                    <a:pt x="0" y="175260"/>
                  </a:lnTo>
                  <a:lnTo>
                    <a:pt x="116839" y="175260"/>
                  </a:lnTo>
                  <a:lnTo>
                    <a:pt x="58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954519" y="1905000"/>
            <a:ext cx="116839" cy="1141730"/>
            <a:chOff x="6954519" y="1905000"/>
            <a:chExt cx="116839" cy="1141730"/>
          </a:xfrm>
        </p:grpSpPr>
        <p:sp>
          <p:nvSpPr>
            <p:cNvPr id="12" name="object 12"/>
            <p:cNvSpPr/>
            <p:nvPr/>
          </p:nvSpPr>
          <p:spPr>
            <a:xfrm>
              <a:off x="7012939" y="2066289"/>
              <a:ext cx="0" cy="980440"/>
            </a:xfrm>
            <a:custGeom>
              <a:avLst/>
              <a:gdLst/>
              <a:ahLst/>
              <a:cxnLst/>
              <a:rect l="l" t="t" r="r" b="b"/>
              <a:pathLst>
                <a:path h="980439">
                  <a:moveTo>
                    <a:pt x="0" y="980439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54519" y="1905000"/>
              <a:ext cx="116839" cy="175260"/>
            </a:xfrm>
            <a:custGeom>
              <a:avLst/>
              <a:gdLst/>
              <a:ahLst/>
              <a:cxnLst/>
              <a:rect l="l" t="t" r="r" b="b"/>
              <a:pathLst>
                <a:path w="116840" h="175260">
                  <a:moveTo>
                    <a:pt x="58420" y="0"/>
                  </a:moveTo>
                  <a:lnTo>
                    <a:pt x="0" y="175260"/>
                  </a:lnTo>
                  <a:lnTo>
                    <a:pt x="116839" y="17526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663700" y="1245869"/>
            <a:ext cx="5832475" cy="3966210"/>
            <a:chOff x="1663700" y="1245869"/>
            <a:chExt cx="5832475" cy="3966210"/>
          </a:xfrm>
        </p:grpSpPr>
        <p:sp>
          <p:nvSpPr>
            <p:cNvPr id="15" name="object 15"/>
            <p:cNvSpPr/>
            <p:nvPr/>
          </p:nvSpPr>
          <p:spPr>
            <a:xfrm>
              <a:off x="3105150" y="1604009"/>
              <a:ext cx="2404110" cy="1202690"/>
            </a:xfrm>
            <a:custGeom>
              <a:avLst/>
              <a:gdLst/>
              <a:ahLst/>
              <a:cxnLst/>
              <a:rect l="l" t="t" r="r" b="b"/>
              <a:pathLst>
                <a:path w="2404110" h="1202689">
                  <a:moveTo>
                    <a:pt x="600710" y="1202689"/>
                  </a:moveTo>
                  <a:lnTo>
                    <a:pt x="2404110" y="1202689"/>
                  </a:lnTo>
                </a:path>
                <a:path w="2404110" h="1202689">
                  <a:moveTo>
                    <a:pt x="0" y="0"/>
                  </a:moveTo>
                  <a:lnTo>
                    <a:pt x="1201420" y="0"/>
                  </a:lnTo>
                  <a:lnTo>
                    <a:pt x="1201420" y="4406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49420" y="2029459"/>
              <a:ext cx="116839" cy="176530"/>
            </a:xfrm>
            <a:custGeom>
              <a:avLst/>
              <a:gdLst/>
              <a:ahLst/>
              <a:cxnLst/>
              <a:rect l="l" t="t" r="r" b="b"/>
              <a:pathLst>
                <a:path w="116839" h="176530">
                  <a:moveTo>
                    <a:pt x="116839" y="0"/>
                  </a:moveTo>
                  <a:lnTo>
                    <a:pt x="0" y="0"/>
                  </a:lnTo>
                  <a:lnTo>
                    <a:pt x="57150" y="176529"/>
                  </a:lnTo>
                  <a:lnTo>
                    <a:pt x="1168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05150" y="1303019"/>
              <a:ext cx="1502410" cy="741680"/>
            </a:xfrm>
            <a:custGeom>
              <a:avLst/>
              <a:gdLst/>
              <a:ahLst/>
              <a:cxnLst/>
              <a:rect l="l" t="t" r="r" b="b"/>
              <a:pathLst>
                <a:path w="1502410" h="741680">
                  <a:moveTo>
                    <a:pt x="0" y="0"/>
                  </a:moveTo>
                  <a:lnTo>
                    <a:pt x="1502410" y="0"/>
                  </a:lnTo>
                  <a:lnTo>
                    <a:pt x="1502410" y="7416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49139" y="2029459"/>
              <a:ext cx="116839" cy="176530"/>
            </a:xfrm>
            <a:custGeom>
              <a:avLst/>
              <a:gdLst/>
              <a:ahLst/>
              <a:cxnLst/>
              <a:rect l="l" t="t" r="r" b="b"/>
              <a:pathLst>
                <a:path w="116839" h="176530">
                  <a:moveTo>
                    <a:pt x="116839" y="0"/>
                  </a:moveTo>
                  <a:lnTo>
                    <a:pt x="0" y="0"/>
                  </a:lnTo>
                  <a:lnTo>
                    <a:pt x="58420" y="176529"/>
                  </a:lnTo>
                  <a:lnTo>
                    <a:pt x="1168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08550" y="1303019"/>
              <a:ext cx="1041400" cy="0"/>
            </a:xfrm>
            <a:custGeom>
              <a:avLst/>
              <a:gdLst/>
              <a:ahLst/>
              <a:cxnLst/>
              <a:rect l="l" t="t" r="r" b="b"/>
              <a:pathLst>
                <a:path w="1041400">
                  <a:moveTo>
                    <a:pt x="1041400" y="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34709" y="1245869"/>
              <a:ext cx="176530" cy="116839"/>
            </a:xfrm>
            <a:custGeom>
              <a:avLst/>
              <a:gdLst/>
              <a:ahLst/>
              <a:cxnLst/>
              <a:rect l="l" t="t" r="r" b="b"/>
              <a:pathLst>
                <a:path w="176529" h="116840">
                  <a:moveTo>
                    <a:pt x="0" y="0"/>
                  </a:moveTo>
                  <a:lnTo>
                    <a:pt x="0" y="116839"/>
                  </a:lnTo>
                  <a:lnTo>
                    <a:pt x="176529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22119" y="1303019"/>
              <a:ext cx="3246120" cy="2165350"/>
            </a:xfrm>
            <a:custGeom>
              <a:avLst/>
              <a:gdLst/>
              <a:ahLst/>
              <a:cxnLst/>
              <a:rect l="l" t="t" r="r" b="b"/>
              <a:pathLst>
                <a:path w="3246120" h="2165350">
                  <a:moveTo>
                    <a:pt x="3186430" y="902969"/>
                  </a:moveTo>
                  <a:lnTo>
                    <a:pt x="3186430" y="0"/>
                  </a:lnTo>
                  <a:lnTo>
                    <a:pt x="3246120" y="0"/>
                  </a:lnTo>
                </a:path>
                <a:path w="3246120" h="2165350">
                  <a:moveTo>
                    <a:pt x="0" y="2165350"/>
                  </a:moveTo>
                  <a:lnTo>
                    <a:pt x="0" y="76326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63700" y="1905000"/>
              <a:ext cx="116839" cy="175260"/>
            </a:xfrm>
            <a:custGeom>
              <a:avLst/>
              <a:gdLst/>
              <a:ahLst/>
              <a:cxnLst/>
              <a:rect l="l" t="t" r="r" b="b"/>
              <a:pathLst>
                <a:path w="116839" h="175260">
                  <a:moveTo>
                    <a:pt x="58419" y="0"/>
                  </a:moveTo>
                  <a:lnTo>
                    <a:pt x="0" y="175260"/>
                  </a:lnTo>
                  <a:lnTo>
                    <a:pt x="116839" y="175260"/>
                  </a:lnTo>
                  <a:lnTo>
                    <a:pt x="58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22119" y="1905000"/>
              <a:ext cx="5772150" cy="1563370"/>
            </a:xfrm>
            <a:custGeom>
              <a:avLst/>
              <a:gdLst/>
              <a:ahLst/>
              <a:cxnLst/>
              <a:rect l="l" t="t" r="r" b="b"/>
              <a:pathLst>
                <a:path w="5772150" h="1563370">
                  <a:moveTo>
                    <a:pt x="1983740" y="1563370"/>
                  </a:moveTo>
                  <a:lnTo>
                    <a:pt x="0" y="1563370"/>
                  </a:lnTo>
                </a:path>
                <a:path w="5772150" h="1563370">
                  <a:moveTo>
                    <a:pt x="5772150" y="1563370"/>
                  </a:moveTo>
                  <a:lnTo>
                    <a:pt x="5772150" y="0"/>
                  </a:lnTo>
                </a:path>
                <a:path w="5772150" h="1563370">
                  <a:moveTo>
                    <a:pt x="5772150" y="1563370"/>
                  </a:moveTo>
                  <a:lnTo>
                    <a:pt x="3949700" y="156337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09259" y="3409949"/>
              <a:ext cx="176530" cy="116839"/>
            </a:xfrm>
            <a:custGeom>
              <a:avLst/>
              <a:gdLst/>
              <a:ahLst/>
              <a:cxnLst/>
              <a:rect l="l" t="t" r="r" b="b"/>
              <a:pathLst>
                <a:path w="176529" h="116839">
                  <a:moveTo>
                    <a:pt x="176529" y="0"/>
                  </a:moveTo>
                  <a:lnTo>
                    <a:pt x="0" y="58420"/>
                  </a:lnTo>
                  <a:lnTo>
                    <a:pt x="176529" y="116839"/>
                  </a:lnTo>
                  <a:lnTo>
                    <a:pt x="1765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88179" y="4009390"/>
              <a:ext cx="0" cy="1041400"/>
            </a:xfrm>
            <a:custGeom>
              <a:avLst/>
              <a:gdLst/>
              <a:ahLst/>
              <a:cxnLst/>
              <a:rect l="l" t="t" r="r" b="b"/>
              <a:pathLst>
                <a:path h="1041400">
                  <a:moveTo>
                    <a:pt x="0" y="104140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29760" y="5036819"/>
              <a:ext cx="116839" cy="175260"/>
            </a:xfrm>
            <a:custGeom>
              <a:avLst/>
              <a:gdLst/>
              <a:ahLst/>
              <a:cxnLst/>
              <a:rect l="l" t="t" r="r" b="b"/>
              <a:pathLst>
                <a:path w="116839" h="175260">
                  <a:moveTo>
                    <a:pt x="116839" y="0"/>
                  </a:moveTo>
                  <a:lnTo>
                    <a:pt x="0" y="0"/>
                  </a:lnTo>
                  <a:lnTo>
                    <a:pt x="58419" y="175259"/>
                  </a:lnTo>
                  <a:lnTo>
                    <a:pt x="1168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18229" y="919480"/>
            <a:ext cx="56896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-20" dirty="0">
                <a:latin typeface="Arial MT"/>
                <a:cs typeface="Arial MT"/>
              </a:rPr>
              <a:t>O</a:t>
            </a:r>
            <a:r>
              <a:rPr sz="1700" spc="30" dirty="0">
                <a:latin typeface="Arial MT"/>
                <a:cs typeface="Arial MT"/>
              </a:rPr>
              <a:t>r</a:t>
            </a:r>
            <a:r>
              <a:rPr sz="1700" spc="-50" dirty="0">
                <a:latin typeface="Arial MT"/>
                <a:cs typeface="Arial MT"/>
              </a:rPr>
              <a:t>de</a:t>
            </a:r>
            <a:r>
              <a:rPr sz="1700" dirty="0">
                <a:latin typeface="Arial MT"/>
                <a:cs typeface="Arial MT"/>
              </a:rPr>
              <a:t>r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75329" y="1645920"/>
            <a:ext cx="848994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-40" dirty="0">
                <a:latin typeface="Arial MT"/>
                <a:cs typeface="Arial MT"/>
              </a:rPr>
              <a:t>P</a:t>
            </a:r>
            <a:r>
              <a:rPr sz="1700" spc="-50" dirty="0">
                <a:latin typeface="Arial MT"/>
                <a:cs typeface="Arial MT"/>
              </a:rPr>
              <a:t>a</a:t>
            </a:r>
            <a:r>
              <a:rPr sz="1700" spc="-55" dirty="0">
                <a:latin typeface="Arial MT"/>
                <a:cs typeface="Arial MT"/>
              </a:rPr>
              <a:t>y</a:t>
            </a:r>
            <a:r>
              <a:rPr sz="1700" spc="-15" dirty="0">
                <a:latin typeface="Arial MT"/>
                <a:cs typeface="Arial MT"/>
              </a:rPr>
              <a:t>m</a:t>
            </a:r>
            <a:r>
              <a:rPr sz="1700" spc="-50" dirty="0">
                <a:latin typeface="Arial MT"/>
                <a:cs typeface="Arial MT"/>
              </a:rPr>
              <a:t>en</a:t>
            </a:r>
            <a:r>
              <a:rPr sz="1700" dirty="0">
                <a:latin typeface="Arial MT"/>
                <a:cs typeface="Arial MT"/>
              </a:rPr>
              <a:t>t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07940" y="1314450"/>
            <a:ext cx="796925" cy="54165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010"/>
              </a:lnSpc>
              <a:spcBef>
                <a:spcPts val="200"/>
              </a:spcBef>
            </a:pPr>
            <a:r>
              <a:rPr sz="1700" spc="25" dirty="0">
                <a:latin typeface="Arial MT"/>
                <a:cs typeface="Arial MT"/>
              </a:rPr>
              <a:t>I</a:t>
            </a:r>
            <a:r>
              <a:rPr sz="1700" spc="-50" dirty="0">
                <a:latin typeface="Arial MT"/>
                <a:cs typeface="Arial MT"/>
              </a:rPr>
              <a:t>n</a:t>
            </a:r>
            <a:r>
              <a:rPr sz="1700" spc="-70" dirty="0">
                <a:latin typeface="Arial MT"/>
                <a:cs typeface="Arial MT"/>
              </a:rPr>
              <a:t>-</a:t>
            </a:r>
            <a:r>
              <a:rPr sz="1700" spc="-40" dirty="0">
                <a:latin typeface="Arial MT"/>
                <a:cs typeface="Arial MT"/>
              </a:rPr>
              <a:t>S</a:t>
            </a:r>
            <a:r>
              <a:rPr sz="1700" spc="25" dirty="0">
                <a:latin typeface="Arial MT"/>
                <a:cs typeface="Arial MT"/>
              </a:rPr>
              <a:t>t</a:t>
            </a:r>
            <a:r>
              <a:rPr sz="1700" spc="-50" dirty="0">
                <a:latin typeface="Arial MT"/>
                <a:cs typeface="Arial MT"/>
              </a:rPr>
              <a:t>o</a:t>
            </a:r>
            <a:r>
              <a:rPr sz="1700" spc="-55" dirty="0">
                <a:latin typeface="Arial MT"/>
                <a:cs typeface="Arial MT"/>
              </a:rPr>
              <a:t>c</a:t>
            </a:r>
            <a:r>
              <a:rPr sz="1700" dirty="0">
                <a:latin typeface="Arial MT"/>
                <a:cs typeface="Arial MT"/>
              </a:rPr>
              <a:t>k  </a:t>
            </a:r>
            <a:r>
              <a:rPr sz="1700" spc="-35" dirty="0">
                <a:latin typeface="Arial MT"/>
                <a:cs typeface="Arial MT"/>
              </a:rPr>
              <a:t>R</a:t>
            </a:r>
            <a:r>
              <a:rPr sz="1700" spc="-50" dirty="0">
                <a:latin typeface="Arial MT"/>
                <a:cs typeface="Arial MT"/>
              </a:rPr>
              <a:t>eque</a:t>
            </a:r>
            <a:r>
              <a:rPr sz="1700" spc="-55" dirty="0">
                <a:latin typeface="Arial MT"/>
                <a:cs typeface="Arial MT"/>
              </a:rPr>
              <a:t>s</a:t>
            </a:r>
            <a:r>
              <a:rPr sz="1700" dirty="0">
                <a:latin typeface="Arial MT"/>
                <a:cs typeface="Arial MT"/>
              </a:rPr>
              <a:t>t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59989" y="2510789"/>
            <a:ext cx="62928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-40" dirty="0">
                <a:latin typeface="Arial MT"/>
                <a:cs typeface="Arial MT"/>
              </a:rPr>
              <a:t>S</a:t>
            </a:r>
            <a:r>
              <a:rPr sz="1700" spc="25" dirty="0">
                <a:latin typeface="Arial MT"/>
                <a:cs typeface="Arial MT"/>
              </a:rPr>
              <a:t>t</a:t>
            </a:r>
            <a:r>
              <a:rPr sz="1700" spc="-50" dirty="0">
                <a:latin typeface="Arial MT"/>
                <a:cs typeface="Arial MT"/>
              </a:rPr>
              <a:t>a</a:t>
            </a:r>
            <a:r>
              <a:rPr sz="1700" spc="25" dirty="0">
                <a:latin typeface="Arial MT"/>
                <a:cs typeface="Arial MT"/>
              </a:rPr>
              <a:t>t</a:t>
            </a:r>
            <a:r>
              <a:rPr sz="1700" spc="-50" dirty="0">
                <a:latin typeface="Arial MT"/>
                <a:cs typeface="Arial MT"/>
              </a:rPr>
              <a:t>u</a:t>
            </a:r>
            <a:r>
              <a:rPr sz="1700" dirty="0">
                <a:latin typeface="Arial MT"/>
                <a:cs typeface="Arial MT"/>
              </a:rPr>
              <a:t>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90750" y="2766059"/>
            <a:ext cx="152781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1305" algn="l"/>
                <a:tab pos="1514475" algn="l"/>
              </a:tabLst>
            </a:pP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00" u="sng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Message	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67889" y="3516629"/>
            <a:ext cx="69215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-25" dirty="0">
                <a:latin typeface="Arial MT"/>
                <a:cs typeface="Arial MT"/>
              </a:rPr>
              <a:t>Invoice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68340" y="3542029"/>
            <a:ext cx="211455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-25" dirty="0">
                <a:latin typeface="Arial MT"/>
                <a:cs typeface="Arial MT"/>
              </a:rPr>
              <a:t>Shipping</a:t>
            </a:r>
            <a:r>
              <a:rPr sz="1700" spc="-8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Confirmation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82640" y="2510789"/>
            <a:ext cx="84455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-40" dirty="0">
                <a:latin typeface="Arial MT"/>
                <a:cs typeface="Arial MT"/>
              </a:rPr>
              <a:t>S</a:t>
            </a:r>
            <a:r>
              <a:rPr sz="1700" spc="-50" dirty="0">
                <a:latin typeface="Arial MT"/>
                <a:cs typeface="Arial MT"/>
              </a:rPr>
              <a:t>h</a:t>
            </a:r>
            <a:r>
              <a:rPr sz="1700" spc="20" dirty="0">
                <a:latin typeface="Arial MT"/>
                <a:cs typeface="Arial MT"/>
              </a:rPr>
              <a:t>i</a:t>
            </a:r>
            <a:r>
              <a:rPr sz="1700" spc="-50" dirty="0">
                <a:latin typeface="Arial MT"/>
                <a:cs typeface="Arial MT"/>
              </a:rPr>
              <a:t>pp</a:t>
            </a:r>
            <a:r>
              <a:rPr sz="1700" spc="20" dirty="0">
                <a:latin typeface="Arial MT"/>
                <a:cs typeface="Arial MT"/>
              </a:rPr>
              <a:t>i</a:t>
            </a:r>
            <a:r>
              <a:rPr sz="1700" spc="-50" dirty="0">
                <a:latin typeface="Arial MT"/>
                <a:cs typeface="Arial MT"/>
              </a:rPr>
              <a:t>n</a:t>
            </a:r>
            <a:r>
              <a:rPr sz="1700" dirty="0">
                <a:latin typeface="Arial MT"/>
                <a:cs typeface="Arial MT"/>
              </a:rPr>
              <a:t>g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96559" y="2766059"/>
            <a:ext cx="152908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98145" algn="l"/>
                <a:tab pos="1515745" algn="l"/>
              </a:tabLst>
            </a:pP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00" u="sng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Order	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73270" y="4229100"/>
            <a:ext cx="895985" cy="54038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209"/>
              </a:spcBef>
            </a:pPr>
            <a:r>
              <a:rPr sz="1700" spc="25" dirty="0">
                <a:latin typeface="Arial MT"/>
                <a:cs typeface="Arial MT"/>
              </a:rPr>
              <a:t>I</a:t>
            </a:r>
            <a:r>
              <a:rPr sz="1700" spc="-50" dirty="0">
                <a:latin typeface="Arial MT"/>
                <a:cs typeface="Arial MT"/>
              </a:rPr>
              <a:t>n</a:t>
            </a:r>
            <a:r>
              <a:rPr sz="1700" spc="-55" dirty="0">
                <a:latin typeface="Arial MT"/>
                <a:cs typeface="Arial MT"/>
              </a:rPr>
              <a:t>v</a:t>
            </a:r>
            <a:r>
              <a:rPr sz="1700" spc="-50" dirty="0">
                <a:latin typeface="Arial MT"/>
                <a:cs typeface="Arial MT"/>
              </a:rPr>
              <a:t>en</a:t>
            </a:r>
            <a:r>
              <a:rPr sz="1700" spc="25" dirty="0">
                <a:latin typeface="Arial MT"/>
                <a:cs typeface="Arial MT"/>
              </a:rPr>
              <a:t>t</a:t>
            </a:r>
            <a:r>
              <a:rPr sz="1700" spc="-50" dirty="0">
                <a:latin typeface="Arial MT"/>
                <a:cs typeface="Arial MT"/>
              </a:rPr>
              <a:t>o</a:t>
            </a:r>
            <a:r>
              <a:rPr sz="1700" spc="30" dirty="0">
                <a:latin typeface="Arial MT"/>
                <a:cs typeface="Arial MT"/>
              </a:rPr>
              <a:t>r</a:t>
            </a:r>
            <a:r>
              <a:rPr sz="1700" dirty="0">
                <a:latin typeface="Arial MT"/>
                <a:cs typeface="Arial MT"/>
              </a:rPr>
              <a:t>y  </a:t>
            </a:r>
            <a:r>
              <a:rPr sz="1700" spc="-20" dirty="0">
                <a:latin typeface="Arial MT"/>
                <a:cs typeface="Arial MT"/>
              </a:rPr>
              <a:t>Reports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8600" y="5623559"/>
            <a:ext cx="2133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sz="1600" b="1" spc="-10">
                <a:latin typeface="Arial MT"/>
                <a:cs typeface="Arial MT"/>
              </a:rPr>
              <a:t>Context </a:t>
            </a:r>
            <a:r>
              <a:rPr sz="1600" b="1" spc="-5">
                <a:latin typeface="Arial MT"/>
                <a:cs typeface="Arial MT"/>
              </a:rPr>
              <a:t> </a:t>
            </a:r>
            <a:r>
              <a:rPr sz="1600" b="1" spc="-5" smtClean="0">
                <a:latin typeface="Arial MT"/>
                <a:cs typeface="Arial MT"/>
              </a:rPr>
              <a:t>Diagram</a:t>
            </a:r>
            <a:r>
              <a:rPr lang="en-US" sz="1600" b="1" spc="-5" dirty="0" smtClean="0">
                <a:latin typeface="Arial MT"/>
                <a:cs typeface="Arial MT"/>
              </a:rPr>
              <a:t> (Level 0) </a:t>
            </a:r>
            <a:r>
              <a:rPr sz="1600" b="1" spc="-5" smtClean="0">
                <a:latin typeface="Arial MT"/>
                <a:cs typeface="Arial MT"/>
              </a:rPr>
              <a:t>of </a:t>
            </a:r>
            <a:r>
              <a:rPr sz="1600" b="1" spc="-430" smtClean="0">
                <a:latin typeface="Arial MT"/>
                <a:cs typeface="Arial MT"/>
              </a:rPr>
              <a:t> </a:t>
            </a:r>
            <a:r>
              <a:rPr sz="1600" b="1" spc="-10" dirty="0">
                <a:latin typeface="Arial MT"/>
                <a:cs typeface="Arial MT"/>
              </a:rPr>
              <a:t>Order </a:t>
            </a:r>
            <a:r>
              <a:rPr sz="1600" b="1" spc="-5" dirty="0">
                <a:latin typeface="Arial MT"/>
                <a:cs typeface="Arial MT"/>
              </a:rPr>
              <a:t> System</a:t>
            </a:r>
            <a:endParaRPr sz="1600" b="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0209" y="1217930"/>
            <a:ext cx="1088390" cy="1088390"/>
          </a:xfrm>
          <a:custGeom>
            <a:avLst/>
            <a:gdLst/>
            <a:ahLst/>
            <a:cxnLst/>
            <a:rect l="l" t="t" r="r" b="b"/>
            <a:pathLst>
              <a:path w="1088389" h="1088389">
                <a:moveTo>
                  <a:pt x="115569" y="1088390"/>
                </a:moveTo>
                <a:lnTo>
                  <a:pt x="972819" y="1088390"/>
                </a:lnTo>
                <a:lnTo>
                  <a:pt x="1017666" y="1079261"/>
                </a:lnTo>
                <a:lnTo>
                  <a:pt x="1054417" y="1054417"/>
                </a:lnTo>
                <a:lnTo>
                  <a:pt x="1079261" y="1017666"/>
                </a:lnTo>
                <a:lnTo>
                  <a:pt x="1088389" y="972820"/>
                </a:lnTo>
                <a:lnTo>
                  <a:pt x="1088389" y="115570"/>
                </a:lnTo>
                <a:lnTo>
                  <a:pt x="1079261" y="70723"/>
                </a:lnTo>
                <a:lnTo>
                  <a:pt x="1054417" y="33972"/>
                </a:lnTo>
                <a:lnTo>
                  <a:pt x="1017666" y="9128"/>
                </a:lnTo>
                <a:lnTo>
                  <a:pt x="972819" y="0"/>
                </a:lnTo>
                <a:lnTo>
                  <a:pt x="115569" y="0"/>
                </a:lnTo>
                <a:lnTo>
                  <a:pt x="70723" y="9128"/>
                </a:lnTo>
                <a:lnTo>
                  <a:pt x="33972" y="33972"/>
                </a:lnTo>
                <a:lnTo>
                  <a:pt x="9128" y="70723"/>
                </a:lnTo>
                <a:lnTo>
                  <a:pt x="0" y="115570"/>
                </a:lnTo>
                <a:lnTo>
                  <a:pt x="0" y="972820"/>
                </a:lnTo>
                <a:lnTo>
                  <a:pt x="9128" y="1017666"/>
                </a:lnTo>
                <a:lnTo>
                  <a:pt x="33972" y="1054417"/>
                </a:lnTo>
                <a:lnTo>
                  <a:pt x="70723" y="1079261"/>
                </a:lnTo>
                <a:lnTo>
                  <a:pt x="115569" y="1088390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60900" y="1346199"/>
            <a:ext cx="20574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10" dirty="0">
                <a:latin typeface="Arial MT"/>
                <a:cs typeface="Arial MT"/>
              </a:rPr>
              <a:t>1</a:t>
            </a:r>
            <a:r>
              <a:rPr sz="1000" spc="20" dirty="0">
                <a:latin typeface="Arial MT"/>
                <a:cs typeface="Arial MT"/>
              </a:rPr>
              <a:t>.</a:t>
            </a:r>
            <a:r>
              <a:rPr sz="1000" spc="10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9459" y="1807210"/>
            <a:ext cx="389255" cy="336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000" spc="-5" dirty="0">
                <a:latin typeface="Arial MT"/>
                <a:cs typeface="Arial MT"/>
              </a:rPr>
              <a:t>Ch</a:t>
            </a:r>
            <a:r>
              <a:rPr sz="1000" spc="-20" dirty="0">
                <a:latin typeface="Arial MT"/>
                <a:cs typeface="Arial MT"/>
              </a:rPr>
              <a:t>e</a:t>
            </a:r>
            <a:r>
              <a:rPr sz="1000" spc="-25" dirty="0">
                <a:latin typeface="Arial MT"/>
                <a:cs typeface="Arial MT"/>
              </a:rPr>
              <a:t>c</a:t>
            </a:r>
            <a:r>
              <a:rPr sz="1000" spc="5" dirty="0">
                <a:latin typeface="Arial MT"/>
                <a:cs typeface="Arial MT"/>
              </a:rPr>
              <a:t>k  </a:t>
            </a:r>
            <a:r>
              <a:rPr sz="1000" spc="-10" dirty="0">
                <a:latin typeface="Arial MT"/>
                <a:cs typeface="Arial MT"/>
              </a:rPr>
              <a:t>S</a:t>
            </a:r>
            <a:r>
              <a:rPr sz="1000" spc="30" dirty="0">
                <a:latin typeface="Arial MT"/>
                <a:cs typeface="Arial MT"/>
              </a:rPr>
              <a:t>t</a:t>
            </a:r>
            <a:r>
              <a:rPr sz="1000" spc="-20" dirty="0">
                <a:latin typeface="Arial MT"/>
                <a:cs typeface="Arial MT"/>
              </a:rPr>
              <a:t>a</a:t>
            </a:r>
            <a:r>
              <a:rPr sz="1000" spc="20" dirty="0">
                <a:latin typeface="Arial MT"/>
                <a:cs typeface="Arial MT"/>
              </a:rPr>
              <a:t>t</a:t>
            </a:r>
            <a:r>
              <a:rPr sz="1000" spc="-20" dirty="0">
                <a:latin typeface="Arial MT"/>
                <a:cs typeface="Arial MT"/>
              </a:rPr>
              <a:t>u</a:t>
            </a:r>
            <a:r>
              <a:rPr sz="1000" spc="10" dirty="0">
                <a:latin typeface="Arial MT"/>
                <a:cs typeface="Arial MT"/>
              </a:rPr>
              <a:t>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13329" y="1579880"/>
            <a:ext cx="2796540" cy="1854200"/>
            <a:chOff x="2513329" y="1579880"/>
            <a:chExt cx="2796540" cy="1854200"/>
          </a:xfrm>
        </p:grpSpPr>
        <p:sp>
          <p:nvSpPr>
            <p:cNvPr id="6" name="object 6"/>
            <p:cNvSpPr/>
            <p:nvPr/>
          </p:nvSpPr>
          <p:spPr>
            <a:xfrm>
              <a:off x="4220209" y="1581150"/>
              <a:ext cx="1088390" cy="0"/>
            </a:xfrm>
            <a:custGeom>
              <a:avLst/>
              <a:gdLst/>
              <a:ahLst/>
              <a:cxnLst/>
              <a:rect l="l" t="t" r="r" b="b"/>
              <a:pathLst>
                <a:path w="1088389">
                  <a:moveTo>
                    <a:pt x="0" y="0"/>
                  </a:moveTo>
                  <a:lnTo>
                    <a:pt x="10883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15869" y="2343150"/>
              <a:ext cx="1088390" cy="1088390"/>
            </a:xfrm>
            <a:custGeom>
              <a:avLst/>
              <a:gdLst/>
              <a:ahLst/>
              <a:cxnLst/>
              <a:rect l="l" t="t" r="r" b="b"/>
              <a:pathLst>
                <a:path w="1088389" h="1088389">
                  <a:moveTo>
                    <a:pt x="114300" y="1088389"/>
                  </a:moveTo>
                  <a:lnTo>
                    <a:pt x="972819" y="1088389"/>
                  </a:lnTo>
                  <a:lnTo>
                    <a:pt x="1017666" y="1079261"/>
                  </a:lnTo>
                  <a:lnTo>
                    <a:pt x="1054417" y="1054417"/>
                  </a:lnTo>
                  <a:lnTo>
                    <a:pt x="1079261" y="1017666"/>
                  </a:lnTo>
                  <a:lnTo>
                    <a:pt x="1088390" y="972820"/>
                  </a:lnTo>
                  <a:lnTo>
                    <a:pt x="1088390" y="114300"/>
                  </a:lnTo>
                  <a:lnTo>
                    <a:pt x="1079261" y="69651"/>
                  </a:lnTo>
                  <a:lnTo>
                    <a:pt x="1054417" y="33337"/>
                  </a:lnTo>
                  <a:lnTo>
                    <a:pt x="1017666" y="8929"/>
                  </a:lnTo>
                  <a:lnTo>
                    <a:pt x="972819" y="0"/>
                  </a:lnTo>
                  <a:lnTo>
                    <a:pt x="114300" y="0"/>
                  </a:lnTo>
                  <a:lnTo>
                    <a:pt x="69651" y="8929"/>
                  </a:lnTo>
                  <a:lnTo>
                    <a:pt x="33337" y="33337"/>
                  </a:lnTo>
                  <a:lnTo>
                    <a:pt x="8929" y="69651"/>
                  </a:lnTo>
                  <a:lnTo>
                    <a:pt x="0" y="114300"/>
                  </a:lnTo>
                  <a:lnTo>
                    <a:pt x="0" y="972820"/>
                  </a:lnTo>
                  <a:lnTo>
                    <a:pt x="8929" y="1017666"/>
                  </a:lnTo>
                  <a:lnTo>
                    <a:pt x="33337" y="1054417"/>
                  </a:lnTo>
                  <a:lnTo>
                    <a:pt x="69651" y="1079261"/>
                  </a:lnTo>
                  <a:lnTo>
                    <a:pt x="114300" y="1088389"/>
                  </a:lnTo>
                  <a:close/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56560" y="2399030"/>
            <a:ext cx="20574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10" dirty="0">
                <a:latin typeface="Arial MT"/>
                <a:cs typeface="Arial MT"/>
              </a:rPr>
              <a:t>2</a:t>
            </a:r>
            <a:r>
              <a:rPr sz="1000" spc="20" dirty="0">
                <a:latin typeface="Arial MT"/>
                <a:cs typeface="Arial MT"/>
              </a:rPr>
              <a:t>.</a:t>
            </a:r>
            <a:r>
              <a:rPr sz="1000" spc="10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7170" y="2858769"/>
            <a:ext cx="596265" cy="4902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indent="8255" algn="ctr">
              <a:lnSpc>
                <a:spcPct val="100800"/>
              </a:lnSpc>
              <a:spcBef>
                <a:spcPts val="120"/>
              </a:spcBef>
            </a:pPr>
            <a:r>
              <a:rPr sz="1000" spc="-5" dirty="0">
                <a:latin typeface="Arial MT"/>
                <a:cs typeface="Arial MT"/>
              </a:rPr>
              <a:t>Issue </a:t>
            </a:r>
            <a:r>
              <a:rPr sz="1000" dirty="0">
                <a:latin typeface="Arial MT"/>
                <a:cs typeface="Arial MT"/>
              </a:rPr>
              <a:t> Status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M</a:t>
            </a:r>
            <a:r>
              <a:rPr sz="1000" spc="-20" dirty="0">
                <a:latin typeface="Arial MT"/>
                <a:cs typeface="Arial MT"/>
              </a:rPr>
              <a:t>e</a:t>
            </a:r>
            <a:r>
              <a:rPr sz="1000" spc="-25" dirty="0">
                <a:latin typeface="Arial MT"/>
                <a:cs typeface="Arial MT"/>
              </a:rPr>
              <a:t>s</a:t>
            </a:r>
            <a:r>
              <a:rPr sz="1000" spc="-15" dirty="0">
                <a:latin typeface="Arial MT"/>
                <a:cs typeface="Arial MT"/>
              </a:rPr>
              <a:t>s</a:t>
            </a:r>
            <a:r>
              <a:rPr sz="1000" spc="-20" dirty="0">
                <a:latin typeface="Arial MT"/>
                <a:cs typeface="Arial MT"/>
              </a:rPr>
              <a:t>age</a:t>
            </a:r>
            <a:r>
              <a:rPr sz="1000" spc="10" dirty="0">
                <a:latin typeface="Arial MT"/>
                <a:cs typeface="Arial MT"/>
              </a:rPr>
              <a:t>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14600" y="2593339"/>
            <a:ext cx="4500880" cy="1093470"/>
            <a:chOff x="2514600" y="2593339"/>
            <a:chExt cx="4500880" cy="1093470"/>
          </a:xfrm>
        </p:grpSpPr>
        <p:sp>
          <p:nvSpPr>
            <p:cNvPr id="11" name="object 11"/>
            <p:cNvSpPr/>
            <p:nvPr/>
          </p:nvSpPr>
          <p:spPr>
            <a:xfrm>
              <a:off x="2515870" y="2632709"/>
              <a:ext cx="1088390" cy="0"/>
            </a:xfrm>
            <a:custGeom>
              <a:avLst/>
              <a:gdLst/>
              <a:ahLst/>
              <a:cxnLst/>
              <a:rect l="l" t="t" r="r" b="b"/>
              <a:pathLst>
                <a:path w="1088389">
                  <a:moveTo>
                    <a:pt x="0" y="0"/>
                  </a:moveTo>
                  <a:lnTo>
                    <a:pt x="10883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24550" y="2595879"/>
              <a:ext cx="1088390" cy="1088390"/>
            </a:xfrm>
            <a:custGeom>
              <a:avLst/>
              <a:gdLst/>
              <a:ahLst/>
              <a:cxnLst/>
              <a:rect l="l" t="t" r="r" b="b"/>
              <a:pathLst>
                <a:path w="1088390" h="1088389">
                  <a:moveTo>
                    <a:pt x="115570" y="1088390"/>
                  </a:moveTo>
                  <a:lnTo>
                    <a:pt x="972820" y="1088390"/>
                  </a:lnTo>
                  <a:lnTo>
                    <a:pt x="1018202" y="1079460"/>
                  </a:lnTo>
                  <a:lnTo>
                    <a:pt x="1054893" y="1055052"/>
                  </a:lnTo>
                  <a:lnTo>
                    <a:pt x="1079440" y="1018738"/>
                  </a:lnTo>
                  <a:lnTo>
                    <a:pt x="1088390" y="974090"/>
                  </a:lnTo>
                  <a:lnTo>
                    <a:pt x="1088390" y="115570"/>
                  </a:lnTo>
                  <a:lnTo>
                    <a:pt x="1079440" y="70723"/>
                  </a:lnTo>
                  <a:lnTo>
                    <a:pt x="1054893" y="33972"/>
                  </a:lnTo>
                  <a:lnTo>
                    <a:pt x="1018202" y="9128"/>
                  </a:lnTo>
                  <a:lnTo>
                    <a:pt x="972820" y="0"/>
                  </a:lnTo>
                  <a:lnTo>
                    <a:pt x="115570" y="0"/>
                  </a:lnTo>
                  <a:lnTo>
                    <a:pt x="70723" y="9128"/>
                  </a:lnTo>
                  <a:lnTo>
                    <a:pt x="33972" y="33972"/>
                  </a:lnTo>
                  <a:lnTo>
                    <a:pt x="9128" y="70723"/>
                  </a:lnTo>
                  <a:lnTo>
                    <a:pt x="0" y="115570"/>
                  </a:lnTo>
                  <a:lnTo>
                    <a:pt x="0" y="974090"/>
                  </a:lnTo>
                  <a:lnTo>
                    <a:pt x="9128" y="1018738"/>
                  </a:lnTo>
                  <a:lnTo>
                    <a:pt x="33972" y="1055052"/>
                  </a:lnTo>
                  <a:lnTo>
                    <a:pt x="70723" y="1079460"/>
                  </a:lnTo>
                  <a:lnTo>
                    <a:pt x="115570" y="1088390"/>
                  </a:lnTo>
                  <a:close/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88709" y="3112769"/>
            <a:ext cx="55753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5" dirty="0">
                <a:latin typeface="Arial MT"/>
                <a:cs typeface="Arial MT"/>
              </a:rPr>
              <a:t>G</a:t>
            </a:r>
            <a:r>
              <a:rPr sz="1000" spc="-20" dirty="0">
                <a:latin typeface="Arial MT"/>
                <a:cs typeface="Arial MT"/>
              </a:rPr>
              <a:t>en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20" dirty="0">
                <a:latin typeface="Arial MT"/>
                <a:cs typeface="Arial MT"/>
              </a:rPr>
              <a:t>r</a:t>
            </a:r>
            <a:r>
              <a:rPr sz="1000" spc="-20" dirty="0">
                <a:latin typeface="Arial MT"/>
                <a:cs typeface="Arial MT"/>
              </a:rPr>
              <a:t>a</a:t>
            </a:r>
            <a:r>
              <a:rPr sz="1000" spc="20" dirty="0">
                <a:latin typeface="Arial MT"/>
                <a:cs typeface="Arial MT"/>
              </a:rPr>
              <a:t>t</a:t>
            </a:r>
            <a:r>
              <a:rPr sz="1000" spc="10" dirty="0">
                <a:latin typeface="Arial MT"/>
                <a:cs typeface="Arial MT"/>
              </a:rPr>
              <a:t>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3950" y="3266440"/>
            <a:ext cx="519430" cy="336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5410" marR="5080" indent="-92710">
              <a:lnSpc>
                <a:spcPct val="100800"/>
              </a:lnSpc>
              <a:spcBef>
                <a:spcPts val="120"/>
              </a:spcBef>
            </a:pPr>
            <a:r>
              <a:rPr sz="1000" dirty="0">
                <a:latin typeface="Arial MT"/>
                <a:cs typeface="Arial MT"/>
              </a:rPr>
              <a:t>S</a:t>
            </a:r>
            <a:r>
              <a:rPr sz="1000" spc="-20" dirty="0">
                <a:latin typeface="Arial MT"/>
                <a:cs typeface="Arial MT"/>
              </a:rPr>
              <a:t>h</a:t>
            </a:r>
            <a:r>
              <a:rPr sz="1000" spc="15" dirty="0">
                <a:latin typeface="Arial MT"/>
                <a:cs typeface="Arial MT"/>
              </a:rPr>
              <a:t>i</a:t>
            </a:r>
            <a:r>
              <a:rPr sz="1000" spc="-10" dirty="0">
                <a:latin typeface="Arial MT"/>
                <a:cs typeface="Arial MT"/>
              </a:rPr>
              <a:t>p</a:t>
            </a:r>
            <a:r>
              <a:rPr sz="1000" spc="-20" dirty="0">
                <a:latin typeface="Arial MT"/>
                <a:cs typeface="Arial MT"/>
              </a:rPr>
              <a:t>p</a:t>
            </a:r>
            <a:r>
              <a:rPr sz="1000" spc="15" dirty="0">
                <a:latin typeface="Arial MT"/>
                <a:cs typeface="Arial MT"/>
              </a:rPr>
              <a:t>i</a:t>
            </a:r>
            <a:r>
              <a:rPr sz="1000" spc="-20" dirty="0">
                <a:latin typeface="Arial MT"/>
                <a:cs typeface="Arial MT"/>
              </a:rPr>
              <a:t>n</a:t>
            </a:r>
            <a:r>
              <a:rPr sz="1000" spc="5" dirty="0">
                <a:latin typeface="Arial MT"/>
                <a:cs typeface="Arial MT"/>
              </a:rPr>
              <a:t>g  </a:t>
            </a:r>
            <a:r>
              <a:rPr sz="1000" dirty="0">
                <a:latin typeface="Arial MT"/>
                <a:cs typeface="Arial MT"/>
              </a:rPr>
              <a:t>Order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30040" y="6296659"/>
            <a:ext cx="1268730" cy="544830"/>
          </a:xfrm>
          <a:prstGeom prst="rect">
            <a:avLst/>
          </a:prstGeom>
          <a:ln w="5079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</a:pPr>
            <a:r>
              <a:rPr sz="1000" spc="5" dirty="0">
                <a:latin typeface="Arial MT"/>
                <a:cs typeface="Arial MT"/>
              </a:rPr>
              <a:t>ACCOUNTING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52650" y="855980"/>
            <a:ext cx="1270000" cy="543560"/>
          </a:xfrm>
          <a:prstGeom prst="rect">
            <a:avLst/>
          </a:prstGeom>
          <a:ln w="5079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717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CUSTOMER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33770" y="855980"/>
            <a:ext cx="1270000" cy="543560"/>
          </a:xfrm>
          <a:prstGeom prst="rect">
            <a:avLst/>
          </a:prstGeom>
          <a:ln w="508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12725">
              <a:lnSpc>
                <a:spcPct val="100000"/>
              </a:lnSpc>
            </a:pPr>
            <a:r>
              <a:rPr sz="1000" spc="5" dirty="0">
                <a:latin typeface="Arial MT"/>
                <a:cs typeface="Arial MT"/>
              </a:rPr>
              <a:t>WAREHOUSE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85820" y="3757929"/>
            <a:ext cx="1088390" cy="1088390"/>
          </a:xfrm>
          <a:custGeom>
            <a:avLst/>
            <a:gdLst/>
            <a:ahLst/>
            <a:cxnLst/>
            <a:rect l="l" t="t" r="r" b="b"/>
            <a:pathLst>
              <a:path w="1088389" h="1088389">
                <a:moveTo>
                  <a:pt x="115569" y="1088390"/>
                </a:moveTo>
                <a:lnTo>
                  <a:pt x="974089" y="1088390"/>
                </a:lnTo>
                <a:lnTo>
                  <a:pt x="1018202" y="1079261"/>
                </a:lnTo>
                <a:lnTo>
                  <a:pt x="1054576" y="1054417"/>
                </a:lnTo>
                <a:lnTo>
                  <a:pt x="1079281" y="1017666"/>
                </a:lnTo>
                <a:lnTo>
                  <a:pt x="1088389" y="972820"/>
                </a:lnTo>
                <a:lnTo>
                  <a:pt x="1088389" y="114300"/>
                </a:lnTo>
                <a:lnTo>
                  <a:pt x="1079281" y="69651"/>
                </a:lnTo>
                <a:lnTo>
                  <a:pt x="1054576" y="33337"/>
                </a:lnTo>
                <a:lnTo>
                  <a:pt x="1018202" y="8929"/>
                </a:lnTo>
                <a:lnTo>
                  <a:pt x="974089" y="0"/>
                </a:lnTo>
                <a:lnTo>
                  <a:pt x="115569" y="0"/>
                </a:lnTo>
                <a:lnTo>
                  <a:pt x="70723" y="8929"/>
                </a:lnTo>
                <a:lnTo>
                  <a:pt x="33972" y="33337"/>
                </a:lnTo>
                <a:lnTo>
                  <a:pt x="9128" y="69651"/>
                </a:lnTo>
                <a:lnTo>
                  <a:pt x="0" y="114300"/>
                </a:lnTo>
                <a:lnTo>
                  <a:pt x="0" y="972820"/>
                </a:lnTo>
                <a:lnTo>
                  <a:pt x="9128" y="1017666"/>
                </a:lnTo>
                <a:lnTo>
                  <a:pt x="33972" y="1054417"/>
                </a:lnTo>
                <a:lnTo>
                  <a:pt x="70723" y="1079261"/>
                </a:lnTo>
                <a:lnTo>
                  <a:pt x="115569" y="1088390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31590" y="3811270"/>
            <a:ext cx="19812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10" dirty="0">
                <a:latin typeface="Arial MT"/>
                <a:cs typeface="Arial MT"/>
              </a:rPr>
              <a:t>4</a:t>
            </a:r>
            <a:r>
              <a:rPr sz="1000" spc="-40" dirty="0">
                <a:latin typeface="Arial MT"/>
                <a:cs typeface="Arial MT"/>
              </a:rPr>
              <a:t>.</a:t>
            </a:r>
            <a:r>
              <a:rPr sz="1000" spc="10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1720" y="4272279"/>
            <a:ext cx="650240" cy="4902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83820" algn="just">
              <a:lnSpc>
                <a:spcPct val="100800"/>
              </a:lnSpc>
              <a:spcBef>
                <a:spcPts val="120"/>
              </a:spcBef>
            </a:pPr>
            <a:r>
              <a:rPr sz="1000" spc="-5" dirty="0">
                <a:latin typeface="Arial MT"/>
                <a:cs typeface="Arial MT"/>
              </a:rPr>
              <a:t>Manage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Accounts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R</a:t>
            </a:r>
            <a:r>
              <a:rPr sz="1000" spc="-20" dirty="0">
                <a:latin typeface="Arial MT"/>
                <a:cs typeface="Arial MT"/>
              </a:rPr>
              <a:t>e</a:t>
            </a:r>
            <a:r>
              <a:rPr sz="1000" spc="-25" dirty="0">
                <a:latin typeface="Arial MT"/>
                <a:cs typeface="Arial MT"/>
              </a:rPr>
              <a:t>c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15" dirty="0">
                <a:latin typeface="Arial MT"/>
                <a:cs typeface="Arial MT"/>
              </a:rPr>
              <a:t>i</a:t>
            </a:r>
            <a:r>
              <a:rPr sz="1000" spc="-25" dirty="0">
                <a:latin typeface="Arial MT"/>
                <a:cs typeface="Arial MT"/>
              </a:rPr>
              <a:t>v</a:t>
            </a:r>
            <a:r>
              <a:rPr sz="1000" spc="-20" dirty="0">
                <a:latin typeface="Arial MT"/>
                <a:cs typeface="Arial MT"/>
              </a:rPr>
              <a:t>ab</a:t>
            </a:r>
            <a:r>
              <a:rPr sz="1000" spc="25" dirty="0">
                <a:latin typeface="Arial MT"/>
                <a:cs typeface="Arial MT"/>
              </a:rPr>
              <a:t>l</a:t>
            </a:r>
            <a:r>
              <a:rPr sz="1000" spc="10" dirty="0">
                <a:latin typeface="Arial MT"/>
                <a:cs typeface="Arial MT"/>
              </a:rPr>
              <a:t>e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384550" y="4118609"/>
            <a:ext cx="3257550" cy="1563370"/>
            <a:chOff x="3384550" y="4118609"/>
            <a:chExt cx="3257550" cy="1563370"/>
          </a:xfrm>
        </p:grpSpPr>
        <p:sp>
          <p:nvSpPr>
            <p:cNvPr id="22" name="object 22"/>
            <p:cNvSpPr/>
            <p:nvPr/>
          </p:nvSpPr>
          <p:spPr>
            <a:xfrm>
              <a:off x="3385820" y="4119879"/>
              <a:ext cx="1088390" cy="0"/>
            </a:xfrm>
            <a:custGeom>
              <a:avLst/>
              <a:gdLst/>
              <a:ahLst/>
              <a:cxnLst/>
              <a:rect l="l" t="t" r="r" b="b"/>
              <a:pathLst>
                <a:path w="1088389">
                  <a:moveTo>
                    <a:pt x="0" y="0"/>
                  </a:moveTo>
                  <a:lnTo>
                    <a:pt x="10883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52439" y="4591049"/>
              <a:ext cx="1087120" cy="1088390"/>
            </a:xfrm>
            <a:custGeom>
              <a:avLst/>
              <a:gdLst/>
              <a:ahLst/>
              <a:cxnLst/>
              <a:rect l="l" t="t" r="r" b="b"/>
              <a:pathLst>
                <a:path w="1087120" h="1088389">
                  <a:moveTo>
                    <a:pt x="115570" y="1088390"/>
                  </a:moveTo>
                  <a:lnTo>
                    <a:pt x="972819" y="1088390"/>
                  </a:lnTo>
                  <a:lnTo>
                    <a:pt x="1017468" y="1079460"/>
                  </a:lnTo>
                  <a:lnTo>
                    <a:pt x="1053782" y="1055052"/>
                  </a:lnTo>
                  <a:lnTo>
                    <a:pt x="1078190" y="1018738"/>
                  </a:lnTo>
                  <a:lnTo>
                    <a:pt x="1087119" y="974090"/>
                  </a:lnTo>
                  <a:lnTo>
                    <a:pt x="1087119" y="115569"/>
                  </a:lnTo>
                  <a:lnTo>
                    <a:pt x="1078190" y="70723"/>
                  </a:lnTo>
                  <a:lnTo>
                    <a:pt x="1053782" y="33972"/>
                  </a:lnTo>
                  <a:lnTo>
                    <a:pt x="1017468" y="9128"/>
                  </a:lnTo>
                  <a:lnTo>
                    <a:pt x="972819" y="0"/>
                  </a:lnTo>
                  <a:lnTo>
                    <a:pt x="115570" y="0"/>
                  </a:lnTo>
                  <a:lnTo>
                    <a:pt x="70723" y="9128"/>
                  </a:lnTo>
                  <a:lnTo>
                    <a:pt x="33972" y="33972"/>
                  </a:lnTo>
                  <a:lnTo>
                    <a:pt x="9128" y="70723"/>
                  </a:lnTo>
                  <a:lnTo>
                    <a:pt x="0" y="115569"/>
                  </a:lnTo>
                  <a:lnTo>
                    <a:pt x="0" y="974090"/>
                  </a:lnTo>
                  <a:lnTo>
                    <a:pt x="9128" y="1018738"/>
                  </a:lnTo>
                  <a:lnTo>
                    <a:pt x="33972" y="1055052"/>
                  </a:lnTo>
                  <a:lnTo>
                    <a:pt x="70723" y="1079460"/>
                  </a:lnTo>
                  <a:lnTo>
                    <a:pt x="115570" y="1088390"/>
                  </a:lnTo>
                  <a:close/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96940" y="4724400"/>
            <a:ext cx="20574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20" dirty="0">
                <a:latin typeface="Arial MT"/>
                <a:cs typeface="Arial MT"/>
              </a:rPr>
              <a:t>5</a:t>
            </a:r>
            <a:r>
              <a:rPr sz="1000" spc="30" dirty="0">
                <a:latin typeface="Arial MT"/>
                <a:cs typeface="Arial MT"/>
              </a:rPr>
              <a:t>.</a:t>
            </a:r>
            <a:r>
              <a:rPr sz="1000" spc="10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43270" y="5185409"/>
            <a:ext cx="496570" cy="336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305" marR="5080" indent="-15240">
              <a:lnSpc>
                <a:spcPct val="100000"/>
              </a:lnSpc>
              <a:spcBef>
                <a:spcPts val="130"/>
              </a:spcBef>
            </a:pPr>
            <a:r>
              <a:rPr sz="1000" dirty="0">
                <a:latin typeface="Arial MT"/>
                <a:cs typeface="Arial MT"/>
              </a:rPr>
              <a:t>P</a:t>
            </a:r>
            <a:r>
              <a:rPr sz="1000" spc="20" dirty="0">
                <a:latin typeface="Arial MT"/>
                <a:cs typeface="Arial MT"/>
              </a:rPr>
              <a:t>r</a:t>
            </a:r>
            <a:r>
              <a:rPr sz="1000" spc="-20" dirty="0">
                <a:latin typeface="Arial MT"/>
                <a:cs typeface="Arial MT"/>
              </a:rPr>
              <a:t>o</a:t>
            </a:r>
            <a:r>
              <a:rPr sz="1000" spc="-10" dirty="0">
                <a:latin typeface="Arial MT"/>
                <a:cs typeface="Arial MT"/>
              </a:rPr>
              <a:t>d</a:t>
            </a:r>
            <a:r>
              <a:rPr sz="1000" spc="-20" dirty="0">
                <a:latin typeface="Arial MT"/>
                <a:cs typeface="Arial MT"/>
              </a:rPr>
              <a:t>u</a:t>
            </a:r>
            <a:r>
              <a:rPr sz="1000" spc="-25" dirty="0">
                <a:latin typeface="Arial MT"/>
                <a:cs typeface="Arial MT"/>
              </a:rPr>
              <a:t>c</a:t>
            </a:r>
            <a:r>
              <a:rPr sz="1000" spc="5" dirty="0">
                <a:latin typeface="Arial MT"/>
                <a:cs typeface="Arial MT"/>
              </a:rPr>
              <a:t>e  R</a:t>
            </a:r>
            <a:r>
              <a:rPr sz="1000" spc="-20" dirty="0">
                <a:latin typeface="Arial MT"/>
                <a:cs typeface="Arial MT"/>
              </a:rPr>
              <a:t>ep</a:t>
            </a:r>
            <a:r>
              <a:rPr sz="1000" spc="-10" dirty="0">
                <a:latin typeface="Arial MT"/>
                <a:cs typeface="Arial MT"/>
              </a:rPr>
              <a:t>o</a:t>
            </a:r>
            <a:r>
              <a:rPr sz="1000" spc="20" dirty="0">
                <a:latin typeface="Arial MT"/>
                <a:cs typeface="Arial MT"/>
              </a:rPr>
              <a:t>rt</a:t>
            </a:r>
            <a:r>
              <a:rPr sz="1000" spc="10" dirty="0">
                <a:latin typeface="Arial MT"/>
                <a:cs typeface="Arial MT"/>
              </a:rPr>
              <a:t>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21379" y="1036319"/>
            <a:ext cx="3239770" cy="3956050"/>
            <a:chOff x="3421379" y="1036319"/>
            <a:chExt cx="3239770" cy="3956050"/>
          </a:xfrm>
        </p:grpSpPr>
        <p:sp>
          <p:nvSpPr>
            <p:cNvPr id="27" name="object 27"/>
            <p:cNvSpPr/>
            <p:nvPr/>
          </p:nvSpPr>
          <p:spPr>
            <a:xfrm>
              <a:off x="3422649" y="1037589"/>
              <a:ext cx="1160780" cy="83820"/>
            </a:xfrm>
            <a:custGeom>
              <a:avLst/>
              <a:gdLst/>
              <a:ahLst/>
              <a:cxnLst/>
              <a:rect l="l" t="t" r="r" b="b"/>
              <a:pathLst>
                <a:path w="1160779" h="83819">
                  <a:moveTo>
                    <a:pt x="0" y="0"/>
                  </a:moveTo>
                  <a:lnTo>
                    <a:pt x="1160779" y="0"/>
                  </a:lnTo>
                  <a:lnTo>
                    <a:pt x="1160779" y="838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47869" y="1112519"/>
              <a:ext cx="69850" cy="105410"/>
            </a:xfrm>
            <a:custGeom>
              <a:avLst/>
              <a:gdLst/>
              <a:ahLst/>
              <a:cxnLst/>
              <a:rect l="l" t="t" r="r" b="b"/>
              <a:pathLst>
                <a:path w="69850" h="105409">
                  <a:moveTo>
                    <a:pt x="69850" y="0"/>
                  </a:moveTo>
                  <a:lnTo>
                    <a:pt x="0" y="0"/>
                  </a:lnTo>
                  <a:lnTo>
                    <a:pt x="35559" y="105409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72759" y="4991099"/>
              <a:ext cx="1087120" cy="0"/>
            </a:xfrm>
            <a:custGeom>
              <a:avLst/>
              <a:gdLst/>
              <a:ahLst/>
              <a:cxnLst/>
              <a:rect l="l" t="t" r="r" b="b"/>
              <a:pathLst>
                <a:path w="1087120">
                  <a:moveTo>
                    <a:pt x="0" y="0"/>
                  </a:moveTo>
                  <a:lnTo>
                    <a:pt x="10871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785870" y="839469"/>
            <a:ext cx="35369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5" dirty="0">
                <a:latin typeface="Arial MT"/>
                <a:cs typeface="Arial MT"/>
              </a:rPr>
              <a:t>O</a:t>
            </a:r>
            <a:r>
              <a:rPr sz="1000" spc="20" dirty="0">
                <a:latin typeface="Arial MT"/>
                <a:cs typeface="Arial MT"/>
              </a:rPr>
              <a:t>r</a:t>
            </a:r>
            <a:r>
              <a:rPr sz="1000" spc="-20" dirty="0">
                <a:latin typeface="Arial MT"/>
                <a:cs typeface="Arial MT"/>
              </a:rPr>
              <a:t>d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5" dirty="0">
                <a:latin typeface="Arial MT"/>
                <a:cs typeface="Arial MT"/>
              </a:rPr>
              <a:t>r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63770" y="1002030"/>
            <a:ext cx="1270000" cy="217170"/>
            <a:chOff x="4763770" y="1002030"/>
            <a:chExt cx="1270000" cy="217170"/>
          </a:xfrm>
        </p:grpSpPr>
        <p:sp>
          <p:nvSpPr>
            <p:cNvPr id="32" name="object 32"/>
            <p:cNvSpPr/>
            <p:nvPr/>
          </p:nvSpPr>
          <p:spPr>
            <a:xfrm>
              <a:off x="4765040" y="1037590"/>
              <a:ext cx="1172210" cy="180340"/>
            </a:xfrm>
            <a:custGeom>
              <a:avLst/>
              <a:gdLst/>
              <a:ahLst/>
              <a:cxnLst/>
              <a:rect l="l" t="t" r="r" b="b"/>
              <a:pathLst>
                <a:path w="1172210" h="180340">
                  <a:moveTo>
                    <a:pt x="1172210" y="0"/>
                  </a:moveTo>
                  <a:lnTo>
                    <a:pt x="0" y="0"/>
                  </a:lnTo>
                  <a:lnTo>
                    <a:pt x="0" y="1803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28360" y="1002030"/>
              <a:ext cx="105410" cy="69850"/>
            </a:xfrm>
            <a:custGeom>
              <a:avLst/>
              <a:gdLst/>
              <a:ahLst/>
              <a:cxnLst/>
              <a:rect l="l" t="t" r="r" b="b"/>
              <a:pathLst>
                <a:path w="105410" h="69850">
                  <a:moveTo>
                    <a:pt x="0" y="0"/>
                  </a:moveTo>
                  <a:lnTo>
                    <a:pt x="0" y="69850"/>
                  </a:lnTo>
                  <a:lnTo>
                    <a:pt x="10541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738370" y="839469"/>
            <a:ext cx="99631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dirty="0">
                <a:latin typeface="Arial MT"/>
                <a:cs typeface="Arial MT"/>
              </a:rPr>
              <a:t>In-Stock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Request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102610" y="1797050"/>
            <a:ext cx="1118870" cy="509270"/>
            <a:chOff x="3102610" y="1797050"/>
            <a:chExt cx="1118870" cy="509270"/>
          </a:xfrm>
        </p:grpSpPr>
        <p:sp>
          <p:nvSpPr>
            <p:cNvPr id="36" name="object 36"/>
            <p:cNvSpPr/>
            <p:nvPr/>
          </p:nvSpPr>
          <p:spPr>
            <a:xfrm>
              <a:off x="3138170" y="1798320"/>
              <a:ext cx="1082040" cy="411480"/>
            </a:xfrm>
            <a:custGeom>
              <a:avLst/>
              <a:gdLst/>
              <a:ahLst/>
              <a:cxnLst/>
              <a:rect l="l" t="t" r="r" b="b"/>
              <a:pathLst>
                <a:path w="1082039" h="411480">
                  <a:moveTo>
                    <a:pt x="1082040" y="0"/>
                  </a:moveTo>
                  <a:lnTo>
                    <a:pt x="0" y="0"/>
                  </a:lnTo>
                  <a:lnTo>
                    <a:pt x="0" y="4114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02610" y="2199640"/>
              <a:ext cx="69850" cy="106680"/>
            </a:xfrm>
            <a:custGeom>
              <a:avLst/>
              <a:gdLst/>
              <a:ahLst/>
              <a:cxnLst/>
              <a:rect l="l" t="t" r="r" b="b"/>
              <a:pathLst>
                <a:path w="69850" h="106680">
                  <a:moveTo>
                    <a:pt x="69850" y="0"/>
                  </a:moveTo>
                  <a:lnTo>
                    <a:pt x="0" y="0"/>
                  </a:lnTo>
                  <a:lnTo>
                    <a:pt x="35559" y="10668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210560" y="1968499"/>
            <a:ext cx="69596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dirty="0">
                <a:latin typeface="Arial MT"/>
                <a:cs typeface="Arial MT"/>
              </a:rPr>
              <a:t>Status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Data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15920" y="1399539"/>
            <a:ext cx="71120" cy="908050"/>
            <a:chOff x="2915920" y="1399539"/>
            <a:chExt cx="71120" cy="908050"/>
          </a:xfrm>
        </p:grpSpPr>
        <p:sp>
          <p:nvSpPr>
            <p:cNvPr id="40" name="object 40"/>
            <p:cNvSpPr/>
            <p:nvPr/>
          </p:nvSpPr>
          <p:spPr>
            <a:xfrm>
              <a:off x="2951480" y="1496059"/>
              <a:ext cx="0" cy="810260"/>
            </a:xfrm>
            <a:custGeom>
              <a:avLst/>
              <a:gdLst/>
              <a:ahLst/>
              <a:cxnLst/>
              <a:rect l="l" t="t" r="r" b="b"/>
              <a:pathLst>
                <a:path h="810260">
                  <a:moveTo>
                    <a:pt x="0" y="81026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15920" y="1399539"/>
              <a:ext cx="71120" cy="105410"/>
            </a:xfrm>
            <a:custGeom>
              <a:avLst/>
              <a:gdLst/>
              <a:ahLst/>
              <a:cxnLst/>
              <a:rect l="l" t="t" r="r" b="b"/>
              <a:pathLst>
                <a:path w="71119" h="105409">
                  <a:moveTo>
                    <a:pt x="35560" y="0"/>
                  </a:moveTo>
                  <a:lnTo>
                    <a:pt x="0" y="105410"/>
                  </a:lnTo>
                  <a:lnTo>
                    <a:pt x="71119" y="105410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987039" y="1416049"/>
            <a:ext cx="5346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z="1000" spc="5" dirty="0">
                <a:latin typeface="Arial MT"/>
                <a:cs typeface="Arial MT"/>
              </a:rPr>
              <a:t>Status 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M</a:t>
            </a:r>
            <a:r>
              <a:rPr sz="1000" spc="-20" dirty="0">
                <a:latin typeface="Arial MT"/>
                <a:cs typeface="Arial MT"/>
              </a:rPr>
              <a:t>e</a:t>
            </a:r>
            <a:r>
              <a:rPr sz="1000" spc="-15" dirty="0">
                <a:latin typeface="Arial MT"/>
                <a:cs typeface="Arial MT"/>
              </a:rPr>
              <a:t>s</a:t>
            </a:r>
            <a:r>
              <a:rPr sz="1000" spc="-25" dirty="0">
                <a:latin typeface="Arial MT"/>
                <a:cs typeface="Arial MT"/>
              </a:rPr>
              <a:t>s</a:t>
            </a:r>
            <a:r>
              <a:rPr sz="1000" spc="-20" dirty="0">
                <a:latin typeface="Arial MT"/>
                <a:cs typeface="Arial MT"/>
              </a:rPr>
              <a:t>ag</a:t>
            </a:r>
            <a:r>
              <a:rPr sz="1000" spc="10" dirty="0">
                <a:latin typeface="Arial MT"/>
                <a:cs typeface="Arial MT"/>
              </a:rPr>
              <a:t>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147820" y="2669539"/>
            <a:ext cx="1341120" cy="543560"/>
          </a:xfrm>
          <a:custGeom>
            <a:avLst/>
            <a:gdLst/>
            <a:ahLst/>
            <a:cxnLst/>
            <a:rect l="l" t="t" r="r" b="b"/>
            <a:pathLst>
              <a:path w="1341120" h="543560">
                <a:moveTo>
                  <a:pt x="1341119" y="0"/>
                </a:moveTo>
                <a:lnTo>
                  <a:pt x="0" y="0"/>
                </a:lnTo>
                <a:lnTo>
                  <a:pt x="0" y="543560"/>
                </a:lnTo>
                <a:lnTo>
                  <a:pt x="1341119" y="54356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911850" y="2651760"/>
            <a:ext cx="1143635" cy="2908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22860" algn="ctr">
              <a:lnSpc>
                <a:spcPts val="1025"/>
              </a:lnSpc>
              <a:spcBef>
                <a:spcPts val="130"/>
              </a:spcBef>
            </a:pPr>
            <a:r>
              <a:rPr sz="1000" spc="5" dirty="0">
                <a:latin typeface="Arial MT"/>
                <a:cs typeface="Arial MT"/>
              </a:rPr>
              <a:t>3.0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ts val="1025"/>
              </a:lnSpc>
              <a:tabLst>
                <a:tab pos="1117600" algn="l"/>
              </a:tabLst>
            </a:pPr>
            <a:r>
              <a:rPr sz="1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30750" y="2759710"/>
            <a:ext cx="487680" cy="336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000" spc="-10" dirty="0">
                <a:latin typeface="Arial MT"/>
                <a:cs typeface="Arial MT"/>
              </a:rPr>
              <a:t>Pe</a:t>
            </a:r>
            <a:r>
              <a:rPr sz="1000" spc="-20" dirty="0">
                <a:latin typeface="Arial MT"/>
                <a:cs typeface="Arial MT"/>
              </a:rPr>
              <a:t>nd</a:t>
            </a:r>
            <a:r>
              <a:rPr sz="1000" spc="15" dirty="0">
                <a:latin typeface="Arial MT"/>
                <a:cs typeface="Arial MT"/>
              </a:rPr>
              <a:t>i</a:t>
            </a:r>
            <a:r>
              <a:rPr sz="1000" spc="-20" dirty="0">
                <a:latin typeface="Arial MT"/>
                <a:cs typeface="Arial MT"/>
              </a:rPr>
              <a:t>n</a:t>
            </a:r>
            <a:r>
              <a:rPr sz="1000" spc="5" dirty="0">
                <a:latin typeface="Arial MT"/>
                <a:cs typeface="Arial MT"/>
              </a:rPr>
              <a:t>g  Orders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47820" y="2669539"/>
            <a:ext cx="308610" cy="5435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</a:pPr>
            <a:r>
              <a:rPr sz="1000" spc="5" dirty="0">
                <a:latin typeface="Arial MT"/>
                <a:cs typeface="Arial MT"/>
              </a:rPr>
              <a:t>D1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52670" y="2306319"/>
            <a:ext cx="353695" cy="336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000" spc="5" dirty="0">
                <a:latin typeface="Arial MT"/>
                <a:cs typeface="Arial MT"/>
              </a:rPr>
              <a:t>O</a:t>
            </a:r>
            <a:r>
              <a:rPr sz="1000" spc="20" dirty="0">
                <a:latin typeface="Arial MT"/>
                <a:cs typeface="Arial MT"/>
              </a:rPr>
              <a:t>r</a:t>
            </a:r>
            <a:r>
              <a:rPr sz="1000" spc="-10" dirty="0">
                <a:latin typeface="Arial MT"/>
                <a:cs typeface="Arial MT"/>
              </a:rPr>
              <a:t>d</a:t>
            </a:r>
            <a:r>
              <a:rPr sz="1000" spc="-20" dirty="0">
                <a:latin typeface="Arial MT"/>
                <a:cs typeface="Arial MT"/>
              </a:rPr>
              <a:t>e</a:t>
            </a:r>
            <a:r>
              <a:rPr sz="1000" spc="5" dirty="0">
                <a:latin typeface="Arial MT"/>
                <a:cs typeface="Arial MT"/>
              </a:rPr>
              <a:t>r  Data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729479" y="2305050"/>
            <a:ext cx="1195070" cy="1125220"/>
            <a:chOff x="4729479" y="2305050"/>
            <a:chExt cx="1195070" cy="1125220"/>
          </a:xfrm>
        </p:grpSpPr>
        <p:sp>
          <p:nvSpPr>
            <p:cNvPr id="49" name="object 49"/>
            <p:cNvSpPr/>
            <p:nvPr/>
          </p:nvSpPr>
          <p:spPr>
            <a:xfrm>
              <a:off x="4765039" y="2306320"/>
              <a:ext cx="0" cy="265430"/>
            </a:xfrm>
            <a:custGeom>
              <a:avLst/>
              <a:gdLst/>
              <a:ahLst/>
              <a:cxnLst/>
              <a:rect l="l" t="t" r="r" b="b"/>
              <a:pathLst>
                <a:path h="265430">
                  <a:moveTo>
                    <a:pt x="0" y="0"/>
                  </a:moveTo>
                  <a:lnTo>
                    <a:pt x="0" y="2654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729479" y="2562859"/>
              <a:ext cx="69850" cy="106680"/>
            </a:xfrm>
            <a:custGeom>
              <a:avLst/>
              <a:gdLst/>
              <a:ahLst/>
              <a:cxnLst/>
              <a:rect l="l" t="t" r="r" b="b"/>
              <a:pathLst>
                <a:path w="69850" h="106680">
                  <a:moveTo>
                    <a:pt x="69850" y="0"/>
                  </a:moveTo>
                  <a:lnTo>
                    <a:pt x="0" y="0"/>
                  </a:lnTo>
                  <a:lnTo>
                    <a:pt x="35560" y="106679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36209" y="3213100"/>
              <a:ext cx="591820" cy="181610"/>
            </a:xfrm>
            <a:custGeom>
              <a:avLst/>
              <a:gdLst/>
              <a:ahLst/>
              <a:cxnLst/>
              <a:rect l="l" t="t" r="r" b="b"/>
              <a:pathLst>
                <a:path w="591820" h="181610">
                  <a:moveTo>
                    <a:pt x="591819" y="181610"/>
                  </a:moveTo>
                  <a:lnTo>
                    <a:pt x="0" y="18161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19139" y="3359150"/>
              <a:ext cx="105410" cy="71120"/>
            </a:xfrm>
            <a:custGeom>
              <a:avLst/>
              <a:gdLst/>
              <a:ahLst/>
              <a:cxnLst/>
              <a:rect l="l" t="t" r="r" b="b"/>
              <a:pathLst>
                <a:path w="105410" h="71120">
                  <a:moveTo>
                    <a:pt x="0" y="0"/>
                  </a:moveTo>
                  <a:lnTo>
                    <a:pt x="0" y="71120"/>
                  </a:lnTo>
                  <a:lnTo>
                    <a:pt x="10541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167629" y="3420110"/>
            <a:ext cx="66548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dirty="0">
                <a:latin typeface="Arial MT"/>
                <a:cs typeface="Arial MT"/>
              </a:rPr>
              <a:t>Order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Data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861820" y="491490"/>
            <a:ext cx="4898390" cy="4171950"/>
            <a:chOff x="1861820" y="491490"/>
            <a:chExt cx="4898390" cy="4171950"/>
          </a:xfrm>
        </p:grpSpPr>
        <p:sp>
          <p:nvSpPr>
            <p:cNvPr id="55" name="object 55"/>
            <p:cNvSpPr/>
            <p:nvPr/>
          </p:nvSpPr>
          <p:spPr>
            <a:xfrm>
              <a:off x="6504940" y="1496059"/>
              <a:ext cx="0" cy="1099820"/>
            </a:xfrm>
            <a:custGeom>
              <a:avLst/>
              <a:gdLst/>
              <a:ahLst/>
              <a:cxnLst/>
              <a:rect l="l" t="t" r="r" b="b"/>
              <a:pathLst>
                <a:path h="1099820">
                  <a:moveTo>
                    <a:pt x="0" y="10998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69379" y="1399540"/>
              <a:ext cx="71120" cy="105410"/>
            </a:xfrm>
            <a:custGeom>
              <a:avLst/>
              <a:gdLst/>
              <a:ahLst/>
              <a:cxnLst/>
              <a:rect l="l" t="t" r="r" b="b"/>
              <a:pathLst>
                <a:path w="71120" h="105409">
                  <a:moveTo>
                    <a:pt x="35560" y="0"/>
                  </a:moveTo>
                  <a:lnTo>
                    <a:pt x="0" y="105410"/>
                  </a:lnTo>
                  <a:lnTo>
                    <a:pt x="71120" y="105410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863090" y="492760"/>
              <a:ext cx="4895850" cy="4135120"/>
            </a:xfrm>
            <a:custGeom>
              <a:avLst/>
              <a:gdLst/>
              <a:ahLst/>
              <a:cxnLst/>
              <a:rect l="l" t="t" r="r" b="b"/>
              <a:pathLst>
                <a:path w="4895850" h="4135120">
                  <a:moveTo>
                    <a:pt x="4895850" y="363219"/>
                  </a:moveTo>
                  <a:lnTo>
                    <a:pt x="4895850" y="0"/>
                  </a:lnTo>
                  <a:lnTo>
                    <a:pt x="0" y="0"/>
                  </a:lnTo>
                </a:path>
                <a:path w="4895850" h="4135120">
                  <a:moveTo>
                    <a:pt x="0" y="4135120"/>
                  </a:moveTo>
                  <a:lnTo>
                    <a:pt x="0" y="0"/>
                  </a:lnTo>
                </a:path>
                <a:path w="4895850" h="4135120">
                  <a:moveTo>
                    <a:pt x="0" y="4135120"/>
                  </a:moveTo>
                  <a:lnTo>
                    <a:pt x="1426210" y="41351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280410" y="4592319"/>
              <a:ext cx="105410" cy="71120"/>
            </a:xfrm>
            <a:custGeom>
              <a:avLst/>
              <a:gdLst/>
              <a:ahLst/>
              <a:cxnLst/>
              <a:rect l="l" t="t" r="r" b="b"/>
              <a:pathLst>
                <a:path w="105410" h="71120">
                  <a:moveTo>
                    <a:pt x="0" y="0"/>
                  </a:moveTo>
                  <a:lnTo>
                    <a:pt x="0" y="71119"/>
                  </a:lnTo>
                  <a:lnTo>
                    <a:pt x="105410" y="35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225040" y="1496059"/>
              <a:ext cx="1160780" cy="2877820"/>
            </a:xfrm>
            <a:custGeom>
              <a:avLst/>
              <a:gdLst/>
              <a:ahLst/>
              <a:cxnLst/>
              <a:rect l="l" t="t" r="r" b="b"/>
              <a:pathLst>
                <a:path w="1160779" h="2877820">
                  <a:moveTo>
                    <a:pt x="1160780" y="2877820"/>
                  </a:moveTo>
                  <a:lnTo>
                    <a:pt x="0" y="287782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90750" y="1399540"/>
              <a:ext cx="69850" cy="105410"/>
            </a:xfrm>
            <a:custGeom>
              <a:avLst/>
              <a:gdLst/>
              <a:ahLst/>
              <a:cxnLst/>
              <a:rect l="l" t="t" r="r" b="b"/>
              <a:pathLst>
                <a:path w="69850" h="105409">
                  <a:moveTo>
                    <a:pt x="34289" y="0"/>
                  </a:moveTo>
                  <a:lnTo>
                    <a:pt x="0" y="105410"/>
                  </a:lnTo>
                  <a:lnTo>
                    <a:pt x="69850" y="105410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06650" y="1399540"/>
              <a:ext cx="882650" cy="2612390"/>
            </a:xfrm>
            <a:custGeom>
              <a:avLst/>
              <a:gdLst/>
              <a:ahLst/>
              <a:cxnLst/>
              <a:rect l="l" t="t" r="r" b="b"/>
              <a:pathLst>
                <a:path w="882650" h="2612390">
                  <a:moveTo>
                    <a:pt x="882650" y="2612390"/>
                  </a:moveTo>
                  <a:lnTo>
                    <a:pt x="0" y="261239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280410" y="3976369"/>
              <a:ext cx="105410" cy="71120"/>
            </a:xfrm>
            <a:custGeom>
              <a:avLst/>
              <a:gdLst/>
              <a:ahLst/>
              <a:cxnLst/>
              <a:rect l="l" t="t" r="r" b="b"/>
              <a:pathLst>
                <a:path w="105410" h="71120">
                  <a:moveTo>
                    <a:pt x="0" y="0"/>
                  </a:moveTo>
                  <a:lnTo>
                    <a:pt x="0" y="71119"/>
                  </a:lnTo>
                  <a:lnTo>
                    <a:pt x="105410" y="35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619240" y="1761489"/>
            <a:ext cx="519430" cy="336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000" spc="-10" dirty="0">
                <a:latin typeface="Arial MT"/>
                <a:cs typeface="Arial MT"/>
              </a:rPr>
              <a:t>Sh</a:t>
            </a:r>
            <a:r>
              <a:rPr sz="1000" spc="15" dirty="0">
                <a:latin typeface="Arial MT"/>
                <a:cs typeface="Arial MT"/>
              </a:rPr>
              <a:t>i</a:t>
            </a:r>
            <a:r>
              <a:rPr sz="1000" spc="-20" dirty="0">
                <a:latin typeface="Arial MT"/>
                <a:cs typeface="Arial MT"/>
              </a:rPr>
              <a:t>pp</a:t>
            </a:r>
            <a:r>
              <a:rPr sz="1000" spc="15" dirty="0">
                <a:latin typeface="Arial MT"/>
                <a:cs typeface="Arial MT"/>
              </a:rPr>
              <a:t>i</a:t>
            </a:r>
            <a:r>
              <a:rPr sz="1000" spc="-10" dirty="0">
                <a:latin typeface="Arial MT"/>
                <a:cs typeface="Arial MT"/>
              </a:rPr>
              <a:t>n</a:t>
            </a:r>
            <a:r>
              <a:rPr sz="1000" spc="5" dirty="0">
                <a:latin typeface="Arial MT"/>
                <a:cs typeface="Arial MT"/>
              </a:rPr>
              <a:t>g  </a:t>
            </a:r>
            <a:r>
              <a:rPr sz="1000" dirty="0">
                <a:latin typeface="Arial MT"/>
                <a:cs typeface="Arial MT"/>
              </a:rPr>
              <a:t>Order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45210" y="2666999"/>
            <a:ext cx="756920" cy="336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000" spc="-5" dirty="0">
                <a:latin typeface="Arial MT"/>
                <a:cs typeface="Arial MT"/>
              </a:rPr>
              <a:t>Shipping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C</a:t>
            </a:r>
            <a:r>
              <a:rPr sz="1000" spc="-20" dirty="0">
                <a:latin typeface="Arial MT"/>
                <a:cs typeface="Arial MT"/>
              </a:rPr>
              <a:t>on</a:t>
            </a:r>
            <a:r>
              <a:rPr sz="1000" spc="20" dirty="0">
                <a:latin typeface="Arial MT"/>
                <a:cs typeface="Arial MT"/>
              </a:rPr>
              <a:t>f</a:t>
            </a:r>
            <a:r>
              <a:rPr sz="1000" spc="25" dirty="0">
                <a:latin typeface="Arial MT"/>
                <a:cs typeface="Arial MT"/>
              </a:rPr>
              <a:t>i</a:t>
            </a:r>
            <a:r>
              <a:rPr sz="1000" spc="20" dirty="0">
                <a:latin typeface="Arial MT"/>
                <a:cs typeface="Arial MT"/>
              </a:rPr>
              <a:t>r</a:t>
            </a:r>
            <a:r>
              <a:rPr sz="1000" spc="5" dirty="0">
                <a:latin typeface="Arial MT"/>
                <a:cs typeface="Arial MT"/>
              </a:rPr>
              <a:t>m</a:t>
            </a:r>
            <a:r>
              <a:rPr sz="1000" spc="-10" dirty="0">
                <a:latin typeface="Arial MT"/>
                <a:cs typeface="Arial MT"/>
              </a:rPr>
              <a:t>a</a:t>
            </a:r>
            <a:r>
              <a:rPr sz="1000" spc="20" dirty="0">
                <a:latin typeface="Arial MT"/>
                <a:cs typeface="Arial MT"/>
              </a:rPr>
              <a:t>t</a:t>
            </a:r>
            <a:r>
              <a:rPr sz="1000" spc="15" dirty="0">
                <a:latin typeface="Arial MT"/>
                <a:cs typeface="Arial MT"/>
              </a:rPr>
              <a:t>i</a:t>
            </a:r>
            <a:r>
              <a:rPr sz="1000" spc="-20" dirty="0">
                <a:latin typeface="Arial MT"/>
                <a:cs typeface="Arial MT"/>
              </a:rPr>
              <a:t>o</a:t>
            </a:r>
            <a:r>
              <a:rPr sz="1000" spc="10" dirty="0">
                <a:latin typeface="Arial MT"/>
                <a:cs typeface="Arial MT"/>
              </a:rPr>
              <a:t>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442210" y="4141470"/>
            <a:ext cx="42799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20" dirty="0">
                <a:latin typeface="Arial MT"/>
                <a:cs typeface="Arial MT"/>
              </a:rPr>
              <a:t>I</a:t>
            </a:r>
            <a:r>
              <a:rPr sz="1000" spc="-10" dirty="0">
                <a:latin typeface="Arial MT"/>
                <a:cs typeface="Arial MT"/>
              </a:rPr>
              <a:t>n</a:t>
            </a:r>
            <a:r>
              <a:rPr sz="1000" spc="-25" dirty="0">
                <a:latin typeface="Arial MT"/>
                <a:cs typeface="Arial MT"/>
              </a:rPr>
              <a:t>v</a:t>
            </a:r>
            <a:r>
              <a:rPr sz="1000" spc="-20" dirty="0">
                <a:latin typeface="Arial MT"/>
                <a:cs typeface="Arial MT"/>
              </a:rPr>
              <a:t>o</a:t>
            </a:r>
            <a:r>
              <a:rPr sz="1000" spc="15" dirty="0">
                <a:latin typeface="Arial MT"/>
                <a:cs typeface="Arial MT"/>
              </a:rPr>
              <a:t>i</a:t>
            </a:r>
            <a:r>
              <a:rPr sz="1000" spc="-15" dirty="0">
                <a:latin typeface="Arial MT"/>
                <a:cs typeface="Arial MT"/>
              </a:rPr>
              <a:t>c</a:t>
            </a:r>
            <a:r>
              <a:rPr sz="1000" spc="10" dirty="0">
                <a:latin typeface="Arial MT"/>
                <a:cs typeface="Arial MT"/>
              </a:rPr>
              <a:t>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496820" y="3780790"/>
            <a:ext cx="521334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10" dirty="0">
                <a:latin typeface="Arial MT"/>
                <a:cs typeface="Arial MT"/>
              </a:rPr>
              <a:t>P</a:t>
            </a:r>
            <a:r>
              <a:rPr sz="1000" spc="-20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y</a:t>
            </a:r>
            <a:r>
              <a:rPr sz="1000" spc="5" dirty="0">
                <a:latin typeface="Arial MT"/>
                <a:cs typeface="Arial MT"/>
              </a:rPr>
              <a:t>m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-20" dirty="0">
                <a:latin typeface="Arial MT"/>
                <a:cs typeface="Arial MT"/>
              </a:rPr>
              <a:t>n</a:t>
            </a:r>
            <a:r>
              <a:rPr sz="1000" spc="5" dirty="0">
                <a:latin typeface="Arial MT"/>
                <a:cs typeface="Arial MT"/>
              </a:rPr>
              <a:t>t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2876550" y="5134609"/>
          <a:ext cx="2585719" cy="688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340"/>
                <a:gridCol w="671829"/>
                <a:gridCol w="361950"/>
                <a:gridCol w="1244600"/>
              </a:tblGrid>
              <a:tr h="1447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43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Arial MT"/>
                          <a:cs typeface="Arial MT"/>
                        </a:rPr>
                        <a:t>D2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88925" marR="1117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Accounts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v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541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8" name="object 68"/>
          <p:cNvSpPr/>
          <p:nvPr/>
        </p:nvSpPr>
        <p:spPr>
          <a:xfrm>
            <a:off x="3676650" y="4846320"/>
            <a:ext cx="0" cy="337820"/>
          </a:xfrm>
          <a:custGeom>
            <a:avLst/>
            <a:gdLst/>
            <a:ahLst/>
            <a:cxnLst/>
            <a:rect l="l" t="t" r="r" b="b"/>
            <a:pathLst>
              <a:path h="337820">
                <a:moveTo>
                  <a:pt x="0" y="0"/>
                </a:moveTo>
                <a:lnTo>
                  <a:pt x="0" y="3378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41090" y="5175250"/>
            <a:ext cx="71120" cy="105410"/>
          </a:xfrm>
          <a:custGeom>
            <a:avLst/>
            <a:gdLst/>
            <a:ahLst/>
            <a:cxnLst/>
            <a:rect l="l" t="t" r="r" b="b"/>
            <a:pathLst>
              <a:path w="71120" h="105410">
                <a:moveTo>
                  <a:pt x="71120" y="0"/>
                </a:moveTo>
                <a:lnTo>
                  <a:pt x="0" y="0"/>
                </a:lnTo>
                <a:lnTo>
                  <a:pt x="35560" y="105409"/>
                </a:lnTo>
                <a:lnTo>
                  <a:pt x="71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673350" y="4978400"/>
            <a:ext cx="95631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10" dirty="0">
                <a:latin typeface="Arial MT"/>
                <a:cs typeface="Arial MT"/>
              </a:rPr>
              <a:t>Accounting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Data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008120" y="4925060"/>
            <a:ext cx="150876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10" dirty="0">
                <a:latin typeface="Arial MT"/>
                <a:cs typeface="Arial MT"/>
              </a:rPr>
              <a:t>Accounts Receivable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Data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4729479" y="3211829"/>
            <a:ext cx="1339850" cy="3084830"/>
            <a:chOff x="4729479" y="3211829"/>
            <a:chExt cx="1339850" cy="3084830"/>
          </a:xfrm>
        </p:grpSpPr>
        <p:sp>
          <p:nvSpPr>
            <p:cNvPr id="73" name="object 73"/>
            <p:cNvSpPr/>
            <p:nvPr/>
          </p:nvSpPr>
          <p:spPr>
            <a:xfrm>
              <a:off x="5455919" y="5100319"/>
              <a:ext cx="106680" cy="71120"/>
            </a:xfrm>
            <a:custGeom>
              <a:avLst/>
              <a:gdLst/>
              <a:ahLst/>
              <a:cxnLst/>
              <a:rect l="l" t="t" r="r" b="b"/>
              <a:pathLst>
                <a:path w="106679" h="71120">
                  <a:moveTo>
                    <a:pt x="0" y="0"/>
                  </a:moveTo>
                  <a:lnTo>
                    <a:pt x="0" y="71119"/>
                  </a:lnTo>
                  <a:lnTo>
                    <a:pt x="106679" y="35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765039" y="3213099"/>
              <a:ext cx="1268730" cy="1281430"/>
            </a:xfrm>
            <a:custGeom>
              <a:avLst/>
              <a:gdLst/>
              <a:ahLst/>
              <a:cxnLst/>
              <a:rect l="l" t="t" r="r" b="b"/>
              <a:pathLst>
                <a:path w="1268729" h="1281429">
                  <a:moveTo>
                    <a:pt x="107950" y="1088389"/>
                  </a:moveTo>
                  <a:lnTo>
                    <a:pt x="107950" y="0"/>
                  </a:lnTo>
                  <a:lnTo>
                    <a:pt x="0" y="0"/>
                  </a:lnTo>
                </a:path>
                <a:path w="1268729" h="1281429">
                  <a:moveTo>
                    <a:pt x="1051560" y="1088389"/>
                  </a:moveTo>
                  <a:lnTo>
                    <a:pt x="107950" y="1088389"/>
                  </a:lnTo>
                </a:path>
                <a:path w="1268729" h="1281429">
                  <a:moveTo>
                    <a:pt x="1268730" y="1281430"/>
                  </a:moveTo>
                  <a:lnTo>
                    <a:pt x="1268730" y="1088389"/>
                  </a:lnTo>
                  <a:lnTo>
                    <a:pt x="1051560" y="10883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998209" y="4485639"/>
              <a:ext cx="71120" cy="105410"/>
            </a:xfrm>
            <a:custGeom>
              <a:avLst/>
              <a:gdLst/>
              <a:ahLst/>
              <a:cxnLst/>
              <a:rect l="l" t="t" r="r" b="b"/>
              <a:pathLst>
                <a:path w="71120" h="105410">
                  <a:moveTo>
                    <a:pt x="71119" y="0"/>
                  </a:moveTo>
                  <a:lnTo>
                    <a:pt x="0" y="0"/>
                  </a:lnTo>
                  <a:lnTo>
                    <a:pt x="35560" y="105410"/>
                  </a:lnTo>
                  <a:lnTo>
                    <a:pt x="711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765039" y="5389879"/>
              <a:ext cx="760730" cy="810260"/>
            </a:xfrm>
            <a:custGeom>
              <a:avLst/>
              <a:gdLst/>
              <a:ahLst/>
              <a:cxnLst/>
              <a:rect l="l" t="t" r="r" b="b"/>
              <a:pathLst>
                <a:path w="760729" h="810260">
                  <a:moveTo>
                    <a:pt x="760730" y="0"/>
                  </a:moveTo>
                  <a:lnTo>
                    <a:pt x="0" y="0"/>
                  </a:lnTo>
                  <a:lnTo>
                    <a:pt x="0" y="363220"/>
                  </a:lnTo>
                </a:path>
                <a:path w="760729" h="810260">
                  <a:moveTo>
                    <a:pt x="0" y="810260"/>
                  </a:moveTo>
                  <a:lnTo>
                    <a:pt x="0" y="3632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729479" y="6189979"/>
              <a:ext cx="69850" cy="106680"/>
            </a:xfrm>
            <a:custGeom>
              <a:avLst/>
              <a:gdLst/>
              <a:ahLst/>
              <a:cxnLst/>
              <a:rect l="l" t="t" r="r" b="b"/>
              <a:pathLst>
                <a:path w="69850" h="106679">
                  <a:moveTo>
                    <a:pt x="69850" y="0"/>
                  </a:moveTo>
                  <a:lnTo>
                    <a:pt x="0" y="0"/>
                  </a:lnTo>
                  <a:lnTo>
                    <a:pt x="35560" y="10668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914900" y="4065270"/>
            <a:ext cx="66548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dirty="0">
                <a:latin typeface="Arial MT"/>
                <a:cs typeface="Arial MT"/>
              </a:rPr>
              <a:t>Order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Data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852670" y="5699759"/>
            <a:ext cx="550545" cy="336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z="1000" spc="30" dirty="0">
                <a:latin typeface="Arial MT"/>
                <a:cs typeface="Arial MT"/>
              </a:rPr>
              <a:t>I</a:t>
            </a:r>
            <a:r>
              <a:rPr sz="1000" spc="-20" dirty="0">
                <a:latin typeface="Arial MT"/>
                <a:cs typeface="Arial MT"/>
              </a:rPr>
              <a:t>n</a:t>
            </a:r>
            <a:r>
              <a:rPr sz="1000" spc="-25" dirty="0">
                <a:latin typeface="Arial MT"/>
                <a:cs typeface="Arial MT"/>
              </a:rPr>
              <a:t>v</a:t>
            </a:r>
            <a:r>
              <a:rPr sz="1000" spc="-20" dirty="0">
                <a:latin typeface="Arial MT"/>
                <a:cs typeface="Arial MT"/>
              </a:rPr>
              <a:t>e</a:t>
            </a:r>
            <a:r>
              <a:rPr sz="1000" spc="-10" dirty="0">
                <a:latin typeface="Arial MT"/>
                <a:cs typeface="Arial MT"/>
              </a:rPr>
              <a:t>n</a:t>
            </a:r>
            <a:r>
              <a:rPr sz="1000" spc="20" dirty="0">
                <a:latin typeface="Arial MT"/>
                <a:cs typeface="Arial MT"/>
              </a:rPr>
              <a:t>t</a:t>
            </a:r>
            <a:r>
              <a:rPr sz="1000" spc="-20" dirty="0">
                <a:latin typeface="Arial MT"/>
                <a:cs typeface="Arial MT"/>
              </a:rPr>
              <a:t>o</a:t>
            </a:r>
            <a:r>
              <a:rPr sz="1000" spc="20" dirty="0">
                <a:latin typeface="Arial MT"/>
                <a:cs typeface="Arial MT"/>
              </a:rPr>
              <a:t>r</a:t>
            </a:r>
            <a:r>
              <a:rPr sz="1000" spc="5" dirty="0">
                <a:latin typeface="Arial MT"/>
                <a:cs typeface="Arial MT"/>
              </a:rPr>
              <a:t>y  </a:t>
            </a:r>
            <a:r>
              <a:rPr sz="1000" dirty="0">
                <a:latin typeface="Arial MT"/>
                <a:cs typeface="Arial MT"/>
              </a:rPr>
              <a:t>Reports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56540" y="5839459"/>
            <a:ext cx="14198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5" dirty="0" smtClean="0">
                <a:latin typeface="Arial MT"/>
                <a:cs typeface="Arial MT"/>
              </a:rPr>
              <a:t>Level-</a:t>
            </a:r>
            <a:r>
              <a:rPr lang="en-IN" sz="1600" b="1" spc="-5" dirty="0" smtClean="0">
                <a:latin typeface="Arial MT"/>
                <a:cs typeface="Arial MT"/>
              </a:rPr>
              <a:t>1 </a:t>
            </a:r>
            <a:r>
              <a:rPr sz="1600" b="1" spc="-5" dirty="0" smtClean="0">
                <a:latin typeface="Arial MT"/>
                <a:cs typeface="Arial MT"/>
              </a:rPr>
              <a:t>of </a:t>
            </a:r>
            <a:r>
              <a:rPr sz="1600" b="1" dirty="0" smtClean="0">
                <a:latin typeface="Arial MT"/>
                <a:cs typeface="Arial MT"/>
              </a:rPr>
              <a:t> </a:t>
            </a:r>
            <a:r>
              <a:rPr sz="1600" b="1" spc="-10" dirty="0">
                <a:latin typeface="Arial MT"/>
                <a:cs typeface="Arial MT"/>
              </a:rPr>
              <a:t>Order</a:t>
            </a:r>
            <a:r>
              <a:rPr sz="1600" b="1" spc="-65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 MT"/>
                <a:cs typeface="Arial MT"/>
              </a:rPr>
              <a:t>System</a:t>
            </a:r>
            <a:endParaRPr sz="1600" b="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63" y="76200"/>
            <a:ext cx="93075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-80963" y="228600"/>
            <a:ext cx="9307513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is also known as a context diagram. It’s designed to be an abstraction view, showing the system as a single process with its relationship to external entities.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0605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304800"/>
            <a:ext cx="8153400" cy="6324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44450" indent="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Using Data Flow Diagrams:</a:t>
            </a:r>
          </a:p>
          <a:p>
            <a:pPr marL="387350" indent="-3429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structured approach - take a top-down approach to system development.</a:t>
            </a:r>
          </a:p>
          <a:p>
            <a:pPr marL="387350" indent="-3429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is defined first at a general level – overview.</a:t>
            </a:r>
          </a:p>
          <a:p>
            <a:pPr marL="387350" indent="-3429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successive refinement occurs until the bottom (primitive) levels are defined.</a:t>
            </a:r>
          </a:p>
          <a:p>
            <a:pPr marL="387350" indent="-3429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primitive level - point where specifications can be translated into lines of code.</a:t>
            </a:r>
          </a:p>
          <a:p>
            <a:pPr marL="387350" indent="-3429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So...system is decomposed into small modules that perform simple tasks.</a:t>
            </a:r>
          </a:p>
          <a:p>
            <a:pPr marL="44450" indent="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3048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 1-level DFD, the context diagram is decomposed into multiple bubbles/processes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866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3999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90600" y="0"/>
            <a:ext cx="693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2-Level DFD </a:t>
            </a:r>
            <a:r>
              <a:rPr lang="en-US" b="1" dirty="0"/>
              <a:t>can be used to plan or record the specific/necessary detail about the system’s functioning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90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304800"/>
            <a:ext cx="8153400" cy="6324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44450" indent="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Structured Development:</a:t>
            </a:r>
          </a:p>
          <a:p>
            <a:pPr marL="501650" indent="-4572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definition is from top to bottom in increasing levels of detail.</a:t>
            </a:r>
          </a:p>
          <a:p>
            <a:pPr marL="501650" indent="-4572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major flows and processes identified .</a:t>
            </a:r>
          </a:p>
          <a:p>
            <a:pPr marL="501650" indent="-4572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These are exploded into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subprocesses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01650" indent="-4572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Subprocesses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are exploded into more detail.</a:t>
            </a:r>
          </a:p>
          <a:p>
            <a:pPr marL="501650" indent="-4572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process can continue to the primitive level, where programming begins directly from the exploded diagram.</a:t>
            </a:r>
          </a:p>
          <a:p>
            <a:pPr marL="44450" indent="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4450" indent="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99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789" y="1105535"/>
            <a:ext cx="3832555" cy="47028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215" y="2328545"/>
            <a:ext cx="7884871" cy="3279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4393" y="2755264"/>
            <a:ext cx="1593049" cy="32689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97052" y="3609594"/>
            <a:ext cx="227965" cy="288290"/>
            <a:chOff x="597052" y="3609594"/>
            <a:chExt cx="227965" cy="288290"/>
          </a:xfrm>
        </p:grpSpPr>
        <p:sp>
          <p:nvSpPr>
            <p:cNvPr id="6" name="object 6"/>
            <p:cNvSpPr/>
            <p:nvPr/>
          </p:nvSpPr>
          <p:spPr>
            <a:xfrm>
              <a:off x="598576" y="3611118"/>
              <a:ext cx="224790" cy="285115"/>
            </a:xfrm>
            <a:custGeom>
              <a:avLst/>
              <a:gdLst/>
              <a:ahLst/>
              <a:cxnLst/>
              <a:rect l="l" t="t" r="r" b="b"/>
              <a:pathLst>
                <a:path w="224790" h="285114">
                  <a:moveTo>
                    <a:pt x="101777" y="236219"/>
                  </a:moveTo>
                  <a:lnTo>
                    <a:pt x="10223" y="236219"/>
                  </a:lnTo>
                  <a:lnTo>
                    <a:pt x="10223" y="244601"/>
                  </a:lnTo>
                  <a:lnTo>
                    <a:pt x="101777" y="244601"/>
                  </a:lnTo>
                  <a:lnTo>
                    <a:pt x="101777" y="236219"/>
                  </a:lnTo>
                  <a:close/>
                </a:path>
                <a:path w="224790" h="285114">
                  <a:moveTo>
                    <a:pt x="70040" y="44957"/>
                  </a:moveTo>
                  <a:lnTo>
                    <a:pt x="37566" y="44957"/>
                  </a:lnTo>
                  <a:lnTo>
                    <a:pt x="41960" y="50037"/>
                  </a:lnTo>
                  <a:lnTo>
                    <a:pt x="41960" y="214248"/>
                  </a:lnTo>
                  <a:lnTo>
                    <a:pt x="40510" y="223897"/>
                  </a:lnTo>
                  <a:lnTo>
                    <a:pt x="36161" y="230758"/>
                  </a:lnTo>
                  <a:lnTo>
                    <a:pt x="28914" y="234858"/>
                  </a:lnTo>
                  <a:lnTo>
                    <a:pt x="18770" y="236219"/>
                  </a:lnTo>
                  <a:lnTo>
                    <a:pt x="84823" y="236219"/>
                  </a:lnTo>
                  <a:lnTo>
                    <a:pt x="78816" y="234314"/>
                  </a:lnTo>
                  <a:lnTo>
                    <a:pt x="71793" y="226186"/>
                  </a:lnTo>
                  <a:lnTo>
                    <a:pt x="70040" y="219836"/>
                  </a:lnTo>
                  <a:lnTo>
                    <a:pt x="70040" y="44957"/>
                  </a:lnTo>
                  <a:close/>
                </a:path>
                <a:path w="224790" h="285114">
                  <a:moveTo>
                    <a:pt x="84442" y="14858"/>
                  </a:moveTo>
                  <a:lnTo>
                    <a:pt x="0" y="44322"/>
                  </a:lnTo>
                  <a:lnTo>
                    <a:pt x="0" y="52958"/>
                  </a:lnTo>
                  <a:lnTo>
                    <a:pt x="10315" y="49458"/>
                  </a:lnTo>
                  <a:lnTo>
                    <a:pt x="18551" y="46958"/>
                  </a:lnTo>
                  <a:lnTo>
                    <a:pt x="24706" y="45458"/>
                  </a:lnTo>
                  <a:lnTo>
                    <a:pt x="28778" y="44957"/>
                  </a:lnTo>
                  <a:lnTo>
                    <a:pt x="70040" y="44957"/>
                  </a:lnTo>
                  <a:lnTo>
                    <a:pt x="70040" y="36829"/>
                  </a:lnTo>
                  <a:lnTo>
                    <a:pt x="71513" y="32384"/>
                  </a:lnTo>
                  <a:lnTo>
                    <a:pt x="77419" y="25272"/>
                  </a:lnTo>
                  <a:lnTo>
                    <a:pt x="80733" y="23113"/>
                  </a:lnTo>
                  <a:lnTo>
                    <a:pt x="84442" y="21970"/>
                  </a:lnTo>
                  <a:lnTo>
                    <a:pt x="84442" y="14858"/>
                  </a:lnTo>
                  <a:close/>
                </a:path>
                <a:path w="224790" h="285114">
                  <a:moveTo>
                    <a:pt x="142963" y="0"/>
                  </a:moveTo>
                  <a:lnTo>
                    <a:pt x="142963" y="10540"/>
                  </a:lnTo>
                  <a:lnTo>
                    <a:pt x="154844" y="24475"/>
                  </a:lnTo>
                  <a:lnTo>
                    <a:pt x="164787" y="38480"/>
                  </a:lnTo>
                  <a:lnTo>
                    <a:pt x="183334" y="82137"/>
                  </a:lnTo>
                  <a:lnTo>
                    <a:pt x="189077" y="140715"/>
                  </a:lnTo>
                  <a:lnTo>
                    <a:pt x="188472" y="162460"/>
                  </a:lnTo>
                  <a:lnTo>
                    <a:pt x="179387" y="215645"/>
                  </a:lnTo>
                  <a:lnTo>
                    <a:pt x="155264" y="259669"/>
                  </a:lnTo>
                  <a:lnTo>
                    <a:pt x="142963" y="274192"/>
                  </a:lnTo>
                  <a:lnTo>
                    <a:pt x="142963" y="284987"/>
                  </a:lnTo>
                  <a:lnTo>
                    <a:pt x="175061" y="258778"/>
                  </a:lnTo>
                  <a:lnTo>
                    <a:pt x="201244" y="226186"/>
                  </a:lnTo>
                  <a:lnTo>
                    <a:pt x="218652" y="187134"/>
                  </a:lnTo>
                  <a:lnTo>
                    <a:pt x="224459" y="141223"/>
                  </a:lnTo>
                  <a:lnTo>
                    <a:pt x="223685" y="123390"/>
                  </a:lnTo>
                  <a:lnTo>
                    <a:pt x="212077" y="78866"/>
                  </a:lnTo>
                  <a:lnTo>
                    <a:pt x="190953" y="44362"/>
                  </a:lnTo>
                  <a:lnTo>
                    <a:pt x="164357" y="16001"/>
                  </a:lnTo>
                  <a:lnTo>
                    <a:pt x="154031" y="7715"/>
                  </a:lnTo>
                  <a:lnTo>
                    <a:pt x="14296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052" y="3624453"/>
              <a:ext cx="104825" cy="2327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41540" y="3611118"/>
              <a:ext cx="81915" cy="285115"/>
            </a:xfrm>
            <a:custGeom>
              <a:avLst/>
              <a:gdLst/>
              <a:ahLst/>
              <a:cxnLst/>
              <a:rect l="l" t="t" r="r" b="b"/>
              <a:pathLst>
                <a:path w="81915" h="285114">
                  <a:moveTo>
                    <a:pt x="0" y="0"/>
                  </a:moveTo>
                  <a:lnTo>
                    <a:pt x="30975" y="24860"/>
                  </a:lnTo>
                  <a:lnTo>
                    <a:pt x="55597" y="55149"/>
                  </a:lnTo>
                  <a:lnTo>
                    <a:pt x="74530" y="92200"/>
                  </a:lnTo>
                  <a:lnTo>
                    <a:pt x="81495" y="141223"/>
                  </a:lnTo>
                  <a:lnTo>
                    <a:pt x="80043" y="165036"/>
                  </a:lnTo>
                  <a:lnTo>
                    <a:pt x="68433" y="207517"/>
                  </a:lnTo>
                  <a:lnTo>
                    <a:pt x="45928" y="243286"/>
                  </a:lnTo>
                  <a:lnTo>
                    <a:pt x="16787" y="272674"/>
                  </a:lnTo>
                  <a:lnTo>
                    <a:pt x="0" y="284987"/>
                  </a:lnTo>
                  <a:lnTo>
                    <a:pt x="0" y="274192"/>
                  </a:lnTo>
                  <a:lnTo>
                    <a:pt x="12300" y="259669"/>
                  </a:lnTo>
                  <a:lnTo>
                    <a:pt x="22474" y="245062"/>
                  </a:lnTo>
                  <a:lnTo>
                    <a:pt x="40664" y="199901"/>
                  </a:lnTo>
                  <a:lnTo>
                    <a:pt x="46113" y="140715"/>
                  </a:lnTo>
                  <a:lnTo>
                    <a:pt x="45475" y="119094"/>
                  </a:lnTo>
                  <a:lnTo>
                    <a:pt x="35902" y="66801"/>
                  </a:lnTo>
                  <a:lnTo>
                    <a:pt x="11880" y="24475"/>
                  </a:lnTo>
                  <a:lnTo>
                    <a:pt x="0" y="1054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DFDC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18972" y="3623309"/>
            <a:ext cx="2251710" cy="287655"/>
            <a:chOff x="918972" y="3623309"/>
            <a:chExt cx="2251710" cy="28765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0236" y="3623309"/>
              <a:ext cx="2042579" cy="24206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20496" y="3890771"/>
              <a:ext cx="2051685" cy="18415"/>
            </a:xfrm>
            <a:custGeom>
              <a:avLst/>
              <a:gdLst/>
              <a:ahLst/>
              <a:cxnLst/>
              <a:rect l="l" t="t" r="r" b="b"/>
              <a:pathLst>
                <a:path w="2051685" h="18414">
                  <a:moveTo>
                    <a:pt x="2051303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2051303" y="18287"/>
                  </a:lnTo>
                  <a:lnTo>
                    <a:pt x="205130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0496" y="3890771"/>
              <a:ext cx="2051685" cy="18415"/>
            </a:xfrm>
            <a:custGeom>
              <a:avLst/>
              <a:gdLst/>
              <a:ahLst/>
              <a:cxnLst/>
              <a:rect l="l" t="t" r="r" b="b"/>
              <a:pathLst>
                <a:path w="2051685" h="18414">
                  <a:moveTo>
                    <a:pt x="0" y="18287"/>
                  </a:moveTo>
                  <a:lnTo>
                    <a:pt x="2051303" y="18287"/>
                  </a:lnTo>
                  <a:lnTo>
                    <a:pt x="2051303" y="0"/>
                  </a:lnTo>
                  <a:lnTo>
                    <a:pt x="0" y="0"/>
                  </a:lnTo>
                  <a:lnTo>
                    <a:pt x="0" y="18287"/>
                  </a:lnTo>
                  <a:close/>
                </a:path>
              </a:pathLst>
            </a:custGeom>
            <a:ln w="3175">
              <a:solidFill>
                <a:srgbClr val="DFDC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93770" y="3692397"/>
              <a:ext cx="43815" cy="168910"/>
            </a:xfrm>
            <a:custGeom>
              <a:avLst/>
              <a:gdLst/>
              <a:ahLst/>
              <a:cxnLst/>
              <a:rect l="l" t="t" r="r" b="b"/>
              <a:pathLst>
                <a:path w="43814" h="168910">
                  <a:moveTo>
                    <a:pt x="26924" y="126872"/>
                  </a:moveTo>
                  <a:lnTo>
                    <a:pt x="15367" y="126872"/>
                  </a:lnTo>
                  <a:lnTo>
                    <a:pt x="10541" y="128904"/>
                  </a:lnTo>
                  <a:lnTo>
                    <a:pt x="6350" y="132714"/>
                  </a:lnTo>
                  <a:lnTo>
                    <a:pt x="2159" y="136651"/>
                  </a:lnTo>
                  <a:lnTo>
                    <a:pt x="0" y="141477"/>
                  </a:lnTo>
                  <a:lnTo>
                    <a:pt x="0" y="153288"/>
                  </a:lnTo>
                  <a:lnTo>
                    <a:pt x="2159" y="158241"/>
                  </a:lnTo>
                  <a:lnTo>
                    <a:pt x="10287" y="166369"/>
                  </a:lnTo>
                  <a:lnTo>
                    <a:pt x="15240" y="168401"/>
                  </a:lnTo>
                  <a:lnTo>
                    <a:pt x="26924" y="168401"/>
                  </a:lnTo>
                  <a:lnTo>
                    <a:pt x="31877" y="166369"/>
                  </a:lnTo>
                  <a:lnTo>
                    <a:pt x="40005" y="158241"/>
                  </a:lnTo>
                  <a:lnTo>
                    <a:pt x="42037" y="153288"/>
                  </a:lnTo>
                  <a:lnTo>
                    <a:pt x="42037" y="141985"/>
                  </a:lnTo>
                  <a:lnTo>
                    <a:pt x="40005" y="137159"/>
                  </a:lnTo>
                  <a:lnTo>
                    <a:pt x="32004" y="128904"/>
                  </a:lnTo>
                  <a:lnTo>
                    <a:pt x="26924" y="126872"/>
                  </a:lnTo>
                  <a:close/>
                </a:path>
                <a:path w="43814" h="168910">
                  <a:moveTo>
                    <a:pt x="28193" y="0"/>
                  </a:moveTo>
                  <a:lnTo>
                    <a:pt x="16764" y="0"/>
                  </a:lnTo>
                  <a:lnTo>
                    <a:pt x="11937" y="2031"/>
                  </a:lnTo>
                  <a:lnTo>
                    <a:pt x="3556" y="10159"/>
                  </a:lnTo>
                  <a:lnTo>
                    <a:pt x="1397" y="15112"/>
                  </a:lnTo>
                  <a:lnTo>
                    <a:pt x="1397" y="26924"/>
                  </a:lnTo>
                  <a:lnTo>
                    <a:pt x="3429" y="31876"/>
                  </a:lnTo>
                  <a:lnTo>
                    <a:pt x="11684" y="39877"/>
                  </a:lnTo>
                  <a:lnTo>
                    <a:pt x="16637" y="41909"/>
                  </a:lnTo>
                  <a:lnTo>
                    <a:pt x="28193" y="41909"/>
                  </a:lnTo>
                  <a:lnTo>
                    <a:pt x="33147" y="39877"/>
                  </a:lnTo>
                  <a:lnTo>
                    <a:pt x="41402" y="31876"/>
                  </a:lnTo>
                  <a:lnTo>
                    <a:pt x="43434" y="26924"/>
                  </a:lnTo>
                  <a:lnTo>
                    <a:pt x="43329" y="15112"/>
                  </a:lnTo>
                  <a:lnTo>
                    <a:pt x="41402" y="10413"/>
                  </a:lnTo>
                  <a:lnTo>
                    <a:pt x="33274" y="2031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526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93770" y="3692397"/>
              <a:ext cx="43815" cy="168910"/>
            </a:xfrm>
            <a:custGeom>
              <a:avLst/>
              <a:gdLst/>
              <a:ahLst/>
              <a:cxnLst/>
              <a:rect l="l" t="t" r="r" b="b"/>
              <a:pathLst>
                <a:path w="43814" h="168910">
                  <a:moveTo>
                    <a:pt x="20701" y="126872"/>
                  </a:moveTo>
                  <a:lnTo>
                    <a:pt x="26924" y="126872"/>
                  </a:lnTo>
                  <a:lnTo>
                    <a:pt x="32004" y="128904"/>
                  </a:lnTo>
                  <a:lnTo>
                    <a:pt x="36068" y="133095"/>
                  </a:lnTo>
                  <a:lnTo>
                    <a:pt x="40005" y="137159"/>
                  </a:lnTo>
                  <a:lnTo>
                    <a:pt x="42037" y="141985"/>
                  </a:lnTo>
                  <a:lnTo>
                    <a:pt x="42037" y="147574"/>
                  </a:lnTo>
                  <a:lnTo>
                    <a:pt x="42037" y="153288"/>
                  </a:lnTo>
                  <a:lnTo>
                    <a:pt x="40005" y="158241"/>
                  </a:lnTo>
                  <a:lnTo>
                    <a:pt x="35941" y="162306"/>
                  </a:lnTo>
                  <a:lnTo>
                    <a:pt x="31877" y="166369"/>
                  </a:lnTo>
                  <a:lnTo>
                    <a:pt x="26924" y="168401"/>
                  </a:lnTo>
                  <a:lnTo>
                    <a:pt x="21081" y="168401"/>
                  </a:lnTo>
                  <a:lnTo>
                    <a:pt x="15240" y="168401"/>
                  </a:lnTo>
                  <a:lnTo>
                    <a:pt x="10287" y="166369"/>
                  </a:lnTo>
                  <a:lnTo>
                    <a:pt x="6223" y="162306"/>
                  </a:lnTo>
                  <a:lnTo>
                    <a:pt x="2159" y="158241"/>
                  </a:lnTo>
                  <a:lnTo>
                    <a:pt x="0" y="153288"/>
                  </a:lnTo>
                  <a:lnTo>
                    <a:pt x="0" y="147574"/>
                  </a:lnTo>
                  <a:lnTo>
                    <a:pt x="0" y="141477"/>
                  </a:lnTo>
                  <a:lnTo>
                    <a:pt x="2159" y="136651"/>
                  </a:lnTo>
                  <a:lnTo>
                    <a:pt x="6350" y="132714"/>
                  </a:lnTo>
                  <a:lnTo>
                    <a:pt x="10541" y="128904"/>
                  </a:lnTo>
                  <a:lnTo>
                    <a:pt x="15367" y="126872"/>
                  </a:lnTo>
                  <a:lnTo>
                    <a:pt x="20701" y="126872"/>
                  </a:lnTo>
                  <a:close/>
                </a:path>
                <a:path w="43814" h="168910">
                  <a:moveTo>
                    <a:pt x="22098" y="0"/>
                  </a:moveTo>
                  <a:lnTo>
                    <a:pt x="28193" y="0"/>
                  </a:lnTo>
                  <a:lnTo>
                    <a:pt x="33274" y="2031"/>
                  </a:lnTo>
                  <a:lnTo>
                    <a:pt x="37337" y="6222"/>
                  </a:lnTo>
                  <a:lnTo>
                    <a:pt x="41402" y="10413"/>
                  </a:lnTo>
                  <a:lnTo>
                    <a:pt x="43434" y="15366"/>
                  </a:lnTo>
                  <a:lnTo>
                    <a:pt x="43434" y="20954"/>
                  </a:lnTo>
                  <a:lnTo>
                    <a:pt x="43434" y="26924"/>
                  </a:lnTo>
                  <a:lnTo>
                    <a:pt x="41402" y="31876"/>
                  </a:lnTo>
                  <a:lnTo>
                    <a:pt x="37211" y="35940"/>
                  </a:lnTo>
                  <a:lnTo>
                    <a:pt x="33147" y="39877"/>
                  </a:lnTo>
                  <a:lnTo>
                    <a:pt x="28193" y="41909"/>
                  </a:lnTo>
                  <a:lnTo>
                    <a:pt x="22479" y="41909"/>
                  </a:lnTo>
                  <a:lnTo>
                    <a:pt x="16637" y="41909"/>
                  </a:lnTo>
                  <a:lnTo>
                    <a:pt x="11684" y="39877"/>
                  </a:lnTo>
                  <a:lnTo>
                    <a:pt x="7620" y="35940"/>
                  </a:lnTo>
                  <a:lnTo>
                    <a:pt x="3429" y="31876"/>
                  </a:lnTo>
                  <a:lnTo>
                    <a:pt x="1397" y="26924"/>
                  </a:lnTo>
                  <a:lnTo>
                    <a:pt x="1397" y="20954"/>
                  </a:lnTo>
                  <a:lnTo>
                    <a:pt x="1397" y="15112"/>
                  </a:lnTo>
                  <a:lnTo>
                    <a:pt x="3556" y="10159"/>
                  </a:lnTo>
                  <a:lnTo>
                    <a:pt x="7747" y="6095"/>
                  </a:lnTo>
                  <a:lnTo>
                    <a:pt x="11937" y="2031"/>
                  </a:lnTo>
                  <a:lnTo>
                    <a:pt x="16764" y="0"/>
                  </a:lnTo>
                  <a:lnTo>
                    <a:pt x="22098" y="0"/>
                  </a:lnTo>
                  <a:close/>
                </a:path>
              </a:pathLst>
            </a:custGeom>
            <a:ln w="3175">
              <a:solidFill>
                <a:srgbClr val="DFDC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66795" y="3759199"/>
              <a:ext cx="102235" cy="31115"/>
            </a:xfrm>
            <a:custGeom>
              <a:avLst/>
              <a:gdLst/>
              <a:ahLst/>
              <a:cxnLst/>
              <a:rect l="l" t="t" r="r" b="b"/>
              <a:pathLst>
                <a:path w="102235" h="31114">
                  <a:moveTo>
                    <a:pt x="94868" y="0"/>
                  </a:moveTo>
                  <a:lnTo>
                    <a:pt x="89408" y="8381"/>
                  </a:lnTo>
                  <a:lnTo>
                    <a:pt x="83566" y="12573"/>
                  </a:lnTo>
                  <a:lnTo>
                    <a:pt x="73152" y="12573"/>
                  </a:lnTo>
                  <a:lnTo>
                    <a:pt x="65024" y="10794"/>
                  </a:lnTo>
                  <a:lnTo>
                    <a:pt x="44402" y="4591"/>
                  </a:lnTo>
                  <a:lnTo>
                    <a:pt x="37401" y="2762"/>
                  </a:lnTo>
                  <a:lnTo>
                    <a:pt x="31829" y="1647"/>
                  </a:lnTo>
                  <a:lnTo>
                    <a:pt x="27686" y="1269"/>
                  </a:lnTo>
                  <a:lnTo>
                    <a:pt x="20377" y="2863"/>
                  </a:lnTo>
                  <a:lnTo>
                    <a:pt x="13319" y="7635"/>
                  </a:lnTo>
                  <a:lnTo>
                    <a:pt x="6522" y="15575"/>
                  </a:lnTo>
                  <a:lnTo>
                    <a:pt x="0" y="26669"/>
                  </a:lnTo>
                  <a:lnTo>
                    <a:pt x="6858" y="30606"/>
                  </a:lnTo>
                  <a:lnTo>
                    <a:pt x="11937" y="22098"/>
                  </a:lnTo>
                  <a:lnTo>
                    <a:pt x="17653" y="17780"/>
                  </a:lnTo>
                  <a:lnTo>
                    <a:pt x="27559" y="17780"/>
                  </a:lnTo>
                  <a:lnTo>
                    <a:pt x="34925" y="19431"/>
                  </a:lnTo>
                  <a:lnTo>
                    <a:pt x="55372" y="25526"/>
                  </a:lnTo>
                  <a:lnTo>
                    <a:pt x="62992" y="27431"/>
                  </a:lnTo>
                  <a:lnTo>
                    <a:pt x="69087" y="28575"/>
                  </a:lnTo>
                  <a:lnTo>
                    <a:pt x="73660" y="28956"/>
                  </a:lnTo>
                  <a:lnTo>
                    <a:pt x="80996" y="27384"/>
                  </a:lnTo>
                  <a:lnTo>
                    <a:pt x="88153" y="22669"/>
                  </a:lnTo>
                  <a:lnTo>
                    <a:pt x="95144" y="14811"/>
                  </a:lnTo>
                  <a:lnTo>
                    <a:pt x="101981" y="3810"/>
                  </a:lnTo>
                  <a:lnTo>
                    <a:pt x="94868" y="0"/>
                  </a:lnTo>
                  <a:close/>
                </a:path>
              </a:pathLst>
            </a:custGeom>
            <a:solidFill>
              <a:srgbClr val="526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66795" y="3759199"/>
              <a:ext cx="102235" cy="31115"/>
            </a:xfrm>
            <a:custGeom>
              <a:avLst/>
              <a:gdLst/>
              <a:ahLst/>
              <a:cxnLst/>
              <a:rect l="l" t="t" r="r" b="b"/>
              <a:pathLst>
                <a:path w="102235" h="31114">
                  <a:moveTo>
                    <a:pt x="94868" y="0"/>
                  </a:moveTo>
                  <a:lnTo>
                    <a:pt x="101981" y="3810"/>
                  </a:lnTo>
                  <a:lnTo>
                    <a:pt x="95144" y="14811"/>
                  </a:lnTo>
                  <a:lnTo>
                    <a:pt x="88153" y="22669"/>
                  </a:lnTo>
                  <a:lnTo>
                    <a:pt x="80996" y="27384"/>
                  </a:lnTo>
                  <a:lnTo>
                    <a:pt x="73660" y="28956"/>
                  </a:lnTo>
                  <a:lnTo>
                    <a:pt x="69087" y="28575"/>
                  </a:lnTo>
                  <a:lnTo>
                    <a:pt x="62992" y="27431"/>
                  </a:lnTo>
                  <a:lnTo>
                    <a:pt x="55372" y="25526"/>
                  </a:lnTo>
                  <a:lnTo>
                    <a:pt x="46228" y="22860"/>
                  </a:lnTo>
                  <a:lnTo>
                    <a:pt x="34925" y="19431"/>
                  </a:lnTo>
                  <a:lnTo>
                    <a:pt x="27559" y="17780"/>
                  </a:lnTo>
                  <a:lnTo>
                    <a:pt x="24003" y="17780"/>
                  </a:lnTo>
                  <a:lnTo>
                    <a:pt x="17653" y="17780"/>
                  </a:lnTo>
                  <a:lnTo>
                    <a:pt x="11937" y="22098"/>
                  </a:lnTo>
                  <a:lnTo>
                    <a:pt x="6858" y="30606"/>
                  </a:lnTo>
                  <a:lnTo>
                    <a:pt x="0" y="26669"/>
                  </a:lnTo>
                  <a:lnTo>
                    <a:pt x="6522" y="15575"/>
                  </a:lnTo>
                  <a:lnTo>
                    <a:pt x="13319" y="7635"/>
                  </a:lnTo>
                  <a:lnTo>
                    <a:pt x="20377" y="2863"/>
                  </a:lnTo>
                  <a:lnTo>
                    <a:pt x="27686" y="1269"/>
                  </a:lnTo>
                  <a:lnTo>
                    <a:pt x="31829" y="1647"/>
                  </a:lnTo>
                  <a:lnTo>
                    <a:pt x="37401" y="2762"/>
                  </a:lnTo>
                  <a:lnTo>
                    <a:pt x="44402" y="4591"/>
                  </a:lnTo>
                  <a:lnTo>
                    <a:pt x="52831" y="7112"/>
                  </a:lnTo>
                  <a:lnTo>
                    <a:pt x="65024" y="10794"/>
                  </a:lnTo>
                  <a:lnTo>
                    <a:pt x="73152" y="12573"/>
                  </a:lnTo>
                  <a:lnTo>
                    <a:pt x="77470" y="12573"/>
                  </a:lnTo>
                  <a:lnTo>
                    <a:pt x="83566" y="12573"/>
                  </a:lnTo>
                  <a:lnTo>
                    <a:pt x="89408" y="8381"/>
                  </a:lnTo>
                  <a:lnTo>
                    <a:pt x="94868" y="0"/>
                  </a:lnTo>
                  <a:close/>
                </a:path>
              </a:pathLst>
            </a:custGeom>
            <a:ln w="3175">
              <a:solidFill>
                <a:srgbClr val="DFDC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53740" y="3608704"/>
            <a:ext cx="4997069" cy="32791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7174" y="4035425"/>
            <a:ext cx="7367498" cy="3221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4748" y="4462145"/>
            <a:ext cx="7751686" cy="32258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7116" y="4888865"/>
            <a:ext cx="1865502" cy="326898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564108" y="5743156"/>
            <a:ext cx="260985" cy="288290"/>
            <a:chOff x="564108" y="5743156"/>
            <a:chExt cx="260985" cy="288290"/>
          </a:xfrm>
        </p:grpSpPr>
        <p:sp>
          <p:nvSpPr>
            <p:cNvPr id="22" name="object 22"/>
            <p:cNvSpPr/>
            <p:nvPr/>
          </p:nvSpPr>
          <p:spPr>
            <a:xfrm>
              <a:off x="565632" y="5744680"/>
              <a:ext cx="257810" cy="285115"/>
            </a:xfrm>
            <a:custGeom>
              <a:avLst/>
              <a:gdLst/>
              <a:ahLst/>
              <a:cxnLst/>
              <a:rect l="l" t="t" r="r" b="b"/>
              <a:pathLst>
                <a:path w="257809" h="285114">
                  <a:moveTo>
                    <a:pt x="133314" y="26695"/>
                  </a:moveTo>
                  <a:lnTo>
                    <a:pt x="98209" y="26695"/>
                  </a:lnTo>
                  <a:lnTo>
                    <a:pt x="105765" y="29933"/>
                  </a:lnTo>
                  <a:lnTo>
                    <a:pt x="117005" y="42875"/>
                  </a:lnTo>
                  <a:lnTo>
                    <a:pt x="119811" y="50393"/>
                  </a:lnTo>
                  <a:lnTo>
                    <a:pt x="119811" y="58940"/>
                  </a:lnTo>
                  <a:lnTo>
                    <a:pt x="102957" y="105134"/>
                  </a:lnTo>
                  <a:lnTo>
                    <a:pt x="74096" y="145460"/>
                  </a:lnTo>
                  <a:lnTo>
                    <a:pt x="0" y="236321"/>
                  </a:lnTo>
                  <a:lnTo>
                    <a:pt x="0" y="244640"/>
                  </a:lnTo>
                  <a:lnTo>
                    <a:pt x="139573" y="244640"/>
                  </a:lnTo>
                  <a:lnTo>
                    <a:pt x="141655" y="246621"/>
                  </a:lnTo>
                  <a:lnTo>
                    <a:pt x="141655" y="252615"/>
                  </a:lnTo>
                  <a:lnTo>
                    <a:pt x="149809" y="252615"/>
                  </a:lnTo>
                  <a:lnTo>
                    <a:pt x="156917" y="217766"/>
                  </a:lnTo>
                  <a:lnTo>
                    <a:pt x="25654" y="217766"/>
                  </a:lnTo>
                  <a:lnTo>
                    <a:pt x="99352" y="144945"/>
                  </a:lnTo>
                  <a:lnTo>
                    <a:pt x="126915" y="116444"/>
                  </a:lnTo>
                  <a:lnTo>
                    <a:pt x="150841" y="78817"/>
                  </a:lnTo>
                  <a:lnTo>
                    <a:pt x="153441" y="61366"/>
                  </a:lnTo>
                  <a:lnTo>
                    <a:pt x="152483" y="51979"/>
                  </a:lnTo>
                  <a:lnTo>
                    <a:pt x="149609" y="43576"/>
                  </a:lnTo>
                  <a:lnTo>
                    <a:pt x="144815" y="36159"/>
                  </a:lnTo>
                  <a:lnTo>
                    <a:pt x="138099" y="29730"/>
                  </a:lnTo>
                  <a:lnTo>
                    <a:pt x="133314" y="26695"/>
                  </a:lnTo>
                  <a:close/>
                </a:path>
                <a:path w="257809" h="285114">
                  <a:moveTo>
                    <a:pt x="162293" y="191414"/>
                  </a:moveTo>
                  <a:lnTo>
                    <a:pt x="153962" y="191414"/>
                  </a:lnTo>
                  <a:lnTo>
                    <a:pt x="152463" y="200075"/>
                  </a:lnTo>
                  <a:lnTo>
                    <a:pt x="149517" y="206641"/>
                  </a:lnTo>
                  <a:lnTo>
                    <a:pt x="140728" y="215544"/>
                  </a:lnTo>
                  <a:lnTo>
                    <a:pt x="133502" y="217766"/>
                  </a:lnTo>
                  <a:lnTo>
                    <a:pt x="156917" y="217766"/>
                  </a:lnTo>
                  <a:lnTo>
                    <a:pt x="162293" y="191414"/>
                  </a:lnTo>
                  <a:close/>
                </a:path>
                <a:path w="257809" h="285114">
                  <a:moveTo>
                    <a:pt x="98996" y="17856"/>
                  </a:moveTo>
                  <a:lnTo>
                    <a:pt x="51621" y="27889"/>
                  </a:lnTo>
                  <a:lnTo>
                    <a:pt x="20980" y="43688"/>
                  </a:lnTo>
                  <a:lnTo>
                    <a:pt x="20980" y="96393"/>
                  </a:lnTo>
                  <a:lnTo>
                    <a:pt x="32766" y="96393"/>
                  </a:lnTo>
                  <a:lnTo>
                    <a:pt x="34852" y="82452"/>
                  </a:lnTo>
                  <a:lnTo>
                    <a:pt x="38674" y="69586"/>
                  </a:lnTo>
                  <a:lnTo>
                    <a:pt x="68994" y="31789"/>
                  </a:lnTo>
                  <a:lnTo>
                    <a:pt x="88709" y="26695"/>
                  </a:lnTo>
                  <a:lnTo>
                    <a:pt x="133314" y="26695"/>
                  </a:lnTo>
                  <a:lnTo>
                    <a:pt x="129903" y="24532"/>
                  </a:lnTo>
                  <a:lnTo>
                    <a:pt x="120653" y="20821"/>
                  </a:lnTo>
                  <a:lnTo>
                    <a:pt x="110349" y="18597"/>
                  </a:lnTo>
                  <a:lnTo>
                    <a:pt x="98996" y="17856"/>
                  </a:lnTo>
                  <a:close/>
                </a:path>
                <a:path w="257809" h="285114">
                  <a:moveTo>
                    <a:pt x="175907" y="0"/>
                  </a:moveTo>
                  <a:lnTo>
                    <a:pt x="175907" y="10566"/>
                  </a:lnTo>
                  <a:lnTo>
                    <a:pt x="187787" y="24490"/>
                  </a:lnTo>
                  <a:lnTo>
                    <a:pt x="197731" y="38507"/>
                  </a:lnTo>
                  <a:lnTo>
                    <a:pt x="216277" y="82156"/>
                  </a:lnTo>
                  <a:lnTo>
                    <a:pt x="222021" y="140779"/>
                  </a:lnTo>
                  <a:lnTo>
                    <a:pt x="221416" y="162498"/>
                  </a:lnTo>
                  <a:lnTo>
                    <a:pt x="212331" y="215684"/>
                  </a:lnTo>
                  <a:lnTo>
                    <a:pt x="188208" y="259702"/>
                  </a:lnTo>
                  <a:lnTo>
                    <a:pt x="175907" y="274294"/>
                  </a:lnTo>
                  <a:lnTo>
                    <a:pt x="175907" y="285038"/>
                  </a:lnTo>
                  <a:lnTo>
                    <a:pt x="208005" y="258813"/>
                  </a:lnTo>
                  <a:lnTo>
                    <a:pt x="234188" y="226263"/>
                  </a:lnTo>
                  <a:lnTo>
                    <a:pt x="251596" y="187163"/>
                  </a:lnTo>
                  <a:lnTo>
                    <a:pt x="257403" y="141300"/>
                  </a:lnTo>
                  <a:lnTo>
                    <a:pt x="256629" y="123419"/>
                  </a:lnTo>
                  <a:lnTo>
                    <a:pt x="245021" y="78879"/>
                  </a:lnTo>
                  <a:lnTo>
                    <a:pt x="223897" y="44393"/>
                  </a:lnTo>
                  <a:lnTo>
                    <a:pt x="197300" y="16030"/>
                  </a:lnTo>
                  <a:lnTo>
                    <a:pt x="186975" y="7731"/>
                  </a:lnTo>
                  <a:lnTo>
                    <a:pt x="17590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4108" y="5761012"/>
              <a:ext cx="165341" cy="23780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41540" y="5744680"/>
              <a:ext cx="81915" cy="285115"/>
            </a:xfrm>
            <a:custGeom>
              <a:avLst/>
              <a:gdLst/>
              <a:ahLst/>
              <a:cxnLst/>
              <a:rect l="l" t="t" r="r" b="b"/>
              <a:pathLst>
                <a:path w="81915" h="285114">
                  <a:moveTo>
                    <a:pt x="0" y="0"/>
                  </a:moveTo>
                  <a:lnTo>
                    <a:pt x="30975" y="24895"/>
                  </a:lnTo>
                  <a:lnTo>
                    <a:pt x="55597" y="55175"/>
                  </a:lnTo>
                  <a:lnTo>
                    <a:pt x="74530" y="92210"/>
                  </a:lnTo>
                  <a:lnTo>
                    <a:pt x="81495" y="141300"/>
                  </a:lnTo>
                  <a:lnTo>
                    <a:pt x="80043" y="165076"/>
                  </a:lnTo>
                  <a:lnTo>
                    <a:pt x="68433" y="207558"/>
                  </a:lnTo>
                  <a:lnTo>
                    <a:pt x="45928" y="243330"/>
                  </a:lnTo>
                  <a:lnTo>
                    <a:pt x="16787" y="272715"/>
                  </a:lnTo>
                  <a:lnTo>
                    <a:pt x="0" y="285038"/>
                  </a:lnTo>
                  <a:lnTo>
                    <a:pt x="0" y="274294"/>
                  </a:lnTo>
                  <a:lnTo>
                    <a:pt x="12300" y="259702"/>
                  </a:lnTo>
                  <a:lnTo>
                    <a:pt x="22474" y="245070"/>
                  </a:lnTo>
                  <a:lnTo>
                    <a:pt x="40664" y="199951"/>
                  </a:lnTo>
                  <a:lnTo>
                    <a:pt x="46113" y="140779"/>
                  </a:lnTo>
                  <a:lnTo>
                    <a:pt x="45475" y="119126"/>
                  </a:lnTo>
                  <a:lnTo>
                    <a:pt x="35902" y="66840"/>
                  </a:lnTo>
                  <a:lnTo>
                    <a:pt x="11880" y="24490"/>
                  </a:lnTo>
                  <a:lnTo>
                    <a:pt x="0" y="1056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DFDC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995172" y="5756846"/>
            <a:ext cx="2277745" cy="287655"/>
            <a:chOff x="995172" y="5756846"/>
            <a:chExt cx="2277745" cy="287655"/>
          </a:xfrm>
        </p:grpSpPr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5395" y="5756846"/>
              <a:ext cx="2069528" cy="24215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96696" y="6024372"/>
              <a:ext cx="2077720" cy="18415"/>
            </a:xfrm>
            <a:custGeom>
              <a:avLst/>
              <a:gdLst/>
              <a:ahLst/>
              <a:cxnLst/>
              <a:rect l="l" t="t" r="r" b="b"/>
              <a:pathLst>
                <a:path w="2077720" h="18414">
                  <a:moveTo>
                    <a:pt x="2077212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2077212" y="18287"/>
                  </a:lnTo>
                  <a:lnTo>
                    <a:pt x="207721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6696" y="6024372"/>
              <a:ext cx="2077720" cy="18415"/>
            </a:xfrm>
            <a:custGeom>
              <a:avLst/>
              <a:gdLst/>
              <a:ahLst/>
              <a:cxnLst/>
              <a:rect l="l" t="t" r="r" b="b"/>
              <a:pathLst>
                <a:path w="2077720" h="18414">
                  <a:moveTo>
                    <a:pt x="0" y="18287"/>
                  </a:moveTo>
                  <a:lnTo>
                    <a:pt x="2077212" y="18287"/>
                  </a:lnTo>
                  <a:lnTo>
                    <a:pt x="2077212" y="0"/>
                  </a:lnTo>
                  <a:lnTo>
                    <a:pt x="0" y="0"/>
                  </a:lnTo>
                  <a:lnTo>
                    <a:pt x="0" y="18287"/>
                  </a:lnTo>
                  <a:close/>
                </a:path>
              </a:pathLst>
            </a:custGeom>
            <a:ln w="3175">
              <a:solidFill>
                <a:srgbClr val="DFDC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5879" y="5825985"/>
              <a:ext cx="43815" cy="168910"/>
            </a:xfrm>
            <a:custGeom>
              <a:avLst/>
              <a:gdLst/>
              <a:ahLst/>
              <a:cxnLst/>
              <a:rect l="l" t="t" r="r" b="b"/>
              <a:pathLst>
                <a:path w="43814" h="168910">
                  <a:moveTo>
                    <a:pt x="26923" y="126923"/>
                  </a:moveTo>
                  <a:lnTo>
                    <a:pt x="15366" y="126923"/>
                  </a:lnTo>
                  <a:lnTo>
                    <a:pt x="10540" y="128854"/>
                  </a:lnTo>
                  <a:lnTo>
                    <a:pt x="2158" y="136601"/>
                  </a:lnTo>
                  <a:lnTo>
                    <a:pt x="0" y="141541"/>
                  </a:lnTo>
                  <a:lnTo>
                    <a:pt x="0" y="153339"/>
                  </a:lnTo>
                  <a:lnTo>
                    <a:pt x="2158" y="158254"/>
                  </a:lnTo>
                  <a:lnTo>
                    <a:pt x="10287" y="166344"/>
                  </a:lnTo>
                  <a:lnTo>
                    <a:pt x="15239" y="168363"/>
                  </a:lnTo>
                  <a:lnTo>
                    <a:pt x="26923" y="168363"/>
                  </a:lnTo>
                  <a:lnTo>
                    <a:pt x="31876" y="166344"/>
                  </a:lnTo>
                  <a:lnTo>
                    <a:pt x="40004" y="158254"/>
                  </a:lnTo>
                  <a:lnTo>
                    <a:pt x="42037" y="153339"/>
                  </a:lnTo>
                  <a:lnTo>
                    <a:pt x="42037" y="142011"/>
                  </a:lnTo>
                  <a:lnTo>
                    <a:pt x="40004" y="137185"/>
                  </a:lnTo>
                  <a:lnTo>
                    <a:pt x="36068" y="133083"/>
                  </a:lnTo>
                  <a:lnTo>
                    <a:pt x="32003" y="128981"/>
                  </a:lnTo>
                  <a:lnTo>
                    <a:pt x="26923" y="126923"/>
                  </a:lnTo>
                  <a:close/>
                </a:path>
                <a:path w="43814" h="168910">
                  <a:moveTo>
                    <a:pt x="28193" y="0"/>
                  </a:moveTo>
                  <a:lnTo>
                    <a:pt x="16763" y="0"/>
                  </a:lnTo>
                  <a:lnTo>
                    <a:pt x="11937" y="2031"/>
                  </a:lnTo>
                  <a:lnTo>
                    <a:pt x="3556" y="10121"/>
                  </a:lnTo>
                  <a:lnTo>
                    <a:pt x="1396" y="15087"/>
                  </a:lnTo>
                  <a:lnTo>
                    <a:pt x="1396" y="26885"/>
                  </a:lnTo>
                  <a:lnTo>
                    <a:pt x="3428" y="31851"/>
                  </a:lnTo>
                  <a:lnTo>
                    <a:pt x="7619" y="35902"/>
                  </a:lnTo>
                  <a:lnTo>
                    <a:pt x="11683" y="39941"/>
                  </a:lnTo>
                  <a:lnTo>
                    <a:pt x="16637" y="41960"/>
                  </a:lnTo>
                  <a:lnTo>
                    <a:pt x="28193" y="41960"/>
                  </a:lnTo>
                  <a:lnTo>
                    <a:pt x="33146" y="39941"/>
                  </a:lnTo>
                  <a:lnTo>
                    <a:pt x="37210" y="35902"/>
                  </a:lnTo>
                  <a:lnTo>
                    <a:pt x="41401" y="31851"/>
                  </a:lnTo>
                  <a:lnTo>
                    <a:pt x="43433" y="26885"/>
                  </a:lnTo>
                  <a:lnTo>
                    <a:pt x="43339" y="15087"/>
                  </a:lnTo>
                  <a:lnTo>
                    <a:pt x="41401" y="10413"/>
                  </a:lnTo>
                  <a:lnTo>
                    <a:pt x="33273" y="2082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95879" y="5825985"/>
              <a:ext cx="43815" cy="168910"/>
            </a:xfrm>
            <a:custGeom>
              <a:avLst/>
              <a:gdLst/>
              <a:ahLst/>
              <a:cxnLst/>
              <a:rect l="l" t="t" r="r" b="b"/>
              <a:pathLst>
                <a:path w="43814" h="168910">
                  <a:moveTo>
                    <a:pt x="20700" y="126923"/>
                  </a:moveTo>
                  <a:lnTo>
                    <a:pt x="26923" y="126923"/>
                  </a:lnTo>
                  <a:lnTo>
                    <a:pt x="32003" y="128981"/>
                  </a:lnTo>
                  <a:lnTo>
                    <a:pt x="36068" y="133083"/>
                  </a:lnTo>
                  <a:lnTo>
                    <a:pt x="40004" y="137185"/>
                  </a:lnTo>
                  <a:lnTo>
                    <a:pt x="42037" y="142011"/>
                  </a:lnTo>
                  <a:lnTo>
                    <a:pt x="42037" y="147561"/>
                  </a:lnTo>
                  <a:lnTo>
                    <a:pt x="42037" y="153339"/>
                  </a:lnTo>
                  <a:lnTo>
                    <a:pt x="40004" y="158254"/>
                  </a:lnTo>
                  <a:lnTo>
                    <a:pt x="35940" y="162293"/>
                  </a:lnTo>
                  <a:lnTo>
                    <a:pt x="31876" y="166344"/>
                  </a:lnTo>
                  <a:lnTo>
                    <a:pt x="26923" y="168363"/>
                  </a:lnTo>
                  <a:lnTo>
                    <a:pt x="21081" y="168363"/>
                  </a:lnTo>
                  <a:lnTo>
                    <a:pt x="15239" y="168363"/>
                  </a:lnTo>
                  <a:lnTo>
                    <a:pt x="10287" y="166344"/>
                  </a:lnTo>
                  <a:lnTo>
                    <a:pt x="6222" y="162293"/>
                  </a:lnTo>
                  <a:lnTo>
                    <a:pt x="2158" y="158254"/>
                  </a:lnTo>
                  <a:lnTo>
                    <a:pt x="0" y="153339"/>
                  </a:lnTo>
                  <a:lnTo>
                    <a:pt x="0" y="147561"/>
                  </a:lnTo>
                  <a:lnTo>
                    <a:pt x="0" y="141541"/>
                  </a:lnTo>
                  <a:lnTo>
                    <a:pt x="2158" y="136601"/>
                  </a:lnTo>
                  <a:lnTo>
                    <a:pt x="6350" y="132727"/>
                  </a:lnTo>
                  <a:lnTo>
                    <a:pt x="10540" y="128854"/>
                  </a:lnTo>
                  <a:lnTo>
                    <a:pt x="15366" y="126923"/>
                  </a:lnTo>
                  <a:lnTo>
                    <a:pt x="20700" y="126923"/>
                  </a:lnTo>
                  <a:close/>
                </a:path>
                <a:path w="43814" h="168910">
                  <a:moveTo>
                    <a:pt x="22097" y="0"/>
                  </a:moveTo>
                  <a:lnTo>
                    <a:pt x="28193" y="0"/>
                  </a:lnTo>
                  <a:lnTo>
                    <a:pt x="33273" y="2082"/>
                  </a:lnTo>
                  <a:lnTo>
                    <a:pt x="37337" y="6248"/>
                  </a:lnTo>
                  <a:lnTo>
                    <a:pt x="41401" y="10413"/>
                  </a:lnTo>
                  <a:lnTo>
                    <a:pt x="43433" y="15316"/>
                  </a:lnTo>
                  <a:lnTo>
                    <a:pt x="43433" y="20980"/>
                  </a:lnTo>
                  <a:lnTo>
                    <a:pt x="43433" y="26885"/>
                  </a:lnTo>
                  <a:lnTo>
                    <a:pt x="41401" y="31851"/>
                  </a:lnTo>
                  <a:lnTo>
                    <a:pt x="37210" y="35902"/>
                  </a:lnTo>
                  <a:lnTo>
                    <a:pt x="33146" y="39941"/>
                  </a:lnTo>
                  <a:lnTo>
                    <a:pt x="28193" y="41960"/>
                  </a:lnTo>
                  <a:lnTo>
                    <a:pt x="22351" y="41960"/>
                  </a:lnTo>
                  <a:lnTo>
                    <a:pt x="16637" y="41960"/>
                  </a:lnTo>
                  <a:lnTo>
                    <a:pt x="11683" y="39941"/>
                  </a:lnTo>
                  <a:lnTo>
                    <a:pt x="7619" y="35902"/>
                  </a:lnTo>
                  <a:lnTo>
                    <a:pt x="3428" y="31851"/>
                  </a:lnTo>
                  <a:lnTo>
                    <a:pt x="1396" y="26885"/>
                  </a:lnTo>
                  <a:lnTo>
                    <a:pt x="1396" y="20980"/>
                  </a:lnTo>
                  <a:lnTo>
                    <a:pt x="1396" y="15087"/>
                  </a:lnTo>
                  <a:lnTo>
                    <a:pt x="3556" y="10121"/>
                  </a:lnTo>
                  <a:lnTo>
                    <a:pt x="7746" y="6070"/>
                  </a:lnTo>
                  <a:lnTo>
                    <a:pt x="11937" y="2031"/>
                  </a:lnTo>
                  <a:lnTo>
                    <a:pt x="16763" y="0"/>
                  </a:lnTo>
                  <a:lnTo>
                    <a:pt x="22097" y="0"/>
                  </a:lnTo>
                  <a:close/>
                </a:path>
              </a:pathLst>
            </a:custGeom>
            <a:ln w="3175">
              <a:solidFill>
                <a:srgbClr val="DFDC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68904" y="5892749"/>
              <a:ext cx="102235" cy="31115"/>
            </a:xfrm>
            <a:custGeom>
              <a:avLst/>
              <a:gdLst/>
              <a:ahLst/>
              <a:cxnLst/>
              <a:rect l="l" t="t" r="r" b="b"/>
              <a:pathLst>
                <a:path w="102235" h="31114">
                  <a:moveTo>
                    <a:pt x="94868" y="0"/>
                  </a:moveTo>
                  <a:lnTo>
                    <a:pt x="89407" y="8432"/>
                  </a:lnTo>
                  <a:lnTo>
                    <a:pt x="83566" y="12649"/>
                  </a:lnTo>
                  <a:lnTo>
                    <a:pt x="73151" y="12649"/>
                  </a:lnTo>
                  <a:lnTo>
                    <a:pt x="65023" y="10807"/>
                  </a:lnTo>
                  <a:lnTo>
                    <a:pt x="44402" y="4598"/>
                  </a:lnTo>
                  <a:lnTo>
                    <a:pt x="37401" y="2813"/>
                  </a:lnTo>
                  <a:lnTo>
                    <a:pt x="31829" y="1741"/>
                  </a:lnTo>
                  <a:lnTo>
                    <a:pt x="27685" y="1384"/>
                  </a:lnTo>
                  <a:lnTo>
                    <a:pt x="20377" y="2972"/>
                  </a:lnTo>
                  <a:lnTo>
                    <a:pt x="13319" y="7735"/>
                  </a:lnTo>
                  <a:lnTo>
                    <a:pt x="6522" y="15673"/>
                  </a:lnTo>
                  <a:lnTo>
                    <a:pt x="0" y="26784"/>
                  </a:lnTo>
                  <a:lnTo>
                    <a:pt x="6857" y="30683"/>
                  </a:lnTo>
                  <a:lnTo>
                    <a:pt x="11937" y="22136"/>
                  </a:lnTo>
                  <a:lnTo>
                    <a:pt x="17652" y="17856"/>
                  </a:lnTo>
                  <a:lnTo>
                    <a:pt x="27558" y="17856"/>
                  </a:lnTo>
                  <a:lnTo>
                    <a:pt x="34925" y="19532"/>
                  </a:lnTo>
                  <a:lnTo>
                    <a:pt x="55371" y="25537"/>
                  </a:lnTo>
                  <a:lnTo>
                    <a:pt x="62991" y="27435"/>
                  </a:lnTo>
                  <a:lnTo>
                    <a:pt x="69087" y="28575"/>
                  </a:lnTo>
                  <a:lnTo>
                    <a:pt x="73659" y="28956"/>
                  </a:lnTo>
                  <a:lnTo>
                    <a:pt x="80996" y="27389"/>
                  </a:lnTo>
                  <a:lnTo>
                    <a:pt x="88153" y="22690"/>
                  </a:lnTo>
                  <a:lnTo>
                    <a:pt x="95144" y="14859"/>
                  </a:lnTo>
                  <a:lnTo>
                    <a:pt x="101981" y="3898"/>
                  </a:lnTo>
                  <a:lnTo>
                    <a:pt x="9486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68904" y="5892749"/>
              <a:ext cx="102235" cy="31115"/>
            </a:xfrm>
            <a:custGeom>
              <a:avLst/>
              <a:gdLst/>
              <a:ahLst/>
              <a:cxnLst/>
              <a:rect l="l" t="t" r="r" b="b"/>
              <a:pathLst>
                <a:path w="102235" h="31114">
                  <a:moveTo>
                    <a:pt x="94868" y="0"/>
                  </a:moveTo>
                  <a:lnTo>
                    <a:pt x="101981" y="3898"/>
                  </a:lnTo>
                  <a:lnTo>
                    <a:pt x="95144" y="14859"/>
                  </a:lnTo>
                  <a:lnTo>
                    <a:pt x="88153" y="22690"/>
                  </a:lnTo>
                  <a:lnTo>
                    <a:pt x="80996" y="27389"/>
                  </a:lnTo>
                  <a:lnTo>
                    <a:pt x="73659" y="28956"/>
                  </a:lnTo>
                  <a:lnTo>
                    <a:pt x="69087" y="28575"/>
                  </a:lnTo>
                  <a:lnTo>
                    <a:pt x="62991" y="27435"/>
                  </a:lnTo>
                  <a:lnTo>
                    <a:pt x="55371" y="25537"/>
                  </a:lnTo>
                  <a:lnTo>
                    <a:pt x="46227" y="22885"/>
                  </a:lnTo>
                  <a:lnTo>
                    <a:pt x="34925" y="19532"/>
                  </a:lnTo>
                  <a:lnTo>
                    <a:pt x="27558" y="17856"/>
                  </a:lnTo>
                  <a:lnTo>
                    <a:pt x="24002" y="17856"/>
                  </a:lnTo>
                  <a:lnTo>
                    <a:pt x="17652" y="17856"/>
                  </a:lnTo>
                  <a:lnTo>
                    <a:pt x="11937" y="22136"/>
                  </a:lnTo>
                  <a:lnTo>
                    <a:pt x="6857" y="30683"/>
                  </a:lnTo>
                  <a:lnTo>
                    <a:pt x="0" y="26784"/>
                  </a:lnTo>
                  <a:lnTo>
                    <a:pt x="6522" y="15673"/>
                  </a:lnTo>
                  <a:lnTo>
                    <a:pt x="13319" y="7735"/>
                  </a:lnTo>
                  <a:lnTo>
                    <a:pt x="20377" y="2972"/>
                  </a:lnTo>
                  <a:lnTo>
                    <a:pt x="27685" y="1384"/>
                  </a:lnTo>
                  <a:lnTo>
                    <a:pt x="31829" y="1741"/>
                  </a:lnTo>
                  <a:lnTo>
                    <a:pt x="37401" y="2813"/>
                  </a:lnTo>
                  <a:lnTo>
                    <a:pt x="44402" y="4598"/>
                  </a:lnTo>
                  <a:lnTo>
                    <a:pt x="52831" y="7099"/>
                  </a:lnTo>
                  <a:lnTo>
                    <a:pt x="65023" y="10807"/>
                  </a:lnTo>
                  <a:lnTo>
                    <a:pt x="73151" y="12649"/>
                  </a:lnTo>
                  <a:lnTo>
                    <a:pt x="77469" y="12649"/>
                  </a:lnTo>
                  <a:lnTo>
                    <a:pt x="83566" y="12649"/>
                  </a:lnTo>
                  <a:lnTo>
                    <a:pt x="89407" y="8432"/>
                  </a:lnTo>
                  <a:lnTo>
                    <a:pt x="94868" y="0"/>
                  </a:lnTo>
                  <a:close/>
                </a:path>
              </a:pathLst>
            </a:custGeom>
            <a:ln w="3175">
              <a:solidFill>
                <a:srgbClr val="DFDC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3" name="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355847" y="5742279"/>
            <a:ext cx="4144391" cy="32693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61327" y="6168999"/>
            <a:ext cx="3760863" cy="326936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1836" y="845819"/>
            <a:ext cx="4550664" cy="847343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333756" y="2130551"/>
            <a:ext cx="8392795" cy="965200"/>
            <a:chOff x="333756" y="2130551"/>
            <a:chExt cx="8392795" cy="965200"/>
          </a:xfrm>
        </p:grpSpPr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3756" y="2130551"/>
              <a:ext cx="8392668" cy="53797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3756" y="2557271"/>
              <a:ext cx="2112264" cy="537972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333756" y="3410711"/>
            <a:ext cx="8254365" cy="1818639"/>
            <a:chOff x="333756" y="3410711"/>
            <a:chExt cx="8254365" cy="1818639"/>
          </a:xfrm>
        </p:grpSpPr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3756" y="3410711"/>
              <a:ext cx="801624" cy="53797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05612" y="3410711"/>
              <a:ext cx="2481072" cy="53797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918972" y="3899915"/>
              <a:ext cx="2054860" cy="0"/>
            </a:xfrm>
            <a:custGeom>
              <a:avLst/>
              <a:gdLst/>
              <a:ahLst/>
              <a:cxnLst/>
              <a:rect l="l" t="t" r="r" b="b"/>
              <a:pathLst>
                <a:path w="2054860">
                  <a:moveTo>
                    <a:pt x="0" y="0"/>
                  </a:moveTo>
                  <a:lnTo>
                    <a:pt x="2054352" y="0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56916" y="3410711"/>
              <a:ext cx="502919" cy="53797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30067" y="3410711"/>
              <a:ext cx="562356" cy="5379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38856" y="3410711"/>
              <a:ext cx="5497068" cy="53797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3756" y="3837431"/>
              <a:ext cx="7876032" cy="53797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3756" y="4264151"/>
              <a:ext cx="8253983" cy="53797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3756" y="4690872"/>
              <a:ext cx="2374392" cy="537971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333756" y="5544311"/>
            <a:ext cx="7449820" cy="965200"/>
            <a:chOff x="333756" y="5544311"/>
            <a:chExt cx="7449820" cy="965200"/>
          </a:xfrm>
        </p:grpSpPr>
        <p:pic>
          <p:nvPicPr>
            <p:cNvPr id="50" name="object 5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3756" y="5544311"/>
              <a:ext cx="877824" cy="53797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811" y="5544311"/>
              <a:ext cx="2506980" cy="53797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95172" y="6033515"/>
              <a:ext cx="2080260" cy="0"/>
            </a:xfrm>
            <a:custGeom>
              <a:avLst/>
              <a:gdLst/>
              <a:ahLst/>
              <a:cxnLst/>
              <a:rect l="l" t="t" r="r" b="b"/>
              <a:pathLst>
                <a:path w="2080260">
                  <a:moveTo>
                    <a:pt x="0" y="0"/>
                  </a:moveTo>
                  <a:lnTo>
                    <a:pt x="2080260" y="0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59023" y="5544311"/>
              <a:ext cx="502920" cy="53797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32176" y="5544311"/>
              <a:ext cx="562355" cy="53797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140963" y="5544311"/>
              <a:ext cx="4642103" cy="53797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33756" y="5971031"/>
              <a:ext cx="4210812" cy="5379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892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304800"/>
            <a:ext cx="8153400" cy="6324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44450" indent="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Logical DFDs:</a:t>
            </a:r>
          </a:p>
          <a:p>
            <a:pPr marL="387350" indent="-3429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shows sources and sinks (destinations) of data</a:t>
            </a:r>
          </a:p>
          <a:p>
            <a:pPr marL="387350" indent="-3429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identifies and names the logical functions (processes) of the system.</a:t>
            </a:r>
          </a:p>
          <a:p>
            <a:pPr marL="387350" indent="-3429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identifies and names the groups of data elements that connect one process to another.</a:t>
            </a:r>
          </a:p>
          <a:p>
            <a:pPr marL="387350" indent="-3429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identifies the data stores.</a:t>
            </a:r>
          </a:p>
          <a:p>
            <a:pPr marL="387350" indent="-3429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each function broken down into more detailed DFD (levels).</a:t>
            </a:r>
          </a:p>
          <a:p>
            <a:pPr marL="387350" indent="-3429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descriptions of processes, flows, stores, elements recorded in data dictionary.</a:t>
            </a:r>
          </a:p>
          <a:p>
            <a:pPr marL="44450" indent="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4450" indent="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3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304800"/>
            <a:ext cx="8153400" cy="6324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44450" indent="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Logical DFDs:</a:t>
            </a:r>
          </a:p>
          <a:p>
            <a:pPr marL="44450" indent="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01650" indent="-4572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All of the above documentation comprises a logical functional specification for an existing or new system.</a:t>
            </a:r>
          </a:p>
          <a:p>
            <a:pPr marL="501650" indent="-4572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detailed statement of what the system does/is to do.</a:t>
            </a:r>
          </a:p>
          <a:p>
            <a:pPr marL="501650" indent="-45720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Free from physical considerations of how it will be implemented.</a:t>
            </a:r>
          </a:p>
          <a:p>
            <a:pPr marL="44450" indent="0" algn="just" fontAlgn="auto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" y="473709"/>
            <a:ext cx="9014459" cy="830997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sz="5400" dirty="0" smtClean="0"/>
              <a:t>DFD is not a </a:t>
            </a:r>
            <a:r>
              <a:rPr lang="en-IN" sz="5400" dirty="0" err="1" smtClean="0"/>
              <a:t>FlowChart</a:t>
            </a:r>
            <a:r>
              <a:rPr lang="en-IN" sz="5400" dirty="0" smtClean="0"/>
              <a:t>!</a:t>
            </a:r>
            <a:endParaRPr lang="en-IN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7818120" cy="276999"/>
          </a:xfrm>
        </p:spPr>
        <p:txBody>
          <a:bodyPr/>
          <a:lstStyle/>
          <a:p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90600" y="1864468"/>
            <a:ext cx="7391400" cy="4729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520"/>
              </a:spcBef>
              <a:buClr>
                <a:srgbClr val="F3A346"/>
              </a:buClr>
              <a:buSzPct val="83928"/>
              <a:buFont typeface="Wingdings"/>
              <a:buChar char=""/>
              <a:tabLst>
                <a:tab pos="355600" algn="l"/>
              </a:tabLst>
            </a:pPr>
            <a:r>
              <a:rPr lang="en-US" sz="3200" spc="80" dirty="0">
                <a:solidFill>
                  <a:srgbClr val="526042"/>
                </a:solidFill>
                <a:cs typeface="Calibri"/>
              </a:rPr>
              <a:t>Flow</a:t>
            </a:r>
            <a:r>
              <a:rPr lang="en-US" sz="3200" spc="285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85" dirty="0">
                <a:solidFill>
                  <a:srgbClr val="526042"/>
                </a:solidFill>
                <a:cs typeface="Calibri"/>
              </a:rPr>
              <a:t>chart</a:t>
            </a:r>
            <a:r>
              <a:rPr lang="en-US" sz="3200" spc="300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45" dirty="0">
                <a:solidFill>
                  <a:srgbClr val="526042"/>
                </a:solidFill>
                <a:cs typeface="Calibri"/>
              </a:rPr>
              <a:t>shows</a:t>
            </a:r>
            <a:r>
              <a:rPr lang="en-US" sz="3200" spc="315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-5" dirty="0">
                <a:solidFill>
                  <a:srgbClr val="526042"/>
                </a:solidFill>
                <a:latin typeface="Verdana"/>
                <a:cs typeface="Verdana"/>
              </a:rPr>
              <a:t>“</a:t>
            </a:r>
            <a:r>
              <a:rPr lang="en-US" sz="3200" spc="-90" dirty="0">
                <a:solidFill>
                  <a:srgbClr val="526042"/>
                </a:solidFill>
                <a:latin typeface="Verdana"/>
                <a:cs typeface="Verdana"/>
              </a:rPr>
              <a:t> </a:t>
            </a:r>
            <a:r>
              <a:rPr lang="en-US" sz="3200" i="1" u="heavy" spc="20" dirty="0">
                <a:solidFill>
                  <a:srgbClr val="526042"/>
                </a:solidFill>
                <a:uFill>
                  <a:solidFill>
                    <a:srgbClr val="526042"/>
                  </a:solidFill>
                </a:uFill>
                <a:cs typeface="Calibri"/>
              </a:rPr>
              <a:t>flow</a:t>
            </a:r>
            <a:r>
              <a:rPr lang="en-US" sz="3200" i="1" u="heavy" spc="270" dirty="0">
                <a:solidFill>
                  <a:srgbClr val="526042"/>
                </a:solidFill>
                <a:uFill>
                  <a:solidFill>
                    <a:srgbClr val="526042"/>
                  </a:solidFill>
                </a:uFill>
                <a:cs typeface="Calibri"/>
              </a:rPr>
              <a:t> </a:t>
            </a:r>
            <a:r>
              <a:rPr lang="en-US" sz="3200" i="1" u="heavy" spc="-40" dirty="0">
                <a:solidFill>
                  <a:srgbClr val="526042"/>
                </a:solidFill>
                <a:uFill>
                  <a:solidFill>
                    <a:srgbClr val="526042"/>
                  </a:solidFill>
                </a:uFill>
                <a:cs typeface="Calibri"/>
              </a:rPr>
              <a:t>of</a:t>
            </a:r>
            <a:r>
              <a:rPr lang="en-US" sz="3200" i="1" u="heavy" spc="484" dirty="0">
                <a:solidFill>
                  <a:srgbClr val="526042"/>
                </a:solidFill>
                <a:uFill>
                  <a:solidFill>
                    <a:srgbClr val="526042"/>
                  </a:solidFill>
                </a:uFill>
                <a:cs typeface="Calibri"/>
              </a:rPr>
              <a:t> </a:t>
            </a:r>
            <a:r>
              <a:rPr lang="en-US" sz="3200" i="1" u="heavy" spc="70" dirty="0">
                <a:solidFill>
                  <a:srgbClr val="526042"/>
                </a:solidFill>
                <a:uFill>
                  <a:solidFill>
                    <a:srgbClr val="526042"/>
                  </a:solidFill>
                </a:uFill>
                <a:cs typeface="Calibri"/>
              </a:rPr>
              <a:t>Control</a:t>
            </a:r>
            <a:r>
              <a:rPr lang="en-US" sz="3200" i="1" u="heavy" spc="275" dirty="0">
                <a:solidFill>
                  <a:srgbClr val="526042"/>
                </a:solidFill>
                <a:uFill>
                  <a:solidFill>
                    <a:srgbClr val="526042"/>
                  </a:solidFill>
                </a:uFill>
                <a:cs typeface="Calibri"/>
              </a:rPr>
              <a:t> </a:t>
            </a:r>
            <a:r>
              <a:rPr lang="en-US" sz="3200" spc="-5" dirty="0">
                <a:solidFill>
                  <a:srgbClr val="526042"/>
                </a:solidFill>
                <a:latin typeface="Verdana"/>
                <a:cs typeface="Verdana"/>
              </a:rPr>
              <a:t>“</a:t>
            </a:r>
            <a:r>
              <a:rPr lang="en-US" sz="3200" spc="-75" dirty="0">
                <a:solidFill>
                  <a:srgbClr val="526042"/>
                </a:solidFill>
                <a:latin typeface="Verdana"/>
                <a:cs typeface="Verdana"/>
              </a:rPr>
              <a:t> </a:t>
            </a:r>
            <a:r>
              <a:rPr lang="en-US" sz="3200" spc="-40" dirty="0">
                <a:solidFill>
                  <a:srgbClr val="526042"/>
                </a:solidFill>
                <a:cs typeface="Calibri"/>
              </a:rPr>
              <a:t>.</a:t>
            </a:r>
            <a:endParaRPr lang="en-US" sz="3200" dirty="0"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420"/>
              </a:spcBef>
              <a:buClr>
                <a:srgbClr val="F3A346"/>
              </a:buClr>
              <a:buSzPct val="83928"/>
              <a:buFont typeface="Wingdings"/>
              <a:buChar char=""/>
              <a:tabLst>
                <a:tab pos="355600" algn="l"/>
              </a:tabLst>
            </a:pPr>
            <a:r>
              <a:rPr lang="en-US" sz="3200" spc="200" dirty="0">
                <a:solidFill>
                  <a:srgbClr val="526042"/>
                </a:solidFill>
                <a:cs typeface="Calibri"/>
              </a:rPr>
              <a:t>DFD</a:t>
            </a:r>
            <a:r>
              <a:rPr lang="en-US" sz="3200" spc="275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45" dirty="0">
                <a:solidFill>
                  <a:srgbClr val="526042"/>
                </a:solidFill>
                <a:cs typeface="Calibri"/>
              </a:rPr>
              <a:t>shows</a:t>
            </a:r>
            <a:r>
              <a:rPr lang="en-US" sz="3200" spc="310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-5" dirty="0">
                <a:solidFill>
                  <a:srgbClr val="526042"/>
                </a:solidFill>
                <a:latin typeface="Verdana"/>
                <a:cs typeface="Verdana"/>
              </a:rPr>
              <a:t>“</a:t>
            </a:r>
            <a:r>
              <a:rPr lang="en-US" sz="3200" spc="-90" dirty="0">
                <a:solidFill>
                  <a:srgbClr val="526042"/>
                </a:solidFill>
                <a:latin typeface="Verdana"/>
                <a:cs typeface="Verdana"/>
              </a:rPr>
              <a:t> </a:t>
            </a:r>
            <a:r>
              <a:rPr lang="en-US" sz="3200" i="1" u="heavy" spc="25" dirty="0">
                <a:solidFill>
                  <a:srgbClr val="526042"/>
                </a:solidFill>
                <a:uFill>
                  <a:solidFill>
                    <a:srgbClr val="526042"/>
                  </a:solidFill>
                </a:uFill>
                <a:cs typeface="Calibri"/>
              </a:rPr>
              <a:t>flow</a:t>
            </a:r>
            <a:r>
              <a:rPr lang="en-US" sz="3200" i="1" u="heavy" spc="254" dirty="0">
                <a:solidFill>
                  <a:srgbClr val="526042"/>
                </a:solidFill>
                <a:uFill>
                  <a:solidFill>
                    <a:srgbClr val="526042"/>
                  </a:solidFill>
                </a:uFill>
                <a:cs typeface="Calibri"/>
              </a:rPr>
              <a:t> </a:t>
            </a:r>
            <a:r>
              <a:rPr lang="en-US" sz="3200" i="1" u="heavy" spc="-45" dirty="0">
                <a:solidFill>
                  <a:srgbClr val="526042"/>
                </a:solidFill>
                <a:uFill>
                  <a:solidFill>
                    <a:srgbClr val="526042"/>
                  </a:solidFill>
                </a:uFill>
                <a:cs typeface="Calibri"/>
              </a:rPr>
              <a:t>of</a:t>
            </a:r>
            <a:r>
              <a:rPr lang="en-US" sz="3200" i="1" u="heavy" spc="480" dirty="0">
                <a:solidFill>
                  <a:srgbClr val="526042"/>
                </a:solidFill>
                <a:uFill>
                  <a:solidFill>
                    <a:srgbClr val="526042"/>
                  </a:solidFill>
                </a:uFill>
                <a:cs typeface="Calibri"/>
              </a:rPr>
              <a:t> </a:t>
            </a:r>
            <a:r>
              <a:rPr lang="en-US" sz="3200" i="1" u="heavy" spc="-40" dirty="0" smtClean="0">
                <a:solidFill>
                  <a:srgbClr val="526042"/>
                </a:solidFill>
                <a:uFill>
                  <a:solidFill>
                    <a:srgbClr val="526042"/>
                  </a:solidFill>
                </a:uFill>
                <a:cs typeface="Calibri"/>
              </a:rPr>
              <a:t>Data”</a:t>
            </a:r>
            <a:endParaRPr lang="en-US" sz="3200" dirty="0"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0"/>
              </a:spcBef>
              <a:buClr>
                <a:srgbClr val="F3A346"/>
              </a:buClr>
              <a:buSzPct val="83928"/>
              <a:buFont typeface="Wingdings"/>
              <a:buChar char=""/>
              <a:tabLst>
                <a:tab pos="457834" algn="l"/>
              </a:tabLst>
            </a:pPr>
            <a:r>
              <a:rPr lang="en-US" sz="3200" dirty="0"/>
              <a:t>	</a:t>
            </a:r>
            <a:r>
              <a:rPr lang="en-US" sz="3200" spc="85" dirty="0">
                <a:solidFill>
                  <a:srgbClr val="526042"/>
                </a:solidFill>
                <a:cs typeface="Calibri"/>
              </a:rPr>
              <a:t>The</a:t>
            </a:r>
            <a:r>
              <a:rPr lang="en-US" sz="3200" spc="90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95" dirty="0">
                <a:solidFill>
                  <a:srgbClr val="526042"/>
                </a:solidFill>
                <a:cs typeface="Calibri"/>
              </a:rPr>
              <a:t>flowchart</a:t>
            </a:r>
            <a:r>
              <a:rPr lang="en-US" sz="3200" spc="100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60" dirty="0">
                <a:solidFill>
                  <a:srgbClr val="526042"/>
                </a:solidFill>
                <a:cs typeface="Calibri"/>
              </a:rPr>
              <a:t>describ</a:t>
            </a:r>
            <a:r>
              <a:rPr lang="en-US" sz="3200" u="heavy" spc="60" dirty="0">
                <a:solidFill>
                  <a:srgbClr val="526042"/>
                </a:solidFill>
                <a:uFill>
                  <a:solidFill>
                    <a:srgbClr val="FFFDF5"/>
                  </a:solidFill>
                </a:uFill>
                <a:cs typeface="Calibri"/>
              </a:rPr>
              <a:t>es</a:t>
            </a:r>
            <a:r>
              <a:rPr lang="en-US" sz="3200" u="heavy" spc="755" dirty="0">
                <a:solidFill>
                  <a:srgbClr val="526042"/>
                </a:solidFill>
                <a:uFill>
                  <a:solidFill>
                    <a:srgbClr val="FFFDF5"/>
                  </a:solidFill>
                </a:uFill>
                <a:cs typeface="Calibri"/>
              </a:rPr>
              <a:t> </a:t>
            </a:r>
            <a:r>
              <a:rPr lang="en-US" sz="3200" u="heavy" spc="10" dirty="0">
                <a:solidFill>
                  <a:srgbClr val="526042"/>
                </a:solidFill>
                <a:uFill>
                  <a:solidFill>
                    <a:srgbClr val="FFFDF5"/>
                  </a:solidFill>
                </a:uFill>
                <a:cs typeface="Calibri"/>
              </a:rPr>
              <a:t>boxes</a:t>
            </a:r>
            <a:r>
              <a:rPr lang="en-US" sz="3200" u="heavy" spc="655" dirty="0">
                <a:solidFill>
                  <a:srgbClr val="526042"/>
                </a:solidFill>
                <a:uFill>
                  <a:solidFill>
                    <a:srgbClr val="FFFDF5"/>
                  </a:solidFill>
                </a:uFill>
                <a:cs typeface="Calibri"/>
              </a:rPr>
              <a:t> </a:t>
            </a:r>
            <a:r>
              <a:rPr lang="en-US" sz="3200" u="heavy" spc="20" dirty="0">
                <a:solidFill>
                  <a:srgbClr val="526042"/>
                </a:solidFill>
                <a:uFill>
                  <a:solidFill>
                    <a:srgbClr val="FFFDF5"/>
                  </a:solidFill>
                </a:uFill>
                <a:cs typeface="Calibri"/>
              </a:rPr>
              <a:t>that</a:t>
            </a:r>
            <a:r>
              <a:rPr lang="en-US" sz="3200" u="heavy" spc="25" dirty="0">
                <a:solidFill>
                  <a:srgbClr val="526042"/>
                </a:solidFill>
                <a:uFill>
                  <a:solidFill>
                    <a:srgbClr val="FFFDF5"/>
                  </a:solidFill>
                </a:uFill>
                <a:cs typeface="Calibri"/>
              </a:rPr>
              <a:t> </a:t>
            </a:r>
            <a:r>
              <a:rPr lang="en-US" sz="3200" u="heavy" spc="65" dirty="0">
                <a:solidFill>
                  <a:srgbClr val="526042"/>
                </a:solidFill>
                <a:uFill>
                  <a:solidFill>
                    <a:srgbClr val="FFFDF5"/>
                  </a:solidFill>
                </a:uFill>
                <a:cs typeface="Calibri"/>
              </a:rPr>
              <a:t>des</a:t>
            </a:r>
            <a:r>
              <a:rPr lang="en-US" sz="3200" spc="65" dirty="0">
                <a:solidFill>
                  <a:srgbClr val="526042"/>
                </a:solidFill>
                <a:cs typeface="Calibri"/>
              </a:rPr>
              <a:t>cribe </a:t>
            </a:r>
            <a:r>
              <a:rPr lang="en-US" sz="3200" spc="70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55" dirty="0">
                <a:solidFill>
                  <a:srgbClr val="526042"/>
                </a:solidFill>
                <a:cs typeface="Calibri"/>
              </a:rPr>
              <a:t>computations,</a:t>
            </a:r>
            <a:r>
              <a:rPr lang="en-US" sz="3200" spc="385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60" dirty="0">
                <a:solidFill>
                  <a:srgbClr val="526042"/>
                </a:solidFill>
                <a:cs typeface="Calibri"/>
              </a:rPr>
              <a:t>decisions,</a:t>
            </a:r>
            <a:r>
              <a:rPr lang="en-US" sz="3200" spc="375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80" dirty="0">
                <a:solidFill>
                  <a:srgbClr val="526042"/>
                </a:solidFill>
                <a:cs typeface="Calibri"/>
              </a:rPr>
              <a:t>interactions</a:t>
            </a:r>
            <a:r>
              <a:rPr lang="en-US" sz="3200" spc="350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-135" dirty="0">
                <a:solidFill>
                  <a:srgbClr val="526042"/>
                </a:solidFill>
                <a:cs typeface="Calibri"/>
              </a:rPr>
              <a:t>&amp;</a:t>
            </a:r>
            <a:r>
              <a:rPr lang="en-US" sz="3200" spc="265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25" dirty="0">
                <a:solidFill>
                  <a:srgbClr val="526042"/>
                </a:solidFill>
                <a:cs typeface="Calibri"/>
              </a:rPr>
              <a:t>loops.</a:t>
            </a:r>
            <a:endParaRPr lang="en-US" sz="3200" dirty="0"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05"/>
              </a:spcBef>
              <a:buClr>
                <a:srgbClr val="F3A346"/>
              </a:buClr>
              <a:buSzPct val="83928"/>
              <a:buFont typeface="Wingdings"/>
              <a:buChar char=""/>
              <a:tabLst>
                <a:tab pos="457834" algn="l"/>
              </a:tabLst>
            </a:pPr>
            <a:r>
              <a:rPr lang="en-US" sz="3200" dirty="0"/>
              <a:t>	</a:t>
            </a:r>
            <a:r>
              <a:rPr lang="en-US" sz="3200" spc="50" dirty="0">
                <a:solidFill>
                  <a:srgbClr val="526042"/>
                </a:solidFill>
                <a:cs typeface="Calibri"/>
              </a:rPr>
              <a:t>It</a:t>
            </a:r>
            <a:r>
              <a:rPr lang="en-US" sz="3200" spc="55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70" dirty="0">
                <a:solidFill>
                  <a:srgbClr val="526042"/>
                </a:solidFill>
                <a:cs typeface="Calibri"/>
              </a:rPr>
              <a:t>is </a:t>
            </a:r>
            <a:r>
              <a:rPr lang="en-US" sz="3200" spc="80" dirty="0">
                <a:solidFill>
                  <a:srgbClr val="526042"/>
                </a:solidFill>
                <a:cs typeface="Calibri"/>
              </a:rPr>
              <a:t>important </a:t>
            </a:r>
            <a:r>
              <a:rPr lang="en-US" sz="3200" spc="-65" dirty="0">
                <a:solidFill>
                  <a:srgbClr val="526042"/>
                </a:solidFill>
                <a:cs typeface="Calibri"/>
              </a:rPr>
              <a:t>to</a:t>
            </a:r>
            <a:r>
              <a:rPr lang="en-US" sz="3200" spc="-60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5" dirty="0">
                <a:solidFill>
                  <a:srgbClr val="526042"/>
                </a:solidFill>
                <a:cs typeface="Calibri"/>
              </a:rPr>
              <a:t>keep</a:t>
            </a:r>
            <a:r>
              <a:rPr lang="en-US" sz="3200" spc="10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145" dirty="0">
                <a:solidFill>
                  <a:srgbClr val="526042"/>
                </a:solidFill>
                <a:cs typeface="Calibri"/>
              </a:rPr>
              <a:t>in </a:t>
            </a:r>
            <a:r>
              <a:rPr lang="en-US" sz="3200" spc="120" dirty="0">
                <a:solidFill>
                  <a:srgbClr val="526042"/>
                </a:solidFill>
                <a:cs typeface="Calibri"/>
              </a:rPr>
              <a:t>mind </a:t>
            </a:r>
            <a:r>
              <a:rPr lang="en-US" sz="3200" spc="20" dirty="0">
                <a:solidFill>
                  <a:srgbClr val="526042"/>
                </a:solidFill>
                <a:cs typeface="Calibri"/>
              </a:rPr>
              <a:t>that</a:t>
            </a:r>
            <a:r>
              <a:rPr lang="en-US" sz="3200" spc="25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15" dirty="0">
                <a:solidFill>
                  <a:srgbClr val="526042"/>
                </a:solidFill>
                <a:cs typeface="Calibri"/>
              </a:rPr>
              <a:t>data</a:t>
            </a:r>
            <a:r>
              <a:rPr lang="en-US" sz="3200" spc="20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85" dirty="0">
                <a:solidFill>
                  <a:srgbClr val="526042"/>
                </a:solidFill>
                <a:cs typeface="Calibri"/>
              </a:rPr>
              <a:t>flow </a:t>
            </a:r>
            <a:r>
              <a:rPr lang="en-US" sz="3200" spc="90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95" dirty="0">
                <a:solidFill>
                  <a:srgbClr val="526042"/>
                </a:solidFill>
                <a:cs typeface="Calibri"/>
              </a:rPr>
              <a:t>diagrams</a:t>
            </a:r>
            <a:r>
              <a:rPr lang="en-US" sz="3200" spc="100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55" dirty="0">
                <a:solidFill>
                  <a:srgbClr val="526042"/>
                </a:solidFill>
                <a:cs typeface="Calibri"/>
              </a:rPr>
              <a:t>are</a:t>
            </a:r>
            <a:r>
              <a:rPr lang="en-US" sz="3200" spc="60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10" dirty="0">
                <a:solidFill>
                  <a:srgbClr val="526042"/>
                </a:solidFill>
                <a:cs typeface="Calibri"/>
              </a:rPr>
              <a:t>not</a:t>
            </a:r>
            <a:r>
              <a:rPr lang="en-US" sz="3200" spc="655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90" dirty="0">
                <a:solidFill>
                  <a:srgbClr val="526042"/>
                </a:solidFill>
                <a:cs typeface="Calibri"/>
              </a:rPr>
              <a:t>flowcharts</a:t>
            </a:r>
            <a:r>
              <a:rPr lang="en-US" sz="3200" spc="95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75" dirty="0">
                <a:solidFill>
                  <a:srgbClr val="526042"/>
                </a:solidFill>
                <a:cs typeface="Calibri"/>
              </a:rPr>
              <a:t>and</a:t>
            </a:r>
            <a:r>
              <a:rPr lang="en-US" sz="3200" spc="80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90" dirty="0">
                <a:solidFill>
                  <a:srgbClr val="526042"/>
                </a:solidFill>
                <a:cs typeface="Calibri"/>
              </a:rPr>
              <a:t>should</a:t>
            </a:r>
            <a:r>
              <a:rPr lang="en-US" sz="3200" spc="95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10" dirty="0">
                <a:solidFill>
                  <a:srgbClr val="526042"/>
                </a:solidFill>
                <a:cs typeface="Calibri"/>
              </a:rPr>
              <a:t>not </a:t>
            </a:r>
            <a:r>
              <a:rPr lang="en-US" sz="3200" spc="15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100" dirty="0">
                <a:solidFill>
                  <a:srgbClr val="526042"/>
                </a:solidFill>
                <a:cs typeface="Calibri"/>
              </a:rPr>
              <a:t>include</a:t>
            </a:r>
            <a:r>
              <a:rPr lang="en-US" sz="3200" spc="315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90" dirty="0">
                <a:solidFill>
                  <a:srgbClr val="526042"/>
                </a:solidFill>
                <a:cs typeface="Calibri"/>
              </a:rPr>
              <a:t>control</a:t>
            </a:r>
            <a:r>
              <a:rPr lang="en-US" sz="3200" spc="325" dirty="0">
                <a:solidFill>
                  <a:srgbClr val="526042"/>
                </a:solidFill>
                <a:cs typeface="Calibri"/>
              </a:rPr>
              <a:t> </a:t>
            </a:r>
            <a:r>
              <a:rPr lang="en-US" sz="3200" spc="15" dirty="0" smtClean="0">
                <a:solidFill>
                  <a:srgbClr val="526042"/>
                </a:solidFill>
                <a:cs typeface="Calibri"/>
              </a:rPr>
              <a:t>elements</a:t>
            </a:r>
            <a:r>
              <a:rPr lang="en-US" spc="-40" dirty="0" smtClean="0">
                <a:solidFill>
                  <a:srgbClr val="526042"/>
                </a:solidFill>
                <a:cs typeface="Calibri"/>
              </a:rPr>
              <a:t>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353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1574</Words>
  <Application>Microsoft Office PowerPoint</Application>
  <PresentationFormat>On-screen Show (4:3)</PresentationFormat>
  <Paragraphs>448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How to : Data Flow Diagrams  (DFDs)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DFD is not a FlowChart!</vt:lpstr>
      <vt:lpstr>DFD Symbols (Gane &amp; Sarson)</vt:lpstr>
      <vt:lpstr>Data Flow Diagrams (DFDs)</vt:lpstr>
      <vt:lpstr>Process</vt:lpstr>
      <vt:lpstr>Rule 1: Process</vt:lpstr>
      <vt:lpstr>Rule 2: Process</vt:lpstr>
      <vt:lpstr>Process: Correct/Incorrect?</vt:lpstr>
      <vt:lpstr>Data Flow</vt:lpstr>
      <vt:lpstr>Data Flow: Correct/Incorrect?</vt:lpstr>
      <vt:lpstr>Data Store</vt:lpstr>
      <vt:lpstr>Rule: Data Store</vt:lpstr>
      <vt:lpstr>Data Store: Correct/Incorrect?</vt:lpstr>
      <vt:lpstr>Source/Sink (External Entity)</vt:lpstr>
      <vt:lpstr>Rule: Source/Sink</vt:lpstr>
      <vt:lpstr>Source/Sink: Correct/Incorrect?</vt:lpstr>
      <vt:lpstr>Rules for Using DFD Symbols</vt:lpstr>
      <vt:lpstr>PowerPoint Presentation</vt:lpstr>
      <vt:lpstr>Context Diagram or Level 0 DFD</vt:lpstr>
      <vt:lpstr>Context Diagram of  Order System</vt:lpstr>
      <vt:lpstr>PowerPoint Presentation</vt:lpstr>
      <vt:lpstr>PowerPoint Presentation</vt:lpstr>
      <vt:lpstr>Level-1 DFD</vt:lpstr>
      <vt:lpstr>Context Diagram of  Order System</vt:lpstr>
      <vt:lpstr>PowerPoint Presentation</vt:lpstr>
      <vt:lpstr>Lower-Level Diagrams</vt:lpstr>
      <vt:lpstr>Strategies for Developing DFDs</vt:lpstr>
      <vt:lpstr>Exercise:</vt:lpstr>
      <vt:lpstr>Identify Entities,Process,Data Stores &amp; Data Flow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Siew Ben Jern</dc:creator>
  <cp:lastModifiedBy>Lenovo</cp:lastModifiedBy>
  <cp:revision>6</cp:revision>
  <dcterms:created xsi:type="dcterms:W3CDTF">2021-08-09T07:27:52Z</dcterms:created>
  <dcterms:modified xsi:type="dcterms:W3CDTF">2022-08-20T09:22:40Z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2009-12-10T00:00:00Z</vt:filetime>
  </property>
  <property fmtid="{D5CDD505-2E9C-101B-9397-08002B2CF9AE}" pid="3" name="Creator">
    <vt:lpwstr>Impress</vt:lpwstr>
  </property>
  <property fmtid="{D5CDD505-2E9C-101B-9397-08002B2CF9AE}" pid="4" name="LastSaved">
    <vt:filetime>2009-12-10T00:00:00Z</vt:filetime>
  </property>
</Properties>
</file>