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73" r:id="rId3"/>
    <p:sldId id="291" r:id="rId4"/>
    <p:sldId id="274" r:id="rId5"/>
    <p:sldId id="275" r:id="rId6"/>
    <p:sldId id="276" r:id="rId7"/>
    <p:sldId id="277" r:id="rId8"/>
    <p:sldId id="278" r:id="rId9"/>
    <p:sldId id="283" r:id="rId10"/>
    <p:sldId id="284" r:id="rId11"/>
    <p:sldId id="279" r:id="rId12"/>
    <p:sldId id="280" r:id="rId13"/>
    <p:sldId id="281" r:id="rId14"/>
    <p:sldId id="282" r:id="rId15"/>
    <p:sldId id="287" r:id="rId16"/>
    <p:sldId id="295" r:id="rId17"/>
    <p:sldId id="296" r:id="rId18"/>
    <p:sldId id="289" r:id="rId19"/>
    <p:sldId id="290" r:id="rId20"/>
    <p:sldId id="297" r:id="rId21"/>
    <p:sldId id="258" r:id="rId22"/>
    <p:sldId id="259" r:id="rId23"/>
    <p:sldId id="260" r:id="rId24"/>
    <p:sldId id="261" r:id="rId25"/>
    <p:sldId id="286" r:id="rId26"/>
    <p:sldId id="262" r:id="rId27"/>
    <p:sldId id="263" r:id="rId28"/>
    <p:sldId id="264" r:id="rId29"/>
    <p:sldId id="292" r:id="rId30"/>
    <p:sldId id="298" r:id="rId31"/>
    <p:sldId id="299" r:id="rId32"/>
    <p:sldId id="300" r:id="rId33"/>
    <p:sldId id="301" r:id="rId34"/>
    <p:sldId id="302" r:id="rId35"/>
    <p:sldId id="303" r:id="rId36"/>
    <p:sldId id="265" r:id="rId37"/>
    <p:sldId id="266" r:id="rId38"/>
    <p:sldId id="267" r:id="rId39"/>
    <p:sldId id="268" r:id="rId40"/>
    <p:sldId id="270" r:id="rId41"/>
    <p:sldId id="271" r:id="rId42"/>
    <p:sldId id="27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21" r:id="rId58"/>
    <p:sldId id="322" r:id="rId59"/>
    <p:sldId id="318" r:id="rId60"/>
    <p:sldId id="319" r:id="rId61"/>
    <p:sldId id="320" r:id="rId62"/>
    <p:sldId id="323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1CD14-A02B-4ECB-8A67-CA4B63003322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5CCD5-8564-453A-A85B-40592FA1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5CCD5-8564-453A-A85B-40592FA180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6D5B0-A3A1-445F-A076-622267125D7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7E85AA-89BB-47E9-977A-18EC5F87ADA5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D40B2-E6D2-4470-9736-8806CE31F0A4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AB9A09-6446-4CB1-88C1-F639C461F136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49805-5D61-4B9B-ADBC-A84665F33408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11C24-844D-40CC-8208-3D8626544AB7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F79271-8A6D-4378-8DD0-84A075AC86BE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8797E-783A-4977-8665-D6DE23487916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07DAB3-0EFA-46DE-9CBC-1885F2A6F768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54F9C-635A-422D-9BC1-EB73650A69A8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A2FD20-5B68-4D70-953A-F1678434E3CE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EEDA46-8600-4BC0-9CAA-CFCCB0A7CC02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These slides are designed to accompany Software Engineering: A Practitioner’s Approach, 7/e (McGraw-Hill, 2009). Slides copyright 2009 by Roger Pressman.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B5ED693-E3C2-4570-B88D-3A67D4F1E4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D693-E3C2-4570-B88D-3A67D4F1E4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A38B7-5096-4B85-AAA0-E58B80413310}" type="slidenum">
              <a:rPr lang="en-US"/>
              <a:pPr/>
              <a:t>10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Non-functional requirements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Examples of non-functional requirements: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It shall be possible for all necessary communication between the APSE and the user to be expressed in the standard ASCII character set.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The system development process and deliverable documents shall conform to the process and deliverables defined in XYZCo-SP-STAN-95.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The system shall not disclose any personal information about customers apart from their name and reference number to the operators of the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66800" y="2325688"/>
            <a:ext cx="7696200" cy="433387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What makes a particular requirement good or bad?</a:t>
            </a:r>
          </a:p>
          <a:p>
            <a:pPr eaLnBrk="1" hangingPunct="1"/>
            <a:endParaRPr lang="en-US" alt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Why is requirements engineering difficult?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E602EF-BCBE-4CA6-8A0D-73D82B659D77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pic>
        <p:nvPicPr>
          <p:cNvPr id="7172" name="Picture 2" descr="C:\Documents and Settings\dannellys\Local Settings\Temporary Internet Files\Content.IE5\YT26OB16\MCj030431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9225" y="0"/>
            <a:ext cx="1374775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Requirements of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37920" y="1447800"/>
            <a:ext cx="7498080" cy="4800600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altLang="en-US" sz="3200" b="1" dirty="0" smtClean="0">
                <a:latin typeface="Arial" pitchFamily="34" charset="0"/>
              </a:rPr>
              <a:t>Clear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3200" b="1" dirty="0" smtClean="0">
                <a:latin typeface="Arial" pitchFamily="34" charset="0"/>
              </a:rPr>
              <a:t>Measurable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3200" dirty="0" smtClean="0">
                <a:latin typeface="Arial" pitchFamily="34" charset="0"/>
              </a:rPr>
              <a:t>Feasible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3200" dirty="0" smtClean="0">
                <a:latin typeface="Arial" pitchFamily="34" charset="0"/>
              </a:rPr>
              <a:t>Necessary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3200" dirty="0" smtClean="0">
                <a:latin typeface="Arial" pitchFamily="34" charset="0"/>
              </a:rPr>
              <a:t>Prioritized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3200" dirty="0" smtClean="0">
                <a:latin typeface="Arial" pitchFamily="34" charset="0"/>
              </a:rPr>
              <a:t>Concise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3891B-0849-4816-AEC8-2F62D3395934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pic>
        <p:nvPicPr>
          <p:cNvPr id="8197" name="Picture 6" descr="http://www.marcocioffi.com/images/requirements_to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5257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5-Point Star 1"/>
          <p:cNvSpPr/>
          <p:nvPr/>
        </p:nvSpPr>
        <p:spPr bwMode="auto">
          <a:xfrm>
            <a:off x="8382000" y="228600"/>
            <a:ext cx="457200" cy="3810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Req Gathering Problems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827213"/>
            <a:ext cx="7545387" cy="50307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en-US" sz="2500" dirty="0" smtClean="0"/>
              <a:t>Accommodating changing </a:t>
            </a:r>
            <a:r>
              <a:rPr lang="en-US" altLang="en-US" sz="2500" dirty="0" err="1" smtClean="0"/>
              <a:t>reqs</a:t>
            </a:r>
            <a:endParaRPr lang="en-US" altLang="en-US" sz="2500" dirty="0" smtClean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en-US" sz="2500" dirty="0" smtClean="0"/>
              <a:t>Being complete, without being constraining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en-US" sz="2500" dirty="0" smtClean="0"/>
              <a:t>Conflicting views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en-US" sz="2500" dirty="0" smtClean="0"/>
              <a:t>Ease of omitting obvious info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en-US" sz="2500" dirty="0" smtClean="0"/>
              <a:t>Identifying the experts and getting authority to talk to people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en-US" sz="2500" dirty="0" smtClean="0"/>
              <a:t>Incomplete understanding of the problem on the part of the user/customer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en-US" sz="2500" dirty="0" smtClean="0"/>
              <a:t>Sticking with “what” and not “how”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en-US" sz="2500" dirty="0" smtClean="0"/>
              <a:t>Determining what is critical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6DC733-EDF5-47C3-84E4-C9CB9E3AC240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Requirements </a:t>
            </a:r>
            <a:r>
              <a:rPr lang="en-US" altLang="en-US" b="1" i="1" dirty="0" smtClean="0"/>
              <a:t>WILL</a:t>
            </a:r>
            <a:r>
              <a:rPr lang="en-US" altLang="en-US" dirty="0" smtClean="0"/>
              <a:t> Change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56C8F-F7C9-4E92-B3D6-ED998710C4C2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pic>
        <p:nvPicPr>
          <p:cNvPr id="10243" name="Picture 5" descr="dilbe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81D-061F-473D-A2F4-2E66E1609EFA}" type="slidenum">
              <a:rPr lang="en-US"/>
              <a:pPr/>
              <a:t>15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92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Analysis: definitions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143000" y="1066800"/>
            <a:ext cx="7239000" cy="209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 smtClean="0"/>
              <a:t>    ‘</a:t>
            </a:r>
            <a:r>
              <a:rPr lang="en-US" sz="2400" dirty="0">
                <a:latin typeface="Times New Roman" pitchFamily="18" charset="0"/>
              </a:rPr>
              <a:t>The process of establishing the services the system should provide and the constraints under which it must operate’</a:t>
            </a:r>
          </a:p>
          <a:p>
            <a:pPr marL="342900" indent="-342900">
              <a:spcBef>
                <a:spcPct val="20000"/>
              </a:spcBef>
            </a:pPr>
            <a:endParaRPr lang="en-US" sz="1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Roger S. Pressman   S</a:t>
            </a:r>
            <a:r>
              <a:rPr lang="en-US" sz="2000" i="1" dirty="0">
                <a:latin typeface="Times New Roman" pitchFamily="18" charset="0"/>
              </a:rPr>
              <a:t>oftware Engineering – A practitioner’s Approach European Adaptation, fifth edition</a:t>
            </a:r>
            <a:r>
              <a:rPr lang="en-US" sz="2000" dirty="0">
                <a:latin typeface="Times New Roman" pitchFamily="18" charset="0"/>
              </a:rPr>
              <a:t> 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990600" y="3048000"/>
            <a:ext cx="7391400" cy="36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</a:rPr>
              <a:t>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</a:rPr>
              <a:t>    ‘The </a:t>
            </a:r>
            <a:r>
              <a:rPr lang="en-US" sz="2400" dirty="0">
                <a:latin typeface="Times New Roman" pitchFamily="18" charset="0"/>
              </a:rPr>
              <a:t>appropriate mechanism for understanding what the customer wants, analyzing need, assessing feasibility, negotiating a reasonable solution, specifying the solution unambiguously, validating the specification, and managing the requirements as they are transformed into an operational system’</a:t>
            </a:r>
          </a:p>
          <a:p>
            <a:pPr marL="342900" indent="-342900" algn="ctr">
              <a:spcBef>
                <a:spcPct val="20000"/>
              </a:spcBef>
            </a:pPr>
            <a:endParaRPr lang="en-US" sz="1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Thayer, R.H. and M. </a:t>
            </a:r>
            <a:r>
              <a:rPr lang="en-US" sz="2000" dirty="0" err="1">
                <a:latin typeface="Times New Roman" pitchFamily="18" charset="0"/>
              </a:rPr>
              <a:t>Dorfman</a:t>
            </a:r>
            <a:r>
              <a:rPr lang="en-US" sz="2000" dirty="0">
                <a:latin typeface="Times New Roman" pitchFamily="18" charset="0"/>
              </a:rPr>
              <a:t>,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</a:rPr>
              <a:t>Software requirements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bldLvl="2" autoUpdateAnimBg="0"/>
      <p:bldP spid="92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The requirements analysis process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985016"/>
              </p:ext>
            </p:extLst>
          </p:nvPr>
        </p:nvGraphicFramePr>
        <p:xfrm>
          <a:off x="0" y="1524000"/>
          <a:ext cx="9144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3" imgW="7419048" imgH="4153480" progId="Paint.Picture">
                  <p:embed/>
                </p:oleObj>
              </mc:Choice>
              <mc:Fallback>
                <p:oleObj name="Bitmap Image" r:id="rId3" imgW="7419048" imgH="41534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91440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095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Process activities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Domain understanding</a:t>
            </a:r>
          </a:p>
          <a:p>
            <a:r>
              <a:rPr lang="en-GB"/>
              <a:t>Requirements collection</a:t>
            </a:r>
          </a:p>
          <a:p>
            <a:r>
              <a:rPr lang="en-GB"/>
              <a:t>Classification</a:t>
            </a:r>
          </a:p>
          <a:p>
            <a:r>
              <a:rPr lang="en-GB"/>
              <a:t>Conflict resolution</a:t>
            </a:r>
          </a:p>
          <a:p>
            <a:r>
              <a:rPr lang="en-GB"/>
              <a:t>Prioritisation</a:t>
            </a:r>
          </a:p>
          <a:p>
            <a:r>
              <a:rPr lang="en-GB"/>
              <a:t>Requirements checking</a:t>
            </a:r>
          </a:p>
        </p:txBody>
      </p:sp>
    </p:spTree>
    <p:extLst>
      <p:ext uri="{BB962C8B-B14F-4D97-AF65-F5344CB8AC3E}">
        <p14:creationId xmlns:p14="http://schemas.microsoft.com/office/powerpoint/2010/main" val="3684620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49C6-C274-41F9-8D21-5D5E6D37CACC}" type="slidenum">
              <a:rPr lang="en-US"/>
              <a:pPr/>
              <a:t>18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sz="3600"/>
              <a:t>Why so difficult?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90600" y="2895600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Different “worlds”</a:t>
            </a:r>
          </a:p>
          <a:p>
            <a:pPr marL="800100" lvl="1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using </a:t>
            </a:r>
            <a:r>
              <a:rPr lang="en-US" sz="2400" dirty="0" err="1">
                <a:latin typeface="Times New Roman" pitchFamily="18" charset="0"/>
              </a:rPr>
              <a:t>vs</a:t>
            </a:r>
            <a:r>
              <a:rPr lang="en-US" sz="2400" dirty="0">
                <a:latin typeface="Times New Roman" pitchFamily="18" charset="0"/>
              </a:rPr>
              <a:t> designing something</a:t>
            </a:r>
          </a:p>
          <a:p>
            <a:pPr marL="800100" lvl="1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knowing what should be done </a:t>
            </a:r>
            <a:r>
              <a:rPr lang="en-US" sz="2400" dirty="0" err="1">
                <a:latin typeface="Times New Roman" pitchFamily="18" charset="0"/>
              </a:rPr>
              <a:t>vs</a:t>
            </a:r>
            <a:r>
              <a:rPr lang="en-US" sz="2400" dirty="0">
                <a:latin typeface="Times New Roman" pitchFamily="18" charset="0"/>
              </a:rPr>
              <a:t> knowing to let a computer do that</a:t>
            </a:r>
          </a:p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Users/stakeholders are not an uniform group</a:t>
            </a:r>
          </a:p>
          <a:p>
            <a:pPr marL="800100" lvl="1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conflict between cost and usability / performance / features</a:t>
            </a:r>
          </a:p>
          <a:p>
            <a:pPr marL="800100" lvl="1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conflicting demands from different departments</a:t>
            </a:r>
          </a:p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Getting the good (ideal) system </a:t>
            </a:r>
            <a:r>
              <a:rPr lang="en-US" sz="2400" dirty="0" err="1">
                <a:latin typeface="Times New Roman" pitchFamily="18" charset="0"/>
              </a:rPr>
              <a:t>vs</a:t>
            </a:r>
            <a:r>
              <a:rPr lang="en-US" sz="2400" dirty="0">
                <a:latin typeface="Times New Roman" pitchFamily="18" charset="0"/>
              </a:rPr>
              <a:t> possibility building it good</a:t>
            </a:r>
            <a:endParaRPr lang="en-US" sz="2400" b="1" dirty="0">
              <a:solidFill>
                <a:srgbClr val="33CC33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1676400"/>
            <a:ext cx="2895600" cy="701675"/>
            <a:chOff x="1968" y="2334"/>
            <a:chExt cx="1824" cy="442"/>
          </a:xfrm>
        </p:grpSpPr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1968" y="2448"/>
              <a:ext cx="1824" cy="0"/>
            </a:xfrm>
            <a:prstGeom prst="line">
              <a:avLst/>
            </a:prstGeom>
            <a:noFill/>
            <a:ln w="381000">
              <a:pattFill prst="pct90">
                <a:fgClr>
                  <a:srgbClr val="FF0000"/>
                </a:fgClr>
                <a:bgClr>
                  <a:srgbClr val="FFFFFF"/>
                </a:bgClr>
              </a:patt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2080" y="2334"/>
              <a:ext cx="1608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/>
                <a:t>Interaction….match</a:t>
              </a:r>
            </a:p>
            <a:p>
              <a:pPr algn="ctr" eaLnBrk="0" hangingPunct="0"/>
              <a:endParaRPr lang="en-US" sz="2000" b="1">
                <a:solidFill>
                  <a:schemeClr val="bg1"/>
                </a:solidFill>
              </a:endParaRPr>
            </a:p>
          </p:txBody>
        </p:sp>
      </p:grpSp>
      <p:pic>
        <p:nvPicPr>
          <p:cNvPr id="40968" name="Picture 8" descr="BD06790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1812925" cy="1498600"/>
          </a:xfrm>
          <a:prstGeom prst="rect">
            <a:avLst/>
          </a:prstGeom>
          <a:noFill/>
        </p:spPr>
      </p:pic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514600" y="990600"/>
            <a:ext cx="257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 Unicode MS" pitchFamily="34" charset="-128"/>
              </a:rPr>
              <a:t> </a:t>
            </a:r>
            <a:r>
              <a:rPr lang="en-US" sz="2400">
                <a:latin typeface="Times New Roman" pitchFamily="18" charset="0"/>
              </a:rPr>
              <a:t>Users/stakeholders</a:t>
            </a:r>
          </a:p>
        </p:txBody>
      </p:sp>
      <p:pic>
        <p:nvPicPr>
          <p:cNvPr id="40970" name="Picture 10" descr="BD0663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990600"/>
            <a:ext cx="1474788" cy="1474788"/>
          </a:xfrm>
          <a:prstGeom prst="rect">
            <a:avLst/>
          </a:prstGeom>
          <a:noFill/>
        </p:spPr>
      </p:pic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114800" y="2362200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Software designer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C69D-B989-46AF-95B4-F0C4F4FD30D0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1845"/>
            <a:ext cx="7498080" cy="1143000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factors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90600" y="990600"/>
            <a:ext cx="8001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Expectations, the final solution is difficult to imagine by the users</a:t>
            </a:r>
          </a:p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Scope of the system </a:t>
            </a:r>
          </a:p>
          <a:p>
            <a:pPr marL="800100" lvl="1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need well defined boundaries</a:t>
            </a:r>
          </a:p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Current </a:t>
            </a:r>
            <a:r>
              <a:rPr lang="en-US" sz="2400" dirty="0" err="1">
                <a:latin typeface="Times New Roman" pitchFamily="18" charset="0"/>
              </a:rPr>
              <a:t>vs</a:t>
            </a:r>
            <a:r>
              <a:rPr lang="en-US" sz="2400" dirty="0">
                <a:latin typeface="Times New Roman" pitchFamily="18" charset="0"/>
              </a:rPr>
              <a:t> future system</a:t>
            </a:r>
          </a:p>
          <a:p>
            <a:pPr marL="800100" lvl="1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old, rusted demands and wishes</a:t>
            </a:r>
          </a:p>
          <a:p>
            <a:pPr marL="800100" lvl="1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resistance to change</a:t>
            </a:r>
          </a:p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Aiming at a moving target</a:t>
            </a:r>
          </a:p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‘Wicked problems’ – more than one good solution</a:t>
            </a:r>
          </a:p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functional needs versus technical solutions</a:t>
            </a:r>
          </a:p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Completeness (functional and technical) hard to get</a:t>
            </a:r>
          </a:p>
          <a:p>
            <a:pPr marL="342900" indent="-342900"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Difference between ‘nice-to-have’ en critical functionality</a:t>
            </a:r>
          </a:p>
          <a:p>
            <a:pPr marL="342900" indent="-342900"/>
            <a:endParaRPr lang="en-US" sz="1200" b="1" dirty="0">
              <a:solidFill>
                <a:srgbClr val="33CC33"/>
              </a:solidFill>
              <a:latin typeface="Times New Roman" pitchFamily="18" charset="0"/>
            </a:endParaRPr>
          </a:p>
          <a:p>
            <a:pPr marL="342900" indent="-342900"/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Process of negotiation between users and designers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requirements</a:t>
            </a:r>
          </a:p>
        </p:txBody>
      </p:sp>
      <p:sp>
        <p:nvSpPr>
          <p:cNvPr id="54681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b="1" dirty="0"/>
              <a:t>requirements</a:t>
            </a:r>
            <a:r>
              <a:rPr lang="en-US" dirty="0"/>
              <a:t>: specify what to build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dirty="0"/>
              <a:t>tell "what" and not "how"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dirty="0"/>
              <a:t>tell the system design, not the software design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dirty="0"/>
              <a:t>tell the problem, not the solution (in detail)</a:t>
            </a:r>
          </a:p>
          <a:p>
            <a:pPr marL="533400" indent="-533400">
              <a:lnSpc>
                <a:spcPct val="80000"/>
              </a:lnSpc>
            </a:pPr>
            <a:endParaRPr lang="en-US" dirty="0"/>
          </a:p>
          <a:p>
            <a:pPr marL="533400" indent="-533400">
              <a:lnSpc>
                <a:spcPct val="80000"/>
              </a:lnSpc>
            </a:pPr>
            <a:r>
              <a:rPr lang="en-US" dirty="0"/>
              <a:t>What are some goals of doing requirements?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FDD5-02BA-4307-9694-9D60E0C39A59}" type="slidenum">
              <a:rPr lang="en-US"/>
              <a:pPr/>
              <a:t>2</a:t>
            </a:fld>
            <a:endParaRPr lang="en-US"/>
          </a:p>
        </p:txBody>
      </p:sp>
      <p:sp>
        <p:nvSpPr>
          <p:cNvPr id="546820" name="Text Box 1028"/>
          <p:cNvSpPr txBox="1">
            <a:spLocks noChangeArrowheads="1"/>
          </p:cNvSpPr>
          <p:nvPr/>
        </p:nvSpPr>
        <p:spPr bwMode="auto">
          <a:xfrm>
            <a:off x="0" y="4267200"/>
            <a:ext cx="91440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AutoNum type="arabicPeriod"/>
            </a:pPr>
            <a:r>
              <a:rPr lang="en-US" sz="2800" dirty="0"/>
              <a:t>understand precisely what is required of the software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AutoNum type="arabicPeriod"/>
            </a:pPr>
            <a:r>
              <a:rPr lang="en-US" sz="2800" dirty="0"/>
              <a:t>communicate this understanding precisely to all development parties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AutoNum type="arabicPeriod"/>
            </a:pPr>
            <a:r>
              <a:rPr lang="en-US" sz="2800" dirty="0"/>
              <a:t>control production to ensure that system meets specs (including changes)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45"/>
            <a:ext cx="7498080" cy="1143000"/>
          </a:xfrm>
        </p:spPr>
        <p:txBody>
          <a:bodyPr/>
          <a:lstStyle/>
          <a:p>
            <a:r>
              <a:rPr lang="en-US" dirty="0"/>
              <a:t>Requirements Engineering-I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Inception</a:t>
            </a:r>
            <a:r>
              <a:rPr lang="en-US" sz="2800" dirty="0" smtClean="0"/>
              <a:t>—ask </a:t>
            </a:r>
            <a:r>
              <a:rPr lang="en-US" sz="2800" dirty="0"/>
              <a:t>a set of questions that establish …</a:t>
            </a:r>
          </a:p>
          <a:p>
            <a:pPr lvl="1"/>
            <a:r>
              <a:rPr lang="en-US" dirty="0"/>
              <a:t>basic understanding of the problem</a:t>
            </a:r>
          </a:p>
          <a:p>
            <a:pPr lvl="1"/>
            <a:r>
              <a:rPr lang="en-US" dirty="0"/>
              <a:t>the people who want a solution</a:t>
            </a:r>
          </a:p>
          <a:p>
            <a:pPr lvl="1"/>
            <a:r>
              <a:rPr lang="en-US" dirty="0"/>
              <a:t>the nature of the solution that is desired, and </a:t>
            </a:r>
          </a:p>
          <a:p>
            <a:pPr lvl="1"/>
            <a:r>
              <a:rPr lang="en-US" dirty="0"/>
              <a:t>the effectiveness of preliminary communication and collaboration between the customer and the developer</a:t>
            </a:r>
          </a:p>
          <a:p>
            <a:r>
              <a:rPr lang="en-US" sz="2800" b="1" dirty="0">
                <a:solidFill>
                  <a:schemeClr val="folHlink"/>
                </a:solidFill>
              </a:rPr>
              <a:t>Elicitation</a:t>
            </a:r>
            <a:r>
              <a:rPr lang="en-US" sz="2800" dirty="0"/>
              <a:t>—elicit requirements from all stakeholders</a:t>
            </a:r>
          </a:p>
          <a:p>
            <a:r>
              <a:rPr lang="en-US" sz="2800" b="1" dirty="0">
                <a:solidFill>
                  <a:schemeClr val="folHlink"/>
                </a:solidFill>
              </a:rPr>
              <a:t>Elaboration</a:t>
            </a:r>
            <a:r>
              <a:rPr lang="en-US" sz="2800" dirty="0"/>
              <a:t>—create an analysis model that identifies data, function and behavioral requirements</a:t>
            </a:r>
          </a:p>
          <a:p>
            <a:r>
              <a:rPr lang="en-US" sz="2800" b="1" dirty="0">
                <a:solidFill>
                  <a:schemeClr val="folHlink"/>
                </a:solidFill>
              </a:rPr>
              <a:t>Negotiation</a:t>
            </a:r>
            <a:r>
              <a:rPr lang="en-US" sz="2800" dirty="0"/>
              <a:t>—agree on a deliverable system that is realistic for developers and customers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D693-E3C2-4570-B88D-3A67D4F1E4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178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Requirements Engineering-II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467600" cy="6019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Specification</a:t>
            </a:r>
            <a:r>
              <a:rPr lang="en-US" sz="2400" dirty="0" smtClean="0"/>
              <a:t>—can be any one (or more) of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written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set of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formal mathematical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collection of user scenarios (use-cases)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prototype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Validation</a:t>
            </a:r>
            <a:r>
              <a:rPr lang="en-US" sz="2400" dirty="0" smtClean="0"/>
              <a:t>—a review mechanism that looks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errors in content or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areas where clarification may be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missing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inconsistencies (a major problem when large products or systems are engineered)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conflicting or unrealistic (unachievable) requirements.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Requirements management</a:t>
            </a:r>
            <a:endParaRPr lang="en-US" sz="24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B423C-9D3A-4759-A863-907AD73D1A5A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42672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5400" dirty="0" smtClean="0"/>
              <a:t>1. Inception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05000"/>
            <a:ext cx="6781800" cy="4191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Identify stakeholders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“who else do you think I should talk to?”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Recognize multiple points of view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Work toward collaboration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first questions</a:t>
            </a:r>
            <a:endParaRPr lang="en-US" smtClean="0">
              <a:latin typeface="Symbol" pitchFamily="18" charset="2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Who is behind the request for this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Who will use the solution?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What will be the economic benefit of a successful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 there another source for the solution that you need?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75974-8C60-4C85-BD38-DBACEC050268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5278438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2. Eliciting Requirements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914400"/>
            <a:ext cx="7772400" cy="5181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meetings are conducted and attended by both software engineers and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rules for preparation and participation are established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an agenda is suggested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"facilitator" (can be a customer, a developer, or an outsider) controls the meeting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"definition mechanism" (can be work sheets, flip charts, or wall stickers or an electronic bulletin board, chat room or virtual forum) is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the goal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olidFill>
                  <a:schemeClr val="folHlink"/>
                </a:solidFill>
              </a:rPr>
              <a:t>to identify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olidFill>
                  <a:schemeClr val="folHlink"/>
                </a:solidFill>
              </a:rPr>
              <a:t>propose elements of the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olidFill>
                  <a:schemeClr val="folHlink"/>
                </a:solidFill>
              </a:rPr>
              <a:t>negotiate different approaches,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olidFill>
                  <a:schemeClr val="folHlink"/>
                </a:solidFill>
              </a:rPr>
              <a:t> specify a preliminary set of solution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69F09-89ED-41A5-A134-384B5E1CC93C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478588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Eliciting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B296BD-8DD9-442A-8D9E-28FCD804053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9523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7620000" cy="601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EDB3-636A-47F7-A75F-0003A9A4273B}" type="slidenum">
              <a:rPr lang="en-US"/>
              <a:pPr/>
              <a:t>25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r>
              <a:rPr lang="en-US" dirty="0"/>
              <a:t>Quality Function Deployment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/>
              <a:t>A technique of translating customer needs into technical system requirements:</a:t>
            </a:r>
          </a:p>
          <a:p>
            <a:r>
              <a:rPr lang="en-US" b="1">
                <a:solidFill>
                  <a:schemeClr val="hlink"/>
                </a:solidFill>
              </a:rPr>
              <a:t>Normal requirements:</a:t>
            </a:r>
            <a:r>
              <a:rPr lang="en-US"/>
              <a:t> reflect stated customer goals and objectives</a:t>
            </a:r>
          </a:p>
          <a:p>
            <a:r>
              <a:rPr lang="en-US" b="1">
                <a:solidFill>
                  <a:schemeClr val="hlink"/>
                </a:solidFill>
              </a:rPr>
              <a:t>Expected requirements:</a:t>
            </a:r>
            <a:r>
              <a:rPr lang="en-US"/>
              <a:t> implicit to the product or system; their absence will cause significant customer dissatisfaction</a:t>
            </a:r>
          </a:p>
          <a:p>
            <a:r>
              <a:rPr lang="en-US" b="1">
                <a:solidFill>
                  <a:schemeClr val="hlink"/>
                </a:solidFill>
              </a:rPr>
              <a:t>Exciting requirements:</a:t>
            </a:r>
            <a:r>
              <a:rPr lang="en-US"/>
              <a:t> featured going beyond customer expectations, causing customer euphoria (;-)</a:t>
            </a:r>
          </a:p>
          <a:p>
            <a:r>
              <a:rPr lang="en-US"/>
              <a:t>concentrate on maximizing customer satisfaction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932613" cy="627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Quality Function Deployment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81200"/>
            <a:ext cx="6934200" cy="4191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Function deployment </a:t>
            </a:r>
            <a:r>
              <a:rPr lang="en-US" smtClean="0"/>
              <a:t>determines the “value” (as perceived by the customer) of each function required of the system</a:t>
            </a:r>
          </a:p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Information deployment </a:t>
            </a:r>
            <a:r>
              <a:rPr lang="en-US" smtClean="0"/>
              <a:t>identifies data objects and events</a:t>
            </a:r>
          </a:p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Task deployment</a:t>
            </a:r>
            <a:r>
              <a:rPr lang="en-US" smtClean="0"/>
              <a:t> examines the behavior of the system</a:t>
            </a:r>
          </a:p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Value analysis</a:t>
            </a:r>
            <a:r>
              <a:rPr lang="en-US" smtClean="0"/>
              <a:t> determines the relative priority of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7FE6C-37A4-441A-8A50-2DB7393AFAE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872163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Elicitation Work Products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7772400" cy="5486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a statement of need and feasibility.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bounded statement of scope for the system or product.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list of customers, users, and other stakeholders who participated in requirements elicitation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description of the system’s technical environment.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list of requirements (preferably organized by function) and the domain constraints that apply to each.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set of usage scenarios that provide insight into the use of the system or product under different operating conditions.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any prototypes</a:t>
            </a:r>
            <a:r>
              <a:rPr lang="en-US" sz="2600" b="1" dirty="0" smtClean="0"/>
              <a:t> </a:t>
            </a:r>
            <a:r>
              <a:rPr lang="en-US" sz="2600" dirty="0" smtClean="0"/>
              <a:t>developed to better define requirements</a:t>
            </a:r>
            <a:r>
              <a:rPr lang="en-US" sz="2600" b="1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53E27-C35E-4241-905E-5116E18AA6F6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37531"/>
            <a:ext cx="6503988" cy="9530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Building the Analysis Model</a:t>
            </a:r>
            <a:br>
              <a:rPr lang="en-US" dirty="0" smtClean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Elaboration)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309" name="Rectangle 1027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7192963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Elements of the analysis model</a:t>
            </a:r>
          </a:p>
          <a:p>
            <a:pPr lvl="1" eaLnBrk="1" hangingPunct="1"/>
            <a:r>
              <a:rPr lang="en-US" dirty="0" smtClean="0">
                <a:solidFill>
                  <a:schemeClr val="folHlink"/>
                </a:solidFill>
              </a:rPr>
              <a:t>Scenario-based elements</a:t>
            </a:r>
          </a:p>
          <a:p>
            <a:pPr lvl="2" eaLnBrk="1" hangingPunct="1"/>
            <a:r>
              <a:rPr lang="en-US" dirty="0" smtClean="0"/>
              <a:t>Functional—processing narratives for software functions</a:t>
            </a:r>
          </a:p>
          <a:p>
            <a:pPr lvl="2" eaLnBrk="1" hangingPunct="1"/>
            <a:r>
              <a:rPr lang="en-US" dirty="0" smtClean="0"/>
              <a:t>Use-case—descriptions of the interaction between an “actor” and the system</a:t>
            </a:r>
          </a:p>
          <a:p>
            <a:pPr lvl="1" eaLnBrk="1" hangingPunct="1"/>
            <a:r>
              <a:rPr lang="en-US" dirty="0" smtClean="0">
                <a:solidFill>
                  <a:schemeClr val="folHlink"/>
                </a:solidFill>
              </a:rPr>
              <a:t>Class-based elements</a:t>
            </a:r>
          </a:p>
          <a:p>
            <a:pPr lvl="2" eaLnBrk="1" hangingPunct="1"/>
            <a:r>
              <a:rPr lang="en-US" dirty="0" smtClean="0"/>
              <a:t>Implied by scenarios</a:t>
            </a:r>
          </a:p>
          <a:p>
            <a:pPr lvl="1" eaLnBrk="1" hangingPunct="1"/>
            <a:r>
              <a:rPr lang="en-US" dirty="0" smtClean="0">
                <a:solidFill>
                  <a:schemeClr val="folHlink"/>
                </a:solidFill>
              </a:rPr>
              <a:t>Behavioral elements</a:t>
            </a:r>
          </a:p>
          <a:p>
            <a:pPr lvl="2" eaLnBrk="1" hangingPunct="1"/>
            <a:r>
              <a:rPr lang="en-US" dirty="0" smtClean="0"/>
              <a:t>State diagram</a:t>
            </a:r>
          </a:p>
          <a:p>
            <a:pPr lvl="1" eaLnBrk="1" hangingPunct="1"/>
            <a:r>
              <a:rPr lang="en-US" dirty="0" smtClean="0">
                <a:solidFill>
                  <a:schemeClr val="folHlink"/>
                </a:solidFill>
              </a:rPr>
              <a:t>Flow-oriented elements</a:t>
            </a:r>
          </a:p>
          <a:p>
            <a:pPr lvl="2" eaLnBrk="1" hangingPunct="1"/>
            <a:r>
              <a:rPr lang="en-US" dirty="0" smtClean="0"/>
              <a:t>Data flow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0B9365-E508-4341-A487-6B569AAAEF58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B542-CDF2-4D5B-9C4D-4635B9DC054E}" type="slidenum">
              <a:rPr lang="en-US"/>
              <a:pPr/>
              <a:t>29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r>
              <a:rPr lang="en-US" dirty="0"/>
              <a:t>Modeling approaches</a:t>
            </a:r>
          </a:p>
        </p:txBody>
      </p:sp>
      <p:pic>
        <p:nvPicPr>
          <p:cNvPr id="92164" name="Picture 4" descr="Fig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990600"/>
            <a:ext cx="6294438" cy="5689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Stakeholders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who </a:t>
            </a:r>
            <a:r>
              <a:rPr lang="en-US" i="1" dirty="0" smtClean="0"/>
              <a:t>operates the system</a:t>
            </a:r>
          </a:p>
          <a:p>
            <a:pPr>
              <a:buNone/>
            </a:pPr>
            <a:r>
              <a:rPr lang="en-US" dirty="0" smtClean="0"/>
              <a:t>  (normal and maintenance operators)</a:t>
            </a:r>
          </a:p>
          <a:p>
            <a:r>
              <a:rPr lang="en-US" dirty="0" smtClean="0"/>
              <a:t>Anyone who </a:t>
            </a:r>
            <a:r>
              <a:rPr lang="en-US" i="1" dirty="0" smtClean="0"/>
              <a:t>benefits from the system</a:t>
            </a:r>
          </a:p>
          <a:p>
            <a:pPr marL="82296" indent="0">
              <a:buNone/>
            </a:pPr>
            <a:r>
              <a:rPr lang="en-US" dirty="0" smtClean="0"/>
              <a:t>  (Functional, political, financial and social                	beneficiaries)</a:t>
            </a:r>
          </a:p>
          <a:p>
            <a:r>
              <a:rPr lang="en-US" dirty="0" smtClean="0"/>
              <a:t>Anyone involved in </a:t>
            </a:r>
            <a:r>
              <a:rPr lang="en-US" i="1" dirty="0" smtClean="0"/>
              <a:t>purchasing or procuring </a:t>
            </a:r>
            <a:r>
              <a:rPr lang="en-US" dirty="0" smtClean="0"/>
              <a:t>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D693-E3C2-4570-B88D-3A67D4F1E43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Scenarios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Scenarios are descriptions of how a system is used in practice</a:t>
            </a:r>
          </a:p>
          <a:p>
            <a:r>
              <a:rPr lang="en-GB"/>
              <a:t>They are helpful in requirements elicitation as people can relate to these more readily than abstract statement of what they require from a system</a:t>
            </a:r>
          </a:p>
          <a:p>
            <a:r>
              <a:rPr lang="en-GB"/>
              <a:t>Scenarios are particularly useful for adding detail to an outline requirements description</a:t>
            </a:r>
          </a:p>
        </p:txBody>
      </p:sp>
    </p:spTree>
    <p:extLst>
      <p:ext uri="{BB962C8B-B14F-4D97-AF65-F5344CB8AC3E}">
        <p14:creationId xmlns:p14="http://schemas.microsoft.com/office/powerpoint/2010/main" val="14387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Scenario descriptions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System state at the beginning of the scenario</a:t>
            </a:r>
          </a:p>
          <a:p>
            <a:r>
              <a:rPr lang="en-GB"/>
              <a:t>Normal flow of events in the scenario</a:t>
            </a:r>
          </a:p>
          <a:p>
            <a:r>
              <a:rPr lang="en-GB"/>
              <a:t>What can go wrong and how this is handled</a:t>
            </a:r>
          </a:p>
          <a:p>
            <a:r>
              <a:rPr lang="en-GB"/>
              <a:t>Other concurrent activities</a:t>
            </a:r>
          </a:p>
          <a:p>
            <a:r>
              <a:rPr lang="en-GB"/>
              <a:t>System state on completion of the scenario</a:t>
            </a:r>
          </a:p>
        </p:txBody>
      </p:sp>
    </p:spTree>
    <p:extLst>
      <p:ext uri="{BB962C8B-B14F-4D97-AF65-F5344CB8AC3E}">
        <p14:creationId xmlns:p14="http://schemas.microsoft.com/office/powerpoint/2010/main" val="93670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 scenarios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Event scenarios may be used to describe how a system responds to the occurrence of some particular event such as ‘start transaction’</a:t>
            </a:r>
          </a:p>
          <a:p>
            <a:r>
              <a:rPr lang="en-GB" dirty="0" smtClean="0"/>
              <a:t>Convention </a:t>
            </a:r>
            <a:r>
              <a:rPr lang="en-GB" dirty="0"/>
              <a:t>for event scenarios. </a:t>
            </a:r>
          </a:p>
          <a:p>
            <a:pPr lvl="1"/>
            <a:r>
              <a:rPr lang="en-GB" dirty="0"/>
              <a:t>Data provided and delivered</a:t>
            </a:r>
          </a:p>
          <a:p>
            <a:pPr lvl="1"/>
            <a:r>
              <a:rPr lang="en-GB" dirty="0"/>
              <a:t>Control information</a:t>
            </a:r>
          </a:p>
          <a:p>
            <a:pPr lvl="1"/>
            <a:r>
              <a:rPr lang="en-GB" dirty="0"/>
              <a:t>Exception processing</a:t>
            </a:r>
          </a:p>
          <a:p>
            <a:pPr lvl="1"/>
            <a:r>
              <a:rPr lang="en-GB" dirty="0"/>
              <a:t>The next expected event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964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Event scenario - start transaction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990600" y="1447800"/>
          <a:ext cx="6705600" cy="49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3" imgW="6076190" imgH="4495238" progId="Paint.Picture">
                  <p:embed/>
                </p:oleObj>
              </mc:Choice>
              <mc:Fallback>
                <p:oleObj name="Bitmap Image" r:id="rId3" imgW="6076190" imgH="44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6705600" cy="496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53018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66700"/>
            <a:ext cx="8839200" cy="1104900"/>
          </a:xfrm>
          <a:noFill/>
          <a:ln/>
        </p:spPr>
        <p:txBody>
          <a:bodyPr/>
          <a:lstStyle/>
          <a:p>
            <a:r>
              <a:rPr lang="en-GB"/>
              <a:t>Notation for data and control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Ellipses. data provided from or delivered to a viewpoint</a:t>
            </a:r>
          </a:p>
          <a:p>
            <a:r>
              <a:rPr lang="en-GB"/>
              <a:t>Control information enters and leaves at the top of each box</a:t>
            </a:r>
          </a:p>
          <a:p>
            <a:r>
              <a:rPr lang="en-GB"/>
              <a:t>Data leaves from the right of each box</a:t>
            </a:r>
          </a:p>
          <a:p>
            <a:r>
              <a:rPr lang="en-GB"/>
              <a:t>Exceptions are shown at the bottom of each box</a:t>
            </a:r>
          </a:p>
          <a:p>
            <a:r>
              <a:rPr lang="en-GB"/>
              <a:t>Name of next event is in box with thick edges</a:t>
            </a:r>
          </a:p>
        </p:txBody>
      </p:sp>
    </p:spTree>
    <p:extLst>
      <p:ext uri="{BB962C8B-B14F-4D97-AF65-F5344CB8AC3E}">
        <p14:creationId xmlns:p14="http://schemas.microsoft.com/office/powerpoint/2010/main" val="65848137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Exception description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Most methods do not include facilities for describing exceptions</a:t>
            </a:r>
          </a:p>
          <a:p>
            <a:r>
              <a:rPr lang="en-GB"/>
              <a:t>In this example, exceptions are</a:t>
            </a:r>
          </a:p>
          <a:p>
            <a:pPr lvl="1"/>
            <a:r>
              <a:rPr lang="en-GB"/>
              <a:t>Timeout. Customer fails to enter a PIN within the allowed time limit</a:t>
            </a:r>
          </a:p>
          <a:p>
            <a:pPr lvl="1"/>
            <a:r>
              <a:rPr lang="en-GB"/>
              <a:t>Invalid card. The card is not recognised and is returned</a:t>
            </a:r>
          </a:p>
          <a:p>
            <a:pPr lvl="1"/>
            <a:r>
              <a:rPr lang="en-GB"/>
              <a:t>Stolen card. The card has been registered as stolen and is retained by the machine</a:t>
            </a:r>
          </a:p>
        </p:txBody>
      </p:sp>
    </p:spTree>
    <p:extLst>
      <p:ext uri="{BB962C8B-B14F-4D97-AF65-F5344CB8AC3E}">
        <p14:creationId xmlns:p14="http://schemas.microsoft.com/office/powerpoint/2010/main" val="5024496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332105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Use-Cases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1"/>
            <a:ext cx="8001000" cy="5791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collection of user scenarios that describe the thread of usage of a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Each scenario is described from the point-of-view of an “actor”—a person or device that interacts with the software in some way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Each scenario answers the following questions: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000" dirty="0" smtClean="0">
                <a:solidFill>
                  <a:schemeClr val="folHlink"/>
                </a:solidFill>
              </a:rPr>
              <a:t>Who is the primary actor, the secondary actor (s)?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What are the actor’s goals?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What preconditions should exist before the story begins?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What main tasks or functions are performed by the actor?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What extensions might be considered as the story is described?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What variations in the actor’s interaction are possible?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What system information will the actor acquire, produce, or change?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Will the actor have to inform the system about changes in the external environment?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What information does the actor desire from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Does the actor wish to be informed about unexpected changes?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54A7A4-B5BB-4B55-9C3D-E24E5FA677DF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570071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Use-Case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A9110-76FB-4C54-B4B3-AD1FA487BFE8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1003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143000"/>
            <a:ext cx="57912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3614738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Class Diagram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001D2-5B0D-47F0-BA01-7A5141DC229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10138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819400"/>
            <a:ext cx="1803400" cy="268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1905000" y="2362200"/>
            <a:ext cx="3487738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Helvetica" pitchFamily="-128" charset="0"/>
              </a:rPr>
              <a:t>From the </a:t>
            </a:r>
            <a:r>
              <a:rPr lang="en-US" sz="1800" b="1" i="1">
                <a:solidFill>
                  <a:schemeClr val="folHlink"/>
                </a:solidFill>
                <a:latin typeface="Helvetica" pitchFamily="-128" charset="0"/>
              </a:rPr>
              <a:t>SafeHome</a:t>
            </a:r>
            <a:r>
              <a:rPr lang="en-US" sz="1800" b="1">
                <a:solidFill>
                  <a:schemeClr val="folHlink"/>
                </a:solidFill>
                <a:latin typeface="Helvetica" pitchFamily="-128" charset="0"/>
              </a:rPr>
              <a:t> system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434022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State Diagram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7DD85-50B4-4AC6-912F-8084A750089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auto">
          <a:xfrm>
            <a:off x="2667000" y="2057400"/>
            <a:ext cx="2438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2667000" y="2590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2667000" y="3505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Rectangle 11"/>
          <p:cNvSpPr>
            <a:spLocks noChangeArrowheads="1"/>
          </p:cNvSpPr>
          <p:nvPr/>
        </p:nvSpPr>
        <p:spPr bwMode="auto">
          <a:xfrm>
            <a:off x="3276600" y="2057400"/>
            <a:ext cx="1222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Reading </a:t>
            </a:r>
          </a:p>
          <a:p>
            <a:pPr algn="ctr"/>
            <a:r>
              <a:rPr lang="en-US" sz="1600"/>
              <a:t>Commands</a:t>
            </a:r>
            <a:endParaRPr lang="en-US"/>
          </a:p>
        </p:txBody>
      </p:sp>
      <p:sp>
        <p:nvSpPr>
          <p:cNvPr id="102409" name="Rectangle 12"/>
          <p:cNvSpPr>
            <a:spLocks noChangeArrowheads="1"/>
          </p:cNvSpPr>
          <p:nvPr/>
        </p:nvSpPr>
        <p:spPr bwMode="auto">
          <a:xfrm>
            <a:off x="2667000" y="2667000"/>
            <a:ext cx="2362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System status = “ready”</a:t>
            </a:r>
          </a:p>
          <a:p>
            <a:r>
              <a:rPr lang="en-US" sz="1400"/>
              <a:t>Display msg = “enter cmd”</a:t>
            </a:r>
          </a:p>
          <a:p>
            <a:r>
              <a:rPr lang="en-US" sz="1400"/>
              <a:t>Display status = steady</a:t>
            </a:r>
          </a:p>
        </p:txBody>
      </p:sp>
      <p:sp>
        <p:nvSpPr>
          <p:cNvPr id="102410" name="Rectangle 13"/>
          <p:cNvSpPr>
            <a:spLocks noChangeArrowheads="1"/>
          </p:cNvSpPr>
          <p:nvPr/>
        </p:nvSpPr>
        <p:spPr bwMode="auto">
          <a:xfrm>
            <a:off x="2667000" y="3657600"/>
            <a:ext cx="23622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Entry/subsystems ready</a:t>
            </a:r>
          </a:p>
          <a:p>
            <a:r>
              <a:rPr lang="en-US" sz="1400"/>
              <a:t>Do: poll user input panel</a:t>
            </a:r>
          </a:p>
          <a:p>
            <a:r>
              <a:rPr lang="en-US" sz="1400"/>
              <a:t>Do: read user input</a:t>
            </a:r>
          </a:p>
          <a:p>
            <a:r>
              <a:rPr lang="en-US" sz="1400"/>
              <a:t>Do: interpret user input</a:t>
            </a:r>
          </a:p>
          <a:p>
            <a:endParaRPr lang="en-US" sz="1400"/>
          </a:p>
        </p:txBody>
      </p:sp>
      <p:sp>
        <p:nvSpPr>
          <p:cNvPr id="102411" name="Rectangle 14"/>
          <p:cNvSpPr>
            <a:spLocks noChangeArrowheads="1"/>
          </p:cNvSpPr>
          <p:nvPr/>
        </p:nvSpPr>
        <p:spPr bwMode="auto">
          <a:xfrm>
            <a:off x="5867400" y="2439988"/>
            <a:ext cx="1093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State name</a:t>
            </a:r>
            <a:endParaRPr lang="en-US"/>
          </a:p>
        </p:txBody>
      </p:sp>
      <p:sp>
        <p:nvSpPr>
          <p:cNvPr id="102412" name="Rectangle 15"/>
          <p:cNvSpPr>
            <a:spLocks noChangeArrowheads="1"/>
          </p:cNvSpPr>
          <p:nvPr/>
        </p:nvSpPr>
        <p:spPr bwMode="auto">
          <a:xfrm>
            <a:off x="5867400" y="3276600"/>
            <a:ext cx="1360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State variables</a:t>
            </a:r>
            <a:endParaRPr lang="en-US"/>
          </a:p>
        </p:txBody>
      </p:sp>
      <p:sp>
        <p:nvSpPr>
          <p:cNvPr id="102413" name="Rectangle 16"/>
          <p:cNvSpPr>
            <a:spLocks noChangeArrowheads="1"/>
          </p:cNvSpPr>
          <p:nvPr/>
        </p:nvSpPr>
        <p:spPr bwMode="auto">
          <a:xfrm>
            <a:off x="5867400" y="4267200"/>
            <a:ext cx="1330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State activities</a:t>
            </a:r>
            <a:endParaRPr lang="en-US"/>
          </a:p>
        </p:txBody>
      </p:sp>
      <p:sp>
        <p:nvSpPr>
          <p:cNvPr id="102414" name="Line 17"/>
          <p:cNvSpPr>
            <a:spLocks noChangeShapeType="1"/>
          </p:cNvSpPr>
          <p:nvPr/>
        </p:nvSpPr>
        <p:spPr bwMode="auto">
          <a:xfrm flipH="1" flipV="1">
            <a:off x="4876800" y="23622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5" name="Line 18"/>
          <p:cNvSpPr>
            <a:spLocks noChangeShapeType="1"/>
          </p:cNvSpPr>
          <p:nvPr/>
        </p:nvSpPr>
        <p:spPr bwMode="auto">
          <a:xfrm flipH="1" flipV="1">
            <a:off x="4953000" y="3200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Line 19"/>
          <p:cNvSpPr>
            <a:spLocks noChangeShapeType="1"/>
          </p:cNvSpPr>
          <p:nvPr/>
        </p:nvSpPr>
        <p:spPr bwMode="auto">
          <a:xfrm flipH="1" flipV="1">
            <a:off x="4876800" y="4114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 roles to people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</a:t>
            </a:r>
            <a:r>
              <a:rPr lang="en-US" dirty="0"/>
              <a:t>of requirements</a:t>
            </a:r>
          </a:p>
          <a:p>
            <a:pPr lvl="1"/>
            <a:r>
              <a:rPr lang="en-US" dirty="0" smtClean="0"/>
              <a:t>Customers</a:t>
            </a:r>
            <a:r>
              <a:rPr lang="en-US" dirty="0"/>
              <a:t>: show what should be delivered; contractual base</a:t>
            </a:r>
          </a:p>
          <a:p>
            <a:pPr lvl="1"/>
            <a:r>
              <a:rPr lang="en-US" dirty="0" smtClean="0"/>
              <a:t>Managers</a:t>
            </a:r>
            <a:r>
              <a:rPr lang="en-US" dirty="0"/>
              <a:t>: a scheduling / </a:t>
            </a:r>
            <a:r>
              <a:rPr lang="en-US" dirty="0" smtClean="0"/>
              <a:t>progress </a:t>
            </a:r>
            <a:r>
              <a:rPr lang="en-US" dirty="0"/>
              <a:t>indicator</a:t>
            </a:r>
          </a:p>
          <a:p>
            <a:pPr lvl="1"/>
            <a:r>
              <a:rPr lang="en-US" dirty="0" smtClean="0"/>
              <a:t>Designers</a:t>
            </a:r>
            <a:r>
              <a:rPr lang="en-US" dirty="0"/>
              <a:t>: provide a spec to design</a:t>
            </a:r>
          </a:p>
          <a:p>
            <a:pPr lvl="1"/>
            <a:r>
              <a:rPr lang="en-US" dirty="0" smtClean="0"/>
              <a:t>Coders</a:t>
            </a:r>
            <a:r>
              <a:rPr lang="en-US" dirty="0"/>
              <a:t>: list a range of acceptable implementations / output</a:t>
            </a:r>
          </a:p>
          <a:p>
            <a:pPr lvl="1"/>
            <a:r>
              <a:rPr lang="en-US" dirty="0"/>
              <a:t>QA / </a:t>
            </a:r>
            <a:r>
              <a:rPr lang="en-US" dirty="0" smtClean="0"/>
              <a:t>Testers</a:t>
            </a:r>
            <a:r>
              <a:rPr lang="en-US" dirty="0"/>
              <a:t>: provide a basis for testing, validation, and verification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11C0-88F3-4F2B-B43D-82D2A3932C0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626745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4. Negotiating Requirements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80010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Identify the key stakeholders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These are the people who will be involved in the negotiation</a:t>
            </a:r>
          </a:p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Determine each of the stakeholders “win conditions”</a:t>
            </a:r>
            <a:endParaRPr lang="en-US" dirty="0" smtClean="0"/>
          </a:p>
          <a:p>
            <a:pPr lvl="1" eaLnBrk="1" hangingPunct="1"/>
            <a:r>
              <a:rPr lang="en-US" dirty="0" smtClean="0"/>
              <a:t>Win conditions are not always obvious</a:t>
            </a:r>
          </a:p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Negotiate</a:t>
            </a:r>
            <a:endParaRPr lang="en-US" dirty="0" smtClean="0"/>
          </a:p>
          <a:p>
            <a:pPr lvl="1" eaLnBrk="1" hangingPunct="1"/>
            <a:r>
              <a:rPr lang="en-US" dirty="0" smtClean="0"/>
              <a:t>Work toward a set of requirements that lead to “win-win”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2900A-7DC4-4027-B131-92B3C5481C12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7818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5. Validating Requirements - I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8001000" cy="5715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Is each requirement consistent with the overall objective for the system/product?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Have all requirements been specified at the proper level of abstraction? That is, do some requirements provide a level of technical detail that is inappropriate at this stage?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Is the requirement really necessary or does it represent an add-on feature that may not be essential to the objective of the system?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Is each requirement bounded and unambiguous?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Does each requirement have attribution? That is, is a source (generally, a specific individual) noted for each requirement?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Do any requirements conflict with other requirements?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3EDC8-AFD0-41FF-A523-6C29AECBE802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9088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Validating Requirements - II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066800"/>
            <a:ext cx="8001000" cy="5791200"/>
          </a:xfrm>
        </p:spPr>
        <p:txBody>
          <a:bodyPr>
            <a:no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sz="2600" dirty="0" smtClean="0"/>
              <a:t>Is each requirement achievable in the technical environment that will house the system or product?</a:t>
            </a:r>
          </a:p>
          <a:p>
            <a:pPr eaLnBrk="1" hangingPunct="1">
              <a:spcBef>
                <a:spcPts val="300"/>
              </a:spcBef>
            </a:pPr>
            <a:r>
              <a:rPr lang="en-US" sz="2600" dirty="0" smtClean="0"/>
              <a:t>Is each requirement testable, once implemented?</a:t>
            </a:r>
          </a:p>
          <a:p>
            <a:pPr eaLnBrk="1" hangingPunct="1">
              <a:spcBef>
                <a:spcPts val="300"/>
              </a:spcBef>
            </a:pPr>
            <a:r>
              <a:rPr lang="en-US" sz="2600" dirty="0" smtClean="0"/>
              <a:t>Does the requirements model properly reflect the information, function and behavior of the system to be built.</a:t>
            </a:r>
          </a:p>
          <a:p>
            <a:pPr eaLnBrk="1" hangingPunct="1"/>
            <a:r>
              <a:rPr lang="en-US" sz="2600" dirty="0" smtClean="0"/>
              <a:t>Has the requirements model been “partitioned” in a way that exposes progressively more detailed information about the system.</a:t>
            </a:r>
          </a:p>
          <a:p>
            <a:pPr eaLnBrk="1" hangingPunct="1"/>
            <a:r>
              <a:rPr lang="en-US" sz="2600" dirty="0" smtClean="0"/>
              <a:t>Have requirements patterns been used to simplify the requirements model. Have all patterns been properly validated? Are all patterns consistent with customer requirements?</a:t>
            </a:r>
            <a:r>
              <a:rPr lang="en-US" sz="2400" dirty="0" smtClean="0"/>
              <a:t>	</a:t>
            </a:r>
            <a:endParaRPr lang="en-US" sz="2400" b="1" dirty="0" smtClean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8A01C6-FBAB-401C-BD3E-0601A16EF1ED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Requirements validation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Concerned with demonstrating that the requirements define the system that the customer really wants</a:t>
            </a:r>
          </a:p>
          <a:p>
            <a:r>
              <a:rPr lang="en-GB"/>
              <a:t>Requirements error costs are high so validation is very important</a:t>
            </a:r>
          </a:p>
          <a:p>
            <a:pPr lvl="1"/>
            <a:r>
              <a:rPr lang="en-GB"/>
              <a:t>Fixing a requirements error after delivery may cost up to 100 times the cost of fixing an implementation error</a:t>
            </a:r>
          </a:p>
        </p:txBody>
      </p:sp>
    </p:spTree>
    <p:extLst>
      <p:ext uri="{BB962C8B-B14F-4D97-AF65-F5344CB8AC3E}">
        <p14:creationId xmlns:p14="http://schemas.microsoft.com/office/powerpoint/2010/main" val="193935612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Requirements checking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GB"/>
              <a:t>Validity. Does the system provide the functions which best support the customer’s needs?</a:t>
            </a:r>
          </a:p>
          <a:p>
            <a:r>
              <a:rPr lang="en-GB"/>
              <a:t>Consistency. Are there any requirements conflicts?</a:t>
            </a:r>
          </a:p>
          <a:p>
            <a:r>
              <a:rPr lang="en-GB"/>
              <a:t>Completeness. Are all functions required by the customer included?</a:t>
            </a:r>
          </a:p>
          <a:p>
            <a:r>
              <a:rPr lang="en-GB"/>
              <a:t>Realism. Can the requirements be implemented given available budget and technology</a:t>
            </a:r>
          </a:p>
          <a:p>
            <a:r>
              <a:rPr lang="en-GB"/>
              <a:t>Verifiability. Can the requirements be checked?</a:t>
            </a:r>
          </a:p>
        </p:txBody>
      </p:sp>
    </p:spTree>
    <p:extLst>
      <p:ext uri="{BB962C8B-B14F-4D97-AF65-F5344CB8AC3E}">
        <p14:creationId xmlns:p14="http://schemas.microsoft.com/office/powerpoint/2010/main" val="230178531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66700"/>
            <a:ext cx="7620000" cy="876300"/>
          </a:xfrm>
        </p:spPr>
        <p:txBody>
          <a:bodyPr>
            <a:normAutofit fontScale="90000"/>
          </a:bodyPr>
          <a:lstStyle/>
          <a:p>
            <a:r>
              <a:rPr lang="en-GB" dirty="0"/>
              <a:t>Requirements validation techniques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Requirements reviews</a:t>
            </a:r>
          </a:p>
          <a:p>
            <a:pPr lvl="1"/>
            <a:r>
              <a:rPr lang="en-GB"/>
              <a:t>Systematic manual analysis of the requirements</a:t>
            </a:r>
          </a:p>
          <a:p>
            <a:r>
              <a:rPr lang="en-GB"/>
              <a:t>Prototyping</a:t>
            </a:r>
          </a:p>
          <a:p>
            <a:pPr lvl="1"/>
            <a:r>
              <a:rPr lang="en-GB"/>
              <a:t>Using an executable model of the system to check requirements. Covered in Chapter 8</a:t>
            </a:r>
          </a:p>
          <a:p>
            <a:r>
              <a:rPr lang="en-GB"/>
              <a:t>Test-case generation</a:t>
            </a:r>
          </a:p>
          <a:p>
            <a:pPr lvl="1"/>
            <a:r>
              <a:rPr lang="en-GB"/>
              <a:t>Developing tests for requirements to check testability</a:t>
            </a:r>
          </a:p>
          <a:p>
            <a:r>
              <a:rPr lang="en-GB"/>
              <a:t>Automated consistency analysis	</a:t>
            </a:r>
          </a:p>
          <a:p>
            <a:pPr lvl="1"/>
            <a:r>
              <a:rPr lang="en-GB"/>
              <a:t>Checking the consistency of a structured requirements description</a:t>
            </a:r>
          </a:p>
        </p:txBody>
      </p:sp>
    </p:spTree>
    <p:extLst>
      <p:ext uri="{BB962C8B-B14F-4D97-AF65-F5344CB8AC3E}">
        <p14:creationId xmlns:p14="http://schemas.microsoft.com/office/powerpoint/2010/main" val="3294956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Requirements reviews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GB"/>
              <a:t>Regular reviews should be held while the requirements definition is being formulated</a:t>
            </a:r>
          </a:p>
          <a:p>
            <a:r>
              <a:rPr lang="en-GB"/>
              <a:t>Both client and contractor staff should be involved in reviews</a:t>
            </a:r>
          </a:p>
          <a:p>
            <a:r>
              <a:rPr lang="en-GB"/>
              <a:t>Reviews may be formal (with completed documents) or informal. Good communications between developers, customers and users can resolve problems at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121662126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Review checks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790688" cy="4800600"/>
          </a:xfrm>
          <a:noFill/>
          <a:ln/>
        </p:spPr>
        <p:txBody>
          <a:bodyPr/>
          <a:lstStyle/>
          <a:p>
            <a:r>
              <a:rPr lang="en-GB" dirty="0"/>
              <a:t>Verifiability. </a:t>
            </a:r>
            <a:r>
              <a:rPr lang="en-GB" dirty="0" smtClean="0"/>
              <a:t> Is </a:t>
            </a:r>
            <a:r>
              <a:rPr lang="en-GB" dirty="0"/>
              <a:t>the requirement realistically testable?</a:t>
            </a:r>
          </a:p>
          <a:p>
            <a:r>
              <a:rPr lang="en-GB" dirty="0"/>
              <a:t>Comprehensibility. Is the requirement properly understood?</a:t>
            </a:r>
          </a:p>
          <a:p>
            <a:r>
              <a:rPr lang="en-GB" dirty="0"/>
              <a:t>Traceability. Is the origin of the requirement clearly stated?</a:t>
            </a:r>
          </a:p>
          <a:p>
            <a:r>
              <a:rPr lang="en-GB" dirty="0"/>
              <a:t>Adaptability. Can the requirement be changed without a large impact on other requirements?</a:t>
            </a:r>
          </a:p>
        </p:txBody>
      </p:sp>
    </p:spTree>
    <p:extLst>
      <p:ext uri="{BB962C8B-B14F-4D97-AF65-F5344CB8AC3E}">
        <p14:creationId xmlns:p14="http://schemas.microsoft.com/office/powerpoint/2010/main" val="4733927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Automated consistency checking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6355"/>
              </p:ext>
            </p:extLst>
          </p:nvPr>
        </p:nvGraphicFramePr>
        <p:xfrm>
          <a:off x="0" y="1828800"/>
          <a:ext cx="91440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itmap Image" r:id="rId3" imgW="6733333" imgH="2933333" progId="Paint.Picture">
                  <p:embed/>
                </p:oleObj>
              </mc:Choice>
              <mc:Fallback>
                <p:oleObj name="Bitmap Image" r:id="rId3" imgW="6733333" imgH="2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1440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231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Requirements </a:t>
            </a:r>
            <a:r>
              <a:rPr lang="en-GB" dirty="0"/>
              <a:t>management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Requirements management is the process of managing changing requirements during the requirements engineering process and system development</a:t>
            </a:r>
          </a:p>
          <a:p>
            <a:r>
              <a:rPr lang="en-GB"/>
              <a:t>Requirements are inevitably incomplete and inconsistent</a:t>
            </a:r>
          </a:p>
          <a:p>
            <a:pPr lvl="1"/>
            <a:r>
              <a:rPr lang="en-GB"/>
              <a:t>New requirements emerge during the process as business needs change and a better understanding of the system is developed</a:t>
            </a:r>
          </a:p>
          <a:p>
            <a:pPr lvl="1"/>
            <a:r>
              <a:rPr lang="en-GB"/>
              <a:t>Different viewpoints have different requirements and these are often contradictory</a:t>
            </a:r>
          </a:p>
        </p:txBody>
      </p:sp>
    </p:spTree>
    <p:extLst>
      <p:ext uri="{BB962C8B-B14F-4D97-AF65-F5344CB8AC3E}">
        <p14:creationId xmlns:p14="http://schemas.microsoft.com/office/powerpoint/2010/main" val="407035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066800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Requirements Gathering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667000"/>
            <a:ext cx="7620000" cy="6858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defRPr/>
            </a:pP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do we find out what we are supposed </a:t>
            </a:r>
          </a:p>
          <a:p>
            <a:pPr algn="ctr" eaLnBrk="1" hangingPunct="1">
              <a:defRPr/>
            </a:pP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 be building?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D693-E3C2-4570-B88D-3A67D4F1E43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6" name="Picture 5" descr="r_Dilbe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114800"/>
            <a:ext cx="70104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change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priority of requirements from different viewpoints changes during the development process</a:t>
            </a:r>
          </a:p>
          <a:p>
            <a:r>
              <a:rPr lang="en-GB"/>
              <a:t>System customers may specify requirements from a business perspective that conflict with end-user requirements</a:t>
            </a:r>
          </a:p>
          <a:p>
            <a:r>
              <a:rPr lang="en-GB"/>
              <a:t>The business and technical environment of the system changes during its development</a:t>
            </a:r>
          </a:p>
        </p:txBody>
      </p:sp>
    </p:spTree>
    <p:extLst>
      <p:ext uri="{BB962C8B-B14F-4D97-AF65-F5344CB8AC3E}">
        <p14:creationId xmlns:p14="http://schemas.microsoft.com/office/powerpoint/2010/main" val="750947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Requirements evolution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03995"/>
              </p:ext>
            </p:extLst>
          </p:nvPr>
        </p:nvGraphicFramePr>
        <p:xfrm>
          <a:off x="0" y="1524000"/>
          <a:ext cx="92202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Bitmap Image" r:id="rId3" imgW="7249537" imgH="4076190" progId="Paint.Picture">
                  <p:embed/>
                </p:oleObj>
              </mc:Choice>
              <mc:Fallback>
                <p:oleObj name="Bitmap Image" r:id="rId3" imgW="7249537" imgH="40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92202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39452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66700"/>
            <a:ext cx="8001000" cy="1104900"/>
          </a:xfrm>
          <a:noFill/>
          <a:ln/>
        </p:spPr>
        <p:txBody>
          <a:bodyPr/>
          <a:lstStyle/>
          <a:p>
            <a:r>
              <a:rPr lang="en-GB" dirty="0"/>
              <a:t>Enduring and volatile requirements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GB" b="1" dirty="0"/>
              <a:t>Enduring </a:t>
            </a:r>
            <a:r>
              <a:rPr lang="en-GB" b="1" dirty="0" smtClean="0"/>
              <a:t>requirements: </a:t>
            </a:r>
            <a:r>
              <a:rPr lang="en-GB" dirty="0"/>
              <a:t>Stable requirements derived from the core activity of the customer organisation. </a:t>
            </a:r>
            <a:endParaRPr lang="en-GB" dirty="0" smtClean="0"/>
          </a:p>
          <a:p>
            <a:pPr marL="82296" indent="0">
              <a:buNone/>
            </a:pPr>
            <a:r>
              <a:rPr lang="en-GB" dirty="0"/>
              <a:t> </a:t>
            </a:r>
            <a:r>
              <a:rPr lang="en-GB" dirty="0" smtClean="0"/>
              <a:t>  E.g</a:t>
            </a:r>
            <a:r>
              <a:rPr lang="en-GB" dirty="0"/>
              <a:t>. a hospital will always have doctors, </a:t>
            </a:r>
            <a:r>
              <a:rPr lang="en-GB" dirty="0" smtClean="0"/>
              <a:t>    	 	nurses</a:t>
            </a:r>
            <a:r>
              <a:rPr lang="en-GB" dirty="0"/>
              <a:t>, etc. May be derived from domain </a:t>
            </a:r>
            <a:r>
              <a:rPr lang="en-GB" dirty="0" smtClean="0"/>
              <a:t>	models</a:t>
            </a:r>
            <a:endParaRPr lang="en-GB" dirty="0"/>
          </a:p>
          <a:p>
            <a:r>
              <a:rPr lang="en-GB" b="1" dirty="0"/>
              <a:t>Volatile </a:t>
            </a:r>
            <a:r>
              <a:rPr lang="en-GB" b="1" dirty="0" smtClean="0"/>
              <a:t>requirements: </a:t>
            </a:r>
            <a:r>
              <a:rPr lang="en-GB" dirty="0"/>
              <a:t>Requirements which change during development or when the system is in use. In a hospital, requirements derived from health-care policy</a:t>
            </a:r>
          </a:p>
        </p:txBody>
      </p:sp>
    </p:spTree>
    <p:extLst>
      <p:ext uri="{BB962C8B-B14F-4D97-AF65-F5344CB8AC3E}">
        <p14:creationId xmlns:p14="http://schemas.microsoft.com/office/powerpoint/2010/main" val="388877734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6888" cy="1143000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Types of Volatile Requirements</a:t>
            </a:r>
            <a:endParaRPr lang="en-GB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GB" dirty="0"/>
              <a:t>Mutable requirements</a:t>
            </a:r>
          </a:p>
          <a:p>
            <a:pPr lvl="1"/>
            <a:r>
              <a:rPr lang="en-GB" dirty="0"/>
              <a:t>Requirements that change due to the system’s environment</a:t>
            </a:r>
          </a:p>
          <a:p>
            <a:r>
              <a:rPr lang="en-GB" dirty="0"/>
              <a:t>Emergent requirements</a:t>
            </a:r>
          </a:p>
          <a:p>
            <a:pPr lvl="1"/>
            <a:r>
              <a:rPr lang="en-GB" dirty="0"/>
              <a:t>Requirements that emerge as understanding of the system develops</a:t>
            </a:r>
          </a:p>
          <a:p>
            <a:r>
              <a:rPr lang="en-GB" dirty="0"/>
              <a:t>Consequential requirements</a:t>
            </a:r>
          </a:p>
          <a:p>
            <a:pPr lvl="1"/>
            <a:r>
              <a:rPr lang="en-GB" dirty="0"/>
              <a:t>Requirements that result from the introduction of the computer system</a:t>
            </a:r>
          </a:p>
          <a:p>
            <a:r>
              <a:rPr lang="en-GB" dirty="0"/>
              <a:t>Compatibility requirements</a:t>
            </a:r>
          </a:p>
          <a:p>
            <a:pPr lvl="1"/>
            <a:r>
              <a:rPr lang="en-GB" dirty="0"/>
              <a:t>Requirements that depend on other systems or organisational processes</a:t>
            </a:r>
          </a:p>
        </p:txBody>
      </p:sp>
    </p:spTree>
    <p:extLst>
      <p:ext uri="{BB962C8B-B14F-4D97-AF65-F5344CB8AC3E}">
        <p14:creationId xmlns:p14="http://schemas.microsoft.com/office/powerpoint/2010/main" val="153200093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Requirements management planning</a:t>
            </a: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During the requirements engineering process, you have to plan:</a:t>
            </a:r>
          </a:p>
          <a:p>
            <a:pPr lvl="1"/>
            <a:r>
              <a:rPr lang="en-GB"/>
              <a:t>Requirements identification</a:t>
            </a:r>
          </a:p>
          <a:p>
            <a:pPr lvl="2"/>
            <a:r>
              <a:rPr lang="en-GB"/>
              <a:t> How requirements are individually identified</a:t>
            </a:r>
          </a:p>
          <a:p>
            <a:pPr lvl="1"/>
            <a:r>
              <a:rPr lang="en-GB"/>
              <a:t>A change management process</a:t>
            </a:r>
          </a:p>
          <a:p>
            <a:pPr lvl="2"/>
            <a:r>
              <a:rPr lang="en-GB"/>
              <a:t>The process followed when analysing a requirements change</a:t>
            </a:r>
          </a:p>
          <a:p>
            <a:pPr lvl="1"/>
            <a:r>
              <a:rPr lang="en-GB"/>
              <a:t>Traceability policies</a:t>
            </a:r>
          </a:p>
          <a:p>
            <a:pPr lvl="2"/>
            <a:r>
              <a:rPr lang="en-GB"/>
              <a:t>The amount of information about requirements relationships that is maintained</a:t>
            </a:r>
          </a:p>
          <a:p>
            <a:pPr lvl="1"/>
            <a:r>
              <a:rPr lang="en-GB"/>
              <a:t>CASE tool support</a:t>
            </a:r>
          </a:p>
          <a:p>
            <a:pPr lvl="2"/>
            <a:r>
              <a:rPr lang="en-GB"/>
              <a:t>The tool support required to help manage requirements change</a:t>
            </a:r>
          </a:p>
        </p:txBody>
      </p:sp>
    </p:spTree>
    <p:extLst>
      <p:ext uri="{BB962C8B-B14F-4D97-AF65-F5344CB8AC3E}">
        <p14:creationId xmlns:p14="http://schemas.microsoft.com/office/powerpoint/2010/main" val="154689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Traceability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Traceability is concerned with the relationships between requirements, their sources and the system design</a:t>
            </a:r>
          </a:p>
          <a:p>
            <a:r>
              <a:rPr lang="en-GB"/>
              <a:t>Source traceability</a:t>
            </a:r>
          </a:p>
          <a:p>
            <a:pPr lvl="1"/>
            <a:r>
              <a:rPr lang="en-GB"/>
              <a:t>Links from requirements to stakeholders who proposed these requirements</a:t>
            </a:r>
          </a:p>
          <a:p>
            <a:r>
              <a:rPr lang="en-GB"/>
              <a:t>Requirements traceability</a:t>
            </a:r>
          </a:p>
          <a:p>
            <a:pPr lvl="1"/>
            <a:r>
              <a:rPr lang="en-GB"/>
              <a:t>Links between dependent requirements</a:t>
            </a:r>
          </a:p>
          <a:p>
            <a:r>
              <a:rPr lang="en-GB"/>
              <a:t>Design traceability</a:t>
            </a:r>
          </a:p>
          <a:p>
            <a:pPr lvl="1"/>
            <a:r>
              <a:rPr lang="en-GB"/>
              <a:t>Links from the requirements to the design</a:t>
            </a:r>
          </a:p>
        </p:txBody>
      </p:sp>
    </p:spTree>
    <p:extLst>
      <p:ext uri="{BB962C8B-B14F-4D97-AF65-F5344CB8AC3E}">
        <p14:creationId xmlns:p14="http://schemas.microsoft.com/office/powerpoint/2010/main" val="3305268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traceability matrix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28600" y="1828800"/>
          <a:ext cx="8610600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3" imgW="6230220" imgH="2790476" progId="Paint.Picture">
                  <p:embed/>
                </p:oleObj>
              </mc:Choice>
              <mc:Fallback>
                <p:oleObj name="Bitmap Image" r:id="rId3" imgW="6230220" imgH="2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610600" cy="385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955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D693-E3C2-4570-B88D-3A67D4F1E43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8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DB40-C0B8-4B9A-82B4-22B3EC78E60F}" type="slidenum">
              <a:rPr lang="en-US"/>
              <a:pPr/>
              <a:t>58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Process: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involves managing change</a:t>
            </a:r>
            <a:r>
              <a:rPr lang="en-US">
                <a:solidFill>
                  <a:srgbClr val="F3FF07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Feature traceability:</a:t>
            </a:r>
            <a:r>
              <a:rPr lang="en-US"/>
              <a:t> how requirements relate to observable system/product features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Source traceability:</a:t>
            </a:r>
            <a:r>
              <a:rPr lang="en-US"/>
              <a:t> identifies source of each requirement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Dependency traceability:</a:t>
            </a:r>
            <a:r>
              <a:rPr lang="en-US"/>
              <a:t> how requirements are related to each other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Subsystem traceability:</a:t>
            </a:r>
            <a:r>
              <a:rPr lang="en-US"/>
              <a:t> categorizes requirements by the sub system (s) they govern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Interface traceability:</a:t>
            </a:r>
            <a:r>
              <a:rPr lang="en-US"/>
              <a:t> how requirements relate to both external and internal system interfaces</a:t>
            </a:r>
          </a:p>
        </p:txBody>
      </p:sp>
    </p:spTree>
    <p:extLst>
      <p:ext uri="{BB962C8B-B14F-4D97-AF65-F5344CB8AC3E}">
        <p14:creationId xmlns:p14="http://schemas.microsoft.com/office/powerpoint/2010/main" val="1596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CASE tool support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Requirements storage</a:t>
            </a:r>
          </a:p>
          <a:p>
            <a:pPr lvl="1"/>
            <a:r>
              <a:rPr lang="en-GB"/>
              <a:t>Requirements should be managed in a secure, managed data store</a:t>
            </a:r>
          </a:p>
          <a:p>
            <a:r>
              <a:rPr lang="en-GB"/>
              <a:t>Change management</a:t>
            </a:r>
          </a:p>
          <a:p>
            <a:pPr lvl="1"/>
            <a:r>
              <a:rPr lang="en-GB"/>
              <a:t>The process of change management is a workflow process whose stages can be defined and information flow between these stages partially automated</a:t>
            </a:r>
          </a:p>
          <a:p>
            <a:r>
              <a:rPr lang="en-GB"/>
              <a:t>Traceability management</a:t>
            </a:r>
          </a:p>
          <a:p>
            <a:pPr lvl="1"/>
            <a:r>
              <a:rPr lang="en-GB"/>
              <a:t>Automated retrieval of the links between requirements</a:t>
            </a:r>
          </a:p>
        </p:txBody>
      </p:sp>
    </p:spTree>
    <p:extLst>
      <p:ext uri="{BB962C8B-B14F-4D97-AF65-F5344CB8AC3E}">
        <p14:creationId xmlns:p14="http://schemas.microsoft.com/office/powerpoint/2010/main" val="45007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/>
              <a:t>Why good Specs are Essential: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153400" cy="41148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</a:t>
            </a:r>
          </a:p>
          <a:p>
            <a:pPr eaLnBrk="1" hangingPunct="1">
              <a:defRPr/>
            </a:pPr>
            <a:r>
              <a:rPr lang="en-US" sz="2500" smtClean="0"/>
              <a:t>It is VERY expensive to fix problems late in the process.  It is very cheap to rewrite or clarify a written spec.</a:t>
            </a:r>
          </a:p>
          <a:p>
            <a:pPr lvl="3" eaLnBrk="1" hangingPunct="1">
              <a:defRPr/>
            </a:pPr>
            <a:endParaRPr lang="en-US" sz="1700" smtClean="0"/>
          </a:p>
          <a:p>
            <a:pPr eaLnBrk="1" hangingPunct="1">
              <a:defRPr/>
            </a:pPr>
            <a:r>
              <a:rPr lang="en-US" sz="2500" smtClean="0"/>
              <a:t>What costs $1 to fix at ReqGathering</a:t>
            </a:r>
          </a:p>
          <a:p>
            <a:pPr lvl="1" eaLnBrk="1" hangingPunct="1">
              <a:defRPr/>
            </a:pPr>
            <a:r>
              <a:rPr lang="en-US" sz="2100" smtClean="0"/>
              <a:t>$5 in the design stage </a:t>
            </a:r>
          </a:p>
          <a:p>
            <a:pPr lvl="1" eaLnBrk="1" hangingPunct="1">
              <a:defRPr/>
            </a:pPr>
            <a:r>
              <a:rPr lang="en-US" sz="2100" smtClean="0"/>
              <a:t>$10 in the coding stage </a:t>
            </a:r>
          </a:p>
          <a:p>
            <a:pPr lvl="1" eaLnBrk="1" hangingPunct="1">
              <a:defRPr/>
            </a:pPr>
            <a:r>
              <a:rPr lang="en-US" sz="2100" smtClean="0"/>
              <a:t>$20 in the unit testing phase </a:t>
            </a:r>
          </a:p>
          <a:p>
            <a:pPr lvl="1" eaLnBrk="1" hangingPunct="1">
              <a:defRPr/>
            </a:pPr>
            <a:r>
              <a:rPr lang="en-US" sz="2100" smtClean="0"/>
              <a:t>$200 after delivery 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445179-73B1-40DB-860C-8B07F699FD18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Requirements change management</a:t>
            </a:r>
            <a:endParaRPr lang="en-GB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Should apply to all proposed changes to the requirements</a:t>
            </a:r>
          </a:p>
          <a:p>
            <a:r>
              <a:rPr lang="en-GB"/>
              <a:t>Principal stages</a:t>
            </a:r>
          </a:p>
          <a:p>
            <a:pPr lvl="1"/>
            <a:r>
              <a:rPr lang="en-GB"/>
              <a:t>Problem analysis. Discuss requirements problem and propose change</a:t>
            </a:r>
          </a:p>
          <a:p>
            <a:pPr lvl="1"/>
            <a:r>
              <a:rPr lang="en-GB"/>
              <a:t>Change analysis and costing. Assess effects of change on other requirements</a:t>
            </a:r>
          </a:p>
          <a:p>
            <a:pPr lvl="1"/>
            <a:r>
              <a:rPr lang="en-GB"/>
              <a:t>Change implementation. Modify requirements document and other documents to reflect change</a:t>
            </a:r>
          </a:p>
        </p:txBody>
      </p:sp>
    </p:spTree>
    <p:extLst>
      <p:ext uri="{BB962C8B-B14F-4D97-AF65-F5344CB8AC3E}">
        <p14:creationId xmlns:p14="http://schemas.microsoft.com/office/powerpoint/2010/main" val="2527102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Requirements change management</a:t>
            </a:r>
            <a:endParaRPr lang="en-GB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86918"/>
              </p:ext>
            </p:extLst>
          </p:nvPr>
        </p:nvGraphicFramePr>
        <p:xfrm>
          <a:off x="0" y="2438400"/>
          <a:ext cx="9144000" cy="350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Bitmap Image" r:id="rId3" imgW="7887801" imgH="1171429" progId="Paint.Picture">
                  <p:embed/>
                </p:oleObj>
              </mc:Choice>
              <mc:Fallback>
                <p:oleObj name="Bitmap Image" r:id="rId3" imgW="7887801" imgH="11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38400"/>
                        <a:ext cx="9144000" cy="350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7745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D693-E3C2-4570-B88D-3A67D4F1E436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639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0" y="16764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b) List out Requirement Elicitation Techniques. Explain any two methods.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34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Starter Questions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What is a "requirement"?</a:t>
            </a:r>
          </a:p>
          <a:p>
            <a:pPr eaLnBrk="1" hangingPunct="1"/>
            <a:endParaRPr lang="en-US" altLang="en-US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How do we determine the requirements?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157CF9-1B86-49E2-833E-B7862BBD412A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pic>
        <p:nvPicPr>
          <p:cNvPr id="5124" name="Picture 2" descr="C:\Documents and Settings\dannellys\Local Settings\Temporary Internet Files\Content.IE5\YT26OB16\MCj030431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04800"/>
            <a:ext cx="1374775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Types of Requirements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313613" cy="48021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Arial" pitchFamily="34" charset="0"/>
              </a:rPr>
              <a:t>Functional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smtClean="0">
                <a:latin typeface="Arial" pitchFamily="34" charset="0"/>
              </a:rPr>
              <a:t>ex - it must email the sales manager when an inventory item is "low"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Arial" pitchFamily="34" charset="0"/>
              </a:rPr>
              <a:t>Non-Functional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smtClean="0">
                <a:latin typeface="Arial" pitchFamily="34" charset="0"/>
              </a:rPr>
              <a:t>ex - it must require less than one hour to run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Arial" pitchFamily="34" charset="0"/>
              </a:rPr>
              <a:t>Explicit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smtClean="0">
                <a:latin typeface="Arial" pitchFamily="34" charset="0"/>
              </a:rPr>
              <a:t>ex – required features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Arial" pitchFamily="34" charset="0"/>
              </a:rPr>
              <a:t>Implied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smtClean="0">
                <a:latin typeface="Arial" pitchFamily="34" charset="0"/>
              </a:rPr>
              <a:t>ex – software quality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Arial" pitchFamily="34" charset="0"/>
              </a:rPr>
              <a:t>Forgotten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smtClean="0">
                <a:latin typeface="Arial" pitchFamily="34" charset="0"/>
              </a:rPr>
              <a:t>ex – exists in current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Arial" pitchFamily="34" charset="0"/>
              </a:rPr>
              <a:t>Unimagined </a:t>
            </a:r>
          </a:p>
          <a:p>
            <a:pPr eaLnBrk="1" hangingPunct="1">
              <a:lnSpc>
                <a:spcPct val="90000"/>
              </a:lnSpc>
            </a:pPr>
            <a:endParaRPr lang="en-US" altLang="en-US" b="1" smtClean="0">
              <a:latin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89A057-0B24-4E72-B4FE-84D4EA35EFD4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106DB-D7DF-488B-999E-CC58F6402958}" type="slidenum">
              <a:rPr lang="en-US"/>
              <a:pPr/>
              <a:t>9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requirements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/>
          </a:bodyPr>
          <a:lstStyle/>
          <a:p>
            <a:r>
              <a:rPr lang="en-US" dirty="0"/>
              <a:t>Examples of functional requirements:</a:t>
            </a:r>
          </a:p>
          <a:p>
            <a:pPr lvl="1"/>
            <a:r>
              <a:rPr lang="en-US" dirty="0"/>
              <a:t>The user shall be able to search either all of the initial set of databases or select a subset from 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shall provide appropriate viewers for the user to read documents in the document store.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Every order shall be allocated a unique identifier (ORDER_ID) which the user shall be able to copy to the account</a:t>
            </a:r>
            <a:r>
              <a:rPr lang="en-US" dirty="0">
                <a:latin typeface="Times New Roman"/>
              </a:rPr>
              <a:t>’</a:t>
            </a:r>
            <a:r>
              <a:rPr lang="en-US" dirty="0"/>
              <a:t>s permanent storage area.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586</TotalTime>
  <Words>2771</Words>
  <Application>Microsoft Office PowerPoint</Application>
  <PresentationFormat>On-screen Show (4:3)</PresentationFormat>
  <Paragraphs>415</Paragraphs>
  <Slides>62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Solstice</vt:lpstr>
      <vt:lpstr>Bitmap Image</vt:lpstr>
      <vt:lpstr>Requirement Engineering</vt:lpstr>
      <vt:lpstr>Software requirements</vt:lpstr>
      <vt:lpstr>Stakeholders </vt:lpstr>
      <vt:lpstr>Requirement roles to people</vt:lpstr>
      <vt:lpstr>Requirements Gathering</vt:lpstr>
      <vt:lpstr>Why good Specs are Essential:</vt:lpstr>
      <vt:lpstr>Starter Questions</vt:lpstr>
      <vt:lpstr>Types of Requirements</vt:lpstr>
      <vt:lpstr>Functional requirements</vt:lpstr>
      <vt:lpstr>Non-functional requirements</vt:lpstr>
      <vt:lpstr>Questions</vt:lpstr>
      <vt:lpstr>Requirements of Requirements</vt:lpstr>
      <vt:lpstr>Req Gathering Problems</vt:lpstr>
      <vt:lpstr>Requirements WILL Change</vt:lpstr>
      <vt:lpstr>Requirements Analysis: definitions</vt:lpstr>
      <vt:lpstr>The requirements analysis process</vt:lpstr>
      <vt:lpstr>Process activities</vt:lpstr>
      <vt:lpstr>Why so difficult?</vt:lpstr>
      <vt:lpstr>Other factors</vt:lpstr>
      <vt:lpstr>Requirements Engineering-I</vt:lpstr>
      <vt:lpstr>Requirements Engineering-II</vt:lpstr>
      <vt:lpstr>1. Inception</vt:lpstr>
      <vt:lpstr>2. Eliciting Requirements</vt:lpstr>
      <vt:lpstr>Eliciting Requirements</vt:lpstr>
      <vt:lpstr>Quality Function Deployment</vt:lpstr>
      <vt:lpstr>Quality Function Deployment</vt:lpstr>
      <vt:lpstr>Elicitation Work Products</vt:lpstr>
      <vt:lpstr>3. Building the Analysis Model (Elaboration)</vt:lpstr>
      <vt:lpstr>Modeling approaches</vt:lpstr>
      <vt:lpstr>Scenarios</vt:lpstr>
      <vt:lpstr>Scenario descriptions</vt:lpstr>
      <vt:lpstr>Event scenarios</vt:lpstr>
      <vt:lpstr>Event scenario - start transaction</vt:lpstr>
      <vt:lpstr>Notation for data and control analysis</vt:lpstr>
      <vt:lpstr>Exception description</vt:lpstr>
      <vt:lpstr>Use-Cases</vt:lpstr>
      <vt:lpstr>Use-Case Diagram</vt:lpstr>
      <vt:lpstr>Class Diagram</vt:lpstr>
      <vt:lpstr>State Diagram</vt:lpstr>
      <vt:lpstr>4. Negotiating Requirements</vt:lpstr>
      <vt:lpstr>5. Validating Requirements - I</vt:lpstr>
      <vt:lpstr>Validating Requirements - II</vt:lpstr>
      <vt:lpstr>Requirements validation</vt:lpstr>
      <vt:lpstr>Requirements checking</vt:lpstr>
      <vt:lpstr>Requirements validation techniques</vt:lpstr>
      <vt:lpstr>Requirements reviews</vt:lpstr>
      <vt:lpstr>Review checks</vt:lpstr>
      <vt:lpstr>Automated consistency checking</vt:lpstr>
      <vt:lpstr>6. Requirements management</vt:lpstr>
      <vt:lpstr>Requirements change</vt:lpstr>
      <vt:lpstr>Requirements evolution</vt:lpstr>
      <vt:lpstr>Enduring and volatile requirements</vt:lpstr>
      <vt:lpstr>Types of Volatile Requirements</vt:lpstr>
      <vt:lpstr>Requirements management planning</vt:lpstr>
      <vt:lpstr>Traceability</vt:lpstr>
      <vt:lpstr>A traceability matrix</vt:lpstr>
      <vt:lpstr>PowerPoint Presentation</vt:lpstr>
      <vt:lpstr>Traceability Process:</vt:lpstr>
      <vt:lpstr>CASE tool support</vt:lpstr>
      <vt:lpstr>Requirements change management</vt:lpstr>
      <vt:lpstr>Requirements change management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Engineering</dc:title>
  <dc:creator>ADMINI</dc:creator>
  <cp:lastModifiedBy>Lenovo</cp:lastModifiedBy>
  <cp:revision>45</cp:revision>
  <dcterms:created xsi:type="dcterms:W3CDTF">2019-01-17T06:20:24Z</dcterms:created>
  <dcterms:modified xsi:type="dcterms:W3CDTF">2022-08-26T09:53:18Z</dcterms:modified>
</cp:coreProperties>
</file>