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8" r:id="rId5"/>
    <p:sldId id="259" r:id="rId6"/>
    <p:sldId id="260" r:id="rId7"/>
    <p:sldId id="264" r:id="rId8"/>
    <p:sldId id="295" r:id="rId9"/>
    <p:sldId id="296" r:id="rId10"/>
    <p:sldId id="271" r:id="rId11"/>
    <p:sldId id="263" r:id="rId12"/>
    <p:sldId id="272" r:id="rId13"/>
    <p:sldId id="270" r:id="rId14"/>
    <p:sldId id="265" r:id="rId15"/>
    <p:sldId id="266" r:id="rId16"/>
    <p:sldId id="273" r:id="rId17"/>
    <p:sldId id="267" r:id="rId18"/>
    <p:sldId id="268" r:id="rId19"/>
    <p:sldId id="274" r:id="rId20"/>
    <p:sldId id="276" r:id="rId21"/>
    <p:sldId id="287" r:id="rId22"/>
    <p:sldId id="269" r:id="rId23"/>
    <p:sldId id="275" r:id="rId24"/>
    <p:sldId id="278" r:id="rId25"/>
    <p:sldId id="279" r:id="rId26"/>
    <p:sldId id="281" r:id="rId27"/>
    <p:sldId id="282" r:id="rId28"/>
    <p:sldId id="294" r:id="rId29"/>
    <p:sldId id="286" r:id="rId30"/>
    <p:sldId id="285" r:id="rId31"/>
    <p:sldId id="280" r:id="rId32"/>
    <p:sldId id="284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ul Jain" userId="ef49ee6541822c7c" providerId="LiveId" clId="{DFEDA26F-29C2-419B-92CC-83A675B582F5}"/>
    <pc:docChg chg="delSld">
      <pc:chgData name="Parul Jain" userId="ef49ee6541822c7c" providerId="LiveId" clId="{DFEDA26F-29C2-419B-92CC-83A675B582F5}" dt="2021-08-25T16:49:56.732" v="0" actId="2696"/>
      <pc:docMkLst>
        <pc:docMk/>
      </pc:docMkLst>
      <pc:sldChg chg="del">
        <pc:chgData name="Parul Jain" userId="ef49ee6541822c7c" providerId="LiveId" clId="{DFEDA26F-29C2-419B-92CC-83A675B582F5}" dt="2021-08-25T16:49:56.732" v="0" actId="2696"/>
        <pc:sldMkLst>
          <pc:docMk/>
          <pc:sldMk cId="2810828117" sldId="257"/>
        </pc:sldMkLst>
      </pc:sldChg>
    </pc:docChg>
  </pc:docChgLst>
  <pc:docChgLst>
    <pc:chgData name="Piyush Sabhandasani" userId="S::piyush16473@tsecedu.org::1c1b18fd-fc87-4070-8572-0a79f0ff8703" providerId="AD" clId="Web-{28EA932A-38A7-4846-9237-7B5908A7AD0C}"/>
    <pc:docChg chg="modSld">
      <pc:chgData name="Piyush Sabhandasani" userId="S::piyush16473@tsecedu.org::1c1b18fd-fc87-4070-8572-0a79f0ff8703" providerId="AD" clId="Web-{28EA932A-38A7-4846-9237-7B5908A7AD0C}" dt="2021-03-06T04:51:18.352" v="14" actId="20577"/>
      <pc:docMkLst>
        <pc:docMk/>
      </pc:docMkLst>
      <pc:sldChg chg="modSp">
        <pc:chgData name="Piyush Sabhandasani" userId="S::piyush16473@tsecedu.org::1c1b18fd-fc87-4070-8572-0a79f0ff8703" providerId="AD" clId="Web-{28EA932A-38A7-4846-9237-7B5908A7AD0C}" dt="2021-03-06T04:51:18.352" v="14" actId="20577"/>
        <pc:sldMkLst>
          <pc:docMk/>
          <pc:sldMk cId="390944589" sldId="258"/>
        </pc:sldMkLst>
        <pc:spChg chg="mod">
          <ac:chgData name="Piyush Sabhandasani" userId="S::piyush16473@tsecedu.org::1c1b18fd-fc87-4070-8572-0a79f0ff8703" providerId="AD" clId="Web-{28EA932A-38A7-4846-9237-7B5908A7AD0C}" dt="2021-03-06T04:51:18.352" v="14" actId="20577"/>
          <ac:spMkLst>
            <pc:docMk/>
            <pc:sldMk cId="390944589" sldId="258"/>
            <ac:spMk id="2" creationId="{83FB3B1A-4BFE-4655-B6B5-AD222A1CFCF1}"/>
          </ac:spMkLst>
        </pc:spChg>
        <pc:spChg chg="mod">
          <ac:chgData name="Piyush Sabhandasani" userId="S::piyush16473@tsecedu.org::1c1b18fd-fc87-4070-8572-0a79f0ff8703" providerId="AD" clId="Web-{28EA932A-38A7-4846-9237-7B5908A7AD0C}" dt="2021-03-06T04:51:11.336" v="10" actId="20577"/>
          <ac:spMkLst>
            <pc:docMk/>
            <pc:sldMk cId="390944589" sldId="258"/>
            <ac:spMk id="3" creationId="{FA59D614-6C01-4BF2-BF01-BF57AC411A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3FA09-3920-4CD9-BBD6-6B94A8CEEAC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06BAE-D0C1-43CC-B22E-F17D56A8A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9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F6BC755-F167-4EF2-966A-4E15C08077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BD1D75-F4BF-4A5C-95C0-C81B230A14C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xmlns="" id="{CCF6FF81-1527-489C-A373-28F0A435560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xmlns="" id="{8179F6D7-FECD-46DC-AE03-CD067977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Effort in man-months 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A COCOMO man-month consists of 152 hours of working time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IN" altLang="en-US" sz="200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KDSI is the Thousand Delivered Source Instructions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IN" altLang="en-US" sz="200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TDEV is the number of months estimated for software development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88470EE-E06B-4473-89FA-C602B739CEC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85552D-543F-45A1-82C9-51022576AA5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xmlns="" id="{BB3578B8-AECC-4B2B-91FB-4AB57D9451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xmlns="" id="{2A9B2D93-FC48-4812-806D-5F7EE9AF0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FSP = Full-time equivalent Software Personnel, a measure of the equivalent number of people working on the project at a given time.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IN" altLang="en-US" sz="2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CFFD76C-CE27-44D6-9F6F-A97E35F99C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42BB1D-9EC4-4B4F-A9CD-84836A32CE1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xmlns="" id="{5A10BD37-797C-44D9-BA68-2A8BCB53C0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xmlns="" id="{30D6C7CF-69EF-4482-93CD-114BEF5F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IN" altLang="en-US" sz="2000"/>
              <a:t>RELY --- Required Software Reliability</a:t>
            </a:r>
            <a:br>
              <a:rPr lang="en-IN" altLang="en-US" sz="2000"/>
            </a:br>
            <a:r>
              <a:rPr lang="en-IN" altLang="en-US" sz="2000"/>
              <a:t>DATA --- Data Base Size</a:t>
            </a:r>
            <a:br>
              <a:rPr lang="en-IN" altLang="en-US" sz="2000"/>
            </a:br>
            <a:r>
              <a:rPr lang="en-IN" altLang="en-US" sz="2000"/>
              <a:t>CPLX --- Software Product Complexity</a:t>
            </a:r>
            <a:br>
              <a:rPr lang="en-IN" altLang="en-US" sz="2000"/>
            </a:br>
            <a:endParaRPr lang="en-IN" altLang="en-US" sz="2000"/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IN" altLang="en-US" sz="2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25C34C2-85C5-41D6-A6EF-F0622FF054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AD2953-0B43-404D-9378-ED96BA79CDF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xmlns="" id="{ED3513C3-322C-46F6-B364-2BC919F25A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xmlns="" id="{01147119-927A-47A7-BC53-879E6094F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EB4D3-C73F-4953-AB42-7440AE11E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38BD90-D921-41D8-BBA4-7866D2FDA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CA001C-7F9E-4156-9689-54332360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B381CC-569D-4787-9981-309A9F8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0A92C1-5BCD-43A3-A2C7-76D26688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72F4D-F0F5-42A2-BD5C-F2E5E58D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C0DF3F-842D-4E83-8A6B-A7B2AB0CF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38BA10-C4B8-4E65-ACAB-27F3B458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FD6B92-D4B8-4891-8A77-FFB97465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FC183F-2D53-4A6F-A5C0-0CAD841C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F4F63DC-CB3C-41C9-8585-3C5EB4CE9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99C453-F66A-41B5-A1CF-FC7C2D5B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A854D3-C632-4B7F-A896-9B5CA2FD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45C1F7-0B68-49AE-9354-D5F3D559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7CDA1D-EC20-49CB-9B4B-56B98352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2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78632-523D-4BA3-BEBA-5A039891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4FB3F7-9CF4-44E2-9E64-505D8FFB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51963C-CFA8-4F72-8703-817384F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27F759-8060-4940-99CE-0B86A063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3FADB1-CAA5-44D7-8DC4-21E283A4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6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F5D1B-932B-48ED-AD9E-7E3F4CEB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55C07B-87AE-41B1-B62C-8DC22079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44B0CF-F413-446B-BFA5-6F090A3F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87F35A-C1C4-4438-9339-00010D32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759167-9AAA-43F1-8A1B-3DE9D5F4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8ACC6-38DF-4F6F-8E42-B6939AA8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841CB6-4451-489C-BB4A-6AED91FEC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E49B90-02EB-4C97-AA42-DF3F1692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4922E0-1B33-425D-A5D0-BA82F312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3A825-44C1-44EF-84E0-881780E6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481BF9-D8EB-4FDE-A341-9ADAAACB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A8F5A-C6B9-4E4C-A0DF-07176E21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21F15-11BC-430D-9DC0-3252DF49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1F3B5D-E7E4-4A79-9834-208477AE8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6D35895-1089-4CFA-BC03-6EA3992B2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25F99-EDFC-479C-AFF8-402C4B100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BED643-E52A-4EB4-B1C1-758DD2D6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DC855-69F6-4C89-A1A0-991E57ED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35D1EB-4A04-4BEF-A6FC-18F198E1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78DB9-58A7-4431-9459-82ADFF33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493BBFB-619B-470D-B143-E0B3D011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59AEE4-28E8-45DC-9452-7125670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A802CE-89D7-40BA-AFB4-25DF74AF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339953-EFE8-4EB1-BDEC-4CB67498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71E22C-20BA-4308-9793-835CDE39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5B50FC-FE58-4E07-9E57-0AF65C2F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06A0BD-AA97-49AE-B366-30F22D99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4D612A-B794-42F4-AECC-A736E262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E89087-2B75-40A5-BC31-5B9A72B03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94479E-896E-40B4-A428-1DEADA9A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E2641-E9F2-4DC2-A987-F3A808D9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076A97-760D-4FF9-8276-C9D2D1AB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7454F-E5A4-400D-AE1E-8BDA07A5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87F51D-FF83-44F0-97F5-8CE8A1179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96B489-4E9A-4BC7-BF3D-25D8E5269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19E20B-731F-4AED-B444-2CCC1268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7D4F25-28DF-4A6C-8BBB-EAF83F02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620434-C182-4176-910E-EE834175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3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F93CD8-F351-4EA9-828B-CFA8FA5D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13E574-003B-43BC-9FF5-1780EB4E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01B340-6358-43B8-8712-4C70FE067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3519-41DE-49A2-B349-945611C7741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0E053-46E4-42D3-B038-C4885B04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FE5268-3FDC-42FD-978A-D4522A45A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7FF8-64F4-4A2D-AB32-612B56031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1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B3B1A-4BFE-4655-B6B5-AD222A1C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Empirical Estimation </a:t>
            </a:r>
            <a:r>
              <a:rPr lang="en-US" b="1" dirty="0">
                <a:solidFill>
                  <a:srgbClr val="0070C0"/>
                </a:solidFill>
              </a:rPr>
              <a:t>Models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59D614-6C01-4BF2-BF01-BF57AC41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/>
              <a:t>It uses empirically derived formulas to predict effort as a function of LOC or FP.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sz="3600" dirty="0"/>
              <a:t>In decomposition techniques, LOC or FP is calculated using tables, but in Empirical Estimation Models, the resultant values of LOC or FP are directly put in the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4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FD6F6-5355-4987-A7E7-56BFD694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COCOMO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A7AC79-E11E-4C32-9513-E4CF7B1F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Software cost estimation should be done in </a:t>
            </a:r>
            <a:r>
              <a:rPr lang="en-US" b="1" dirty="0"/>
              <a:t>three</a:t>
            </a:r>
            <a:r>
              <a:rPr lang="en-US" dirty="0"/>
              <a:t> stages:-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marL="914400" lvl="2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3070" dirty="0">
                <a:latin typeface="Liberation Sans" pitchFamily="34"/>
              </a:rPr>
              <a:t>Basic COCOMO</a:t>
            </a:r>
          </a:p>
          <a:p>
            <a:pPr marL="914400" lvl="2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3070" dirty="0">
                <a:latin typeface="Liberation Sans" pitchFamily="34"/>
              </a:rPr>
              <a:t>Intermediate COCOMO</a:t>
            </a:r>
          </a:p>
          <a:p>
            <a:pPr marL="914400" lvl="2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3070" dirty="0">
                <a:latin typeface="Liberation Sans" pitchFamily="34"/>
              </a:rPr>
              <a:t>Complete COCOMO or</a:t>
            </a:r>
            <a:r>
              <a:rPr lang="en-IN" altLang="en-US" sz="3600" dirty="0">
                <a:latin typeface="Liberation Sans"/>
              </a:rPr>
              <a:t> Detailed Model </a:t>
            </a:r>
            <a:endParaRPr lang="en-US" sz="3600" dirty="0">
              <a:latin typeface="Liberation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77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90523-DB79-4839-AF1C-FD3E8B97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Basic COCOMO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792A7-4AA0-4132-A6A6-DBF28E9E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958"/>
            <a:ext cx="10515600" cy="507800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It gives an approximate estimate of project parameters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It is given by the following expressions:-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CA1829-91D6-4787-8F29-813A9323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98926" y="2103755"/>
            <a:ext cx="8686800" cy="4389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37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FC163-E28A-412D-9697-CFF1999C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BCC23E3-0917-4E0F-A886-9A38CD44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81138" y="1714838"/>
            <a:ext cx="7898985" cy="3863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31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2E7BD-1F74-4C82-B85F-FC45982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FF0000"/>
                </a:solidFill>
              </a:rPr>
              <a:t>Basic COCOMO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005B48-9055-404A-B5F2-7ED0552D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Basic COCOMO model estimates the software development effort using only a </a:t>
            </a:r>
            <a:r>
              <a:rPr lang="en-IN" altLang="en-US" b="1" dirty="0"/>
              <a:t>single predictor variable</a:t>
            </a:r>
            <a:r>
              <a:rPr lang="en-IN" altLang="en-US" dirty="0"/>
              <a:t> (size in DSI) and three software development modes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9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7E493-6B52-4D35-8F02-5F03A1C3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Estimation of </a:t>
            </a:r>
            <a:r>
              <a:rPr lang="en-US" sz="4400" b="1" u="sng" dirty="0">
                <a:solidFill>
                  <a:srgbClr val="0070C0"/>
                </a:solidFill>
              </a:rPr>
              <a:t>Effort</a:t>
            </a:r>
            <a:endParaRPr lang="en-IN" b="1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C21B52-C170-4930-92C1-F2601206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93908" y="2255866"/>
            <a:ext cx="8081836" cy="292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86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6AA0F6-3ACD-456C-AACA-5B0BBB3F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726"/>
          </a:xfrm>
        </p:spPr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Estimation of </a:t>
            </a:r>
            <a:r>
              <a:rPr lang="en-US" sz="4400" b="1" u="sng" dirty="0">
                <a:solidFill>
                  <a:srgbClr val="0070C0"/>
                </a:solidFill>
              </a:rPr>
              <a:t>Development Time</a:t>
            </a:r>
            <a:endParaRPr lang="en-IN" b="1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3FFD2C4-6E20-4C28-86B4-4D722930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77237" y="2147582"/>
            <a:ext cx="9624753" cy="2927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33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xmlns="" id="{D306EFFA-7902-4244-8A27-943E4644B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199" y="274638"/>
            <a:ext cx="9478161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/>
              <a:t> </a:t>
            </a:r>
            <a:r>
              <a:rPr lang="en-IN" altLang="en-US" b="1" dirty="0">
                <a:solidFill>
                  <a:srgbClr val="FF0000"/>
                </a:solidFill>
              </a:rPr>
              <a:t>Basic COCOMO Model: Equations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35A2E1A0-402C-4BA2-B380-9704FC1C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6" y="1905001"/>
            <a:ext cx="9001125" cy="394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xmlns="" id="{2B6885D3-6F95-4717-B304-981BF7B0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5305" y="155196"/>
            <a:ext cx="9436217" cy="807542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b="1" dirty="0">
                <a:solidFill>
                  <a:srgbClr val="0070C0"/>
                </a:solidFill>
              </a:rPr>
              <a:t>Basic COCOMO Model: An Example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3BD91316-B65F-439A-AEB1-62BB75B92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1453" y="962739"/>
            <a:ext cx="10880521" cy="5740066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Q) </a:t>
            </a:r>
            <a:r>
              <a:rPr lang="en-IN" altLang="en-US" sz="2200" dirty="0"/>
              <a:t>We have determined our project fits the characteristics of </a:t>
            </a:r>
            <a:r>
              <a:rPr lang="en-IN" altLang="en-US" sz="2200" b="1" dirty="0"/>
              <a:t>Semi-Detached</a:t>
            </a:r>
            <a:r>
              <a:rPr lang="en-IN" altLang="en-US" sz="2200" dirty="0"/>
              <a:t> mode. We estimate our project will have </a:t>
            </a:r>
            <a:r>
              <a:rPr lang="en-IN" altLang="en-US" sz="2200" b="1" dirty="0"/>
              <a:t>32,000</a:t>
            </a:r>
            <a:r>
              <a:rPr lang="en-IN" altLang="en-US" sz="2200" dirty="0"/>
              <a:t> Delivered Source Instructions. </a:t>
            </a:r>
          </a:p>
          <a:p>
            <a:pPr marL="0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Find Effort, Schedule, Productivity, and average staffing required for the project.</a:t>
            </a:r>
          </a:p>
          <a:p>
            <a:pPr marL="0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>
                <a:solidFill>
                  <a:srgbClr val="0070C0"/>
                </a:solidFill>
              </a:rPr>
              <a:t>Solution:</a:t>
            </a: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 Using the formulas, we can estimate: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Effort</a:t>
            </a:r>
            <a:r>
              <a:rPr lang="en-IN" altLang="en-US" sz="2200" dirty="0"/>
              <a:t> = 3.0*(32) </a:t>
            </a:r>
            <a:r>
              <a:rPr lang="en-IN" altLang="en-US" sz="2200" b="1" baseline="30000" dirty="0"/>
              <a:t>1.12</a:t>
            </a:r>
            <a:r>
              <a:rPr lang="en-IN" altLang="en-US" sz="2200" dirty="0"/>
              <a:t> 	</a:t>
            </a:r>
          </a:p>
          <a:p>
            <a:pPr marL="2286000" lvl="5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= 146 man-months</a:t>
            </a:r>
          </a:p>
          <a:p>
            <a:pPr marL="2286000" lvl="5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Schedule</a:t>
            </a:r>
            <a:r>
              <a:rPr lang="en-IN" altLang="en-US" sz="2200" dirty="0"/>
              <a:t> = 2.5*(146) </a:t>
            </a:r>
            <a:r>
              <a:rPr lang="en-IN" altLang="en-US" sz="2200" b="1" baseline="30000" dirty="0"/>
              <a:t>0.35</a:t>
            </a:r>
            <a:r>
              <a:rPr lang="en-IN" altLang="en-US" sz="2200" dirty="0"/>
              <a:t> 	</a:t>
            </a:r>
          </a:p>
          <a:p>
            <a:pPr marL="1828800" lvl="4" indent="0"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      = 14 months</a:t>
            </a:r>
          </a:p>
          <a:p>
            <a:pPr marL="2170113" lvl="4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Productivity</a:t>
            </a:r>
            <a:r>
              <a:rPr lang="en-IN" altLang="en-US" sz="2200" dirty="0"/>
              <a:t> 			= 32,000 DSI / 146 MM</a:t>
            </a:r>
            <a:br>
              <a:rPr lang="en-IN" altLang="en-US" sz="2200" dirty="0"/>
            </a:br>
            <a:r>
              <a:rPr lang="en-IN" altLang="en-US" sz="2200" dirty="0"/>
              <a:t> 					= 219 DSI/MM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b="1" dirty="0"/>
              <a:t>Average Staffing</a:t>
            </a:r>
            <a:r>
              <a:rPr lang="en-IN" altLang="en-US" sz="2200" dirty="0"/>
              <a:t> 		= 146 MM /14 months </a:t>
            </a:r>
            <a:br>
              <a:rPr lang="en-IN" altLang="en-US" sz="2200" dirty="0"/>
            </a:br>
            <a:r>
              <a:rPr lang="en-IN" altLang="en-US" sz="2200" dirty="0"/>
              <a:t>					= 10 FSP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200" dirty="0"/>
              <a:t>(</a:t>
            </a:r>
            <a:r>
              <a:rPr lang="en-US" b="1" dirty="0"/>
              <a:t>FSP</a:t>
            </a:r>
            <a:r>
              <a:rPr lang="en-US" dirty="0"/>
              <a:t> means Full-time-equivalent Software Personnel)</a:t>
            </a:r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  <a:p>
            <a:pPr marL="341313" indent="-341313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74EB0-2B43-4C52-9CA3-70FBC1D1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B5B0F-1519-404B-B376-FDF139A4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/>
          <a:lstStyle/>
          <a:p>
            <a:r>
              <a:rPr lang="en-US" dirty="0"/>
              <a:t>A System with 100,000 LOC has to be developed. Find the effort and development time for each of the three development modes: organic, semidetached and embedded.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75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AAC858-82E0-43C3-B948-33435E28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Basic COCOMO Model:</a:t>
            </a:r>
            <a:br>
              <a:rPr lang="en-IN" altLang="en-US" dirty="0"/>
            </a:br>
            <a:r>
              <a:rPr lang="en-IN" altLang="en-US" dirty="0"/>
              <a:t> When Should You Use 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1393FB-C87A-462F-B412-B0D993F8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3600" dirty="0"/>
              <a:t>Basic COCOMO is good for </a:t>
            </a:r>
            <a:r>
              <a:rPr lang="en-IN" altLang="en-US" sz="3600" b="1" dirty="0"/>
              <a:t>quick, early, rough order</a:t>
            </a:r>
            <a:r>
              <a:rPr lang="en-IN" altLang="en-US" sz="3600" dirty="0"/>
              <a:t> </a:t>
            </a:r>
            <a:r>
              <a:rPr lang="en-IN" altLang="en-US" sz="3600" b="1" dirty="0"/>
              <a:t>of magnitude</a:t>
            </a:r>
            <a:r>
              <a:rPr lang="en-IN" altLang="en-US" sz="3600" dirty="0"/>
              <a:t> estimates of software costs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3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7CEEC-C773-4D08-B70E-C9F0AC2C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Structure of Estimation Models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A9931-C6BB-4EEF-AC54-5363488C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4000" dirty="0"/>
              <a:t>An estimation model is derived using regression analysis on data collected from past projects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4000" dirty="0"/>
              <a:t>Overall structure takes the form:-</a:t>
            </a:r>
          </a:p>
          <a:p>
            <a:pPr lvl="0">
              <a:buSzPct val="45000"/>
              <a:buFont typeface="StarSymbol"/>
              <a:buChar char="●"/>
            </a:pPr>
            <a:endParaRPr lang="en-US" sz="4000" dirty="0"/>
          </a:p>
          <a:p>
            <a:pPr marL="0" lvl="1" indent="0" hangingPunct="0">
              <a:spcBef>
                <a:spcPts val="0"/>
              </a:spcBef>
              <a:spcAft>
                <a:spcPts val="1528"/>
              </a:spcAft>
              <a:buNone/>
            </a:pPr>
            <a:r>
              <a:rPr lang="en-US" sz="4000" dirty="0">
                <a:latin typeface="Liberation Sans" pitchFamily="34"/>
              </a:rPr>
              <a:t>		E=A+B*(</a:t>
            </a:r>
            <a:r>
              <a:rPr lang="en-US" sz="4000" dirty="0" err="1">
                <a:latin typeface="Liberation Sans" pitchFamily="34"/>
              </a:rPr>
              <a:t>e</a:t>
            </a:r>
            <a:r>
              <a:rPr lang="en-US" sz="4000" baseline="-33000" dirty="0" err="1">
                <a:latin typeface="Liberation Sans" pitchFamily="34"/>
              </a:rPr>
              <a:t>v</a:t>
            </a:r>
            <a:r>
              <a:rPr lang="en-US" sz="4000" dirty="0">
                <a:latin typeface="Liberation Sans" pitchFamily="34"/>
              </a:rPr>
              <a:t>)</a:t>
            </a:r>
            <a:r>
              <a:rPr lang="en-US" sz="4000" baseline="33000" dirty="0">
                <a:latin typeface="Liberation Sans" pitchFamily="34"/>
              </a:rPr>
              <a:t>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91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83BE0-3892-483F-AD7C-34C13EF6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b="1" dirty="0">
                <a:solidFill>
                  <a:srgbClr val="FF0000"/>
                </a:solidFill>
              </a:rPr>
              <a:t>Intermediate COCOMO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04F25-39CD-446A-829A-A83C90A7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Four areas for drivers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rgbClr val="0070C0"/>
                </a:solidFill>
              </a:rPr>
              <a:t>Product itself: </a:t>
            </a:r>
          </a:p>
          <a:p>
            <a:pPr marL="1141413" lvl="2" indent="-227013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inherent complexity of the product, reliability requirements etc.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chemeClr val="accent1"/>
                </a:solidFill>
              </a:rPr>
              <a:t>Computer: </a:t>
            </a:r>
          </a:p>
          <a:p>
            <a:pPr marL="1141413" lvl="2" indent="-227013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execution speed required, storage space required, etc.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chemeClr val="accent1"/>
                </a:solidFill>
              </a:rPr>
              <a:t>Personnel: </a:t>
            </a:r>
          </a:p>
          <a:p>
            <a:pPr marL="1141413" lvl="2" indent="-227013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experience level, programming capability, analysis capability, etc.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chemeClr val="accent1"/>
                </a:solidFill>
              </a:rPr>
              <a:t>Project itself or Development environment: </a:t>
            </a:r>
          </a:p>
          <a:p>
            <a:pPr marL="1141413" lvl="2" indent="-227013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development facilities available to developers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413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xmlns="" id="{1CF9A56A-A89E-4E10-B0F2-4EB3138BE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679" y="274638"/>
            <a:ext cx="10310069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sz="4000" b="1" dirty="0">
                <a:solidFill>
                  <a:srgbClr val="FF0000"/>
                </a:solidFill>
              </a:rPr>
              <a:t>Intermediate Model: Cost Driver Categories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A857CC97-AB69-4496-A5D0-1D43980FD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35185"/>
            <a:ext cx="8229600" cy="4819579"/>
          </a:xfrm>
          <a:ln/>
        </p:spPr>
        <p:txBody>
          <a:bodyPr/>
          <a:lstStyle/>
          <a:p>
            <a:pPr marL="341313" indent="-341313">
              <a:lnSpc>
                <a:spcPct val="8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Attributes </a:t>
            </a:r>
          </a:p>
          <a:p>
            <a:pPr marL="741363" lvl="1" indent="-284163"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--- Required Software Reliability</a:t>
            </a:r>
          </a:p>
          <a:p>
            <a:pPr marL="1141413" lvl="2" indent="-227013">
              <a:lnSpc>
                <a:spcPct val="8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extent to which the software product must perform its intended functions satisfactorily over a period of time.</a:t>
            </a:r>
          </a:p>
          <a:p>
            <a:pPr marL="741363" lvl="1" indent="-284163"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--- Data Base Size</a:t>
            </a:r>
          </a:p>
          <a:p>
            <a:pPr marL="1141413" lvl="2" indent="-227013">
              <a:lnSpc>
                <a:spcPct val="8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of the total amount of data to be assembled for the data base.</a:t>
            </a:r>
          </a:p>
          <a:p>
            <a:pPr marL="741363" lvl="1" indent="-284163"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CPLX --- Software Product Complexity</a:t>
            </a:r>
          </a:p>
          <a:p>
            <a:pPr marL="1141413" lvl="2" indent="-227013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complexity of the product to be developed.</a:t>
            </a:r>
          </a:p>
          <a:p>
            <a:pPr marL="741363" lvl="1" indent="-284163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16817-3082-4C90-97FF-4E7EB246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FF0000"/>
                </a:solidFill>
              </a:rPr>
              <a:t>Cost Driver Categories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31AF95-B824-43A2-BD57-0023D900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b="1" dirty="0">
                <a:solidFill>
                  <a:srgbClr val="0070C0"/>
                </a:solidFill>
              </a:rPr>
              <a:t>Computer Attributes 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TIME --- Execution Time Constraint</a:t>
            </a:r>
          </a:p>
          <a:p>
            <a:pPr marL="1141413" lvl="2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degree of the execution constraint imposed upon a software product.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STOR --- Main Storage Constraint </a:t>
            </a:r>
          </a:p>
          <a:p>
            <a:pPr marL="1141413" lvl="2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degree of main storage constraint imposed upon a software product.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VIRT --- Virtual Machine Volatility </a:t>
            </a:r>
          </a:p>
          <a:p>
            <a:pPr marL="1141413" lvl="2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level of the virtual machine underlying the product to be developed.</a:t>
            </a:r>
          </a:p>
          <a:p>
            <a:pPr marL="741363" lvl="1" indent="-284163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TURN --- Computer Turnaround Time</a:t>
            </a:r>
          </a:p>
          <a:p>
            <a:pPr marL="1141413" lvl="2" indent="-227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level of computer response time experienced by the project team developing the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01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DE6EE-3057-48EA-9188-AF37A95F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rgbClr val="FF0000"/>
                </a:solidFill>
              </a:rPr>
              <a:t>Cost Driver Categories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312A66-16B4-4AD2-B735-1FC5F008F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b="1" dirty="0">
                <a:solidFill>
                  <a:srgbClr val="0070C0"/>
                </a:solidFill>
              </a:rPr>
              <a:t>Personnel Attributes 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ACAP --- Analyst Capability </a:t>
            </a:r>
          </a:p>
          <a:p>
            <a:pPr marL="1141413" lvl="2" indent="-227013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1800" dirty="0"/>
              <a:t>The level of capability of the analysts working on a software product.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AEXP --- Applications Experience </a:t>
            </a:r>
          </a:p>
          <a:p>
            <a:pPr marL="1141413" lvl="2" indent="-227013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level of applications experience of the project team developing the software product.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PCAP --- Programmer Capability </a:t>
            </a:r>
          </a:p>
          <a:p>
            <a:pPr marL="1141413" lvl="2" indent="-227013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level of capability of the programmers working on the software product.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VEXP --- Virtual Machine Experience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/>
              <a:t>LEXP --- Programming Language Experience</a:t>
            </a:r>
            <a:br>
              <a:rPr lang="en-IN" altLang="en-US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16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98EF8-A854-4CF4-A069-8428F2D0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b="1" dirty="0">
                <a:solidFill>
                  <a:srgbClr val="FF0000"/>
                </a:solidFill>
              </a:rPr>
              <a:t>Cost Driver Categories</a:t>
            </a:r>
            <a:br>
              <a:rPr lang="en-IN" altLang="en-US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3E2112-6771-4097-87A1-1924B59F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>
                <a:solidFill>
                  <a:srgbClr val="0070C0"/>
                </a:solidFill>
              </a:rPr>
              <a:t>Project Attributes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MODP --- Modern Programming Practices</a:t>
            </a:r>
          </a:p>
          <a:p>
            <a:pPr marL="1141413" lvl="2" indent="-227013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The degree to which modern programming practices (MPPs) are used in developing software product.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TOOL --- Use of Software </a:t>
            </a:r>
            <a:r>
              <a:rPr lang="en-US" altLang="en-US" sz="2400" dirty="0"/>
              <a:t>Tools</a:t>
            </a:r>
          </a:p>
          <a:p>
            <a:pPr marL="1141413" lvl="2" indent="-227013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The degree to which software tools are used in developing the software product.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SCED --- Required Development Schedule</a:t>
            </a:r>
          </a:p>
          <a:p>
            <a:pPr marL="1141413" lvl="2" indent="-227013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The level of schedule constraint imposed upon the project team developing the software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3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FC163-E28A-412D-9697-CFF1999C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4DCD015-8286-405D-84A6-C42AF7D8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015"/>
            <a:ext cx="10515600" cy="4968948"/>
          </a:xfrm>
        </p:spPr>
        <p:txBody>
          <a:bodyPr/>
          <a:lstStyle/>
          <a:p>
            <a:r>
              <a:rPr lang="en-IN" dirty="0"/>
              <a:t>Constant values for Intermediate COCOMO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A512737D-CF51-4511-9E5E-C4180ED139FE}"/>
              </a:ext>
            </a:extLst>
          </p:cNvPr>
          <p:cNvGraphicFramePr>
            <a:graphicFrameLocks noGrp="1"/>
          </p:cNvGraphicFramePr>
          <p:nvPr/>
        </p:nvGraphicFramePr>
        <p:xfrm>
          <a:off x="1746774" y="2679029"/>
          <a:ext cx="8128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196561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7970877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2338257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9324638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82328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Software Project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36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Organic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512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Semi-detached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507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643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11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39C3B-E0EF-4FC5-B92F-F6CA6E5C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918AAD0-D960-4AC1-BF47-9FB6B176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461" y="1027906"/>
            <a:ext cx="8685384" cy="5254174"/>
          </a:xfrm>
        </p:spPr>
      </p:pic>
    </p:spTree>
    <p:extLst>
      <p:ext uri="{BB962C8B-B14F-4D97-AF65-F5344CB8AC3E}">
        <p14:creationId xmlns:p14="http://schemas.microsoft.com/office/powerpoint/2010/main" val="4162066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D1333-D871-4AB4-B555-F408C322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91B3C26-70A2-4A18-A8D7-D41DBD646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351" y="503340"/>
            <a:ext cx="8724551" cy="5673624"/>
          </a:xfrm>
        </p:spPr>
      </p:pic>
    </p:spTree>
    <p:extLst>
      <p:ext uri="{BB962C8B-B14F-4D97-AF65-F5344CB8AC3E}">
        <p14:creationId xmlns:p14="http://schemas.microsoft.com/office/powerpoint/2010/main" val="199036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xmlns="" id="{F8EF85A4-E135-49AD-BA18-86668235A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3820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sz="3200" b="1" dirty="0">
                <a:solidFill>
                  <a:srgbClr val="0070C0"/>
                </a:solidFill>
              </a:rPr>
              <a:t>Intermediate Model: An Example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0A152F07-0F32-4A0F-A5D5-92E9692CF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9174" y="1371599"/>
            <a:ext cx="9581626" cy="5020811"/>
          </a:xfrm>
          <a:ln/>
        </p:spPr>
        <p:txBody>
          <a:bodyPr/>
          <a:lstStyle/>
          <a:p>
            <a:pPr marL="0" indent="0">
              <a:spcBef>
                <a:spcPts val="6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dirty="0"/>
              <a:t>q)Project A is to be a </a:t>
            </a:r>
            <a:r>
              <a:rPr lang="en-IN" altLang="en-US" sz="2600" b="1" dirty="0"/>
              <a:t>32,000 DSI semi-detached</a:t>
            </a:r>
            <a:r>
              <a:rPr lang="en-IN" altLang="en-US" sz="2600" dirty="0"/>
              <a:t> software.  It is in a mission critical area, so the </a:t>
            </a:r>
            <a:r>
              <a:rPr lang="en-IN" altLang="en-US" sz="2600" b="1" dirty="0"/>
              <a:t>reliability</a:t>
            </a:r>
            <a:r>
              <a:rPr lang="en-IN" altLang="en-US" sz="2600" dirty="0"/>
              <a:t> is high (RELY=high=1.15). Then we can estimate:</a:t>
            </a:r>
          </a:p>
          <a:p>
            <a:pPr marL="0" indent="0">
              <a:spcBef>
                <a:spcPts val="6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Solution: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Effort</a:t>
            </a:r>
            <a:r>
              <a:rPr lang="en-IN" altLang="en-US" sz="2600" dirty="0"/>
              <a:t> = 3.0*(32)</a:t>
            </a:r>
            <a:r>
              <a:rPr lang="en-IN" altLang="en-US" sz="2600" b="1" baseline="30000" dirty="0"/>
              <a:t>1.12</a:t>
            </a:r>
            <a:r>
              <a:rPr lang="en-IN" altLang="en-US" sz="2600" dirty="0"/>
              <a:t> *</a:t>
            </a:r>
            <a:r>
              <a:rPr lang="en-IN" altLang="en-US" sz="2600" dirty="0">
                <a:solidFill>
                  <a:srgbClr val="0070C0"/>
                </a:solidFill>
              </a:rPr>
              <a:t>1.15</a:t>
            </a:r>
            <a:r>
              <a:rPr lang="en-IN" altLang="en-US" sz="2600" dirty="0"/>
              <a:t>	= 167 man-months 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Schedule</a:t>
            </a:r>
            <a:r>
              <a:rPr lang="en-IN" altLang="en-US" sz="2600" dirty="0"/>
              <a:t> = 2.5*(167)</a:t>
            </a:r>
            <a:r>
              <a:rPr lang="en-IN" altLang="en-US" sz="2600" b="1" baseline="30000" dirty="0"/>
              <a:t>0.35</a:t>
            </a:r>
            <a:r>
              <a:rPr lang="en-IN" altLang="en-US" sz="2600" dirty="0"/>
              <a:t> 	= 15 months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Productivity</a:t>
            </a:r>
            <a:r>
              <a:rPr lang="en-IN" altLang="en-US" sz="2600" dirty="0"/>
              <a:t> 		= 32,000 DSI/167 MM </a:t>
            </a:r>
            <a:br>
              <a:rPr lang="en-IN" altLang="en-US" sz="2600" dirty="0"/>
            </a:br>
            <a:r>
              <a:rPr lang="en-IN" altLang="en-US" sz="2600" dirty="0"/>
              <a:t>				= 192 DSI/MM 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b="1" dirty="0"/>
              <a:t>Average Staffing</a:t>
            </a:r>
            <a:r>
              <a:rPr lang="en-IN" altLang="en-US" sz="2600" dirty="0"/>
              <a:t> 	= 167 MM/15 months</a:t>
            </a:r>
            <a:br>
              <a:rPr lang="en-IN" altLang="en-US" sz="2600" dirty="0"/>
            </a:br>
            <a:r>
              <a:rPr lang="en-IN" altLang="en-US" sz="2600" dirty="0"/>
              <a:t>				= 11 FSP </a:t>
            </a:r>
          </a:p>
          <a:p>
            <a:pPr marL="341313" indent="-341313"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F0B8F-7615-4C67-9292-671125B9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92C703-7F8B-4C32-A1D4-2F937F24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288"/>
            <a:ext cx="10515600" cy="5645586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an example of how the intermediate COCOMO model works, the following is a calculation of the estimated effort for a semi-detached project of 56 KLOC. The cost drivers are set as follows: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Product cost drivers-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Computer cost drivers –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nominal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Personnel cost drivers -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low 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cost drivers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Solution: </a:t>
            </a:r>
            <a:endParaRPr lang="en-US" sz="1800" b="1" i="0" u="none" strike="noStrike" baseline="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Product cost drivers (from the table) set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1.15 x 1.08 x 1.15 = 1.43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Computer cost drivers (from the table) set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nominal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1.00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Personnel cost drivers (from the table) set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low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1.19 x 1.13 x 1.17 x 1.10 x 1.07 = 1.85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cost drivers (from the table) set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0.91 x 0.91 x 1.04 = 0.86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product(cost drivers)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1.43 x 1.00 x 1.85 x 0.86 = 2.28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37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7CEEC-C773-4D08-B70E-C9F0AC2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058"/>
          </a:xfrm>
        </p:spPr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Structure of Estimation Models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A9931-C6BB-4EEF-AC54-5363488C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/>
          <a:lstStyle/>
          <a:p>
            <a:r>
              <a:rPr lang="en-US" dirty="0"/>
              <a:t>Example:-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1910AC-F4C9-4AE6-AD6C-78EC0875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40642" y="2197916"/>
            <a:ext cx="9455040" cy="3979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15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4964F-048E-4FD7-8767-FAA45A9A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5568EE-E5A1-4421-AFE0-0E7512F6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product(cost drivers)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1.43 x 1.00 x 1.85 x 0.86 = 2.28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or a semi-detached project of 56KLOC: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3.0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1.12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56 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= a(S)b x product(cost drivers) 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=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3.0 x (56)^1.12 x 2.28 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3.0 x 90.78 x 2.28 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620.94 person-months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5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FD6F6-5355-4987-A7E7-56BFD694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/>
          <a:lstStyle/>
          <a:p>
            <a:r>
              <a:rPr lang="en-US" sz="4400" b="1">
                <a:solidFill>
                  <a:srgbClr val="FF0000"/>
                </a:solidFill>
              </a:rPr>
              <a:t>COCOMO - 1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A7AC79-E11E-4C32-9513-E4CF7B1F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180"/>
            <a:ext cx="10515600" cy="5094783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en-US" sz="4400" b="1" u="sng" dirty="0" err="1" smtClean="0">
                <a:solidFill>
                  <a:srgbClr val="0070C0"/>
                </a:solidFill>
              </a:rPr>
              <a:t>CO</a:t>
            </a:r>
            <a:r>
              <a:rPr lang="en-US" sz="4400" dirty="0" err="1" smtClean="0">
                <a:solidFill>
                  <a:srgbClr val="0070C0"/>
                </a:solidFill>
              </a:rPr>
              <a:t>nstructive</a:t>
            </a:r>
            <a:r>
              <a:rPr lang="en-US" sz="4400" dirty="0" smtClean="0">
                <a:solidFill>
                  <a:srgbClr val="0070C0"/>
                </a:solidFill>
              </a:rPr>
              <a:t>  </a:t>
            </a:r>
            <a:r>
              <a:rPr lang="en-US" sz="4400" b="1" u="sng" dirty="0" smtClean="0">
                <a:solidFill>
                  <a:srgbClr val="0070C0"/>
                </a:solidFill>
              </a:rPr>
              <a:t>Co</a:t>
            </a:r>
            <a:r>
              <a:rPr lang="en-US" sz="4400" dirty="0" smtClean="0">
                <a:solidFill>
                  <a:srgbClr val="0070C0"/>
                </a:solidFill>
              </a:rPr>
              <a:t>st  </a:t>
            </a:r>
            <a:r>
              <a:rPr lang="en-US" sz="4400" b="1" u="sng" dirty="0" err="1" smtClean="0">
                <a:solidFill>
                  <a:srgbClr val="0070C0"/>
                </a:solidFill>
              </a:rPr>
              <a:t>MO</a:t>
            </a:r>
            <a:r>
              <a:rPr lang="en-US" sz="4400" dirty="0" err="1" smtClean="0">
                <a:solidFill>
                  <a:srgbClr val="0070C0"/>
                </a:solidFill>
              </a:rPr>
              <a:t>del</a:t>
            </a:r>
            <a:endParaRPr lang="en-US" sz="4400" dirty="0" smtClean="0">
              <a:solidFill>
                <a:srgbClr val="0070C0"/>
              </a:solidFill>
            </a:endParaRPr>
          </a:p>
          <a:p>
            <a:pPr marL="0" lvl="0" indent="0">
              <a:buSzPct val="45000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/>
              <a:t>COCOMO is one of the most widely used software estimation models in the </a:t>
            </a:r>
            <a:r>
              <a:rPr lang="en-IN" altLang="en-US" sz="2800" dirty="0" smtClean="0"/>
              <a:t>world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/>
              <a:t>It was developed by </a:t>
            </a:r>
            <a:r>
              <a:rPr lang="en-IN" altLang="en-US" sz="2800" b="1" dirty="0"/>
              <a:t>Barry Boehm </a:t>
            </a:r>
            <a:r>
              <a:rPr lang="en-IN" altLang="en-US" sz="2800" dirty="0"/>
              <a:t>in </a:t>
            </a:r>
            <a:r>
              <a:rPr lang="en-IN" altLang="en-US" sz="2800" dirty="0" smtClean="0"/>
              <a:t>1981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/>
              <a:t>COCOMO predicts the effort and schedule for a software product development based on inputs relating to the </a:t>
            </a:r>
            <a:r>
              <a:rPr lang="en-IN" altLang="en-US" sz="2800" b="1" dirty="0"/>
              <a:t>size</a:t>
            </a:r>
            <a:r>
              <a:rPr lang="en-IN" altLang="en-US" sz="2800" dirty="0"/>
              <a:t> of the software and a number of </a:t>
            </a:r>
            <a:r>
              <a:rPr lang="en-IN" altLang="en-US" sz="2800" b="1" dirty="0"/>
              <a:t>cost drivers</a:t>
            </a:r>
            <a:r>
              <a:rPr lang="en-IN" altLang="en-US" sz="2800" dirty="0"/>
              <a:t> that affect productivity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07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84B6F-5F47-4593-BC94-0AD8CDA6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Types of Software Projects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5735E-CDD6-435E-B064-94B68DA6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Software development project can be classified into the following categories based on the development complexity: 	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marL="1371600" lvl="3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34"/>
              </a:rPr>
              <a:t>Organic</a:t>
            </a:r>
          </a:p>
          <a:p>
            <a:pPr marL="1371600" lvl="3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34"/>
              </a:rPr>
              <a:t>Semidetached</a:t>
            </a:r>
          </a:p>
          <a:p>
            <a:pPr marL="1371600" lvl="3" indent="-457200" hangingPunct="0">
              <a:spcBef>
                <a:spcPts val="0"/>
              </a:spcBef>
              <a:spcAft>
                <a:spcPts val="1528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4000" dirty="0">
                <a:latin typeface="Liberation Sans" pitchFamily="34"/>
              </a:rPr>
              <a:t>Embedded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6492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362F7-A142-4967-ABC6-0FCBCED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AE5783-DA66-4E5A-8934-7216D14D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14511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Organic</a:t>
            </a:r>
            <a:r>
              <a:rPr lang="en-US" dirty="0"/>
              <a:t>:  If the project deals with developing a </a:t>
            </a:r>
            <a:r>
              <a:rPr lang="en-US" u="sng" dirty="0"/>
              <a:t>well understood application program, small development team and team members are experienced</a:t>
            </a:r>
            <a:r>
              <a:rPr lang="en-US" dirty="0"/>
              <a:t> in developing similar types of projects.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Semidetached</a:t>
            </a:r>
            <a:r>
              <a:rPr lang="en-US" dirty="0"/>
              <a:t>: If the development consists of a </a:t>
            </a:r>
            <a:r>
              <a:rPr lang="en-US" u="sng" dirty="0"/>
              <a:t>mixture of experienced and inexperienced staff</a:t>
            </a:r>
            <a:r>
              <a:rPr lang="en-US" dirty="0"/>
              <a:t>. Team members may have limited experience on related systems but may be unfamiliar with some aspects of the system being developed.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Embedded</a:t>
            </a:r>
            <a:r>
              <a:rPr lang="en-US" dirty="0"/>
              <a:t>: If the software being developed is </a:t>
            </a:r>
            <a:r>
              <a:rPr lang="en-US" u="sng" dirty="0"/>
              <a:t>strongly coupled to complex hardware</a:t>
            </a:r>
            <a:r>
              <a:rPr lang="en-US" dirty="0"/>
              <a:t>, or if the stringent regulations on the operational procedures exist.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56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949A8-685F-4646-8DC5-35FE0789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1279" cy="1325563"/>
          </a:xfrm>
        </p:spPr>
        <p:txBody>
          <a:bodyPr/>
          <a:lstStyle/>
          <a:p>
            <a:r>
              <a:rPr lang="en-IN" altLang="en-US" dirty="0"/>
              <a:t>The Development Modes: Project Characteristics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FDDA67-E6AE-40CF-812E-193C719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b="1" dirty="0"/>
              <a:t>Organic Mode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developed in a </a:t>
            </a:r>
            <a:r>
              <a:rPr lang="en-IN" altLang="en-US" sz="2000" b="1" dirty="0"/>
              <a:t>familiar</a:t>
            </a:r>
            <a:r>
              <a:rPr lang="en-IN" altLang="en-US" sz="2000" dirty="0"/>
              <a:t>, stable environment,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b="1" dirty="0"/>
              <a:t>similar</a:t>
            </a:r>
            <a:r>
              <a:rPr lang="en-IN" altLang="en-US" sz="2000" dirty="0"/>
              <a:t> to the previously developed projects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relatively </a:t>
            </a:r>
            <a:r>
              <a:rPr lang="en-IN" altLang="en-US" sz="2000" b="1" dirty="0"/>
              <a:t>small</a:t>
            </a:r>
            <a:r>
              <a:rPr lang="en-IN" altLang="en-US" sz="2000" dirty="0"/>
              <a:t> and requires little innovation</a:t>
            </a:r>
          </a:p>
          <a:p>
            <a:pPr marL="341313" indent="-341313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b="1" dirty="0"/>
              <a:t>Semidetached Mode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b="1" dirty="0"/>
              <a:t>intermediate</a:t>
            </a:r>
            <a:r>
              <a:rPr lang="en-IN" altLang="en-US" sz="2000" dirty="0"/>
              <a:t> between Organic and Embedded</a:t>
            </a:r>
          </a:p>
          <a:p>
            <a:pPr marL="341313" indent="-341313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b="1" dirty="0"/>
              <a:t>Embedded Mode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tight, </a:t>
            </a:r>
            <a:r>
              <a:rPr lang="en-IN" altLang="en-US" sz="2000" b="1" dirty="0"/>
              <a:t>inflexible</a:t>
            </a:r>
            <a:r>
              <a:rPr lang="en-IN" altLang="en-US" sz="2000" dirty="0"/>
              <a:t> constraints and interface requirements </a:t>
            </a:r>
          </a:p>
          <a:p>
            <a:pPr marL="741363" lvl="1" indent="-284163"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000" dirty="0"/>
              <a:t>The product requires </a:t>
            </a:r>
            <a:r>
              <a:rPr lang="en-IN" altLang="en-US" sz="2000" b="1" dirty="0"/>
              <a:t>great innovation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4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8310A-F282-4B82-8140-D04E6E9A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055456-98D0-40B5-A394-DD813322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18229D-BDEB-4AA5-A230-E53B1469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14760" y="1511478"/>
            <a:ext cx="9762480" cy="428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601670-4200-4DAB-A1E0-77EF0437A4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63000" y="5717963"/>
            <a:ext cx="9714240" cy="458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23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D4DE9-B6C4-440E-90CC-99DFBC7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b="1" dirty="0">
                <a:solidFill>
                  <a:srgbClr val="0070C0"/>
                </a:solidFill>
              </a:rPr>
              <a:t>COCOMO: Some Assumptions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6B493-A307-4301-84E3-CBB4E94C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94"/>
            <a:ext cx="11065778" cy="4801169"/>
          </a:xfrm>
        </p:spPr>
        <p:txBody>
          <a:bodyPr>
            <a:normAutofit fontScale="92500"/>
          </a:bodyPr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600" dirty="0"/>
              <a:t>Primary cost driver is the number of </a:t>
            </a:r>
            <a:r>
              <a:rPr lang="en-IN" altLang="en-US" sz="3600" b="1" dirty="0"/>
              <a:t>Delivered Source Instructions</a:t>
            </a:r>
            <a:r>
              <a:rPr lang="en-IN" altLang="en-US" sz="3600" dirty="0"/>
              <a:t> (DSI) or KLOC developed by the project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36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600" dirty="0"/>
              <a:t>COCOMO estimates assume that the project will enjoy </a:t>
            </a:r>
            <a:r>
              <a:rPr lang="en-IN" altLang="en-US" sz="3600" b="1" dirty="0"/>
              <a:t>good management</a:t>
            </a:r>
            <a:r>
              <a:rPr lang="en-IN" altLang="en-US" sz="3600" dirty="0"/>
              <a:t> by both the developer and the customer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36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3600" dirty="0"/>
              <a:t>Assumes the requirements specification is </a:t>
            </a:r>
            <a:r>
              <a:rPr lang="en-IN" altLang="en-US" sz="3600" b="1" dirty="0"/>
              <a:t>not substantially</a:t>
            </a:r>
            <a:r>
              <a:rPr lang="en-IN" altLang="en-US" sz="3600" dirty="0"/>
              <a:t> </a:t>
            </a:r>
            <a:r>
              <a:rPr lang="en-IN" altLang="en-US" sz="3600" b="1" dirty="0"/>
              <a:t>changed</a:t>
            </a:r>
            <a:r>
              <a:rPr lang="en-IN" altLang="en-US" sz="3600" dirty="0"/>
              <a:t> after the plans and requirements phase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50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B8B0AB88DBA4AA45B0A573AF65072" ma:contentTypeVersion="8" ma:contentTypeDescription="Create a new document." ma:contentTypeScope="" ma:versionID="3eee57de32f3abfaee19ebb4854c7d52">
  <xsd:schema xmlns:xsd="http://www.w3.org/2001/XMLSchema" xmlns:xs="http://www.w3.org/2001/XMLSchema" xmlns:p="http://schemas.microsoft.com/office/2006/metadata/properties" xmlns:ns2="28ba1872-a4f9-4748-bfc2-61953337526c" targetNamespace="http://schemas.microsoft.com/office/2006/metadata/properties" ma:root="true" ma:fieldsID="956aec09760dbb69d4ef5cff20a4da0d" ns2:_="">
    <xsd:import namespace="28ba1872-a4f9-4748-bfc2-6195333752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a1872-a4f9-4748-bfc2-619533375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C623C-80F3-43DD-BB75-975EFB99E5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CA1FFD-978B-4986-985E-CD4B582598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506E73-7CAC-4E1E-94ED-B7BC8E2266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a1872-a4f9-4748-bfc2-6195333752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1227</Words>
  <Application>Microsoft Office PowerPoint</Application>
  <PresentationFormat>Custom</PresentationFormat>
  <Paragraphs>187</Paragraphs>
  <Slides>30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Empirical Estimation Models</vt:lpstr>
      <vt:lpstr>Structure of Estimation Models</vt:lpstr>
      <vt:lpstr>Structure of Estimation Models</vt:lpstr>
      <vt:lpstr>COCOMO - 1</vt:lpstr>
      <vt:lpstr>Types of Software Projects</vt:lpstr>
      <vt:lpstr>Contd…</vt:lpstr>
      <vt:lpstr>The Development Modes: Project Characteristics </vt:lpstr>
      <vt:lpstr>Contd…</vt:lpstr>
      <vt:lpstr>COCOMO: Some Assumptions </vt:lpstr>
      <vt:lpstr>COCOMO</vt:lpstr>
      <vt:lpstr>Basic COCOMO</vt:lpstr>
      <vt:lpstr>Contd…</vt:lpstr>
      <vt:lpstr>Basic COCOMO Model</vt:lpstr>
      <vt:lpstr>Estimation of Effort</vt:lpstr>
      <vt:lpstr>Estimation of Development Time</vt:lpstr>
      <vt:lpstr> Basic COCOMO Model: Equations</vt:lpstr>
      <vt:lpstr>Basic COCOMO Model: An Example</vt:lpstr>
      <vt:lpstr>Example:</vt:lpstr>
      <vt:lpstr>Basic COCOMO Model:  When Should You Use It</vt:lpstr>
      <vt:lpstr>Intermediate COCOMO Model</vt:lpstr>
      <vt:lpstr>Intermediate Model: Cost Driver Categories</vt:lpstr>
      <vt:lpstr>Cost Driver Categories</vt:lpstr>
      <vt:lpstr>Cost Driver Categories</vt:lpstr>
      <vt:lpstr>Cost Driver Categories </vt:lpstr>
      <vt:lpstr>Contd…</vt:lpstr>
      <vt:lpstr>PowerPoint Presentation</vt:lpstr>
      <vt:lpstr>PowerPoint Presentation</vt:lpstr>
      <vt:lpstr>Intermediate Model: An Example</vt:lpstr>
      <vt:lpstr>Example: </vt:lpstr>
      <vt:lpstr>Contd…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(CSC601)     Lecture 06</dc:title>
  <dc:creator>shilpaingoley1@gmail.com</dc:creator>
  <cp:lastModifiedBy>Lenovo</cp:lastModifiedBy>
  <cp:revision>20</cp:revision>
  <dcterms:created xsi:type="dcterms:W3CDTF">2021-02-11T15:33:59Z</dcterms:created>
  <dcterms:modified xsi:type="dcterms:W3CDTF">2022-09-28T07:30:31Z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0x0101006F7B8B0AB88DBA4AA45B0A573AF65072</vt:lpwstr>
  </property>
</Properties>
</file>