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94" r:id="rId6"/>
    <p:sldId id="295" r:id="rId7"/>
    <p:sldId id="299" r:id="rId8"/>
    <p:sldId id="282" r:id="rId9"/>
    <p:sldId id="305" r:id="rId10"/>
    <p:sldId id="301" r:id="rId11"/>
    <p:sldId id="296" r:id="rId12"/>
    <p:sldId id="302" r:id="rId13"/>
    <p:sldId id="297" r:id="rId14"/>
    <p:sldId id="298" r:id="rId15"/>
    <p:sldId id="304" r:id="rId16"/>
    <p:sldId id="306" r:id="rId17"/>
    <p:sldId id="287" r:id="rId18"/>
    <p:sldId id="289" r:id="rId19"/>
    <p:sldId id="290" r:id="rId20"/>
    <p:sldId id="259" r:id="rId21"/>
    <p:sldId id="260" r:id="rId22"/>
    <p:sldId id="261" r:id="rId23"/>
    <p:sldId id="272" r:id="rId24"/>
    <p:sldId id="273" r:id="rId25"/>
    <p:sldId id="274" r:id="rId26"/>
    <p:sldId id="275" r:id="rId27"/>
    <p:sldId id="276" r:id="rId28"/>
    <p:sldId id="277" r:id="rId29"/>
    <p:sldId id="307" r:id="rId30"/>
    <p:sldId id="278" r:id="rId31"/>
    <p:sldId id="279" r:id="rId32"/>
    <p:sldId id="280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596F5-4894-49D7-8B66-B629C7866621}" v="6" dt="2021-09-25T19:04:4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lla Rishika" userId="S::lulla16569@tsecedu.org::f4eff059-8bad-4fa3-9e7c-ab2b6a5c0135" providerId="AD" clId="Web-{2F0596F5-4894-49D7-8B66-B629C7866621}"/>
    <pc:docChg chg="modSld">
      <pc:chgData name="Lulla Rishika" userId="S::lulla16569@tsecedu.org::f4eff059-8bad-4fa3-9e7c-ab2b6a5c0135" providerId="AD" clId="Web-{2F0596F5-4894-49D7-8B66-B629C7866621}" dt="2021-09-25T19:04:43.250" v="5"/>
      <pc:docMkLst>
        <pc:docMk/>
      </pc:docMkLst>
      <pc:sldChg chg="modSp">
        <pc:chgData name="Lulla Rishika" userId="S::lulla16569@tsecedu.org::f4eff059-8bad-4fa3-9e7c-ab2b6a5c0135" providerId="AD" clId="Web-{2F0596F5-4894-49D7-8B66-B629C7866621}" dt="2021-09-25T19:04:43.250" v="5"/>
        <pc:sldMkLst>
          <pc:docMk/>
          <pc:sldMk cId="3572678711" sldId="293"/>
        </pc:sldMkLst>
        <pc:picChg chg="mod">
          <ac:chgData name="Lulla Rishika" userId="S::lulla16569@tsecedu.org::f4eff059-8bad-4fa3-9e7c-ab2b6a5c0135" providerId="AD" clId="Web-{2F0596F5-4894-49D7-8B66-B629C7866621}" dt="2021-09-25T19:04:43.250" v="5"/>
          <ac:picMkLst>
            <pc:docMk/>
            <pc:sldMk cId="3572678711" sldId="293"/>
            <ac:picMk id="5" creationId="{A4283B41-AE81-43BD-8077-B77BD362D5BE}"/>
          </ac:picMkLst>
        </pc:picChg>
      </pc:sldChg>
    </pc:docChg>
  </pc:docChgLst>
  <pc:docChgLst>
    <pc:chgData name="Parul Jain" userId="ef49ee6541822c7c" providerId="LiveId" clId="{F43268BF-745D-4F01-97F6-753BA5635839}"/>
    <pc:docChg chg="delSld">
      <pc:chgData name="Parul Jain" userId="ef49ee6541822c7c" providerId="LiveId" clId="{F43268BF-745D-4F01-97F6-753BA5635839}" dt="2021-08-27T05:23:41.978" v="0" actId="2696"/>
      <pc:docMkLst>
        <pc:docMk/>
      </pc:docMkLst>
      <pc:sldChg chg="del">
        <pc:chgData name="Parul Jain" userId="ef49ee6541822c7c" providerId="LiveId" clId="{F43268BF-745D-4F01-97F6-753BA5635839}" dt="2021-08-27T05:23:41.978" v="0" actId="2696"/>
        <pc:sldMkLst>
          <pc:docMk/>
          <pc:sldMk cId="2810828117" sldId="292"/>
        </pc:sldMkLst>
      </pc:sldChg>
    </pc:docChg>
  </pc:docChgLst>
  <pc:docChgLst>
    <pc:chgData name="ISHAAN SARKAR" userId="S::ishaan16451@tsecedu.org::846b977b-4f48-4c89-8025-12905317934a" providerId="AD" clId="Web-{D23EE58E-96F8-44FD-B88C-2481C30FEAB7}"/>
    <pc:docChg chg="modSld">
      <pc:chgData name="ISHAAN SARKAR" userId="S::ishaan16451@tsecedu.org::846b977b-4f48-4c89-8025-12905317934a" providerId="AD" clId="Web-{D23EE58E-96F8-44FD-B88C-2481C30FEAB7}" dt="2021-02-23T05:15:40.221" v="3" actId="14100"/>
      <pc:docMkLst>
        <pc:docMk/>
      </pc:docMkLst>
      <pc:sldChg chg="modSp">
        <pc:chgData name="ISHAAN SARKAR" userId="S::ishaan16451@tsecedu.org::846b977b-4f48-4c89-8025-12905317934a" providerId="AD" clId="Web-{D23EE58E-96F8-44FD-B88C-2481C30FEAB7}" dt="2021-02-23T05:15:40.221" v="3" actId="14100"/>
        <pc:sldMkLst>
          <pc:docMk/>
          <pc:sldMk cId="1156853254" sldId="301"/>
        </pc:sldMkLst>
        <pc:spChg chg="mod">
          <ac:chgData name="ISHAAN SARKAR" userId="S::ishaan16451@tsecedu.org::846b977b-4f48-4c89-8025-12905317934a" providerId="AD" clId="Web-{D23EE58E-96F8-44FD-B88C-2481C30FEAB7}" dt="2021-02-23T05:15:40.221" v="3" actId="14100"/>
          <ac:spMkLst>
            <pc:docMk/>
            <pc:sldMk cId="1156853254" sldId="301"/>
            <ac:spMk id="3" creationId="{F3947DD2-F80E-468E-8A2D-7298C5CC2F29}"/>
          </ac:spMkLst>
        </pc:spChg>
        <pc:picChg chg="mod">
          <ac:chgData name="ISHAAN SARKAR" userId="S::ishaan16451@tsecedu.org::846b977b-4f48-4c89-8025-12905317934a" providerId="AD" clId="Web-{D23EE58E-96F8-44FD-B88C-2481C30FEAB7}" dt="2021-02-23T05:15:35.127" v="2" actId="14100"/>
          <ac:picMkLst>
            <pc:docMk/>
            <pc:sldMk cId="1156853254" sldId="301"/>
            <ac:picMk id="5" creationId="{00315181-570D-4FCC-A9B5-0321CDB02D61}"/>
          </ac:picMkLst>
        </pc:picChg>
      </pc:sldChg>
    </pc:docChg>
  </pc:docChgLst>
  <pc:docChgLst>
    <pc:chgData name="Piyush Sabhandasani" userId="S::piyush16473@tsecedu.org::1c1b18fd-fc87-4070-8572-0a79f0ff8703" providerId="AD" clId="Web-{129B7103-84F9-40BF-890C-41EB4CF85AA9}"/>
    <pc:docChg chg="modSld">
      <pc:chgData name="Piyush Sabhandasani" userId="S::piyush16473@tsecedu.org::1c1b18fd-fc87-4070-8572-0a79f0ff8703" providerId="AD" clId="Web-{129B7103-84F9-40BF-890C-41EB4CF85AA9}" dt="2021-05-12T17:06:00.318" v="0" actId="1076"/>
      <pc:docMkLst>
        <pc:docMk/>
      </pc:docMkLst>
      <pc:sldChg chg="modSp">
        <pc:chgData name="Piyush Sabhandasani" userId="S::piyush16473@tsecedu.org::1c1b18fd-fc87-4070-8572-0a79f0ff8703" providerId="AD" clId="Web-{129B7103-84F9-40BF-890C-41EB4CF85AA9}" dt="2021-05-12T17:06:00.318" v="0" actId="1076"/>
        <pc:sldMkLst>
          <pc:docMk/>
          <pc:sldMk cId="3572678711" sldId="293"/>
        </pc:sldMkLst>
        <pc:picChg chg="mod">
          <ac:chgData name="Piyush Sabhandasani" userId="S::piyush16473@tsecedu.org::1c1b18fd-fc87-4070-8572-0a79f0ff8703" providerId="AD" clId="Web-{129B7103-84F9-40BF-890C-41EB4CF85AA9}" dt="2021-05-12T17:06:00.318" v="0" actId="1076"/>
          <ac:picMkLst>
            <pc:docMk/>
            <pc:sldMk cId="3572678711" sldId="293"/>
            <ac:picMk id="5" creationId="{A4283B41-AE81-43BD-8077-B77BD362D5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9B03-0C38-4002-9814-3C78BCB69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D19BD-E97E-4BC9-972F-7027371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BC2F-5C76-4E65-86DE-0EF44988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BA2D-6EDE-4394-9D8F-C4B2C5AF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EACD-7EC5-4F39-86F4-69039720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0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29AF-FE6A-42D4-BF1D-41028514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8211E-9E0E-48E5-9F9A-A8CD0CA4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7EE7-24BA-48A0-8A2D-12C6B8AD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0235-23AF-486E-9970-9E228256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E828-8E5B-4485-A0CF-725E9058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5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ED5E8-A90A-416B-B119-668A7B2B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62F-BEA0-4A1F-AE0D-E56F0403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3B22-F7D9-4917-885E-8136C018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10DA-202A-46E5-BD64-99D1EB17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A9C4-9B93-44AD-80FF-8120378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345D-5E9A-4DA9-97B0-4D1AE5E2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AB9-C816-4DBE-B73A-9AA8DB9D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87A7-1F5D-4452-8088-6D9C77B1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655F-BD4C-4820-B907-829C7108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2120-B878-429D-BFFC-0B2B68FB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4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B8E9-506A-4510-A850-D9B505BC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DB91-F0BB-46A7-A4AB-F143D7BA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4872-A3A1-410C-A55F-2FFCF977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55DA-4FD7-4062-B8CC-72F0FB0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68AD-5E92-4B37-9973-29458F7E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F97B-7478-49D8-A7E3-D3EBDB5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3411-84E0-4D42-BE55-09B96463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88E2-2879-43BE-B580-A59CCCC2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95AA-2A1A-4986-A892-1D5477C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953C-0BF6-45C9-9E48-DCAD0F77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1880-AEC5-4D3E-BC12-6020E3DB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6D25-E5F3-42DD-8C1E-4A7C75A0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7A556-9A05-4A8C-940C-BF3B53A7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51D93-E593-40D5-84AB-6C673122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74027-2D88-4155-AD06-3CFA36985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F234F-CBBB-479B-8EF3-D0C2F43A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64D7C-BAD7-43A4-83EB-916805BC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AA97-47D2-406D-8A30-A3D8B3D3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54659-3837-4F88-8080-900EE9F9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CEB8-99FD-4EA7-B7B1-ACE1E3F0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42453-07EB-4C73-89CC-B14FDAE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6C9E2-3DA8-4993-8ED9-C721CF85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C6A1E-7005-4604-B403-672E619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3144F-992A-454A-851A-35D97DC8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E6527-CBE3-4600-BD26-11961B0C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498B-D3FD-490C-8C03-0D1CCC19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5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04D0-9C99-4C31-9866-13339BDC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0BE8-FB10-4A08-8DFB-800CD858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520B-A5DA-4786-BF9A-C7090D6D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86AA-6372-4343-97D2-A42A9AB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EDEB-6E3A-4EE7-A04B-D0A50CF8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9260-3EE5-4C24-8BBF-A5A643F2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4D0-7ED4-4C05-8480-973235F3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B162A-B3D7-4F24-9C38-B85B5CD6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EEF8E-B634-4DFC-B140-9BCD867E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BFD8-F8DA-498C-9A1D-58BBA2FE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1CB64-E0C9-433B-BA0B-3BD39C9B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48C-4D43-417D-B738-55277F3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5725-90AA-4156-9210-FE1C65C8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E35B-8E26-4155-829B-CD12BB57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CDEE-3891-426E-9A95-5D2041FB2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E72E-C766-4D11-B9C7-6CA5333B3B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FE08-810A-4777-80B7-746B5407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91C1-F370-44D5-83DD-005A366C5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9960-05F8-4159-AFB8-93D54EC25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CBBB-742D-4FE7-932D-9D41C6B2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0" i="0" u="none" strike="noStrike" baseline="0">
                <a:solidFill>
                  <a:srgbClr val="FF0000"/>
                </a:solidFill>
                <a:latin typeface="Gill Sans MT" panose="020B0502020104020203" pitchFamily="34" charset="0"/>
              </a:rPr>
              <a:t>COCOMO II Model</a:t>
            </a:r>
            <a:endParaRPr lang="en-IN" sz="480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83B41-AE81-43BD-8077-B77BD362D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73" y="1644767"/>
            <a:ext cx="9785453" cy="4776002"/>
          </a:xfrm>
        </p:spPr>
      </p:pic>
    </p:spTree>
    <p:extLst>
      <p:ext uri="{BB962C8B-B14F-4D97-AF65-F5344CB8AC3E}">
        <p14:creationId xmlns:p14="http://schemas.microsoft.com/office/powerpoint/2010/main" val="357267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0A96-B610-4599-960F-99C4841C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31"/>
          </a:xfrm>
        </p:spPr>
        <p:txBody>
          <a:bodyPr>
            <a:normAutofit fontScale="90000"/>
          </a:bodyPr>
          <a:lstStyle/>
          <a:p>
            <a:pPr algn="r"/>
            <a:r>
              <a:rPr lang="en-IN" err="1"/>
              <a:t>Contd</a:t>
            </a:r>
            <a:r>
              <a:rPr lang="en-IN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4FE2-9298-40FF-A35B-AAF98A50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/>
          <a:lstStyle/>
          <a:p>
            <a:pPr marL="0" lvl="0" indent="0">
              <a:buNone/>
            </a:pPr>
            <a:r>
              <a:rPr lang="en-US" sz="3600" b="1" u="sng">
                <a:solidFill>
                  <a:srgbClr val="0070C0"/>
                </a:solidFill>
              </a:rPr>
              <a:t>Step-3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/>
              <a:t>After complexity is determined, the no. of screens, reports and components are weighted according table</a:t>
            </a:r>
          </a:p>
          <a:p>
            <a:pPr marL="0" lvl="0" indent="0">
              <a:buSzPct val="45000"/>
              <a:buNone/>
            </a:pPr>
            <a:endParaRPr lang="en-US" sz="3600" u="sng"/>
          </a:p>
          <a:p>
            <a:pPr marL="0" lvl="0" indent="0">
              <a:buSzPct val="45000"/>
              <a:buNone/>
            </a:pPr>
            <a:r>
              <a:rPr lang="en-US" sz="3600" b="1" u="sng">
                <a:solidFill>
                  <a:srgbClr val="0070C0"/>
                </a:solidFill>
              </a:rPr>
              <a:t>Step-4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/>
              <a:t>Object Point calculation is done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/>
              <a:t>Obj. point= Σ [Original No. of Object Instances * Weighting Factor]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E6D-6B25-4949-A3B8-AE341FA5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pPr algn="r"/>
            <a:r>
              <a:rPr lang="en-IN" err="1"/>
              <a:t>Contd</a:t>
            </a:r>
            <a:r>
              <a:rPr lang="en-IN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38D8-63FB-4576-9C95-CA544313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5"/>
            <a:ext cx="10515600" cy="488505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b="1">
                <a:solidFill>
                  <a:srgbClr val="0070C0"/>
                </a:solidFill>
              </a:rPr>
              <a:t>Step 5:</a:t>
            </a:r>
            <a:r>
              <a:rPr lang="en-US" sz="2800"/>
              <a:t> If the software is going to be reused then:-</a:t>
            </a:r>
          </a:p>
          <a:p>
            <a:pPr lvl="0"/>
            <a:r>
              <a:rPr lang="en-US" sz="2800"/>
              <a:t>a) Percentage reused is calculated and</a:t>
            </a:r>
          </a:p>
          <a:p>
            <a:pPr lvl="0"/>
            <a:r>
              <a:rPr lang="en-US" sz="2800"/>
              <a:t>b) Object point is adjusted (NOP)</a:t>
            </a:r>
          </a:p>
          <a:p>
            <a:pPr lvl="0"/>
            <a:endParaRPr lang="en-US"/>
          </a:p>
          <a:p>
            <a:pPr lvl="0"/>
            <a:endParaRPr lang="en-US" sz="2800"/>
          </a:p>
          <a:p>
            <a:pPr lvl="0"/>
            <a:endParaRPr lang="en-US"/>
          </a:p>
          <a:p>
            <a:pPr lvl="0"/>
            <a:endParaRPr lang="en-US" sz="2800"/>
          </a:p>
          <a:p>
            <a:pPr marL="0" lvl="0" indent="0">
              <a:buNone/>
            </a:pPr>
            <a:r>
              <a:rPr lang="en-US"/>
              <a:t>Now, productivity rate must be derived: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Productivity Rate:-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Estimated Effort:-</a:t>
            </a:r>
          </a:p>
          <a:p>
            <a:pPr lvl="0"/>
            <a:endParaRPr lang="en-US" sz="2800"/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D1E2-F673-4789-A31B-5CDD6CA0CDE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53265" y="4929594"/>
            <a:ext cx="3840479" cy="7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DF36E-AE0B-43B3-A994-2E41EADC3B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92086" y="5519776"/>
            <a:ext cx="487152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258C0-6DCA-4453-8B45-B1938B9D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87" y="3020016"/>
            <a:ext cx="8115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7081-334D-4F52-870F-97B4344C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FF5C-EDF4-42D3-AB25-6E797B4A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C2BA8-5DD4-4690-8889-E8A0C9ED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32" y="365125"/>
            <a:ext cx="9124950" cy="383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3500E-7C84-4F31-A90A-8ADCCE95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4090988"/>
            <a:ext cx="7962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49CC-D202-4A36-BC7B-74848F31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pPr algn="r"/>
            <a:r>
              <a:rPr lang="en-IN" err="1"/>
              <a:t>Contd</a:t>
            </a:r>
            <a:r>
              <a:rPr lang="en-IN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A9D6-239A-46CC-9EA3-6AA2D435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/>
          <a:lstStyle/>
          <a:p>
            <a:pPr marL="0" indent="0">
              <a:buNone/>
            </a:pPr>
            <a:r>
              <a:rPr lang="en-IN" b="1">
                <a:solidFill>
                  <a:srgbClr val="0070C0"/>
                </a:solidFill>
              </a:rPr>
              <a:t>Example: </a:t>
            </a:r>
            <a:r>
              <a:rPr lang="en-IN"/>
              <a:t>Compute the productivity, when it is given to you that the developers experience is high and environment maturity is high</a:t>
            </a:r>
          </a:p>
          <a:p>
            <a:pPr marL="0" indent="0">
              <a:buNone/>
            </a:pPr>
            <a:r>
              <a:rPr lang="en-IN" b="1">
                <a:solidFill>
                  <a:srgbClr val="0070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/>
              <a:t>(Take the values from the table )</a:t>
            </a:r>
          </a:p>
          <a:p>
            <a:pPr marL="0" indent="0">
              <a:buNone/>
            </a:pPr>
            <a:r>
              <a:rPr lang="en-IN" b="1">
                <a:solidFill>
                  <a:srgbClr val="0070C0"/>
                </a:solidFill>
              </a:rPr>
              <a:t>	</a:t>
            </a:r>
            <a:r>
              <a:rPr lang="en-IN"/>
              <a:t>Developers experience is high = 25 (weight)</a:t>
            </a:r>
          </a:p>
          <a:p>
            <a:pPr marL="0" indent="0">
              <a:buNone/>
            </a:pPr>
            <a:r>
              <a:rPr lang="en-IN"/>
              <a:t>      	Environment maturity is high  = 25( weight)</a:t>
            </a:r>
          </a:p>
          <a:p>
            <a:pPr marL="0" indent="0">
              <a:buNone/>
            </a:pPr>
            <a:r>
              <a:rPr lang="en-IN" b="1">
                <a:solidFill>
                  <a:srgbClr val="0070C0"/>
                </a:solidFill>
              </a:rPr>
              <a:t>   The required productivity is the average of two factors:</a:t>
            </a:r>
          </a:p>
          <a:p>
            <a:pPr marL="0" indent="0">
              <a:buNone/>
            </a:pPr>
            <a:r>
              <a:rPr lang="en-IN" b="1">
                <a:solidFill>
                  <a:srgbClr val="0070C0"/>
                </a:solidFill>
              </a:rPr>
              <a:t>     </a:t>
            </a:r>
          </a:p>
          <a:p>
            <a:pPr lvl="2"/>
            <a:r>
              <a:rPr lang="en-IN" sz="2800" b="1">
                <a:solidFill>
                  <a:srgbClr val="0070C0"/>
                </a:solidFill>
              </a:rPr>
              <a:t>PROD</a:t>
            </a:r>
            <a:r>
              <a:rPr lang="en-IN" sz="2800" b="1"/>
              <a:t>=(25+25)/2 =50/2 = 25</a:t>
            </a:r>
          </a:p>
          <a:p>
            <a:pPr marL="0" indent="0">
              <a:buNone/>
            </a:pPr>
            <a:endParaRPr lang="en-IN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0DBB-B81A-4821-A399-C7C3843B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0070C0"/>
                </a:solidFill>
              </a:rPr>
              <a:t>Step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42C3-7C21-4617-8B05-7FDD1114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14D1-1590-4663-853D-53F7430F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434370"/>
            <a:ext cx="10322959" cy="44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C29F-2485-4EEB-BD6A-530256D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5"/>
            <a:ext cx="10515600" cy="926780"/>
          </a:xfrm>
        </p:spPr>
        <p:txBody>
          <a:bodyPr/>
          <a:lstStyle/>
          <a:p>
            <a:r>
              <a:rPr lang="en-IN" b="1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7B07-7182-4FBA-9279-356D7040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243119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Use the COCOMOII model to estimate the effort required to build software for a simple ATM that produces 12 screen, 10 reports and will require approximate 80 % as new software components.</a:t>
            </a:r>
          </a:p>
          <a:p>
            <a:r>
              <a:rPr lang="en-IN"/>
              <a:t>Assume average complexity and average developer/ environment maturity. Use application composition model with object points:</a:t>
            </a:r>
          </a:p>
          <a:p>
            <a:r>
              <a:rPr lang="en-IN" b="1">
                <a:solidFill>
                  <a:srgbClr val="0070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/>
              <a:t> 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endParaRPr lang="en-IN"/>
          </a:p>
          <a:p>
            <a:r>
              <a:rPr lang="en-IN">
                <a:solidFill>
                  <a:srgbClr val="0070C0"/>
                </a:solidFill>
              </a:rPr>
              <a:t>Compute Productivity rate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endParaRPr lang="en-IN" b="1">
              <a:solidFill>
                <a:srgbClr val="0070C0"/>
              </a:solidFill>
            </a:endParaRPr>
          </a:p>
          <a:p>
            <a:endParaRPr lang="en-IN" b="1">
              <a:solidFill>
                <a:srgbClr val="0070C0"/>
              </a:solidFill>
            </a:endParaRP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2B538-C8F8-4AA0-9BD7-0297CD69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3" y="3272143"/>
            <a:ext cx="6515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353F-0617-4E1F-8359-698254CA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481"/>
          </a:xfrm>
        </p:spPr>
        <p:txBody>
          <a:bodyPr>
            <a:normAutofit fontScale="90000"/>
          </a:bodyPr>
          <a:lstStyle/>
          <a:p>
            <a:pPr algn="r"/>
            <a:r>
              <a:rPr lang="en-IN" err="1"/>
              <a:t>Contd</a:t>
            </a:r>
            <a:r>
              <a:rPr lang="en-IN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4AD6-5DE7-4400-A343-73E0CF3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6"/>
            <a:ext cx="10515600" cy="5396787"/>
          </a:xfrm>
        </p:spPr>
        <p:txBody>
          <a:bodyPr/>
          <a:lstStyle/>
          <a:p>
            <a:r>
              <a:rPr lang="en-IN"/>
              <a:t>Compute New Object Point(NOP)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Compute Effort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B909A-3631-431B-821C-DFAE623A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3" y="1351850"/>
            <a:ext cx="615315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49803-27C7-4057-942B-46805271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73" y="4420298"/>
            <a:ext cx="5934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D7D9-1FD8-4658-9C12-B345FDA5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CF3A-F185-4B5C-AED7-55D2EF4E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5C6EA-0D01-4F31-A16D-F996E64F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953763"/>
            <a:ext cx="8075435" cy="52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E83-890A-4546-93D1-281AFF3F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E076-F45A-4850-A446-6166AF40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2172F-3C16-4084-8415-4E420C27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0" y="1146654"/>
            <a:ext cx="7875616" cy="53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2563-4142-4FBD-AB65-0BDA2D01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6DBE-CD27-4F34-BD5B-D9E479D3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1BECE-07B1-4DC7-A30A-DE150CAA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8" y="681037"/>
            <a:ext cx="8357274" cy="59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E2E5-1D2B-49C0-9986-40130708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E8F6-CF56-46AA-AC5F-F7F4E070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6CE1-3E6F-427C-91A8-7D3A2B2B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65125"/>
            <a:ext cx="101631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4347-5A90-4196-BF68-DF8D6760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/>
          <a:lstStyle/>
          <a:p>
            <a:r>
              <a:rPr lang="en-IN" b="1">
                <a:solidFill>
                  <a:srgbClr val="FF0000"/>
                </a:solidFill>
              </a:rPr>
              <a:t>Revision: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6D67-36D0-44AB-BEC2-5640D8B5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>
                <a:solidFill>
                  <a:srgbClr val="40424E"/>
                </a:solidFill>
                <a:effectLst/>
                <a:latin typeface="urw-din"/>
              </a:rPr>
              <a:t>Step-1: Access Object counts</a:t>
            </a:r>
            <a:br>
              <a:rPr lang="en-US" b="0" i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Estimate the number of screens, reports and 3GL components that will comprise this application.</a:t>
            </a:r>
          </a:p>
          <a:p>
            <a:pPr algn="l" fontAlgn="base"/>
            <a:r>
              <a:rPr lang="en-US" b="1" i="0">
                <a:solidFill>
                  <a:srgbClr val="40424E"/>
                </a:solidFill>
                <a:effectLst/>
                <a:latin typeface="urw-din"/>
              </a:rPr>
              <a:t>Step-2: Classify complexity levels of each object</a:t>
            </a:r>
            <a:br>
              <a:rPr lang="en-US" b="0" i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We have to classify each object instance into simple, medium and difficult complexity level depending on values of its characteristics.</a:t>
            </a:r>
            <a:br>
              <a:rPr lang="en-US" b="0" i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Complexity levels are assigned according to the given table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3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63E1-855C-4CCB-A412-C79E817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5D44-848D-4BA0-9748-568BD8C1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6C811-680E-45C9-9F6A-835638AC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" y="1825625"/>
            <a:ext cx="6057506" cy="3338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43D24-1AB6-4A49-86E1-12AD413D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8" y="1873274"/>
            <a:ext cx="5682142" cy="3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CEDB-53E0-4096-9E34-94F7B52F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B1D4-8CBA-40D4-BA5B-96790D79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7"/>
            <a:ext cx="10515600" cy="5069616"/>
          </a:xfrm>
        </p:spPr>
        <p:txBody>
          <a:bodyPr/>
          <a:lstStyle/>
          <a:p>
            <a:r>
              <a:rPr lang="en-US" b="1" i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 Assign complexity weights to each object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weights are used for three object types </a:t>
            </a:r>
            <a:r>
              <a:rPr lang="en-US" b="0" i="0" err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b="0" i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screens, reports and 3GL components.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weight are assigned according to object’s complexity level using following table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F1301-D198-4D91-AD10-3C2AE143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28" y="3206822"/>
            <a:ext cx="6724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2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7E4F-B03A-4EC3-B9A6-E180EDB9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941"/>
          </a:xfrm>
        </p:spPr>
        <p:txBody>
          <a:bodyPr>
            <a:normAutofit fontScale="90000"/>
          </a:bodyPr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997-5C23-4113-A6DF-8F401A0B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23"/>
            <a:ext cx="10814108" cy="5637402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Step-4: Determine Object Points</a:t>
            </a:r>
            <a:b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all the weighted object instances to get one number and this is known as </a:t>
            </a:r>
            <a:r>
              <a:rPr lang="en-US" sz="42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point count.</a:t>
            </a:r>
          </a:p>
          <a:p>
            <a:endParaRPr lang="en-US" sz="4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b="0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Step-5: Compute New Object Points (NOP)</a:t>
            </a:r>
            <a:b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to estimate the %reuse to be achieved in a project.</a:t>
            </a:r>
            <a:b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%reuse</a:t>
            </a:r>
          </a:p>
          <a:p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NOP are the object point that will need to be developed and differ from the object point count because there may be reuse of some object instance in project.</a:t>
            </a:r>
            <a:b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200" b="0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FE1F7-7C48-4EBE-9E6B-1487B7A1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66" y="1687558"/>
            <a:ext cx="6172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F9CCC-F04A-4C1D-A8BE-E91229E1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97" y="4134754"/>
            <a:ext cx="50196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11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82A6-4DF7-44CF-96D3-427BFB8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C684-F960-4FE5-9E12-99E85391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/>
          <a:lstStyle/>
          <a:p>
            <a:r>
              <a:rPr lang="en-US" b="1" i="0">
                <a:effectLst/>
                <a:latin typeface="urw-din"/>
              </a:rPr>
              <a:t>Step-6: Calculate Productivity rate (PROD)</a:t>
            </a:r>
            <a:br>
              <a:rPr lang="en-US"/>
            </a:br>
            <a:r>
              <a:rPr lang="en-US" b="0" i="1">
                <a:effectLst/>
                <a:latin typeface="urw-din"/>
              </a:rPr>
              <a:t>Productivity rate</a:t>
            </a:r>
            <a:r>
              <a:rPr lang="en-US" b="0" i="0">
                <a:effectLst/>
                <a:latin typeface="urw-din"/>
              </a:rPr>
              <a:t> is calculated on the basis of information given about developer’s experience and capability.</a:t>
            </a:r>
            <a:br>
              <a:rPr lang="en-US"/>
            </a:br>
            <a:r>
              <a:rPr lang="en-US" b="0" i="0">
                <a:effectLst/>
                <a:latin typeface="urw-din"/>
              </a:rPr>
              <a:t>For calculating it, we use following table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637AB-E32C-41A3-B263-A547BE55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21" y="2911474"/>
            <a:ext cx="6743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478B-E27D-4616-9910-2E68B38D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B972-063D-43BD-AB57-54379AB8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801169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Step-7: Compute the estimated Effort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project can be calculated as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Effort is measured in </a:t>
            </a:r>
            <a:r>
              <a:rPr lang="en-US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person-month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7B3E3-A672-4E3C-AD64-0CEB0CB3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67" y="2408004"/>
            <a:ext cx="2476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478B-E27D-4616-9910-2E68B38D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B972-063D-43BD-AB57-54379AB8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80116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b="0" i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database application project with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has four screens with four views each and seven data tables for three servers and four clients.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may generate two reports of six section each from seven data tables for two servers and three clients.</a:t>
            </a:r>
          </a:p>
          <a:p>
            <a:pPr algn="l" fontAlgn="base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10% reuse of object points.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experience and capability in similar environment is low. Calculate the object point count, New object point and effort to develop such project.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9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A923-A27F-49AC-AE1C-499A7840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27B1-F587-4942-BB4D-E3892AF8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screens = 4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 = 2</a:t>
            </a:r>
          </a:p>
          <a:p>
            <a:pPr algn="l" fontAlgn="base"/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screens,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views = 4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tables = 7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servers = 3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clients = 4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above given information and table (For Screens),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level for each screen = medium</a:t>
            </a:r>
          </a:p>
          <a:p>
            <a:pPr algn="l" fontAlgn="base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reports,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sections = 6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tables = 7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servers = 2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clients = 3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above given information and table (For Reports),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level for each report = difficult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5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7766-8141-4B1F-8883-CE0D1719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6475-034C-4CEF-A5F2-880EB591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457"/>
            <a:ext cx="10515600" cy="5153506"/>
          </a:xfrm>
        </p:spPr>
        <p:txBody>
          <a:bodyPr/>
          <a:lstStyle/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complexity weight table we can assign complexity weight to each object instance depending upon their complexity level.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weight for each screen = 2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weight for each report = 8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4E0CD-EAEB-4030-B41C-2659F832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22" y="2924961"/>
            <a:ext cx="769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22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B06A-40F0-4C1C-9124-706536A2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pPr algn="r"/>
            <a:r>
              <a:rPr lang="en-IN" b="1" err="1">
                <a:solidFill>
                  <a:srgbClr val="C00000"/>
                </a:solidFill>
              </a:rPr>
              <a:t>Contd</a:t>
            </a:r>
            <a:r>
              <a:rPr lang="en-IN" b="1">
                <a:solidFill>
                  <a:srgbClr val="C00000"/>
                </a:solidFill>
              </a:rPr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9EE5-2FBF-4917-8ABC-61A71952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0"/>
            <a:ext cx="10515600" cy="5094783"/>
          </a:xfrm>
        </p:spPr>
        <p:txBody>
          <a:bodyPr/>
          <a:lstStyle/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Step-6: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experience and capability is low (given)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information given about developer and productivity rate table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rate (PROD) of given project = 7</a:t>
            </a:r>
          </a:p>
          <a:p>
            <a:r>
              <a:rPr lang="en-IN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Step-7: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effort to develop the given project = 3.086 person-month.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C081B-A289-4CCC-8B55-1CCBFD5E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17" y="3147444"/>
            <a:ext cx="2543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0A5D-D3CD-47C1-883D-061E56DC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COCOMO-II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73A1-3B32-41EE-B0CE-7114BB0D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4767613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sz="3600"/>
              <a:t>It addresses the following areas:-</a:t>
            </a:r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endParaRPr lang="en-US" sz="3600">
              <a:latin typeface="Liberation Sans" pitchFamily="34"/>
            </a:endParaRPr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3600">
                <a:latin typeface="Liberation Sans" pitchFamily="34"/>
              </a:rPr>
              <a:t>a) Application Composition Model</a:t>
            </a:r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3600">
                <a:latin typeface="Liberation Sans" pitchFamily="34"/>
              </a:rPr>
              <a:t>b) Early design stage Model</a:t>
            </a:r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3600">
                <a:latin typeface="Liberation Sans" pitchFamily="34"/>
              </a:rPr>
              <a:t>c) Post architecture stage Model</a:t>
            </a:r>
          </a:p>
        </p:txBody>
      </p:sp>
    </p:spTree>
    <p:extLst>
      <p:ext uri="{BB962C8B-B14F-4D97-AF65-F5344CB8AC3E}">
        <p14:creationId xmlns:p14="http://schemas.microsoft.com/office/powerpoint/2010/main" val="1091602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3DB-BDCC-4241-A62D-17BEDF1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22C9-C023-4A4A-9DBA-C741296A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4B223-2CAA-46CA-B9B6-32A518B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152525"/>
            <a:ext cx="75247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7B17-E354-46B9-82A7-EB9AC799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pPr algn="r"/>
            <a:r>
              <a:rPr lang="en-IN" err="1"/>
              <a:t>Contd</a:t>
            </a:r>
            <a:r>
              <a:rPr lang="en-IN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16F94-BE52-4741-9BC4-883064272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70" y="1174750"/>
            <a:ext cx="8887516" cy="5002213"/>
          </a:xfrm>
        </p:spPr>
      </p:pic>
    </p:spTree>
    <p:extLst>
      <p:ext uri="{BB962C8B-B14F-4D97-AF65-F5344CB8AC3E}">
        <p14:creationId xmlns:p14="http://schemas.microsoft.com/office/powerpoint/2010/main" val="24716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F442-FB16-4792-BB59-C4FBCDC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C871-6CDF-4D34-888E-79111217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E0782-36D3-41FA-94A3-39807879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57225"/>
            <a:ext cx="103251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0A5D-D3CD-47C1-883D-061E56DC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COCOMO-II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73A1-3B32-41EE-B0CE-7114BB0D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4767613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sz="3600"/>
              <a:t>Three different software sizing options:-</a:t>
            </a:r>
          </a:p>
          <a:p>
            <a:pPr marL="0" lvl="0" indent="0">
              <a:buSzPct val="45000"/>
              <a:buNone/>
            </a:pPr>
            <a:endParaRPr lang="en-US" sz="3600"/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3600">
                <a:latin typeface="Liberation Sans" pitchFamily="34"/>
              </a:rPr>
              <a:t>a) Function Points</a:t>
            </a:r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3600">
                <a:latin typeface="Liberation Sans" pitchFamily="34"/>
              </a:rPr>
              <a:t>b) Lines of Source Code</a:t>
            </a:r>
          </a:p>
          <a:p>
            <a:pPr marL="457200" lvl="2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3600">
                <a:latin typeface="Liberation Sans" pitchFamily="34"/>
              </a:rPr>
              <a:t>c) </a:t>
            </a:r>
            <a:r>
              <a:rPr lang="en-US" sz="3600" b="1">
                <a:latin typeface="Liberation Sans" pitchFamily="34"/>
              </a:rPr>
              <a:t>Object Points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323437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2F98-4492-47C6-A08E-084A6C9A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7DD2-F80E-468E-8A2D-7298C5CC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201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15181-570D-4FCC-A9B5-0321CDB0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7" y="1821873"/>
            <a:ext cx="8372475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DE43-0398-4FA9-A80C-EB909803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 fontScale="90000"/>
          </a:bodyPr>
          <a:lstStyle/>
          <a:p>
            <a:pPr algn="r"/>
            <a:r>
              <a:rPr lang="en-IN" err="1"/>
              <a:t>Contd</a:t>
            </a:r>
            <a:r>
              <a:rPr lang="en-IN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C966-4B59-4ECB-BEB3-0E4040EB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458"/>
            <a:ext cx="10515600" cy="555351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600" b="1" u="sng">
                <a:solidFill>
                  <a:srgbClr val="0070C0"/>
                </a:solidFill>
              </a:rPr>
              <a:t>Step-1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Object Point is computed using count of:</a:t>
            </a:r>
          </a:p>
          <a:p>
            <a:pPr lvl="0">
              <a:buSzPct val="45000"/>
              <a:buFont typeface="StarSymbol"/>
              <a:buChar char="●"/>
            </a:pPr>
            <a:endParaRPr lang="en-US" sz="2600"/>
          </a:p>
          <a:p>
            <a:pPr marL="914400" lvl="3" indent="0" hangingPunct="0">
              <a:spcBef>
                <a:spcPts val="0"/>
              </a:spcBef>
              <a:spcAft>
                <a:spcPts val="1528"/>
              </a:spcAft>
              <a:buSzPct val="75000"/>
              <a:buFont typeface="StarSymbol"/>
              <a:buChar char="–"/>
            </a:pPr>
            <a:r>
              <a:rPr lang="en-US" sz="2400">
                <a:latin typeface="Liberation Sans" pitchFamily="34"/>
              </a:rPr>
              <a:t>Number of screens</a:t>
            </a:r>
          </a:p>
          <a:p>
            <a:pPr marL="914400" lvl="3" indent="0" hangingPunct="0">
              <a:spcBef>
                <a:spcPts val="0"/>
              </a:spcBef>
              <a:spcAft>
                <a:spcPts val="1528"/>
              </a:spcAft>
              <a:buSzPct val="75000"/>
              <a:buFont typeface="StarSymbol"/>
              <a:buChar char="–"/>
            </a:pPr>
            <a:r>
              <a:rPr lang="en-US" sz="2400">
                <a:latin typeface="Liberation Sans" pitchFamily="34"/>
              </a:rPr>
              <a:t>Reports</a:t>
            </a:r>
          </a:p>
          <a:p>
            <a:pPr marL="914400" lvl="3" indent="0" hangingPunct="0">
              <a:spcBef>
                <a:spcPts val="0"/>
              </a:spcBef>
              <a:spcAft>
                <a:spcPts val="1528"/>
              </a:spcAft>
              <a:buSzPct val="75000"/>
              <a:buFont typeface="StarSymbol"/>
              <a:buChar char="–"/>
            </a:pPr>
            <a:r>
              <a:rPr lang="en-US" sz="2400">
                <a:latin typeface="Liberation Sans" pitchFamily="34"/>
              </a:rPr>
              <a:t>Components likely required to build the application</a:t>
            </a:r>
          </a:p>
          <a:p>
            <a:pPr marL="0" lvl="0" indent="0">
              <a:buSzPct val="45000"/>
              <a:buNone/>
            </a:pPr>
            <a:r>
              <a:rPr lang="en-US" sz="2600" b="1" u="sng">
                <a:solidFill>
                  <a:srgbClr val="0070C0"/>
                </a:solidFill>
              </a:rPr>
              <a:t>Step-2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Each object instance like screen or report is classified into complexity levels</a:t>
            </a:r>
          </a:p>
          <a:p>
            <a:pPr lvl="0">
              <a:buSzPct val="45000"/>
              <a:buFont typeface="StarSymbol"/>
              <a:buChar char="●"/>
            </a:pPr>
            <a:endParaRPr lang="en-US" sz="2600"/>
          </a:p>
          <a:p>
            <a:pPr marL="914400" lvl="3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2400">
                <a:latin typeface="Liberation Sans" pitchFamily="34"/>
              </a:rPr>
              <a:t>a) Simple</a:t>
            </a:r>
          </a:p>
          <a:p>
            <a:pPr marL="914400" lvl="3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2400">
                <a:latin typeface="Liberation Sans" pitchFamily="34"/>
              </a:rPr>
              <a:t>b) Medium</a:t>
            </a:r>
          </a:p>
          <a:p>
            <a:pPr marL="914400" lvl="3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2400">
                <a:latin typeface="Liberation Sans" pitchFamily="34"/>
              </a:rPr>
              <a:t>c) Difficult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9822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1C16-BFA2-4BE5-BE8A-3052927D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A57B-A8FC-4381-A094-0D88EC2D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5EA79-A39D-4553-BC52-C8DC5424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476250"/>
            <a:ext cx="83153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B8B0AB88DBA4AA45B0A573AF65072" ma:contentTypeVersion="8" ma:contentTypeDescription="Create a new document." ma:contentTypeScope="" ma:versionID="3eee57de32f3abfaee19ebb4854c7d52">
  <xsd:schema xmlns:xsd="http://www.w3.org/2001/XMLSchema" xmlns:xs="http://www.w3.org/2001/XMLSchema" xmlns:p="http://schemas.microsoft.com/office/2006/metadata/properties" xmlns:ns2="28ba1872-a4f9-4748-bfc2-61953337526c" targetNamespace="http://schemas.microsoft.com/office/2006/metadata/properties" ma:root="true" ma:fieldsID="956aec09760dbb69d4ef5cff20a4da0d" ns2:_="">
    <xsd:import namespace="28ba1872-a4f9-4748-bfc2-619533375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a1872-a4f9-4748-bfc2-61953337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ADCF7-5DCB-4AD6-9EBD-7CB985377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a1872-a4f9-4748-bfc2-619533375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089895-9236-46CD-83A9-9D9D0D5A1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03133-4A5E-4CA7-9F18-C7A8E42489C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COCOMO II Model</vt:lpstr>
      <vt:lpstr>PowerPoint Presentation</vt:lpstr>
      <vt:lpstr>COCOMO-II</vt:lpstr>
      <vt:lpstr>Contd…</vt:lpstr>
      <vt:lpstr>PowerPoint Presentation</vt:lpstr>
      <vt:lpstr>COCOMO-II</vt:lpstr>
      <vt:lpstr>PowerPoint Presentation</vt:lpstr>
      <vt:lpstr>Contd…</vt:lpstr>
      <vt:lpstr>PowerPoint Presentation</vt:lpstr>
      <vt:lpstr>Contd…</vt:lpstr>
      <vt:lpstr>Contd…</vt:lpstr>
      <vt:lpstr>PowerPoint Presentation</vt:lpstr>
      <vt:lpstr>Contd…</vt:lpstr>
      <vt:lpstr>Step 6:</vt:lpstr>
      <vt:lpstr>Example:</vt:lpstr>
      <vt:lpstr>Contd…</vt:lpstr>
      <vt:lpstr>PowerPoint Presentation</vt:lpstr>
      <vt:lpstr>PowerPoint Presentation</vt:lpstr>
      <vt:lpstr>PowerPoint Presentation</vt:lpstr>
      <vt:lpstr>Revision: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shilpaingoley1@gmail.com</dc:creator>
  <cp:lastModifiedBy>Parul Jain</cp:lastModifiedBy>
  <cp:revision>5</cp:revision>
  <dcterms:created xsi:type="dcterms:W3CDTF">2021-02-15T11:44:08Z</dcterms:created>
  <dcterms:modified xsi:type="dcterms:W3CDTF">2021-09-25T19:04:45Z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0x0101006F7B8B0AB88DBA4AA45B0A573AF65072</vt:lpwstr>
  </property>
</Properties>
</file>