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814" r:id="rId5"/>
    <p:sldId id="795" r:id="rId6"/>
    <p:sldId id="793" r:id="rId7"/>
    <p:sldId id="797" r:id="rId8"/>
    <p:sldId id="794" r:id="rId9"/>
    <p:sldId id="802" r:id="rId10"/>
    <p:sldId id="801" r:id="rId11"/>
    <p:sldId id="258" r:id="rId12"/>
    <p:sldId id="803" r:id="rId13"/>
    <p:sldId id="804" r:id="rId14"/>
    <p:sldId id="805" r:id="rId15"/>
    <p:sldId id="806" r:id="rId16"/>
    <p:sldId id="807" r:id="rId17"/>
    <p:sldId id="808" r:id="rId18"/>
    <p:sldId id="809" r:id="rId19"/>
    <p:sldId id="810" r:id="rId20"/>
    <p:sldId id="811" r:id="rId21"/>
    <p:sldId id="812" r:id="rId22"/>
    <p:sldId id="813" r:id="rId23"/>
    <p:sldId id="259" r:id="rId24"/>
    <p:sldId id="261" r:id="rId25"/>
    <p:sldId id="262" r:id="rId26"/>
    <p:sldId id="263" r:id="rId27"/>
    <p:sldId id="264" r:id="rId28"/>
    <p:sldId id="81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824F9-84F7-4A96-86B8-B449E5508BAA}" v="3" dt="2021-09-20T16:25:49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30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ul Jain" userId="ef49ee6541822c7c" providerId="LiveId" clId="{D7781B52-6FE6-411E-B92B-104E10A9DF05}"/>
    <pc:docChg chg="custSel delSld modSld">
      <pc:chgData name="Parul Jain" userId="ef49ee6541822c7c" providerId="LiveId" clId="{D7781B52-6FE6-411E-B92B-104E10A9DF05}" dt="2021-08-25T16:48:05.427" v="3" actId="2696"/>
      <pc:docMkLst>
        <pc:docMk/>
      </pc:docMkLst>
      <pc:sldChg chg="addSp delSp modSp del mod">
        <pc:chgData name="Parul Jain" userId="ef49ee6541822c7c" providerId="LiveId" clId="{D7781B52-6FE6-411E-B92B-104E10A9DF05}" dt="2021-08-25T16:48:05.427" v="3" actId="2696"/>
        <pc:sldMkLst>
          <pc:docMk/>
          <pc:sldMk cId="2810828117" sldId="257"/>
        </pc:sldMkLst>
        <pc:spChg chg="mod">
          <ac:chgData name="Parul Jain" userId="ef49ee6541822c7c" providerId="LiveId" clId="{D7781B52-6FE6-411E-B92B-104E10A9DF05}" dt="2021-08-25T16:43:19.428" v="2" actId="20577"/>
          <ac:spMkLst>
            <pc:docMk/>
            <pc:sldMk cId="2810828117" sldId="257"/>
            <ac:spMk id="2" creationId="{756729A5-A68C-4008-94DB-4513CB36EC8F}"/>
          </ac:spMkLst>
        </pc:spChg>
        <pc:spChg chg="del">
          <ac:chgData name="Parul Jain" userId="ef49ee6541822c7c" providerId="LiveId" clId="{D7781B52-6FE6-411E-B92B-104E10A9DF05}" dt="2021-08-25T16:43:16.243" v="0" actId="478"/>
          <ac:spMkLst>
            <pc:docMk/>
            <pc:sldMk cId="2810828117" sldId="257"/>
            <ac:spMk id="3" creationId="{5D482206-0CF9-4414-BA8F-2DBCDC23AE12}"/>
          </ac:spMkLst>
        </pc:spChg>
        <pc:spChg chg="add mod">
          <ac:chgData name="Parul Jain" userId="ef49ee6541822c7c" providerId="LiveId" clId="{D7781B52-6FE6-411E-B92B-104E10A9DF05}" dt="2021-08-25T16:43:16.243" v="0" actId="478"/>
          <ac:spMkLst>
            <pc:docMk/>
            <pc:sldMk cId="2810828117" sldId="257"/>
            <ac:spMk id="5" creationId="{9CD92ED9-20DA-4473-AEB9-EA4054C65302}"/>
          </ac:spMkLst>
        </pc:spChg>
      </pc:sldChg>
    </pc:docChg>
  </pc:docChgLst>
  <pc:docChgLst>
    <pc:chgData name="Koppikar Atmaj" userId="S::koppikar16561@tsecedu.org::db408afe-9c0d-4a55-ad2c-3de16d9de507" providerId="AD" clId="Web-{F32824F9-84F7-4A96-86B8-B449E5508BAA}"/>
    <pc:docChg chg="modSld">
      <pc:chgData name="Koppikar Atmaj" userId="S::koppikar16561@tsecedu.org::db408afe-9c0d-4a55-ad2c-3de16d9de507" providerId="AD" clId="Web-{F32824F9-84F7-4A96-86B8-B449E5508BAA}" dt="2021-09-20T16:25:49.419" v="2" actId="14100"/>
      <pc:docMkLst>
        <pc:docMk/>
      </pc:docMkLst>
      <pc:sldChg chg="modSp">
        <pc:chgData name="Koppikar Atmaj" userId="S::koppikar16561@tsecedu.org::db408afe-9c0d-4a55-ad2c-3de16d9de507" providerId="AD" clId="Web-{F32824F9-84F7-4A96-86B8-B449E5508BAA}" dt="2021-09-20T16:25:49.419" v="2" actId="14100"/>
        <pc:sldMkLst>
          <pc:docMk/>
          <pc:sldMk cId="1134418006" sldId="793"/>
        </pc:sldMkLst>
        <pc:spChg chg="mod">
          <ac:chgData name="Koppikar Atmaj" userId="S::koppikar16561@tsecedu.org::db408afe-9c0d-4a55-ad2c-3de16d9de507" providerId="AD" clId="Web-{F32824F9-84F7-4A96-86B8-B449E5508BAA}" dt="2021-09-20T16:25:49.419" v="2" actId="14100"/>
          <ac:spMkLst>
            <pc:docMk/>
            <pc:sldMk cId="1134418006" sldId="793"/>
            <ac:spMk id="3" creationId="{6CFC5E05-DFAF-4C28-AA08-04F2A13816D6}"/>
          </ac:spMkLst>
        </pc:spChg>
      </pc:sldChg>
    </pc:docChg>
  </pc:docChgLst>
  <pc:docChgLst>
    <pc:chgData name="Yukta Sethi" userId="S::yukta16424@tsecedu.org::9eab5771-091b-4bc6-ae01-a59f0e15a76e" providerId="AD" clId="Web-{E037E824-1003-4AD0-BA96-1CC846B67C05}"/>
    <pc:docChg chg="modSld">
      <pc:chgData name="Yukta Sethi" userId="S::yukta16424@tsecedu.org::9eab5771-091b-4bc6-ae01-a59f0e15a76e" providerId="AD" clId="Web-{E037E824-1003-4AD0-BA96-1CC846B67C05}" dt="2021-02-22T07:55:50.787" v="0" actId="20577"/>
      <pc:docMkLst>
        <pc:docMk/>
      </pc:docMkLst>
      <pc:sldChg chg="modSp">
        <pc:chgData name="Yukta Sethi" userId="S::yukta16424@tsecedu.org::9eab5771-091b-4bc6-ae01-a59f0e15a76e" providerId="AD" clId="Web-{E037E824-1003-4AD0-BA96-1CC846B67C05}" dt="2021-02-22T07:55:50.787" v="0" actId="20577"/>
        <pc:sldMkLst>
          <pc:docMk/>
          <pc:sldMk cId="3802596477" sldId="808"/>
        </pc:sldMkLst>
        <pc:spChg chg="mod">
          <ac:chgData name="Yukta Sethi" userId="S::yukta16424@tsecedu.org::9eab5771-091b-4bc6-ae01-a59f0e15a76e" providerId="AD" clId="Web-{E037E824-1003-4AD0-BA96-1CC846B67C05}" dt="2021-02-22T07:55:50.787" v="0" actId="20577"/>
          <ac:spMkLst>
            <pc:docMk/>
            <pc:sldMk cId="3802596477" sldId="808"/>
            <ac:spMk id="2" creationId="{6E744BE0-4CA0-4E06-83A9-A683B9BEF5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D3F5A-823B-44A7-98D9-F84C60A7A3E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E63A5-3B0F-41E5-A964-9F39BA54C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0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xmlns="" id="{1140CAEA-AEEC-4D45-9186-0372B0997D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DE03230-8475-4DC3-AAEC-C19986615408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1B32782-8034-41DA-B0B9-C15B30D731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09650" y="846138"/>
            <a:ext cx="5753100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xmlns="" id="{71D4B644-D916-4FE6-A82A-C32ACA6D51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xmlns="" id="{4EC4B02F-0B26-4D53-9BE7-40EAE8E1D4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3835EA2-0C7E-45D9-99C6-C2990606A32F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8A3469E-E3C1-404B-9293-C1B9889D3C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09650" y="846138"/>
            <a:ext cx="5753100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xmlns="" id="{569DFB42-8C73-45B6-831A-512993E90B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xmlns="" id="{2741D68A-DB7B-4F31-A676-39CE111B23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2DD2A32-E116-484E-B34F-09C5BE600FAB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B09214E-4FFB-4040-8EF7-7E9A87337A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09650" y="846138"/>
            <a:ext cx="5753100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xmlns="" id="{AA49310E-9646-4408-AB91-5A41DEAAD5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xmlns="" id="{CA500D42-D51B-4D0A-BEE8-12BCF7B047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DCE5E87-9F63-4B9A-BAFE-255F8A632C19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F24E4AB-CB99-465C-BFBE-DE97553274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09650" y="846138"/>
            <a:ext cx="5753100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xmlns="" id="{5B46FA7D-1CE5-4BE8-BBBA-06C3555A55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xmlns="" id="{EAA9338D-9A65-4910-9735-B07465874C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0880E6-12CD-426D-8347-9C3FAC1F4950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6A48687-D703-45B4-911A-CC268CEF97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09650" y="846138"/>
            <a:ext cx="5753100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xmlns="" id="{6A7B8DC6-7BDB-44C3-A2E7-08DEA94FC2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xmlns="" id="{20781F68-F67C-4D77-ACAD-B905584A33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93E7577-00E7-4803-9ED7-89D4F37F6B9D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23E384E-C7D6-44C7-9988-5D0DE01C4F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09650" y="846138"/>
            <a:ext cx="5753100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xmlns="" id="{83F192CB-83A6-418E-8186-4E675DC0BF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78A0A-9431-4107-8556-07F679545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25B863-09EF-42C4-ACBB-71CC35C39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F8C5A2-D27E-42A9-975A-FDA47187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550-0C1A-4D6E-9BAB-4E760057FDD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2C2EC6-857D-4C39-83B0-0CF1A062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93E85B-38D0-41C6-98D1-AF1E3980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27B5-E45C-463A-ABEF-0989BF77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16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7A3D78-5DE0-4E08-983B-0211534D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43FE24E-5A96-435E-BB70-938C536D6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0E936C-293A-4F4E-BEF8-DB864EEB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550-0C1A-4D6E-9BAB-4E760057FDD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E33ADA-9D27-48AA-86BF-B0C57172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7904BF-2E08-47EE-8168-D01FBF98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27B5-E45C-463A-ABEF-0989BF77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9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67F9BB5-A23C-49BD-BCC6-0B5B1ED7F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D91D23-A579-47E8-82AE-04A585D47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7D567B-F079-44D9-8F3E-6AF0AD3C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550-0C1A-4D6E-9BAB-4E760057FDD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8018A2-6D31-48CA-9426-E0D16360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C5BE3-3AF8-4376-AD4D-83590C8F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27B5-E45C-463A-ABEF-0989BF77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6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47C65-CE80-4620-B448-5B55E71B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617190-5599-4E2F-96B7-18C8AB0C4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77D19-4DDA-4A5E-974D-1BC82D5B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550-0C1A-4D6E-9BAB-4E760057FDD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AC8827-8BCD-44F2-A3DB-C87A134F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730599-CF0D-49D9-8FE3-681087E2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27B5-E45C-463A-ABEF-0989BF77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45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71642-7BBB-42C1-AEF9-1B8C1501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BA643-2CA4-4893-97B1-1E4C4C50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18EBFA-D5CF-4506-89D6-F0F6E696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550-0C1A-4D6E-9BAB-4E760057FDD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FEF649-15A1-498C-A77E-3111E375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E9E6D8-B3C2-45A8-B850-AE26D043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27B5-E45C-463A-ABEF-0989BF77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46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8AC723-5A1A-4706-850F-3A534F48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7729CB-728F-43BA-AECF-F439A18B0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2E4064-4CF0-4AAA-97BE-BAA9CDC95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415B35-CF78-4792-804F-A599741B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550-0C1A-4D6E-9BAB-4E760057FDD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2328FA-F99E-4E7E-8726-8A2756C6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E8D62D-03C4-4246-A714-6DFAB681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27B5-E45C-463A-ABEF-0989BF77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5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DFF451-2465-41BC-AAB1-64DD9316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23AADD-7F41-416E-B717-0E74419F8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15F86D-1D8A-4F0B-8225-7DF58040B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8BEA46-E5CA-469E-8DE8-47452C1E9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343D487-EDC2-4833-AFFC-DE842BDA1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2E4A53-5FE9-49F9-A93A-FC6B6644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550-0C1A-4D6E-9BAB-4E760057FDD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1F63468-6547-45BA-A3EE-BA5CE02C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1122D12-1115-42CB-AA25-39772343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27B5-E45C-463A-ABEF-0989BF77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79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DA8F9B-E697-4971-8BEA-CC337C11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4DA8501-6660-4BB9-A077-3FD6A71D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550-0C1A-4D6E-9BAB-4E760057FDD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CC527E-9CCA-4D84-B44C-97D9F74D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967D5F-2F2E-46EB-846C-BF9D4EEB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27B5-E45C-463A-ABEF-0989BF77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13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F2E9354-52BF-48D5-9D92-8656CAEA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550-0C1A-4D6E-9BAB-4E760057FDD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518507-A463-473D-9E0A-6B3A4308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143393-B36F-4ABA-9DA3-8DF7604F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27B5-E45C-463A-ABEF-0989BF77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1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4F1B9-5A9D-4773-966E-19409096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BDF7F6-35C1-4DB8-9779-1F96847B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4B6054-B333-40BD-AA11-37100F4AA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93DC31-6F33-4195-8C6B-B04C5313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550-0C1A-4D6E-9BAB-4E760057FDD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AC80E-6298-46C9-B8B8-576A9D7A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93F26E-856E-4607-ACBD-8CB8373B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27B5-E45C-463A-ABEF-0989BF77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8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22262-EE1C-49C1-BC9C-2C2958BB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3AC4014-1147-4577-AF73-28256443A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5EBA9F6-99E4-4492-B552-2112691E3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40096A-1AEA-4337-87C5-72D12DB6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550-0C1A-4D6E-9BAB-4E760057FDD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5EB55F-0C6D-4333-92F9-B1C1900E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6F72A8-99C4-41EF-85EF-24F17E36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27B5-E45C-463A-ABEF-0989BF77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32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253F7D2-A28C-4ACF-B670-98524FCA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13D549-207D-47F1-9C96-6A30F67A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8AAC87-B8CE-4347-9DAF-0A927BECB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E550-0C1A-4D6E-9BAB-4E760057FDD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B63163-3684-4ABC-B549-BEAB62A91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5AB57B-6DC3-4679-88E9-BA7DE6D01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027B5-E45C-463A-ABEF-0989BF77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90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89D28-3B35-41FB-9F4D-8494CE58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58"/>
            <a:ext cx="10515600" cy="893224"/>
          </a:xfrm>
        </p:spPr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Function-Oriented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BE3D47-CD86-44B1-A481-FB1AC420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682"/>
            <a:ext cx="10515600" cy="5335193"/>
          </a:xfrm>
        </p:spPr>
        <p:txBody>
          <a:bodyPr>
            <a:normAutofit/>
          </a:bodyPr>
          <a:lstStyle/>
          <a:p>
            <a:r>
              <a:rPr lang="en-US" sz="2400" dirty="0"/>
              <a:t>In 1977, A.J. Albrecht of IBM developed a method of software metrics based on functionality. He called it the </a:t>
            </a:r>
            <a:r>
              <a:rPr lang="en-US" sz="2400" b="1" dirty="0"/>
              <a:t>function point</a:t>
            </a:r>
            <a:r>
              <a:rPr lang="en-US" sz="2400" dirty="0"/>
              <a:t>.</a:t>
            </a:r>
          </a:p>
          <a:p>
            <a:r>
              <a:rPr lang="en-US" sz="2400" dirty="0"/>
              <a:t>Based of FP measure of software many other metrics can be computed</a:t>
            </a:r>
          </a:p>
          <a:p>
            <a:pPr lvl="2"/>
            <a:r>
              <a:rPr lang="en-US" dirty="0"/>
              <a:t>Error/FP</a:t>
            </a:r>
          </a:p>
          <a:p>
            <a:pPr lvl="2"/>
            <a:r>
              <a:rPr lang="en-US" dirty="0"/>
              <a:t>$/FP</a:t>
            </a:r>
          </a:p>
          <a:p>
            <a:pPr lvl="2"/>
            <a:r>
              <a:rPr lang="en-US" dirty="0"/>
              <a:t>Defects/FP</a:t>
            </a:r>
          </a:p>
          <a:p>
            <a:pPr lvl="2"/>
            <a:r>
              <a:rPr lang="en-US" dirty="0"/>
              <a:t>Pages of documentation/FP</a:t>
            </a:r>
          </a:p>
          <a:p>
            <a:pPr lvl="2"/>
            <a:r>
              <a:rPr lang="en-US" dirty="0"/>
              <a:t>Errors/PM</a:t>
            </a:r>
          </a:p>
          <a:p>
            <a:pPr lvl="2"/>
            <a:r>
              <a:rPr lang="en-US" dirty="0"/>
              <a:t>Productivity = FP/PM (Effort is measured in person-months)</a:t>
            </a:r>
          </a:p>
          <a:p>
            <a:pPr lvl="2"/>
            <a:r>
              <a:rPr lang="en-US" dirty="0"/>
              <a:t>$/Page of Documentation</a:t>
            </a:r>
          </a:p>
          <a:p>
            <a:r>
              <a:rPr lang="en-US" sz="2400" dirty="0"/>
              <a:t>LOCs of an applications can be estimated from FP, they are interconvertible.</a:t>
            </a:r>
          </a:p>
          <a:p>
            <a:r>
              <a:rPr lang="en-US" sz="2400" dirty="0"/>
              <a:t>This process known as </a:t>
            </a:r>
            <a:r>
              <a:rPr lang="en-US" sz="2400" b="1" dirty="0"/>
              <a:t>Backfiring.</a:t>
            </a:r>
          </a:p>
          <a:p>
            <a:r>
              <a:rPr lang="en-US" sz="2400" b="1" dirty="0"/>
              <a:t>Example: 1 FP = 100 lines of COBOL code</a:t>
            </a:r>
          </a:p>
          <a:p>
            <a:endParaRPr lang="en-US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48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DDE1E3-C80C-4E49-B1E4-2A388C83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668"/>
          </a:xfrm>
        </p:spPr>
        <p:txBody>
          <a:bodyPr>
            <a:normAutofit fontScale="90000"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Example 2: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a Railway Reservation System given below: </a:t>
            </a:r>
            <a:br>
              <a:rPr lang="en-US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12264C-8F47-4416-93CB-9975E4827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794"/>
            <a:ext cx="10515600" cy="495216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Calculate the Function Point.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3A8DF4B-0F75-41D3-9A0C-B403FA3F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60" y="983855"/>
            <a:ext cx="9316280" cy="457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0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6B7267-E4C9-4906-A43D-0D41421B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86"/>
          </a:xfrm>
        </p:spPr>
        <p:txBody>
          <a:bodyPr>
            <a:normAutofit/>
          </a:bodyPr>
          <a:lstStyle/>
          <a:p>
            <a:r>
              <a:rPr lang="en-IN" sz="3200" b="0" i="0" u="none" strike="noStrike" baseline="0" dirty="0">
                <a:solidFill>
                  <a:schemeClr val="accent1"/>
                </a:solidFill>
                <a:latin typeface="Times New Roman" panose="02020603050405020304" pitchFamily="18" charset="0"/>
              </a:rPr>
              <a:t>Solution:-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BAAB55-252B-4A52-B297-DA84240D7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06012"/>
            <a:ext cx="11132127" cy="5270951"/>
          </a:xfrm>
        </p:spPr>
        <p:txBody>
          <a:bodyPr>
            <a:normAutofit/>
          </a:bodyPr>
          <a:lstStyle/>
          <a:p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Step-1 </a:t>
            </a: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a Railway Reservation System, the Weighting Factor is assumed to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be </a:t>
            </a:r>
            <a:r>
              <a:rPr lang="en-US" sz="2400" b="1" i="0" u="sng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Average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Average 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D90BF78-8836-45F3-8CCC-F9686A84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5" y="1814729"/>
            <a:ext cx="10580396" cy="413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1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94DFD4-5ED2-4D80-AF27-773DAEFE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98"/>
            <a:ext cx="10515600" cy="423439"/>
          </a:xfrm>
        </p:spPr>
        <p:txBody>
          <a:bodyPr>
            <a:normAutofit fontScale="90000"/>
          </a:bodyPr>
          <a:lstStyle/>
          <a:p>
            <a: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-2 </a:t>
            </a: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3CE707-5E49-483D-9D97-EA96902A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771787"/>
            <a:ext cx="10515600" cy="59226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 values to the 14 questions on a scale of 0 to 5.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Backup &amp; Recovery =5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Data communications=4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 Distributed Processing=4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4. Performance Critical=4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5. Existing Operating Environment=3 </a:t>
            </a:r>
          </a:p>
          <a:p>
            <a:pPr lvl="1"/>
            <a:r>
              <a:rPr lang="it-IT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6. Online Data entry=3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7. Input transaction over multiple screens=4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8. Master Files updated Online=3 </a:t>
            </a:r>
          </a:p>
          <a:p>
            <a:pPr lvl="1"/>
            <a:r>
              <a:rPr lang="fr-F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9. Information </a:t>
            </a:r>
            <a:r>
              <a:rPr lang="fr-FR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domain</a:t>
            </a:r>
            <a:r>
              <a:rPr lang="fr-F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 </a:t>
            </a:r>
            <a:r>
              <a:rPr lang="fr-FR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Complex</a:t>
            </a:r>
            <a:r>
              <a:rPr lang="fr-F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=2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10. Internal Processing Complex=3 </a:t>
            </a:r>
          </a:p>
          <a:p>
            <a:pPr lvl="1"/>
            <a:r>
              <a:rPr lang="da-DK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11. Code designed for reuse=4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12. Conversion/Installation in design=5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13. Multiple Installations=3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14. Application designed for change=3 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value adjustment factor=Σ Fi=50 </a:t>
            </a:r>
          </a:p>
          <a:p>
            <a:pPr marL="457200" lvl="1" indent="0">
              <a:buNone/>
            </a:pP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0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481627-413D-4742-AD75-4127C380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>
            <a:normAutofit fontScale="90000"/>
          </a:bodyPr>
          <a:lstStyle/>
          <a:p>
            <a: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Step-3 </a:t>
            </a: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8390AD-C547-4095-B3CE-B3F57A818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17"/>
            <a:ext cx="10515600" cy="4817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FP</a:t>
            </a:r>
            <a: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=count total * [ 0.65 + 0.01 * </a:t>
            </a:r>
            <a:r>
              <a:rPr lang="en-US" sz="4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Σfi</a:t>
            </a:r>
            <a: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] </a:t>
            </a:r>
          </a:p>
          <a:p>
            <a:pPr marL="0" indent="0">
              <a:buNone/>
            </a:pPr>
            <a:r>
              <a:rPr lang="en-IN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=64 * [ 0.65 + 0.01 * 50 ] </a:t>
            </a:r>
          </a:p>
          <a:p>
            <a:pPr marL="0" indent="0">
              <a:buNone/>
            </a:pPr>
            <a:r>
              <a:rPr lang="en-IN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=64 * [ 0.65 + 0.5 ] </a:t>
            </a:r>
          </a:p>
          <a:p>
            <a:pPr marL="0" indent="0">
              <a:buNone/>
            </a:pPr>
            <a:r>
              <a:rPr lang="en-IN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=64 * 1.15 </a:t>
            </a:r>
          </a:p>
          <a:p>
            <a:pPr marL="0" indent="0">
              <a:buNone/>
            </a:pPr>
            <a:r>
              <a:rPr lang="en-IN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=73.6 </a:t>
            </a:r>
          </a:p>
          <a:p>
            <a:pPr marL="0" indent="0">
              <a:buNone/>
            </a:pPr>
            <a:r>
              <a:rPr lang="en-IN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=74</a:t>
            </a:r>
          </a:p>
          <a:p>
            <a:pPr marL="0" indent="0">
              <a:buNone/>
            </a:pPr>
            <a:r>
              <a:rPr lang="en-IN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0200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744BE0-4CA0-4E06-83A9-A683B9BE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366"/>
            <a:ext cx="10990277" cy="1488841"/>
          </a:xfrm>
        </p:spPr>
        <p:txBody>
          <a:bodyPr>
            <a:normAutofit fontScale="90000"/>
          </a:bodyPr>
          <a:lstStyle/>
          <a:p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/>
            </a:r>
            <a:br>
              <a:rPr lang="en-IN" sz="1800" b="0" i="0" u="none" strike="noStrike" baseline="0" dirty="0">
                <a:latin typeface="Times New Roman" panose="02020603050405020304" pitchFamily="18" charset="0"/>
              </a:rPr>
            </a:b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/>
            </a:r>
            <a:br>
              <a:rPr lang="en-IN" sz="1800" b="0" i="0" u="none" strike="noStrike" baseline="0" dirty="0">
                <a:latin typeface="Times New Roman" panose="02020603050405020304" pitchFamily="18" charset="0"/>
              </a:rPr>
            </a:br>
            <a:r>
              <a:rPr lang="en-IN" sz="3600" b="1" i="0" u="none" strike="noStrike" baseline="0" dirty="0">
                <a:solidFill>
                  <a:schemeClr val="accent1"/>
                </a:solidFill>
                <a:latin typeface="Times New Roman"/>
                <a:cs typeface="Times New Roman"/>
              </a:rPr>
              <a:t>Example </a:t>
            </a:r>
            <a:r>
              <a:rPr lang="en-US" sz="3600" b="1" i="0" u="none" strike="noStrike" baseline="0" dirty="0">
                <a:solidFill>
                  <a:schemeClr val="accent1"/>
                </a:solidFill>
                <a:latin typeface="Times New Roman"/>
                <a:cs typeface="Times New Roman"/>
              </a:rPr>
              <a:t>3:</a:t>
            </a:r>
            <a:r>
              <a:rPr lang="en-US" sz="3600" b="1" dirty="0">
                <a:solidFill>
                  <a:schemeClr val="accent1"/>
                </a:solidFill>
                <a:latin typeface="Times New Roman"/>
                <a:cs typeface="Times New Roman"/>
              </a:rPr>
              <a:t> </a:t>
            </a:r>
            <a:r>
              <a:rPr lang="en-US" sz="3600" b="1" i="0" u="none" strike="noStrike" baseline="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22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Find Function Point for a 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cs typeface="Times New Roman"/>
              </a:rPr>
              <a:t>complex</a:t>
            </a:r>
            <a:r>
              <a:rPr lang="en-US" sz="22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system and calculate the Cost and Effort for the given system. Given Labour rate is $7000 per person-month and Cost per Function Point is $1500. </a:t>
            </a:r>
            <a:r>
              <a:rPr lang="en-US" sz="2200" b="1" i="0" u="none" strike="noStrike" baseline="0" dirty="0">
                <a:latin typeface="Times New Roman" panose="02020603050405020304" pitchFamily="18" charset="0"/>
              </a:rPr>
              <a:t/>
            </a:r>
            <a:br>
              <a:rPr lang="en-US" sz="2200" b="1" i="0" u="none" strike="noStrike" baseline="0" dirty="0">
                <a:latin typeface="Times New Roman" panose="02020603050405020304" pitchFamily="18" charset="0"/>
              </a:rPr>
            </a:br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/>
            </a:r>
            <a:br>
              <a:rPr lang="en-US" sz="2200" b="0" i="0" u="none" strike="noStrike" baseline="0" dirty="0">
                <a:latin typeface="Times New Roman" panose="02020603050405020304" pitchFamily="18" charset="0"/>
              </a:rPr>
            </a:br>
            <a:endParaRPr lang="en-IN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75EF2E-B830-4369-A9A7-796A6E67A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905"/>
            <a:ext cx="10515600" cy="5153506"/>
          </a:xfrm>
        </p:spPr>
        <p:txBody>
          <a:bodyPr/>
          <a:lstStyle/>
          <a:p>
            <a:pPr lvl="2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No. of user inputs 	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15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lvl="2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No. of user outputs 	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10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lvl="2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No. of user inquiries 	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15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lvl="2"/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No. of files 		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10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lvl="2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No. of external files 	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8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Solution:-  Step-1 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Weighting Factor is assumed to be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Complex</a:t>
            </a:r>
          </a:p>
          <a:p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BB3712-7440-4CBF-91B5-BE79A658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63" y="3367540"/>
            <a:ext cx="8412628" cy="32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2474F-F943-498A-B2A2-0C51AA4B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995"/>
          </a:xfrm>
        </p:spPr>
        <p:txBody>
          <a:bodyPr>
            <a:normAutofit/>
          </a:bodyPr>
          <a:lstStyle/>
          <a:p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-2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A54AB5-2497-4817-AB78-92AC71F84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712903"/>
          </a:xfrm>
        </p:spPr>
        <p:txBody>
          <a:bodyPr>
            <a:norm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  values to the 14 questions on a scale of 0 to 5.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Backup &amp; Recovery =5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Data communications=5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 Distributed Processing=5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4. Performance Critical=4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5. Existing Operating Environment=5 </a:t>
            </a:r>
          </a:p>
          <a:p>
            <a:pPr lvl="1"/>
            <a:r>
              <a:rPr lang="it-IT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6. Online Data entry=3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7. Input transaction over multiple screens=3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8. Master Files updated Online=4 </a:t>
            </a:r>
          </a:p>
          <a:p>
            <a:pPr lvl="1"/>
            <a:r>
              <a:rPr lang="fr-F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9. Information </a:t>
            </a:r>
            <a:r>
              <a:rPr lang="fr-FR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domain</a:t>
            </a:r>
            <a:r>
              <a:rPr lang="fr-F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 </a:t>
            </a:r>
            <a:r>
              <a:rPr lang="fr-FR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Complex</a:t>
            </a:r>
            <a:r>
              <a:rPr lang="fr-F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=5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10. Internal Processing Complex=4 </a:t>
            </a:r>
          </a:p>
          <a:p>
            <a:pPr lvl="1"/>
            <a:r>
              <a:rPr lang="da-DK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11. Code designed for reuse=4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12. Conversion/Installation in design=5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13. Multiple Installations=5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14. Application designed for change=5 </a:t>
            </a:r>
          </a:p>
          <a:p>
            <a:pPr marL="0" indent="0">
              <a:buNone/>
            </a:pPr>
            <a:r>
              <a:rPr lang="en-US" sz="2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value adjustment factor=Σ Fi=62 </a:t>
            </a:r>
          </a:p>
          <a:p>
            <a:pPr marL="0" indent="0">
              <a:buNone/>
            </a:pP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58748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0B3025-4BA6-446A-85B9-98C7AC94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149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6E4E76-3C76-4B28-A090-DA28F3B01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343"/>
            <a:ext cx="10515600" cy="5687532"/>
          </a:xfrm>
        </p:spPr>
        <p:txBody>
          <a:bodyPr>
            <a:normAutofit/>
          </a:bodyPr>
          <a:lstStyle/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Step-3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=count total*[0.65+0.01*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ΣFi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] </a:t>
            </a:r>
          </a:p>
          <a:p>
            <a:pPr marL="914400" lvl="2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=480*[0.65+0.01*62] </a:t>
            </a:r>
          </a:p>
          <a:p>
            <a:pPr marL="914400" lvl="2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=480*[0.65+0.62] </a:t>
            </a:r>
          </a:p>
          <a:p>
            <a:pPr marL="914400" lvl="2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=480*1.27 </a:t>
            </a:r>
          </a:p>
          <a:p>
            <a:pPr marL="914400" lvl="2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=609.6 </a:t>
            </a:r>
          </a:p>
          <a:p>
            <a:pPr marL="914400" lvl="2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=610 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Step-4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=FP* Cost Per Function Point </a:t>
            </a:r>
          </a:p>
          <a:p>
            <a:pPr marL="914400" lvl="2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estimated 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cost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610*1500 </a:t>
            </a:r>
          </a:p>
          <a:p>
            <a:pPr marL="914400" lvl="2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=$915000 </a:t>
            </a:r>
          </a:p>
          <a:p>
            <a:pPr marL="914400" lvl="2" indent="0">
              <a:buNone/>
            </a:pP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Effort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=Estimated Cost/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Labour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Rate </a:t>
            </a:r>
          </a:p>
          <a:p>
            <a:pPr marL="914400" lvl="2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estimated 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effort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=915000/7000 </a:t>
            </a:r>
          </a:p>
          <a:p>
            <a:pPr marL="914400" lvl="2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=130.71 </a:t>
            </a:r>
          </a:p>
          <a:p>
            <a:pPr marL="914400" lvl="2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=131 person months</a:t>
            </a:r>
            <a:r>
              <a:rPr lang="en-IN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914400" lvl="2" indent="0">
              <a:buNone/>
            </a:pPr>
            <a:endParaRPr lang="en-IN" sz="1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49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053C9-433D-4977-93D4-E73AAC34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780"/>
          </a:xfrm>
        </p:spPr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FP based Estimation-example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A8A75A-DC39-45E9-A1F0-2F44E7E21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906"/>
            <a:ext cx="10515600" cy="4885057"/>
          </a:xfrm>
        </p:spPr>
        <p:txBody>
          <a:bodyPr/>
          <a:lstStyle/>
          <a:p>
            <a:r>
              <a:rPr lang="en-US" dirty="0"/>
              <a:t>Calculate FP for a system, on the basis of following information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8CD28C9-F50E-491B-B322-6947EF6A1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9" y="1877385"/>
            <a:ext cx="6858000" cy="3829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F4711E9-72A9-4B1E-8293-0A0A69363C21}"/>
              </a:ext>
            </a:extLst>
          </p:cNvPr>
          <p:cNvSpPr txBox="1"/>
          <p:nvPr/>
        </p:nvSpPr>
        <p:spPr>
          <a:xfrm>
            <a:off x="2476849" y="5928399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rtl="0" hangingPunct="0">
              <a:spcBef>
                <a:spcPts val="0"/>
              </a:spcBef>
              <a:spcAft>
                <a:spcPts val="1225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rPr>
              <a:t>S= (S</a:t>
            </a:r>
            <a:r>
              <a:rPr lang="en-US" sz="2800" b="0" i="0" u="none" strike="noStrike" kern="1200" baseline="-33000" dirty="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rPr>
              <a:t>opt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rPr>
              <a:t>+4S</a:t>
            </a:r>
            <a:r>
              <a:rPr lang="en-US" sz="2800" b="0" i="0" u="none" strike="noStrike" kern="1200" baseline="-33000" dirty="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rPr>
              <a:t>m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rPr>
              <a:t>+S</a:t>
            </a:r>
            <a:r>
              <a:rPr lang="en-US" sz="2800" b="0" i="0" u="none" strike="noStrike" kern="1200" baseline="-33000" dirty="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rPr>
              <a:t>pess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rPr>
              <a:t>)/6</a:t>
            </a:r>
          </a:p>
        </p:txBody>
      </p:sp>
    </p:spTree>
    <p:extLst>
      <p:ext uri="{BB962C8B-B14F-4D97-AF65-F5344CB8AC3E}">
        <p14:creationId xmlns:p14="http://schemas.microsoft.com/office/powerpoint/2010/main" val="313898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7D9CDA-D61C-43ED-90B6-189DA8B3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16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FP based Estimation-example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B59656-A242-4D44-81F0-7A6BA083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624"/>
            <a:ext cx="10515600" cy="5128339"/>
          </a:xfrm>
        </p:spPr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3FE7314-02BB-4280-8FCC-23FF1BED725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9680" y="1466820"/>
            <a:ext cx="9872640" cy="39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67C8C10F-3348-4500-B95A-053249017CBA}"/>
              </a:ext>
            </a:extLst>
          </p:cNvPr>
          <p:cNvSpPr txBox="1"/>
          <p:nvPr/>
        </p:nvSpPr>
        <p:spPr>
          <a:xfrm>
            <a:off x="2434480" y="5497691"/>
            <a:ext cx="4336560" cy="572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rtl="0" hangingPunct="0">
              <a:spcBef>
                <a:spcPts val="0"/>
              </a:spcBef>
              <a:spcAft>
                <a:spcPts val="1225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rPr>
              <a:t>S= (S</a:t>
            </a:r>
            <a:r>
              <a:rPr lang="en-US" sz="2800" b="0" i="0" u="none" strike="noStrike" kern="1200" baseline="-33000" dirty="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rPr>
              <a:t>opt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rPr>
              <a:t>+4S</a:t>
            </a:r>
            <a:r>
              <a:rPr lang="en-US" sz="2800" b="0" i="0" u="none" strike="noStrike" kern="1200" baseline="-33000" dirty="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rPr>
              <a:t>m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rPr>
              <a:t>+S</a:t>
            </a:r>
            <a:r>
              <a:rPr lang="en-US" sz="2800" b="0" i="0" u="none" strike="noStrike" kern="1200" baseline="-33000" dirty="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rPr>
              <a:t>pess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rPr>
              <a:t>)/6</a:t>
            </a:r>
          </a:p>
        </p:txBody>
      </p:sp>
    </p:spTree>
    <p:extLst>
      <p:ext uri="{BB962C8B-B14F-4D97-AF65-F5344CB8AC3E}">
        <p14:creationId xmlns:p14="http://schemas.microsoft.com/office/powerpoint/2010/main" val="359936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xmlns="" id="{320BEE1C-D09F-4491-81CD-8968EE7D56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9426" y="261269"/>
            <a:ext cx="8710034" cy="1132272"/>
          </a:xfrm>
        </p:spPr>
        <p:txBody>
          <a:bodyPr/>
          <a:lstStyle/>
          <a:p>
            <a:pPr lvl="0"/>
            <a:r>
              <a:rPr lang="en-US" sz="3629" b="1" dirty="0">
                <a:solidFill>
                  <a:schemeClr val="accent1"/>
                </a:solidFill>
              </a:rPr>
              <a:t>FP based Estimation-example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35A8E94-A0A2-4AFD-B706-5ADD6DEE056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67153" y="1576101"/>
            <a:ext cx="8715586" cy="34010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97C3E088-9652-4D02-A318-D31AAD0B9CD3}"/>
              </a:ext>
            </a:extLst>
          </p:cNvPr>
          <p:cNvSpPr/>
          <p:nvPr/>
        </p:nvSpPr>
        <p:spPr>
          <a:xfrm>
            <a:off x="7448761" y="2262911"/>
            <a:ext cx="746574" cy="21567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>
              <a:alpha val="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7DAC342-F197-480A-B259-1A31E695176A}"/>
              </a:ext>
            </a:extLst>
          </p:cNvPr>
          <p:cNvSpPr txBox="1"/>
          <p:nvPr/>
        </p:nvSpPr>
        <p:spPr>
          <a:xfrm>
            <a:off x="1523521" y="5309300"/>
            <a:ext cx="8958239" cy="1025805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marL="0" lvl="1" hangingPunct="0"/>
            <a:r>
              <a:rPr lang="en-US" sz="1633" dirty="0">
                <a:latin typeface="Liberation Sans" pitchFamily="18"/>
                <a:ea typeface="Microsoft YaHei" pitchFamily="2"/>
                <a:cs typeface="Mangal" pitchFamily="2"/>
              </a:rPr>
              <a:t>FP = count total x [0.65 + 0.01 x summation of F</a:t>
            </a:r>
            <a:r>
              <a:rPr lang="en-US" sz="1633" baseline="-33000" dirty="0">
                <a:latin typeface="Liberation Sans" pitchFamily="18"/>
                <a:ea typeface="Microsoft YaHei" pitchFamily="2"/>
                <a:cs typeface="Mangal" pitchFamily="2"/>
              </a:rPr>
              <a:t>i</a:t>
            </a:r>
            <a:r>
              <a:rPr lang="en-US" sz="1633" dirty="0">
                <a:latin typeface="Liberation Sans" pitchFamily="18"/>
                <a:ea typeface="Microsoft YaHei" pitchFamily="2"/>
                <a:cs typeface="Mangal" pitchFamily="2"/>
              </a:rPr>
              <a:t>]</a:t>
            </a:r>
          </a:p>
          <a:p>
            <a:pPr marL="0" lvl="1" hangingPunct="0"/>
            <a:r>
              <a:rPr lang="en-US" sz="1633" dirty="0">
                <a:latin typeface="Liberation Sans" pitchFamily="18"/>
                <a:ea typeface="Microsoft YaHei" pitchFamily="2"/>
                <a:cs typeface="Mangal" pitchFamily="2"/>
              </a:rPr>
              <a:t>In F</a:t>
            </a:r>
            <a:r>
              <a:rPr lang="en-US" sz="1633" baseline="-33000" dirty="0">
                <a:latin typeface="Liberation Sans" pitchFamily="18"/>
                <a:ea typeface="Microsoft YaHei" pitchFamily="2"/>
                <a:cs typeface="Mangal" pitchFamily="2"/>
              </a:rPr>
              <a:t>i </a:t>
            </a:r>
            <a:r>
              <a:rPr lang="en-US" sz="1633" dirty="0">
                <a:latin typeface="Liberation Sans" pitchFamily="18"/>
                <a:ea typeface="Microsoft YaHei" pitchFamily="2"/>
                <a:cs typeface="Mangal" pitchFamily="2"/>
              </a:rPr>
              <a:t> </a:t>
            </a:r>
            <a:r>
              <a:rPr lang="en-US" sz="1633" dirty="0" err="1">
                <a:latin typeface="Liberation Sans" pitchFamily="18"/>
                <a:ea typeface="Microsoft YaHei" pitchFamily="2"/>
                <a:cs typeface="Mangal" pitchFamily="2"/>
              </a:rPr>
              <a:t>i</a:t>
            </a:r>
            <a:r>
              <a:rPr lang="en-US" sz="1633" dirty="0">
                <a:latin typeface="Liberation Sans" pitchFamily="18"/>
                <a:ea typeface="Microsoft YaHei" pitchFamily="2"/>
                <a:cs typeface="Mangal" pitchFamily="2"/>
              </a:rPr>
              <a:t> value ranges from 1 to 14 obtained from 14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C79CC9-7E2E-404E-A28F-B51D93FD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Function-Oriented Metrics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3B7597-646A-4301-BBD0-0E46667B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Count no. of External Inputs (EI)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Count no. of External Outputs (EO)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Count no. of External Inquiries (EQ)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Count no. of Internal Logical Files (ILF)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Count no. of External Interface Files (EIF)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599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xmlns="" id="{FF3FA39B-3F12-4E3B-BA1E-A0911C7660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9426" y="261269"/>
            <a:ext cx="8710034" cy="1132272"/>
          </a:xfrm>
        </p:spPr>
        <p:txBody>
          <a:bodyPr/>
          <a:lstStyle/>
          <a:p>
            <a:pPr lvl="0"/>
            <a:r>
              <a:rPr lang="en-US" sz="3629" b="1" dirty="0">
                <a:solidFill>
                  <a:schemeClr val="accent1"/>
                </a:solidFill>
              </a:rPr>
              <a:t>FP based Estimation-example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AAEAF0B-8DAB-446D-A01A-3E926CA018A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7810" y="1701838"/>
            <a:ext cx="5514395" cy="47684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551CFB4E-7094-4879-B933-05CBE4E57CFD}"/>
              </a:ext>
            </a:extLst>
          </p:cNvPr>
          <p:cNvSpPr/>
          <p:nvPr/>
        </p:nvSpPr>
        <p:spPr>
          <a:xfrm>
            <a:off x="9155170" y="2239724"/>
            <a:ext cx="1493149" cy="1161337"/>
          </a:xfrm>
          <a:custGeom>
            <a:avLst>
              <a:gd name="f0" fmla="val -13707"/>
              <a:gd name="f1" fmla="val 3160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en-US" sz="1633">
                <a:latin typeface="Liberation Sans" pitchFamily="18"/>
                <a:ea typeface="Microsoft YaHei" pitchFamily="2"/>
                <a:cs typeface="Mangal" pitchFamily="2"/>
              </a:rPr>
              <a:t>Total = 52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F02F02CA-679E-4B4B-8DE2-34D8025DBADD}"/>
              </a:ext>
            </a:extLst>
          </p:cNvPr>
          <p:cNvSpPr/>
          <p:nvPr/>
        </p:nvSpPr>
        <p:spPr>
          <a:xfrm>
            <a:off x="7579067" y="1990866"/>
            <a:ext cx="580669" cy="47283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>
              <a:alpha val="1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xmlns="" id="{0D74A573-C697-4E9C-8AB6-DA517372AE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9426" y="261269"/>
            <a:ext cx="8710034" cy="1132272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chemeClr val="accent1"/>
                </a:solidFill>
              </a:rPr>
              <a:t>Process based Estimation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D48D44D-5435-4F55-AF19-81E992DC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04189" y="1576101"/>
            <a:ext cx="7969665" cy="481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xmlns="" id="{FB5948AB-139B-49F9-87BA-12A3CC00D0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9426" y="261269"/>
            <a:ext cx="6802122" cy="1132272"/>
          </a:xfrm>
        </p:spPr>
        <p:txBody>
          <a:bodyPr/>
          <a:lstStyle/>
          <a:p>
            <a:pPr lvl="0"/>
            <a:r>
              <a:rPr lang="en-US" sz="3629" b="1" dirty="0">
                <a:solidFill>
                  <a:schemeClr val="accent1"/>
                </a:solidFill>
              </a:rPr>
              <a:t>Process-Based Estimation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xmlns="" id="{B18C4078-6172-452D-8452-18A9AE4348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Use-Case Based Estimation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xmlns="" id="{510AB8DA-61CE-421E-AC9F-F68E3425CE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9426" y="261269"/>
            <a:ext cx="8710034" cy="1132272"/>
          </a:xfrm>
        </p:spPr>
        <p:txBody>
          <a:bodyPr/>
          <a:lstStyle/>
          <a:p>
            <a:pPr lvl="0"/>
            <a:r>
              <a:rPr lang="en-US" sz="3266" b="1" dirty="0">
                <a:solidFill>
                  <a:schemeClr val="accent1"/>
                </a:solidFill>
              </a:rPr>
              <a:t>Process based Estimation-example </a:t>
            </a:r>
            <a:br>
              <a:rPr lang="en-US" sz="3266" b="1" dirty="0">
                <a:solidFill>
                  <a:schemeClr val="accent1"/>
                </a:solidFill>
              </a:rPr>
            </a:br>
            <a:r>
              <a:rPr lang="en-US" sz="3266" b="1" dirty="0">
                <a:solidFill>
                  <a:schemeClr val="accent1"/>
                </a:solidFill>
              </a:rPr>
              <a:t>(use case based)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7A9A4E-8D75-4B55-A56B-AD6DA1BB22E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3520" y="3152203"/>
            <a:ext cx="9096385" cy="17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567530A3-A6DF-49C5-BED5-6F55819D17EA}"/>
              </a:ext>
            </a:extLst>
          </p:cNvPr>
          <p:cNvSpPr/>
          <p:nvPr/>
        </p:nvSpPr>
        <p:spPr>
          <a:xfrm>
            <a:off x="8657454" y="1161338"/>
            <a:ext cx="1576101" cy="1161337"/>
          </a:xfrm>
          <a:custGeom>
            <a:avLst>
              <a:gd name="f0" fmla="val -7732"/>
              <a:gd name="f1" fmla="val 35585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en-US" sz="1633">
                <a:latin typeface="Liberation Sans" pitchFamily="18"/>
                <a:ea typeface="Microsoft YaHei" pitchFamily="2"/>
                <a:cs typeface="Mangal" pitchFamily="2"/>
              </a:rPr>
              <a:t>Historical data or</a:t>
            </a:r>
          </a:p>
          <a:p>
            <a:pPr algn="ctr" hangingPunct="0"/>
            <a:r>
              <a:rPr lang="en-US" sz="1633">
                <a:latin typeface="Liberation Sans" pitchFamily="18"/>
                <a:ea typeface="Microsoft YaHei" pitchFamily="2"/>
                <a:cs typeface="Mangal" pitchFamily="2"/>
              </a:rPr>
              <a:t>Average Data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F6424B41-4B55-41CA-BE01-F1FB2D44612C}"/>
              </a:ext>
            </a:extLst>
          </p:cNvPr>
          <p:cNvSpPr/>
          <p:nvPr/>
        </p:nvSpPr>
        <p:spPr>
          <a:xfrm>
            <a:off x="3099621" y="1659055"/>
            <a:ext cx="2239723" cy="1161337"/>
          </a:xfrm>
          <a:custGeom>
            <a:avLst>
              <a:gd name="f0" fmla="val 27322"/>
              <a:gd name="f1" fmla="val 29166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en-US" sz="1633">
                <a:latin typeface="Liberation Sans" pitchFamily="18"/>
                <a:ea typeface="Microsoft YaHei" pitchFamily="2"/>
                <a:cs typeface="Mangal" pitchFamily="2"/>
              </a:rPr>
              <a:t>Actual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xmlns="" id="{6B33E655-AC69-4A04-962D-C24EB238C5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9426" y="261269"/>
            <a:ext cx="8710034" cy="1132272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chemeClr val="accent1"/>
                </a:solidFill>
              </a:rPr>
              <a:t>Use case based Estimation-example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F96DDF-14F4-4D2B-AF67-7092CAC1B6A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72379" y="1907913"/>
            <a:ext cx="8544129" cy="67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1A1427-A25A-4C8F-844E-EFF7E8D4CAC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321695" y="2488581"/>
            <a:ext cx="8077765" cy="331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6" y="581335"/>
            <a:ext cx="9031184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75" y="2720687"/>
            <a:ext cx="9766342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05444" y="3429000"/>
            <a:ext cx="9979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a) Differentiate between FP based &amp; LOC based cost estimation techniques. (10)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57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5279D-3C9A-4700-BC49-920A6267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780"/>
          </a:xfrm>
        </p:spPr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Steps In Calculating FP</a:t>
            </a:r>
            <a:endParaRPr lang="en-IN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CFC5E05-DFAF-4C28-AA08-04F2A13816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9207" y="1713079"/>
                <a:ext cx="10515600" cy="4658556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1 Count the measurement parameters.</a:t>
                </a:r>
              </a:p>
              <a:p>
                <a:pPr marL="0" lvl="0" indent="0">
                  <a:buNone/>
                </a:pPr>
                <a:r>
                  <a:rPr lang="en-US" dirty="0"/>
                  <a:t>2. Assess the complexity of the values i.e. whether a particular value is </a:t>
                </a:r>
                <a:r>
                  <a:rPr lang="en-US" b="1" dirty="0">
                    <a:solidFill>
                      <a:srgbClr val="0070C0"/>
                    </a:solidFill>
                  </a:rPr>
                  <a:t>simple, average or complex.</a:t>
                </a:r>
              </a:p>
              <a:p>
                <a:pPr marL="0" lvl="0" indent="0">
                  <a:buNone/>
                </a:pPr>
                <a:r>
                  <a:rPr lang="en-US" dirty="0"/>
                  <a:t>3. Compute the FP using the formula:-</a:t>
                </a:r>
              </a:p>
              <a:p>
                <a:pPr marL="0" lvl="1" indent="0" hangingPunct="0">
                  <a:spcBef>
                    <a:spcPts val="0"/>
                  </a:spcBef>
                  <a:spcAft>
                    <a:spcPts val="1417"/>
                  </a:spcAft>
                  <a:buNone/>
                </a:pPr>
                <a:r>
                  <a:rPr lang="en-US" sz="2600" dirty="0">
                    <a:latin typeface="Liberation Sans" pitchFamily="34"/>
                  </a:rPr>
                  <a:t>		</a:t>
                </a:r>
              </a:p>
              <a:p>
                <a:pPr marL="0" lvl="1" indent="0" hangingPunct="0">
                  <a:spcBef>
                    <a:spcPts val="0"/>
                  </a:spcBef>
                  <a:spcAft>
                    <a:spcPts val="1417"/>
                  </a:spcAft>
                  <a:buNone/>
                </a:pPr>
                <a:r>
                  <a:rPr lang="en-US" sz="2600" b="1" dirty="0">
                    <a:solidFill>
                      <a:srgbClr val="0070C0"/>
                    </a:solidFill>
                    <a:latin typeface="Liberation Sans" pitchFamily="34"/>
                  </a:rPr>
                  <a:t>	FP = count total x [0.65 + 0.01*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600" b="1" dirty="0" smtClean="0">
                            <a:solidFill>
                              <a:srgbClr val="0070C0"/>
                            </a:solidFill>
                            <a:latin typeface="Liberation Sans" pitchFamily="34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600" b="1" baseline="-33000" dirty="0" smtClean="0">
                            <a:solidFill>
                              <a:srgbClr val="0070C0"/>
                            </a:solidFill>
                            <a:latin typeface="Liberation Sans" pitchFamily="34"/>
                          </a:rPr>
                          <m:t>i</m:t>
                        </m:r>
                      </m:e>
                    </m:nary>
                  </m:oMath>
                </a14:m>
                <a:r>
                  <a:rPr lang="en-US" sz="2600" b="1" dirty="0">
                    <a:solidFill>
                      <a:srgbClr val="0070C0"/>
                    </a:solidFill>
                    <a:latin typeface="Liberation Sans" pitchFamily="34"/>
                  </a:rPr>
                  <a:t>  ]</a:t>
                </a:r>
              </a:p>
              <a:p>
                <a:pPr marL="0" lvl="1" indent="0" hangingPunct="0">
                  <a:spcBef>
                    <a:spcPts val="0"/>
                  </a:spcBef>
                  <a:spcAft>
                    <a:spcPts val="1417"/>
                  </a:spcAft>
                  <a:buNone/>
                </a:pPr>
                <a:endParaRPr lang="en-US" sz="2600" dirty="0">
                  <a:latin typeface="Liberation Sans" pitchFamily="34"/>
                </a:endParaRPr>
              </a:p>
              <a:p>
                <a:pPr marL="0" lvl="1" indent="0" hangingPunct="0">
                  <a:spcBef>
                    <a:spcPts val="0"/>
                  </a:spcBef>
                  <a:spcAft>
                    <a:spcPts val="1417"/>
                  </a:spcAft>
                  <a:buNone/>
                </a:pPr>
                <a:r>
                  <a:rPr lang="en-US" sz="2600" dirty="0">
                    <a:latin typeface="Liberation Sans" pitchFamily="34"/>
                  </a:rPr>
                  <a:t>In F</a:t>
                </a:r>
                <a:r>
                  <a:rPr lang="en-US" sz="2600" baseline="-33000" dirty="0">
                    <a:latin typeface="Liberation Sans" pitchFamily="34"/>
                  </a:rPr>
                  <a:t>i</a:t>
                </a:r>
                <a:r>
                  <a:rPr lang="en-US" sz="2600" dirty="0">
                    <a:latin typeface="Liberation Sans" pitchFamily="34"/>
                  </a:rPr>
                  <a:t>  </a:t>
                </a:r>
                <a:r>
                  <a:rPr lang="en-US" sz="2600" dirty="0" err="1">
                    <a:latin typeface="Liberation Sans" pitchFamily="34"/>
                  </a:rPr>
                  <a:t>i</a:t>
                </a:r>
                <a:r>
                  <a:rPr lang="en-US" sz="2600" dirty="0">
                    <a:latin typeface="Liberation Sans" pitchFamily="34"/>
                  </a:rPr>
                  <a:t> value ranges from 1 to 14 obtained from 14 questions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C5E05-DFAF-4C28-AA08-04F2A1381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207" y="1713079"/>
                <a:ext cx="10515600" cy="4658556"/>
              </a:xfrm>
              <a:blipFill>
                <a:blip r:embed="rId2"/>
                <a:stretch>
                  <a:fillRect l="-1217" t="-2094" r="-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41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3C1F53-43E0-4644-B2D0-255D0B55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Function Oriented Metrics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597EC3-D5CA-48D9-B41D-362DFC61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8F95AE-D3CC-44EB-AA13-0FD3BA752C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8116" y="1915206"/>
            <a:ext cx="9607320" cy="3749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01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071E0E-84CF-4368-B931-FFB7DD2C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Value adjustment Factors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AF6C3B-1E5A-4FFB-A9B4-60DB3C13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846"/>
            <a:ext cx="10515600" cy="5145117"/>
          </a:xfrm>
        </p:spPr>
        <p:txBody>
          <a:bodyPr>
            <a:normAutofit fontScale="70000" lnSpcReduction="20000"/>
          </a:bodyPr>
          <a:lstStyle/>
          <a:p>
            <a:pPr lvl="0">
              <a:buSzPct val="100000"/>
              <a:buAutoNum type="arabicPeriod"/>
            </a:pPr>
            <a:r>
              <a:rPr lang="en-US" sz="2800" b="1" dirty="0"/>
              <a:t>Does the system require reliable backup and recovery?</a:t>
            </a:r>
          </a:p>
          <a:p>
            <a:pPr lvl="0">
              <a:buSzPct val="100000"/>
              <a:buAutoNum type="arabicPeriod"/>
            </a:pPr>
            <a:r>
              <a:rPr lang="en-US" sz="2800" b="1" dirty="0"/>
              <a:t>Are data communications required?</a:t>
            </a:r>
          </a:p>
          <a:p>
            <a:pPr lvl="0">
              <a:buSzPct val="100000"/>
              <a:buAutoNum type="arabicPeriod"/>
            </a:pPr>
            <a:r>
              <a:rPr lang="en-US" sz="2800" b="1" dirty="0"/>
              <a:t>Are there distributed processing functions?</a:t>
            </a:r>
          </a:p>
          <a:p>
            <a:pPr lvl="0">
              <a:buSzPct val="100000"/>
              <a:buAutoNum type="arabicPeriod"/>
            </a:pPr>
            <a:r>
              <a:rPr lang="en-US" sz="2800" b="1" dirty="0"/>
              <a:t>Is performance critical?</a:t>
            </a:r>
          </a:p>
          <a:p>
            <a:pPr lvl="0">
              <a:buSzPct val="100000"/>
              <a:buAutoNum type="arabicPeriod"/>
            </a:pPr>
            <a:r>
              <a:rPr lang="en-US" sz="2800" b="1" dirty="0"/>
              <a:t>Will the system run in an existing, heavily utilized operational environment?</a:t>
            </a:r>
          </a:p>
          <a:p>
            <a:pPr lvl="0">
              <a:buSzPct val="100000"/>
              <a:buAutoNum type="arabicPeriod"/>
            </a:pPr>
            <a:r>
              <a:rPr lang="en-US" sz="2800" b="1" dirty="0"/>
              <a:t>Does the system require on-line data entry?</a:t>
            </a:r>
          </a:p>
          <a:p>
            <a:pPr lvl="0">
              <a:buSzPct val="100000"/>
              <a:buAutoNum type="arabicPeriod"/>
            </a:pPr>
            <a:r>
              <a:rPr lang="en-US" sz="2800" b="1" dirty="0"/>
              <a:t>Does the on-line data entry require the input transaction to be built over multiple screens or operations?</a:t>
            </a:r>
          </a:p>
          <a:p>
            <a:pPr lvl="0">
              <a:buSzPct val="100000"/>
              <a:buAutoNum type="arabicPeriod"/>
            </a:pPr>
            <a:r>
              <a:rPr lang="en-US" sz="2800" b="1" dirty="0"/>
              <a:t>Are the master files updated on-line?</a:t>
            </a:r>
          </a:p>
          <a:p>
            <a:pPr lvl="0">
              <a:buSzPct val="100000"/>
              <a:buAutoNum type="arabicPeriod"/>
            </a:pPr>
            <a:r>
              <a:rPr lang="en-US" sz="2800" b="1" dirty="0"/>
              <a:t>Are the inputs, outputs, files, or inquiries complex?</a:t>
            </a:r>
          </a:p>
          <a:p>
            <a:pPr lvl="0">
              <a:buSzPct val="100000"/>
              <a:buAutoNum type="arabicPeriod"/>
            </a:pPr>
            <a:r>
              <a:rPr lang="en-US" sz="2800" b="1" dirty="0"/>
              <a:t>Is the internal processing complex?</a:t>
            </a:r>
          </a:p>
          <a:p>
            <a:pPr lvl="0">
              <a:buSzPct val="100000"/>
              <a:buAutoNum type="arabicPeriod"/>
            </a:pPr>
            <a:r>
              <a:rPr lang="en-US" sz="2800" b="1" dirty="0"/>
              <a:t>Is the code designed to be reusable?</a:t>
            </a:r>
          </a:p>
          <a:p>
            <a:pPr lvl="0">
              <a:buSzPct val="100000"/>
              <a:buAutoNum type="arabicPeriod"/>
            </a:pPr>
            <a:r>
              <a:rPr lang="en-US" sz="2800" b="1" dirty="0"/>
              <a:t>Are conversion and installation included in the design?</a:t>
            </a:r>
          </a:p>
          <a:p>
            <a:pPr lvl="0">
              <a:buSzPct val="100000"/>
              <a:buAutoNum type="arabicPeriod"/>
            </a:pPr>
            <a:r>
              <a:rPr lang="en-US" sz="2800" b="1" dirty="0"/>
              <a:t>Is the system designed for multiple installations in different organizations?</a:t>
            </a:r>
          </a:p>
          <a:p>
            <a:pPr lvl="0">
              <a:buSzPct val="100000"/>
              <a:buAutoNum type="arabicPeriod"/>
            </a:pPr>
            <a:r>
              <a:rPr lang="en-US" sz="2800" b="1" dirty="0"/>
              <a:t>Is the application designed to facilitate change and ease of use by the user?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74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D53710-0E4D-4703-816C-E9E6047D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Example:-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ED22F50-5339-4600-93F8-E2D08CDE4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65" y="1316867"/>
            <a:ext cx="10515600" cy="51760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Q)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a Safe Home System given below: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Calculate the Function Point. </a:t>
            </a:r>
            <a:endParaRPr lang="en-IN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854F33EE-6B00-4C00-B7D1-37262F2C1EA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61983" y="1996052"/>
            <a:ext cx="6813500" cy="3740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471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4B096F-AF46-45BC-B620-8EBEC1B9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9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Solution: 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06E6C4-75B1-4A22-A9E7-A2B54326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457"/>
            <a:ext cx="10515600" cy="5153506"/>
          </a:xfrm>
        </p:spPr>
        <p:txBody>
          <a:bodyPr/>
          <a:lstStyle/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Step-1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a Safe Home System, the Weighting Factor is assumed to be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Simple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8A23376-EA2A-48B6-9817-8FE9611A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4772"/>
            <a:ext cx="9766883" cy="37553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4860757-B5E6-4224-BF53-63F45175B96E}"/>
              </a:ext>
            </a:extLst>
          </p:cNvPr>
          <p:cNvSpPr txBox="1"/>
          <p:nvPr/>
        </p:nvSpPr>
        <p:spPr>
          <a:xfrm>
            <a:off x="8128932" y="6176963"/>
            <a:ext cx="354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This is unadjusted function point</a:t>
            </a:r>
            <a:endParaRPr lang="en-IN" b="1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A83DF336-A861-426A-9564-7830583C07C1}"/>
              </a:ext>
            </a:extLst>
          </p:cNvPr>
          <p:cNvCxnSpPr>
            <a:cxnSpLocks/>
          </p:cNvCxnSpPr>
          <p:nvPr/>
        </p:nvCxnSpPr>
        <p:spPr>
          <a:xfrm>
            <a:off x="9546672" y="5834543"/>
            <a:ext cx="0" cy="4655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4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40EB2-B89C-44C0-BBDB-1A1ECA75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-2 </a:t>
            </a: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C83784-2B8A-4779-8158-EA79843A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737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 values to the 14 questions on a scale of 0 to 5.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Backup &amp; Recovery =4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Data communications=2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 Distributed Processing=2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4. Performance Critical=4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5. Existing Operating Environment=4 </a:t>
            </a:r>
          </a:p>
          <a:p>
            <a:pPr lvl="1"/>
            <a:r>
              <a:rPr lang="it-IT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6. Online Data entry=3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7. Input transaction over multiple screens=2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8. Master Files updated Online=5 </a:t>
            </a:r>
          </a:p>
          <a:p>
            <a:pPr lvl="1"/>
            <a:r>
              <a:rPr lang="fr-F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9. Information </a:t>
            </a:r>
            <a:r>
              <a:rPr lang="fr-FR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domain</a:t>
            </a:r>
            <a:r>
              <a:rPr lang="fr-F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 </a:t>
            </a:r>
            <a:r>
              <a:rPr lang="fr-FR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Complex</a:t>
            </a:r>
            <a:r>
              <a:rPr lang="fr-F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=3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10. Internal Processing Complex=3 </a:t>
            </a:r>
          </a:p>
          <a:p>
            <a:pPr lvl="1"/>
            <a:r>
              <a:rPr lang="da-DK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11. Code designed for reuse=3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12. Conversion/Installation in design=4 </a:t>
            </a:r>
          </a:p>
          <a:p>
            <a:pPr lvl="1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13. Multiple Installations=4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14. Application designed for change=3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value adjustment factor=Σ Fi=46 </a:t>
            </a:r>
          </a:p>
          <a:p>
            <a:endParaRPr lang="en-US" sz="20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4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ED5F25-5724-4713-ADE5-E37E579C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398"/>
            <a:ext cx="10515600" cy="750611"/>
          </a:xfrm>
        </p:spPr>
        <p:txBody>
          <a:bodyPr>
            <a:normAutofit fontScale="90000"/>
          </a:bodyPr>
          <a:lstStyle/>
          <a:p>
            <a:r>
              <a:rPr lang="en-IN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Step-3 </a:t>
            </a:r>
            <a:r>
              <a:rPr lang="en-I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I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249D06-44F5-429B-B89B-0363672C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13810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FP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=count total * [ 0.65 + 0.01 * </a:t>
            </a:r>
            <a:r>
              <a:rPr lang="en-US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Σfi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] </a:t>
            </a:r>
          </a:p>
          <a:p>
            <a:pPr marL="0" indent="0">
              <a:buNone/>
            </a:pPr>
            <a:r>
              <a:rPr lang="en-IN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=50 * [0.65+0.01*46] </a:t>
            </a:r>
          </a:p>
          <a:p>
            <a:pPr marL="0" indent="0">
              <a:buNone/>
            </a:pPr>
            <a:r>
              <a:rPr lang="en-IN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=50 * [0.65+0.46] </a:t>
            </a:r>
          </a:p>
          <a:p>
            <a:pPr marL="0" indent="0">
              <a:buNone/>
            </a:pPr>
            <a:r>
              <a:rPr lang="en-IN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=50 * 1.11 </a:t>
            </a:r>
          </a:p>
          <a:p>
            <a:pPr marL="0" indent="0">
              <a:buNone/>
            </a:pPr>
            <a:r>
              <a:rPr lang="en-IN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=55.5 </a:t>
            </a:r>
          </a:p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=56 (FP is always rounded off to nearest integer value) </a:t>
            </a: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69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7B8B0AB88DBA4AA45B0A573AF65072" ma:contentTypeVersion="8" ma:contentTypeDescription="Create a new document." ma:contentTypeScope="" ma:versionID="3eee57de32f3abfaee19ebb4854c7d52">
  <xsd:schema xmlns:xsd="http://www.w3.org/2001/XMLSchema" xmlns:xs="http://www.w3.org/2001/XMLSchema" xmlns:p="http://schemas.microsoft.com/office/2006/metadata/properties" xmlns:ns2="28ba1872-a4f9-4748-bfc2-61953337526c" targetNamespace="http://schemas.microsoft.com/office/2006/metadata/properties" ma:root="true" ma:fieldsID="956aec09760dbb69d4ef5cff20a4da0d" ns2:_="">
    <xsd:import namespace="28ba1872-a4f9-4748-bfc2-6195333752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a1872-a4f9-4748-bfc2-6195333752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5997CF-0D6C-4F8C-A1C0-5799BD93E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ba1872-a4f9-4748-bfc2-6195333752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3DDE0F-C3ED-49FE-8D4B-6E85D0A5CA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8432102-DD06-40B6-B17F-DF8E9F7D56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907</Words>
  <Application>Microsoft Office PowerPoint</Application>
  <PresentationFormat>Custom</PresentationFormat>
  <Paragraphs>198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Function-Oriented Metrics</vt:lpstr>
      <vt:lpstr>Function-Oriented Metrics</vt:lpstr>
      <vt:lpstr>Steps In Calculating FP</vt:lpstr>
      <vt:lpstr>Function Oriented Metrics</vt:lpstr>
      <vt:lpstr>Value adjustment Factors</vt:lpstr>
      <vt:lpstr>Example:- </vt:lpstr>
      <vt:lpstr>Solution: </vt:lpstr>
      <vt:lpstr> Step -2  </vt:lpstr>
      <vt:lpstr>Step-3  </vt:lpstr>
      <vt:lpstr> Example 2:  Consider a Railway Reservation System given below:  </vt:lpstr>
      <vt:lpstr>Solution:- </vt:lpstr>
      <vt:lpstr> Step -2  </vt:lpstr>
      <vt:lpstr> Step-3  </vt:lpstr>
      <vt:lpstr>  Example 3:  Find Function Point for a complex system and calculate the Cost and Effort for the given system. Given Labour rate is $7000 per person-month and Cost per Function Point is $1500.   </vt:lpstr>
      <vt:lpstr>Step -2 </vt:lpstr>
      <vt:lpstr>PowerPoint Presentation</vt:lpstr>
      <vt:lpstr>FP based Estimation-example</vt:lpstr>
      <vt:lpstr>FP based Estimation-example</vt:lpstr>
      <vt:lpstr>FP based Estimation-example</vt:lpstr>
      <vt:lpstr>FP based Estimation-example</vt:lpstr>
      <vt:lpstr>Process based Estimation</vt:lpstr>
      <vt:lpstr>Process-Based Estimation</vt:lpstr>
      <vt:lpstr>Process based Estimation-example  (use case based)</vt:lpstr>
      <vt:lpstr>Use case based Estimation-example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(CSC601)  Credits   4    Lecture 05</dc:title>
  <dc:creator>shilpaingoley1@gmail.com</dc:creator>
  <cp:lastModifiedBy>Lenovo</cp:lastModifiedBy>
  <cp:revision>21</cp:revision>
  <dcterms:created xsi:type="dcterms:W3CDTF">2021-02-08T02:32:30Z</dcterms:created>
  <dcterms:modified xsi:type="dcterms:W3CDTF">2022-09-20T10:16:48Z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0x0101006F7B8B0AB88DBA4AA45B0A573AF65072</vt:lpwstr>
  </property>
</Properties>
</file>