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6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35" r:id="rId42"/>
    <p:sldId id="336" r:id="rId43"/>
    <p:sldId id="337" r:id="rId44"/>
    <p:sldId id="339" r:id="rId45"/>
    <p:sldId id="340" r:id="rId46"/>
    <p:sldId id="341" r:id="rId47"/>
    <p:sldId id="343" r:id="rId48"/>
    <p:sldId id="349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18" r:id="rId71"/>
    <p:sldId id="319" r:id="rId72"/>
    <p:sldId id="320" r:id="rId73"/>
    <p:sldId id="321" r:id="rId74"/>
    <p:sldId id="324" r:id="rId75"/>
    <p:sldId id="325" r:id="rId76"/>
    <p:sldId id="326" r:id="rId77"/>
    <p:sldId id="327" r:id="rId78"/>
    <p:sldId id="328" r:id="rId79"/>
    <p:sldId id="333" r:id="rId80"/>
    <p:sldId id="373" r:id="rId81"/>
    <p:sldId id="374" r:id="rId82"/>
    <p:sldId id="334" r:id="rId83"/>
    <p:sldId id="375" r:id="rId84"/>
    <p:sldId id="329" r:id="rId85"/>
    <p:sldId id="330" r:id="rId86"/>
    <p:sldId id="331" r:id="rId87"/>
    <p:sldId id="332" r:id="rId88"/>
    <p:sldId id="376" r:id="rId89"/>
  </p:sldIdLst>
  <p:sldSz cx="9144000" cy="6096000"/>
  <p:notesSz cx="6997700" cy="9258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039B"/>
    <a:srgbClr val="AD278D"/>
    <a:srgbClr val="8C4881"/>
    <a:srgbClr val="FF6699"/>
    <a:srgbClr val="D7FA7E"/>
    <a:srgbClr val="96E3FE"/>
    <a:srgbClr val="96AB00"/>
    <a:srgbClr val="F3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7" autoAdjust="0"/>
    <p:restoredTop sz="90929"/>
  </p:normalViewPr>
  <p:slideViewPr>
    <p:cSldViewPr snapToGrid="0">
      <p:cViewPr>
        <p:scale>
          <a:sx n="82" d="100"/>
          <a:sy n="82" d="100"/>
        </p:scale>
        <p:origin x="-792" y="-2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3128760529483"/>
          <c:y val="1.1904761904761904E-2"/>
          <c:w val="0.69314079422382668"/>
          <c:h val="0.97959183673469385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 w="31500">
              <a:solidFill>
                <a:srgbClr val="00CCFF"/>
              </a:solidFill>
              <a:prstDash val="solid"/>
            </a:ln>
          </c:spPr>
          <c:dPt>
            <c:idx val="0"/>
            <c:bubble3D val="0"/>
            <c:spPr>
              <a:solidFill>
                <a:srgbClr val="00FFFF"/>
              </a:solidFill>
              <a:ln w="31500">
                <a:solidFill>
                  <a:srgbClr val="00CC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chemeClr val="accent2"/>
              </a:solidFill>
              <a:ln w="31500">
                <a:solidFill>
                  <a:srgbClr val="00CC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chemeClr val="hlink"/>
              </a:solidFill>
              <a:ln w="31500">
                <a:solidFill>
                  <a:srgbClr val="00CC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chemeClr val="folHlink"/>
              </a:solidFill>
              <a:ln w="31500">
                <a:solidFill>
                  <a:srgbClr val="00CC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chemeClr val="bg2"/>
              </a:solidFill>
              <a:ln w="31500">
                <a:solidFill>
                  <a:srgbClr val="00CCFF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-0.16299271960062114"/>
                  <c:y val="0.14285714285714285"/>
                </c:manualLayout>
              </c:layout>
              <c:tx>
                <c:rich>
                  <a:bodyPr/>
                  <a:lstStyle/>
                  <a:p>
                    <a:r>
                      <a:rPr lang="en-IN"/>
                      <a:t>Fault repair
(17%)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23354826932826753"/>
                  <c:y val="-5.5130018136202281E-2"/>
                </c:manualLayout>
              </c:layout>
              <c:tx>
                <c:rich>
                  <a:bodyPr/>
                  <a:lstStyle/>
                  <a:p>
                    <a:r>
                      <a:rPr lang="en-IN"/>
                      <a:t>software adaption
(18%)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25391095066185321"/>
                  <c:y val="-0.2944619945666796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functionality addition or modification
(65%)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4"/>
              <c:delete val="1"/>
            </c:dLbl>
            <c:spPr>
              <a:noFill/>
              <a:ln w="21000">
                <a:noFill/>
              </a:ln>
            </c:spPr>
            <c:txPr>
              <a:bodyPr/>
              <a:lstStyle/>
              <a:p>
                <a:pPr>
                  <a:defRPr sz="15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Sheet1!$B$1:$F$1</c:f>
              <c:strCache>
                <c:ptCount val="3"/>
                <c:pt idx="0">
                  <c:v>Fault repair(17%)</c:v>
                </c:pt>
                <c:pt idx="1">
                  <c:v>software adaption(18%)</c:v>
                </c:pt>
                <c:pt idx="2">
                  <c:v>functionality addition or modification(65%)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18</c:v>
                </c:pt>
                <c:pt idx="2">
                  <c:v>65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 w="21000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964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91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93750"/>
            <a:ext cx="45847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04052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0088" y="4456113"/>
            <a:ext cx="5597525" cy="3644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9524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5C39C6B-06D5-4350-85AE-17E4A513A336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48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41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320840B-B34F-4C70-A275-23BC6EDCBB3C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49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67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756B2D-AEEA-49A7-9D2E-3C49840A7D6A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50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33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F2C0EE9-57D8-42C2-84BD-DE683C6F9659}" type="slidenum">
              <a:rPr lang="en-US" altLang="en-US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558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1A87360-8F60-4561-81DF-3916920143AF}" type="slidenum">
              <a:rPr lang="en-US" altLang="en-US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723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33D2AFD-B7D9-4312-B823-2EB3A20EA190}" type="slidenum">
              <a:rPr lang="en-US" altLang="en-US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3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E57E832-0F2D-40CB-9F98-B6C85093142D}" type="slidenum">
              <a:rPr lang="en-US" altLang="en-US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7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BB56389-C1B6-430E-A096-B273D7F2D309}" type="slidenum">
              <a:rPr lang="en-US" altLang="en-US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63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C6DFCB9-B371-48B9-98C0-30189DA1C1C0}" type="slidenum">
              <a:rPr lang="en-US" altLang="en-US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087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5878E9D-B3EA-4C64-B613-23D9497F1626}" type="slidenum">
              <a:rPr lang="en-US" altLang="en-US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3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0088" y="4456113"/>
            <a:ext cx="5597525" cy="3644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55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2C5310A-261F-40C1-993B-BF1A16DD67AA}" type="slidenum">
              <a:rPr lang="en-US" altLang="en-US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534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56E539F-BDDC-4A50-A678-44801119076B}" type="slidenum">
              <a:rPr lang="en-US" altLang="en-US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330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48DA61B-1FE5-450D-9DFF-A511233A632D}" type="slidenum">
              <a:rPr lang="en-US" altLang="en-US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20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69DCFC-AA15-4002-A87C-DA3DBFE91B0A}" type="slidenum">
              <a:rPr lang="en-US" altLang="en-US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919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40279C9-5860-409C-864C-3839ECCD51A5}" type="slidenum">
              <a:rPr lang="en-US" altLang="en-US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753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FF060E3-42A3-42FD-9C5E-9396E6E9D1F0}" type="slidenum">
              <a:rPr lang="en-US" altLang="en-US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348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EC9A740-D3FF-4CFD-BECA-B2B6DD853D55}" type="slidenum">
              <a:rPr lang="en-US" altLang="en-US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210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1EBBBF2-A4F2-49C4-A578-8536D19887ED}" type="slidenum">
              <a:rPr lang="en-US" altLang="en-US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080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EED26CE-8C73-4AD6-B860-84F046EE6BF6}" type="slidenum">
              <a:rPr lang="en-US" altLang="en-US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849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CF78E93-7033-4019-8DD6-D1ACD894E72B}" type="slidenum">
              <a:rPr lang="en-US" altLang="en-US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80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92F56A5-C87F-4A3C-A4CD-189EC2A83E0F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41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Graph-based testing is a model-based testing approach.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Graph is one of the most fundamental data structures in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4277337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1D0C5DC-B43F-4859-8DDA-CF4CEF8AC50E}" type="slidenum">
              <a:rPr lang="en-US" altLang="en-US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402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0DB2790-5898-431D-84F0-AC2945FD250A}" type="slidenum">
              <a:rPr lang="en-US" altLang="en-US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526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fld id="{7EF70B47-774F-4AAE-9064-87F65F4CD64E}" type="slidenum">
              <a:rPr kumimoji="1" lang="en-US" altLang="zh-TW">
                <a:latin typeface="Arial" panose="020B0604020202020204" pitchFamily="34" charset="0"/>
              </a:rPr>
              <a:pPr eaLnBrk="1" hangingPunct="1"/>
              <a:t>71</a:t>
            </a:fld>
            <a:endParaRPr kumimoji="1" lang="en-US" altLang="zh-TW"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51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800100"/>
            <a:ext cx="4795838" cy="3198813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2017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C822124-5F9C-4AA0-8579-BEAC08C4C518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42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8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B73714-606A-4386-9467-A0D8C54230AE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43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17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9E4FC45-5F9B-4881-BF9C-53339BF5D05C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44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81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EDE76CC-CB38-4062-B77F-602EEEE06389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45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9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42AFD41-48D8-4AF5-B94B-FA8C3B4F8142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46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086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FE6E8BC-6829-4583-8574-94CCBBC7BE08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47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Reach(no) = {n3, n7, n4, n8, n5, n1, n9}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Reach(n5) = {n1, n4, n7, n8, n5, n9}</a:t>
            </a:r>
          </a:p>
        </p:txBody>
      </p:sp>
    </p:spTree>
    <p:extLst>
      <p:ext uri="{BB962C8B-B14F-4D97-AF65-F5344CB8AC3E}">
        <p14:creationId xmlns:p14="http://schemas.microsoft.com/office/powerpoint/2010/main" val="160573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3841750"/>
            <a:ext cx="1395413" cy="693738"/>
          </a:xfrm>
          <a:custGeom>
            <a:avLst/>
            <a:gdLst>
              <a:gd name="T0" fmla="*/ 2147483646 w 8042"/>
              <a:gd name="T1" fmla="*/ 2147483646 h 10000"/>
              <a:gd name="T2" fmla="*/ 2147483646 w 8042"/>
              <a:gd name="T3" fmla="*/ 2147483646 h 10000"/>
              <a:gd name="T4" fmla="*/ 2147483646 w 8042"/>
              <a:gd name="T5" fmla="*/ 2147483646 h 10000"/>
              <a:gd name="T6" fmla="*/ 2147483646 w 8042"/>
              <a:gd name="T7" fmla="*/ 1756191920 h 10000"/>
              <a:gd name="T8" fmla="*/ 2147483646 w 8042"/>
              <a:gd name="T9" fmla="*/ 1576234548 h 10000"/>
              <a:gd name="T10" fmla="*/ 2147483646 w 8042"/>
              <a:gd name="T11" fmla="*/ 73788679 h 10000"/>
              <a:gd name="T12" fmla="*/ 2147483646 w 8042"/>
              <a:gd name="T13" fmla="*/ 53421225 h 10000"/>
              <a:gd name="T14" fmla="*/ 2147483646 w 8042"/>
              <a:gd name="T15" fmla="*/ 13687381 h 10000"/>
              <a:gd name="T16" fmla="*/ 94026232 w 8042"/>
              <a:gd name="T17" fmla="*/ 0 h 10000"/>
              <a:gd name="T18" fmla="*/ 0 w 8042"/>
              <a:gd name="T19" fmla="*/ 2147483646 h 10000"/>
              <a:gd name="T20" fmla="*/ 2147483646 w 8042"/>
              <a:gd name="T21" fmla="*/ 2147483646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7" y="2235201"/>
            <a:ext cx="6600451" cy="2011361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7" y="4246561"/>
            <a:ext cx="6600451" cy="100114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06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ABB16-6E85-4B88-B7E4-D7CDC8E95310}" type="datetime1">
              <a:rPr lang="en-US" altLang="en-US"/>
              <a:pPr>
                <a:defRPr/>
              </a:pPr>
              <a:t>8/23/2022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025900"/>
            <a:ext cx="584200" cy="3254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C890E-51B0-400C-92FA-4446E263D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38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2814638"/>
            <a:ext cx="1358900" cy="450850"/>
          </a:xfrm>
          <a:custGeom>
            <a:avLst/>
            <a:gdLst>
              <a:gd name="T0" fmla="*/ 2147483646 w 7908"/>
              <a:gd name="T1" fmla="*/ 430169195 h 10000"/>
              <a:gd name="T2" fmla="*/ 2147483646 w 7908"/>
              <a:gd name="T3" fmla="*/ 17228782 h 10000"/>
              <a:gd name="T4" fmla="*/ 2147483646 w 7908"/>
              <a:gd name="T5" fmla="*/ 8614391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681296 h 10000"/>
              <a:gd name="T12" fmla="*/ 0 w 7908"/>
              <a:gd name="T13" fmla="*/ 916423499 h 10000"/>
              <a:gd name="T14" fmla="*/ 2147483646 w 7908"/>
              <a:gd name="T15" fmla="*/ 912024826 h 10000"/>
              <a:gd name="T16" fmla="*/ 2147483646 w 7908"/>
              <a:gd name="T17" fmla="*/ 912024826 h 10000"/>
              <a:gd name="T18" fmla="*/ 2147483646 w 7908"/>
              <a:gd name="T19" fmla="*/ 903501912 h 10000"/>
              <a:gd name="T20" fmla="*/ 2147483646 w 7908"/>
              <a:gd name="T21" fmla="*/ 894796044 h 10000"/>
              <a:gd name="T22" fmla="*/ 2147483646 w 7908"/>
              <a:gd name="T23" fmla="*/ 481855631 h 10000"/>
              <a:gd name="T24" fmla="*/ 2147483646 w 7908"/>
              <a:gd name="T25" fmla="*/ 43016919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541867"/>
            <a:ext cx="6591985" cy="2770702"/>
          </a:xfrm>
        </p:spPr>
        <p:txBody>
          <a:bodyPr anchor="ctr">
            <a:normAutofit/>
          </a:bodyPr>
          <a:lstStyle>
            <a:lvl1pPr algn="l">
              <a:defRPr sz="42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6" y="3870263"/>
            <a:ext cx="6591985" cy="1382990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064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81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219215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4pPr>
            <a:lvl5pPr marL="1625620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5pPr>
            <a:lvl6pPr marL="2032025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6pPr>
            <a:lvl7pPr marL="2438430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7pPr>
            <a:lvl8pPr marL="284483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8pPr>
            <a:lvl9pPr marL="3251241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50EE-4076-41EB-A92A-5CE397767BA2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2882900"/>
            <a:ext cx="585788" cy="3254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EBEF-F21B-43DD-ACCF-E82FC2E39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6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2814638"/>
            <a:ext cx="1358900" cy="450850"/>
          </a:xfrm>
          <a:custGeom>
            <a:avLst/>
            <a:gdLst>
              <a:gd name="T0" fmla="*/ 2147483646 w 7908"/>
              <a:gd name="T1" fmla="*/ 430169195 h 10000"/>
              <a:gd name="T2" fmla="*/ 2147483646 w 7908"/>
              <a:gd name="T3" fmla="*/ 17228782 h 10000"/>
              <a:gd name="T4" fmla="*/ 2147483646 w 7908"/>
              <a:gd name="T5" fmla="*/ 8614391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681296 h 10000"/>
              <a:gd name="T12" fmla="*/ 0 w 7908"/>
              <a:gd name="T13" fmla="*/ 916423499 h 10000"/>
              <a:gd name="T14" fmla="*/ 2147483646 w 7908"/>
              <a:gd name="T15" fmla="*/ 912024826 h 10000"/>
              <a:gd name="T16" fmla="*/ 2147483646 w 7908"/>
              <a:gd name="T17" fmla="*/ 912024826 h 10000"/>
              <a:gd name="T18" fmla="*/ 2147483646 w 7908"/>
              <a:gd name="T19" fmla="*/ 903501912 h 10000"/>
              <a:gd name="T20" fmla="*/ 2147483646 w 7908"/>
              <a:gd name="T21" fmla="*/ 894796044 h 10000"/>
              <a:gd name="T22" fmla="*/ 2147483646 w 7908"/>
              <a:gd name="T23" fmla="*/ 481855631 h 10000"/>
              <a:gd name="T24" fmla="*/ 2147483646 w 7908"/>
              <a:gd name="T25" fmla="*/ 43016919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8163" y="576263"/>
            <a:ext cx="457200" cy="519112"/>
          </a:xfrm>
          <a:prstGeom prst="rect">
            <a:avLst/>
          </a:prstGeom>
        </p:spPr>
        <p:txBody>
          <a:bodyPr lIns="81280" tIns="40640" rIns="81280" bIns="40640" anchor="ctr"/>
          <a:lstStyle/>
          <a:p>
            <a:pPr>
              <a:lnSpc>
                <a:spcPct val="90000"/>
              </a:lnSpc>
              <a:defRPr/>
            </a:pPr>
            <a:r>
              <a:rPr lang="en-US" sz="7111" dirty="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9275" y="2582863"/>
            <a:ext cx="457200" cy="519112"/>
          </a:xfrm>
          <a:prstGeom prst="rect">
            <a:avLst/>
          </a:prstGeom>
        </p:spPr>
        <p:txBody>
          <a:bodyPr lIns="81280" tIns="40640" rIns="81280" bIns="40640" anchor="ctr"/>
          <a:lstStyle/>
          <a:p>
            <a:pPr>
              <a:lnSpc>
                <a:spcPct val="90000"/>
              </a:lnSpc>
              <a:defRPr/>
            </a:pPr>
            <a:r>
              <a:rPr lang="en-US" sz="7111" dirty="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4" y="541867"/>
            <a:ext cx="6109587" cy="2573867"/>
          </a:xfrm>
        </p:spPr>
        <p:txBody>
          <a:bodyPr anchor="ctr">
            <a:normAutofit/>
          </a:bodyPr>
          <a:lstStyle>
            <a:lvl1pPr algn="l">
              <a:defRPr sz="42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115733"/>
            <a:ext cx="5653888" cy="3386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06405" indent="0">
              <a:buFontTx/>
              <a:buNone/>
              <a:defRPr/>
            </a:lvl2pPr>
            <a:lvl3pPr marL="812810" indent="0">
              <a:buFontTx/>
              <a:buNone/>
              <a:defRPr/>
            </a:lvl3pPr>
            <a:lvl4pPr marL="1219215" indent="0">
              <a:buFontTx/>
              <a:buNone/>
              <a:defRPr/>
            </a:lvl4pPr>
            <a:lvl5pPr marL="16256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6" y="3870263"/>
            <a:ext cx="6591985" cy="1382990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064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81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219215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4pPr>
            <a:lvl5pPr marL="1625620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5pPr>
            <a:lvl6pPr marL="2032025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6pPr>
            <a:lvl7pPr marL="2438430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7pPr>
            <a:lvl8pPr marL="284483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8pPr>
            <a:lvl9pPr marL="3251241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5BF66-C7C6-47FE-94AD-41614953E525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2882900"/>
            <a:ext cx="585788" cy="3254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6F475-01D1-42A7-ABED-28C29D0EE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6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365625"/>
            <a:ext cx="1358900" cy="450850"/>
          </a:xfrm>
          <a:custGeom>
            <a:avLst/>
            <a:gdLst>
              <a:gd name="T0" fmla="*/ 2147483646 w 7908"/>
              <a:gd name="T1" fmla="*/ 430169195 h 10000"/>
              <a:gd name="T2" fmla="*/ 2147483646 w 7908"/>
              <a:gd name="T3" fmla="*/ 17228782 h 10000"/>
              <a:gd name="T4" fmla="*/ 2147483646 w 7908"/>
              <a:gd name="T5" fmla="*/ 8614391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681296 h 10000"/>
              <a:gd name="T12" fmla="*/ 0 w 7908"/>
              <a:gd name="T13" fmla="*/ 916423499 h 10000"/>
              <a:gd name="T14" fmla="*/ 2147483646 w 7908"/>
              <a:gd name="T15" fmla="*/ 912024826 h 10000"/>
              <a:gd name="T16" fmla="*/ 2147483646 w 7908"/>
              <a:gd name="T17" fmla="*/ 912024826 h 10000"/>
              <a:gd name="T18" fmla="*/ 2147483646 w 7908"/>
              <a:gd name="T19" fmla="*/ 903501912 h 10000"/>
              <a:gd name="T20" fmla="*/ 2147483646 w 7908"/>
              <a:gd name="T21" fmla="*/ 894796044 h 10000"/>
              <a:gd name="T22" fmla="*/ 2147483646 w 7908"/>
              <a:gd name="T23" fmla="*/ 481855631 h 10000"/>
              <a:gd name="T24" fmla="*/ 2147483646 w 7908"/>
              <a:gd name="T25" fmla="*/ 43016919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2167468"/>
            <a:ext cx="6591985" cy="242208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6" y="4605867"/>
            <a:ext cx="6591985" cy="648553"/>
          </a:xfrm>
        </p:spPr>
        <p:txBody>
          <a:bodyPr/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C1F34-268C-4386-A9AC-BB317DE1D4F5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429125"/>
            <a:ext cx="585788" cy="3254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B204-A085-4F0E-AEB0-BEA8094EA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57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365625"/>
            <a:ext cx="1358900" cy="450850"/>
          </a:xfrm>
          <a:custGeom>
            <a:avLst/>
            <a:gdLst>
              <a:gd name="T0" fmla="*/ 2147483646 w 7908"/>
              <a:gd name="T1" fmla="*/ 430169195 h 10000"/>
              <a:gd name="T2" fmla="*/ 2147483646 w 7908"/>
              <a:gd name="T3" fmla="*/ 17228782 h 10000"/>
              <a:gd name="T4" fmla="*/ 2147483646 w 7908"/>
              <a:gd name="T5" fmla="*/ 8614391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681296 h 10000"/>
              <a:gd name="T12" fmla="*/ 0 w 7908"/>
              <a:gd name="T13" fmla="*/ 916423499 h 10000"/>
              <a:gd name="T14" fmla="*/ 2147483646 w 7908"/>
              <a:gd name="T15" fmla="*/ 912024826 h 10000"/>
              <a:gd name="T16" fmla="*/ 2147483646 w 7908"/>
              <a:gd name="T17" fmla="*/ 912024826 h 10000"/>
              <a:gd name="T18" fmla="*/ 2147483646 w 7908"/>
              <a:gd name="T19" fmla="*/ 903501912 h 10000"/>
              <a:gd name="T20" fmla="*/ 2147483646 w 7908"/>
              <a:gd name="T21" fmla="*/ 894796044 h 10000"/>
              <a:gd name="T22" fmla="*/ 2147483646 w 7908"/>
              <a:gd name="T23" fmla="*/ 481855631 h 10000"/>
              <a:gd name="T24" fmla="*/ 2147483646 w 7908"/>
              <a:gd name="T25" fmla="*/ 43016919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8163" y="576263"/>
            <a:ext cx="457200" cy="519112"/>
          </a:xfrm>
          <a:prstGeom prst="rect">
            <a:avLst/>
          </a:prstGeom>
        </p:spPr>
        <p:txBody>
          <a:bodyPr lIns="81280" tIns="40640" rIns="81280" bIns="40640" anchor="ctr"/>
          <a:lstStyle/>
          <a:p>
            <a:pPr>
              <a:lnSpc>
                <a:spcPct val="90000"/>
              </a:lnSpc>
              <a:defRPr/>
            </a:pPr>
            <a:r>
              <a:rPr lang="en-US" sz="7111" dirty="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9275" y="2582863"/>
            <a:ext cx="457200" cy="519112"/>
          </a:xfrm>
          <a:prstGeom prst="rect">
            <a:avLst/>
          </a:prstGeom>
        </p:spPr>
        <p:txBody>
          <a:bodyPr lIns="81280" tIns="40640" rIns="81280" bIns="40640" anchor="ctr"/>
          <a:lstStyle/>
          <a:p>
            <a:pPr>
              <a:lnSpc>
                <a:spcPct val="90000"/>
              </a:lnSpc>
              <a:defRPr/>
            </a:pPr>
            <a:r>
              <a:rPr lang="en-US" sz="7111" dirty="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4" y="541867"/>
            <a:ext cx="6109587" cy="2573867"/>
          </a:xfrm>
        </p:spPr>
        <p:txBody>
          <a:bodyPr anchor="ctr">
            <a:normAutofit/>
          </a:bodyPr>
          <a:lstStyle>
            <a:lvl1pPr algn="l">
              <a:defRPr sz="42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3860800"/>
            <a:ext cx="6688292" cy="745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33">
                <a:solidFill>
                  <a:schemeClr val="accent1"/>
                </a:solidFill>
              </a:defRPr>
            </a:lvl1pPr>
            <a:lvl2pPr marL="406405" indent="0">
              <a:buFontTx/>
              <a:buNone/>
              <a:defRPr/>
            </a:lvl2pPr>
            <a:lvl3pPr marL="812810" indent="0">
              <a:buFontTx/>
              <a:buNone/>
              <a:defRPr/>
            </a:lvl3pPr>
            <a:lvl4pPr marL="1219215" indent="0">
              <a:buFontTx/>
              <a:buNone/>
              <a:defRPr/>
            </a:lvl4pPr>
            <a:lvl5pPr marL="16256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4605867"/>
            <a:ext cx="6688292" cy="648553"/>
          </a:xfrm>
        </p:spPr>
        <p:txBody>
          <a:bodyPr/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C93C7-FC7B-440B-BF0B-5AF15B0F46A2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429125"/>
            <a:ext cx="585788" cy="3254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891B-E189-4A00-A4F7-443BB70F5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22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365625"/>
            <a:ext cx="1358900" cy="450850"/>
          </a:xfrm>
          <a:custGeom>
            <a:avLst/>
            <a:gdLst>
              <a:gd name="T0" fmla="*/ 2147483646 w 7908"/>
              <a:gd name="T1" fmla="*/ 430169195 h 10000"/>
              <a:gd name="T2" fmla="*/ 2147483646 w 7908"/>
              <a:gd name="T3" fmla="*/ 17228782 h 10000"/>
              <a:gd name="T4" fmla="*/ 2147483646 w 7908"/>
              <a:gd name="T5" fmla="*/ 8614391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681296 h 10000"/>
              <a:gd name="T12" fmla="*/ 0 w 7908"/>
              <a:gd name="T13" fmla="*/ 916423499 h 10000"/>
              <a:gd name="T14" fmla="*/ 2147483646 w 7908"/>
              <a:gd name="T15" fmla="*/ 912024826 h 10000"/>
              <a:gd name="T16" fmla="*/ 2147483646 w 7908"/>
              <a:gd name="T17" fmla="*/ 912024826 h 10000"/>
              <a:gd name="T18" fmla="*/ 2147483646 w 7908"/>
              <a:gd name="T19" fmla="*/ 903501912 h 10000"/>
              <a:gd name="T20" fmla="*/ 2147483646 w 7908"/>
              <a:gd name="T21" fmla="*/ 894796044 h 10000"/>
              <a:gd name="T22" fmla="*/ 2147483646 w 7908"/>
              <a:gd name="T23" fmla="*/ 481855631 h 10000"/>
              <a:gd name="T24" fmla="*/ 2147483646 w 7908"/>
              <a:gd name="T25" fmla="*/ 43016919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557695"/>
            <a:ext cx="6591984" cy="2560018"/>
          </a:xfrm>
        </p:spPr>
        <p:txBody>
          <a:bodyPr anchor="ctr">
            <a:normAutofit/>
          </a:bodyPr>
          <a:lstStyle>
            <a:lvl1pPr algn="l">
              <a:defRPr sz="426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6" y="3860800"/>
            <a:ext cx="6591985" cy="745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33">
                <a:solidFill>
                  <a:schemeClr val="accent1"/>
                </a:solidFill>
              </a:defRPr>
            </a:lvl1pPr>
            <a:lvl2pPr marL="406405" indent="0">
              <a:buFontTx/>
              <a:buNone/>
              <a:defRPr/>
            </a:lvl2pPr>
            <a:lvl3pPr marL="812810" indent="0">
              <a:buFontTx/>
              <a:buNone/>
              <a:defRPr/>
            </a:lvl3pPr>
            <a:lvl4pPr marL="1219215" indent="0">
              <a:buFontTx/>
              <a:buNone/>
              <a:defRPr/>
            </a:lvl4pPr>
            <a:lvl5pPr marL="16256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6" y="4605867"/>
            <a:ext cx="6591985" cy="648553"/>
          </a:xfrm>
        </p:spPr>
        <p:txBody>
          <a:bodyPr/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D296F-2039-4590-9751-4D574D4BCB58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429125"/>
            <a:ext cx="585788" cy="3254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72CEB-606F-41D9-A165-9D4C58C67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73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631825"/>
            <a:ext cx="1358900" cy="452438"/>
          </a:xfrm>
          <a:custGeom>
            <a:avLst/>
            <a:gdLst>
              <a:gd name="T0" fmla="*/ 2147483646 w 7908"/>
              <a:gd name="T1" fmla="*/ 434729893 h 10000"/>
              <a:gd name="T2" fmla="*/ 2147483646 w 7908"/>
              <a:gd name="T3" fmla="*/ 17411805 h 10000"/>
              <a:gd name="T4" fmla="*/ 2147483646 w 7908"/>
              <a:gd name="T5" fmla="*/ 8705902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741845 h 10000"/>
              <a:gd name="T12" fmla="*/ 0 w 7908"/>
              <a:gd name="T13" fmla="*/ 926141219 h 10000"/>
              <a:gd name="T14" fmla="*/ 2147483646 w 7908"/>
              <a:gd name="T15" fmla="*/ 921695156 h 10000"/>
              <a:gd name="T16" fmla="*/ 2147483646 w 7908"/>
              <a:gd name="T17" fmla="*/ 921695156 h 10000"/>
              <a:gd name="T18" fmla="*/ 2147483646 w 7908"/>
              <a:gd name="T19" fmla="*/ 913083406 h 10000"/>
              <a:gd name="T20" fmla="*/ 2147483646 w 7908"/>
              <a:gd name="T21" fmla="*/ 904283351 h 10000"/>
              <a:gd name="T22" fmla="*/ 2147483646 w 7908"/>
              <a:gd name="T23" fmla="*/ 486965263 h 10000"/>
              <a:gd name="T24" fmla="*/ 2147483646 w 7908"/>
              <a:gd name="T25" fmla="*/ 434729893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CF38A-2AB0-4A40-8E29-DD6F629EC0D1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A4916-9415-4162-98EC-4A864BE4A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40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631825"/>
            <a:ext cx="1358900" cy="452438"/>
          </a:xfrm>
          <a:custGeom>
            <a:avLst/>
            <a:gdLst>
              <a:gd name="T0" fmla="*/ 2147483646 w 7908"/>
              <a:gd name="T1" fmla="*/ 434729893 h 10000"/>
              <a:gd name="T2" fmla="*/ 2147483646 w 7908"/>
              <a:gd name="T3" fmla="*/ 17411805 h 10000"/>
              <a:gd name="T4" fmla="*/ 2147483646 w 7908"/>
              <a:gd name="T5" fmla="*/ 8705902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741845 h 10000"/>
              <a:gd name="T12" fmla="*/ 0 w 7908"/>
              <a:gd name="T13" fmla="*/ 926141219 h 10000"/>
              <a:gd name="T14" fmla="*/ 2147483646 w 7908"/>
              <a:gd name="T15" fmla="*/ 921695156 h 10000"/>
              <a:gd name="T16" fmla="*/ 2147483646 w 7908"/>
              <a:gd name="T17" fmla="*/ 921695156 h 10000"/>
              <a:gd name="T18" fmla="*/ 2147483646 w 7908"/>
              <a:gd name="T19" fmla="*/ 913083406 h 10000"/>
              <a:gd name="T20" fmla="*/ 2147483646 w 7908"/>
              <a:gd name="T21" fmla="*/ 904283351 h 10000"/>
              <a:gd name="T22" fmla="*/ 2147483646 w 7908"/>
              <a:gd name="T23" fmla="*/ 486965263 h 10000"/>
              <a:gd name="T24" fmla="*/ 2147483646 w 7908"/>
              <a:gd name="T25" fmla="*/ 434729893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557695"/>
            <a:ext cx="1656132" cy="469672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557695"/>
            <a:ext cx="4716348" cy="46967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E4886-9366-426B-B86D-BB53C61643FB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1E355-3312-4AFD-908F-F47FCF7FEE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301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4" y="540456"/>
            <a:ext cx="8066087" cy="642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5788" y="1337734"/>
            <a:ext cx="3973512" cy="4128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337734"/>
            <a:ext cx="3975100" cy="4128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631825"/>
            <a:ext cx="1358900" cy="452438"/>
          </a:xfrm>
          <a:custGeom>
            <a:avLst/>
            <a:gdLst>
              <a:gd name="T0" fmla="*/ 2147483646 w 7908"/>
              <a:gd name="T1" fmla="*/ 434729893 h 10000"/>
              <a:gd name="T2" fmla="*/ 2147483646 w 7908"/>
              <a:gd name="T3" fmla="*/ 17411805 h 10000"/>
              <a:gd name="T4" fmla="*/ 2147483646 w 7908"/>
              <a:gd name="T5" fmla="*/ 8705902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741845 h 10000"/>
              <a:gd name="T12" fmla="*/ 0 w 7908"/>
              <a:gd name="T13" fmla="*/ 926141219 h 10000"/>
              <a:gd name="T14" fmla="*/ 2147483646 w 7908"/>
              <a:gd name="T15" fmla="*/ 921695156 h 10000"/>
              <a:gd name="T16" fmla="*/ 2147483646 w 7908"/>
              <a:gd name="T17" fmla="*/ 921695156 h 10000"/>
              <a:gd name="T18" fmla="*/ 2147483646 w 7908"/>
              <a:gd name="T19" fmla="*/ 913083406 h 10000"/>
              <a:gd name="T20" fmla="*/ 2147483646 w 7908"/>
              <a:gd name="T21" fmla="*/ 904283351 h 10000"/>
              <a:gd name="T22" fmla="*/ 2147483646 w 7908"/>
              <a:gd name="T23" fmla="*/ 486965263 h 10000"/>
              <a:gd name="T24" fmla="*/ 2147483646 w 7908"/>
              <a:gd name="T25" fmla="*/ 434729893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2" y="554764"/>
            <a:ext cx="6589199" cy="1138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1896533"/>
            <a:ext cx="6591985" cy="33578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F40E7-5E01-429B-AFAA-499E8A946622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15A0D-5F70-45B1-B16F-CE696B605E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2814638"/>
            <a:ext cx="1358900" cy="450850"/>
          </a:xfrm>
          <a:custGeom>
            <a:avLst/>
            <a:gdLst>
              <a:gd name="T0" fmla="*/ 2147483646 w 7908"/>
              <a:gd name="T1" fmla="*/ 430169195 h 10000"/>
              <a:gd name="T2" fmla="*/ 2147483646 w 7908"/>
              <a:gd name="T3" fmla="*/ 17228782 h 10000"/>
              <a:gd name="T4" fmla="*/ 2147483646 w 7908"/>
              <a:gd name="T5" fmla="*/ 8614391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681296 h 10000"/>
              <a:gd name="T12" fmla="*/ 0 w 7908"/>
              <a:gd name="T13" fmla="*/ 916423499 h 10000"/>
              <a:gd name="T14" fmla="*/ 2147483646 w 7908"/>
              <a:gd name="T15" fmla="*/ 912024826 h 10000"/>
              <a:gd name="T16" fmla="*/ 2147483646 w 7908"/>
              <a:gd name="T17" fmla="*/ 912024826 h 10000"/>
              <a:gd name="T18" fmla="*/ 2147483646 w 7908"/>
              <a:gd name="T19" fmla="*/ 903501912 h 10000"/>
              <a:gd name="T20" fmla="*/ 2147483646 w 7908"/>
              <a:gd name="T21" fmla="*/ 894796044 h 10000"/>
              <a:gd name="T22" fmla="*/ 2147483646 w 7908"/>
              <a:gd name="T23" fmla="*/ 481855631 h 10000"/>
              <a:gd name="T24" fmla="*/ 2147483646 w 7908"/>
              <a:gd name="T25" fmla="*/ 43016919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1844055"/>
            <a:ext cx="6591985" cy="1305600"/>
          </a:xfrm>
        </p:spPr>
        <p:txBody>
          <a:bodyPr anchor="b"/>
          <a:lstStyle>
            <a:lvl1pPr algn="l">
              <a:defRPr sz="355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6" y="3183467"/>
            <a:ext cx="6591985" cy="764800"/>
          </a:xfrm>
        </p:spPr>
        <p:txBody>
          <a:bodyPr/>
          <a:lstStyle>
            <a:lvl1pPr marL="0" indent="0" algn="l">
              <a:buNone/>
              <a:defRPr sz="177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064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81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219215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4pPr>
            <a:lvl5pPr marL="1625620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5pPr>
            <a:lvl6pPr marL="2032025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6pPr>
            <a:lvl7pPr marL="2438430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7pPr>
            <a:lvl8pPr marL="284483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8pPr>
            <a:lvl9pPr marL="3251241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679DA-E4B7-4CFC-8C61-0AFF09F0032C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2882900"/>
            <a:ext cx="585788" cy="3254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FE82E-70E5-48A9-86A7-94BF14C71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27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631825"/>
            <a:ext cx="1358900" cy="452438"/>
          </a:xfrm>
          <a:custGeom>
            <a:avLst/>
            <a:gdLst>
              <a:gd name="T0" fmla="*/ 2147483646 w 7908"/>
              <a:gd name="T1" fmla="*/ 434729893 h 10000"/>
              <a:gd name="T2" fmla="*/ 2147483646 w 7908"/>
              <a:gd name="T3" fmla="*/ 17411805 h 10000"/>
              <a:gd name="T4" fmla="*/ 2147483646 w 7908"/>
              <a:gd name="T5" fmla="*/ 8705902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741845 h 10000"/>
              <a:gd name="T12" fmla="*/ 0 w 7908"/>
              <a:gd name="T13" fmla="*/ 926141219 h 10000"/>
              <a:gd name="T14" fmla="*/ 2147483646 w 7908"/>
              <a:gd name="T15" fmla="*/ 921695156 h 10000"/>
              <a:gd name="T16" fmla="*/ 2147483646 w 7908"/>
              <a:gd name="T17" fmla="*/ 921695156 h 10000"/>
              <a:gd name="T18" fmla="*/ 2147483646 w 7908"/>
              <a:gd name="T19" fmla="*/ 913083406 h 10000"/>
              <a:gd name="T20" fmla="*/ 2147483646 w 7908"/>
              <a:gd name="T21" fmla="*/ 904283351 h 10000"/>
              <a:gd name="T22" fmla="*/ 2147483646 w 7908"/>
              <a:gd name="T23" fmla="*/ 486965263 h 10000"/>
              <a:gd name="T24" fmla="*/ 2147483646 w 7908"/>
              <a:gd name="T25" fmla="*/ 434729893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7" y="1899295"/>
            <a:ext cx="3197531" cy="33487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8" y="1899295"/>
            <a:ext cx="3197093" cy="33487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ACD63-3A07-425F-9DDE-5211471FBD6B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0101E-9343-49EC-A3B8-E5F2DE06F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15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631825"/>
            <a:ext cx="1358900" cy="452438"/>
          </a:xfrm>
          <a:custGeom>
            <a:avLst/>
            <a:gdLst>
              <a:gd name="T0" fmla="*/ 2147483646 w 7908"/>
              <a:gd name="T1" fmla="*/ 434729893 h 10000"/>
              <a:gd name="T2" fmla="*/ 2147483646 w 7908"/>
              <a:gd name="T3" fmla="*/ 17411805 h 10000"/>
              <a:gd name="T4" fmla="*/ 2147483646 w 7908"/>
              <a:gd name="T5" fmla="*/ 8705902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741845 h 10000"/>
              <a:gd name="T12" fmla="*/ 0 w 7908"/>
              <a:gd name="T13" fmla="*/ 926141219 h 10000"/>
              <a:gd name="T14" fmla="*/ 2147483646 w 7908"/>
              <a:gd name="T15" fmla="*/ 921695156 h 10000"/>
              <a:gd name="T16" fmla="*/ 2147483646 w 7908"/>
              <a:gd name="T17" fmla="*/ 921695156 h 10000"/>
              <a:gd name="T18" fmla="*/ 2147483646 w 7908"/>
              <a:gd name="T19" fmla="*/ 913083406 h 10000"/>
              <a:gd name="T20" fmla="*/ 2147483646 w 7908"/>
              <a:gd name="T21" fmla="*/ 904283351 h 10000"/>
              <a:gd name="T22" fmla="*/ 2147483646 w 7908"/>
              <a:gd name="T23" fmla="*/ 486965263 h 10000"/>
              <a:gd name="T24" fmla="*/ 2147483646 w 7908"/>
              <a:gd name="T25" fmla="*/ 434729893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1979223"/>
            <a:ext cx="2874596" cy="512233"/>
          </a:xfrm>
        </p:spPr>
        <p:txBody>
          <a:bodyPr anchor="b">
            <a:noAutofit/>
          </a:bodyPr>
          <a:lstStyle>
            <a:lvl1pPr marL="0" indent="0">
              <a:buNone/>
              <a:defRPr sz="2133" b="0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491456"/>
            <a:ext cx="3197532" cy="27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5" y="1976354"/>
            <a:ext cx="2873239" cy="512233"/>
          </a:xfrm>
        </p:spPr>
        <p:txBody>
          <a:bodyPr anchor="b">
            <a:noAutofit/>
          </a:bodyPr>
          <a:lstStyle>
            <a:lvl1pPr marL="0" indent="0">
              <a:buNone/>
              <a:defRPr sz="2133" b="0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488587"/>
            <a:ext cx="3195680" cy="27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E24B8-D1D0-40F5-9D73-52F34CC91DD3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4CE05-F070-4868-A73D-810DBAFA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2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631825"/>
            <a:ext cx="1358900" cy="452438"/>
          </a:xfrm>
          <a:custGeom>
            <a:avLst/>
            <a:gdLst>
              <a:gd name="T0" fmla="*/ 2147483646 w 7908"/>
              <a:gd name="T1" fmla="*/ 434729893 h 10000"/>
              <a:gd name="T2" fmla="*/ 2147483646 w 7908"/>
              <a:gd name="T3" fmla="*/ 17411805 h 10000"/>
              <a:gd name="T4" fmla="*/ 2147483646 w 7908"/>
              <a:gd name="T5" fmla="*/ 8705902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741845 h 10000"/>
              <a:gd name="T12" fmla="*/ 0 w 7908"/>
              <a:gd name="T13" fmla="*/ 926141219 h 10000"/>
              <a:gd name="T14" fmla="*/ 2147483646 w 7908"/>
              <a:gd name="T15" fmla="*/ 921695156 h 10000"/>
              <a:gd name="T16" fmla="*/ 2147483646 w 7908"/>
              <a:gd name="T17" fmla="*/ 921695156 h 10000"/>
              <a:gd name="T18" fmla="*/ 2147483646 w 7908"/>
              <a:gd name="T19" fmla="*/ 913083406 h 10000"/>
              <a:gd name="T20" fmla="*/ 2147483646 w 7908"/>
              <a:gd name="T21" fmla="*/ 904283351 h 10000"/>
              <a:gd name="T22" fmla="*/ 2147483646 w 7908"/>
              <a:gd name="T23" fmla="*/ 486965263 h 10000"/>
              <a:gd name="T24" fmla="*/ 2147483646 w 7908"/>
              <a:gd name="T25" fmla="*/ 434729893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554764"/>
            <a:ext cx="6589200" cy="1138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BDC55-4AF2-4CB4-B6CD-3F58E233770E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CD10-DFD1-4056-9E0D-E96B446429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67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631825"/>
            <a:ext cx="1358900" cy="452438"/>
          </a:xfrm>
          <a:custGeom>
            <a:avLst/>
            <a:gdLst>
              <a:gd name="T0" fmla="*/ 2147483646 w 7908"/>
              <a:gd name="T1" fmla="*/ 434729893 h 10000"/>
              <a:gd name="T2" fmla="*/ 2147483646 w 7908"/>
              <a:gd name="T3" fmla="*/ 17411805 h 10000"/>
              <a:gd name="T4" fmla="*/ 2147483646 w 7908"/>
              <a:gd name="T5" fmla="*/ 8705902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741845 h 10000"/>
              <a:gd name="T12" fmla="*/ 0 w 7908"/>
              <a:gd name="T13" fmla="*/ 926141219 h 10000"/>
              <a:gd name="T14" fmla="*/ 2147483646 w 7908"/>
              <a:gd name="T15" fmla="*/ 921695156 h 10000"/>
              <a:gd name="T16" fmla="*/ 2147483646 w 7908"/>
              <a:gd name="T17" fmla="*/ 921695156 h 10000"/>
              <a:gd name="T18" fmla="*/ 2147483646 w 7908"/>
              <a:gd name="T19" fmla="*/ 913083406 h 10000"/>
              <a:gd name="T20" fmla="*/ 2147483646 w 7908"/>
              <a:gd name="T21" fmla="*/ 904283351 h 10000"/>
              <a:gd name="T22" fmla="*/ 2147483646 w 7908"/>
              <a:gd name="T23" fmla="*/ 486965263 h 10000"/>
              <a:gd name="T24" fmla="*/ 2147483646 w 7908"/>
              <a:gd name="T25" fmla="*/ 434729893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BB044-C024-4A54-B67D-C3B5109AF05F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7CC6E-FA35-4EAE-9615-978DF5B4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96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631825"/>
            <a:ext cx="1358900" cy="452438"/>
          </a:xfrm>
          <a:custGeom>
            <a:avLst/>
            <a:gdLst>
              <a:gd name="T0" fmla="*/ 2147483646 w 7908"/>
              <a:gd name="T1" fmla="*/ 434729893 h 10000"/>
              <a:gd name="T2" fmla="*/ 2147483646 w 7908"/>
              <a:gd name="T3" fmla="*/ 17411805 h 10000"/>
              <a:gd name="T4" fmla="*/ 2147483646 w 7908"/>
              <a:gd name="T5" fmla="*/ 8705902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741845 h 10000"/>
              <a:gd name="T12" fmla="*/ 0 w 7908"/>
              <a:gd name="T13" fmla="*/ 926141219 h 10000"/>
              <a:gd name="T14" fmla="*/ 2147483646 w 7908"/>
              <a:gd name="T15" fmla="*/ 921695156 h 10000"/>
              <a:gd name="T16" fmla="*/ 2147483646 w 7908"/>
              <a:gd name="T17" fmla="*/ 921695156 h 10000"/>
              <a:gd name="T18" fmla="*/ 2147483646 w 7908"/>
              <a:gd name="T19" fmla="*/ 913083406 h 10000"/>
              <a:gd name="T20" fmla="*/ 2147483646 w 7908"/>
              <a:gd name="T21" fmla="*/ 904283351 h 10000"/>
              <a:gd name="T22" fmla="*/ 2147483646 w 7908"/>
              <a:gd name="T23" fmla="*/ 486965263 h 10000"/>
              <a:gd name="T24" fmla="*/ 2147483646 w 7908"/>
              <a:gd name="T25" fmla="*/ 434729893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396523"/>
            <a:ext cx="2629584" cy="867833"/>
          </a:xfrm>
        </p:spPr>
        <p:txBody>
          <a:bodyPr anchor="b"/>
          <a:lstStyle>
            <a:lvl1pPr algn="l">
              <a:defRPr sz="177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396524"/>
            <a:ext cx="3790906" cy="48133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420989"/>
            <a:ext cx="2629584" cy="3788832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890ED-FDAF-471C-A0D2-3CE0EB2E4080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62059-5421-4BDA-B69A-31E4EEBDDB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8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365625"/>
            <a:ext cx="1358900" cy="450850"/>
          </a:xfrm>
          <a:custGeom>
            <a:avLst/>
            <a:gdLst>
              <a:gd name="T0" fmla="*/ 2147483646 w 7908"/>
              <a:gd name="T1" fmla="*/ 430169195 h 10000"/>
              <a:gd name="T2" fmla="*/ 2147483646 w 7908"/>
              <a:gd name="T3" fmla="*/ 17228782 h 10000"/>
              <a:gd name="T4" fmla="*/ 2147483646 w 7908"/>
              <a:gd name="T5" fmla="*/ 8614391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5681296 h 10000"/>
              <a:gd name="T12" fmla="*/ 0 w 7908"/>
              <a:gd name="T13" fmla="*/ 916423499 h 10000"/>
              <a:gd name="T14" fmla="*/ 2147483646 w 7908"/>
              <a:gd name="T15" fmla="*/ 912024826 h 10000"/>
              <a:gd name="T16" fmla="*/ 2147483646 w 7908"/>
              <a:gd name="T17" fmla="*/ 912024826 h 10000"/>
              <a:gd name="T18" fmla="*/ 2147483646 w 7908"/>
              <a:gd name="T19" fmla="*/ 903501912 h 10000"/>
              <a:gd name="T20" fmla="*/ 2147483646 w 7908"/>
              <a:gd name="T21" fmla="*/ 894796044 h 10000"/>
              <a:gd name="T22" fmla="*/ 2147483646 w 7908"/>
              <a:gd name="T23" fmla="*/ 481855631 h 10000"/>
              <a:gd name="T24" fmla="*/ 2147483646 w 7908"/>
              <a:gd name="T25" fmla="*/ 43016919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4267200"/>
            <a:ext cx="6591985" cy="503767"/>
          </a:xfrm>
        </p:spPr>
        <p:txBody>
          <a:bodyPr anchor="b">
            <a:normAutofit/>
          </a:bodyPr>
          <a:lstStyle>
            <a:lvl1pPr algn="l">
              <a:defRPr sz="213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6" y="564413"/>
            <a:ext cx="6591985" cy="3426640"/>
          </a:xfrm>
        </p:spPr>
        <p:txBody>
          <a:bodyPr rtlCol="0">
            <a:normAutofit/>
          </a:bodyPr>
          <a:lstStyle>
            <a:lvl1pPr marL="0" indent="0" algn="ctr">
              <a:buNone/>
              <a:defRPr sz="1422"/>
            </a:lvl1pPr>
            <a:lvl2pPr marL="406405" indent="0">
              <a:buNone/>
              <a:defRPr sz="1422"/>
            </a:lvl2pPr>
            <a:lvl3pPr marL="812810" indent="0">
              <a:buNone/>
              <a:defRPr sz="1422"/>
            </a:lvl3pPr>
            <a:lvl4pPr marL="1219215" indent="0">
              <a:buNone/>
              <a:defRPr sz="1422"/>
            </a:lvl4pPr>
            <a:lvl5pPr marL="1625620" indent="0">
              <a:buNone/>
              <a:defRPr sz="1422"/>
            </a:lvl5pPr>
            <a:lvl6pPr marL="2032025" indent="0">
              <a:buNone/>
              <a:defRPr sz="1422"/>
            </a:lvl6pPr>
            <a:lvl7pPr marL="2438430" indent="0">
              <a:buNone/>
              <a:defRPr sz="1422"/>
            </a:lvl7pPr>
            <a:lvl8pPr marL="2844836" indent="0">
              <a:buNone/>
              <a:defRPr sz="1422"/>
            </a:lvl8pPr>
            <a:lvl9pPr marL="3251241" indent="0">
              <a:buNone/>
              <a:defRPr sz="142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6" y="4770967"/>
            <a:ext cx="6591985" cy="438855"/>
          </a:xfrm>
        </p:spPr>
        <p:txBody>
          <a:bodyPr/>
          <a:lstStyle>
            <a:lvl1pPr marL="0" indent="0">
              <a:buNone/>
              <a:defRPr sz="1067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8C440-F68A-454C-B8C7-DE9531EB2B42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429125"/>
            <a:ext cx="585788" cy="3254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8E23F-A442-4832-A7A6-A8786396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73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03200"/>
            <a:ext cx="1981200" cy="5900738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6 w 22"/>
                <a:gd name="T1" fmla="*/ 2147483646 h 136"/>
                <a:gd name="T2" fmla="*/ 2147483646 w 22"/>
                <a:gd name="T3" fmla="*/ 2147483646 h 136"/>
                <a:gd name="T4" fmla="*/ 0 w 22"/>
                <a:gd name="T5" fmla="*/ 0 h 136"/>
                <a:gd name="T6" fmla="*/ 0 w 22"/>
                <a:gd name="T7" fmla="*/ 2147483646 h 136"/>
                <a:gd name="T8" fmla="*/ 2147483646 w 22"/>
                <a:gd name="T9" fmla="*/ 2147483646 h 136"/>
                <a:gd name="T10" fmla="*/ 2147483646 w 22"/>
                <a:gd name="T11" fmla="*/ 214748364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6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2147483646 w 140"/>
                <a:gd name="T7" fmla="*/ 2147483646 h 504"/>
                <a:gd name="T8" fmla="*/ 0 w 140"/>
                <a:gd name="T9" fmla="*/ 0 h 504"/>
                <a:gd name="T10" fmla="*/ 2147483646 w 140"/>
                <a:gd name="T11" fmla="*/ 2147483646 h 504"/>
                <a:gd name="T12" fmla="*/ 2147483646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6 w 132"/>
                <a:gd name="T1" fmla="*/ 2147483646 h 308"/>
                <a:gd name="T2" fmla="*/ 0 w 132"/>
                <a:gd name="T3" fmla="*/ 0 h 308"/>
                <a:gd name="T4" fmla="*/ 0 w 132"/>
                <a:gd name="T5" fmla="*/ 2147483646 h 308"/>
                <a:gd name="T6" fmla="*/ 2147483646 w 132"/>
                <a:gd name="T7" fmla="*/ 2147483646 h 308"/>
                <a:gd name="T8" fmla="*/ 2147483646 w 132"/>
                <a:gd name="T9" fmla="*/ 2147483646 h 308"/>
                <a:gd name="T10" fmla="*/ 2147483646 w 132"/>
                <a:gd name="T11" fmla="*/ 2147483646 h 308"/>
                <a:gd name="T12" fmla="*/ 2147483646 w 132"/>
                <a:gd name="T13" fmla="*/ 2147483646 h 308"/>
                <a:gd name="T14" fmla="*/ 2147483646 w 132"/>
                <a:gd name="T15" fmla="*/ 2147483646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6 w 37"/>
                <a:gd name="T1" fmla="*/ 2147483646 h 79"/>
                <a:gd name="T2" fmla="*/ 2147483646 w 37"/>
                <a:gd name="T3" fmla="*/ 2147483646 h 79"/>
                <a:gd name="T4" fmla="*/ 0 w 37"/>
                <a:gd name="T5" fmla="*/ 0 h 79"/>
                <a:gd name="T6" fmla="*/ 2147483646 w 37"/>
                <a:gd name="T7" fmla="*/ 2147483646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2147483646 w 178"/>
                <a:gd name="T3" fmla="*/ 2147483646 h 722"/>
                <a:gd name="T4" fmla="*/ 2147483646 w 178"/>
                <a:gd name="T5" fmla="*/ 2147483646 h 722"/>
                <a:gd name="T6" fmla="*/ 2147483646 w 178"/>
                <a:gd name="T7" fmla="*/ 2147483646 h 722"/>
                <a:gd name="T8" fmla="*/ 0 w 178"/>
                <a:gd name="T9" fmla="*/ 0 h 722"/>
                <a:gd name="T10" fmla="*/ 2147483646 w 178"/>
                <a:gd name="T11" fmla="*/ 2147483646 h 722"/>
                <a:gd name="T12" fmla="*/ 2147483646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6 w 23"/>
                <a:gd name="T1" fmla="*/ 2147483646 h 635"/>
                <a:gd name="T2" fmla="*/ 2147483646 w 23"/>
                <a:gd name="T3" fmla="*/ 2147483646 h 635"/>
                <a:gd name="T4" fmla="*/ 2147483646 w 23"/>
                <a:gd name="T5" fmla="*/ 2147483646 h 635"/>
                <a:gd name="T6" fmla="*/ 2147483646 w 23"/>
                <a:gd name="T7" fmla="*/ 2147483646 h 635"/>
                <a:gd name="T8" fmla="*/ 2147483646 w 23"/>
                <a:gd name="T9" fmla="*/ 2147483646 h 635"/>
                <a:gd name="T10" fmla="*/ 2147483646 w 23"/>
                <a:gd name="T11" fmla="*/ 2147483646 h 635"/>
                <a:gd name="T12" fmla="*/ 2147483646 w 23"/>
                <a:gd name="T13" fmla="*/ 0 h 635"/>
                <a:gd name="T14" fmla="*/ 2147483646 w 23"/>
                <a:gd name="T15" fmla="*/ 0 h 635"/>
                <a:gd name="T16" fmla="*/ 2147483646 w 23"/>
                <a:gd name="T17" fmla="*/ 2147483646 h 635"/>
                <a:gd name="T18" fmla="*/ 2147483646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2147483646 w 17"/>
                <a:gd name="T9" fmla="*/ 2147483646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6 w 41"/>
                <a:gd name="T3" fmla="*/ 2147483646 h 222"/>
                <a:gd name="T4" fmla="*/ 2147483646 w 41"/>
                <a:gd name="T5" fmla="*/ 2147483646 h 222"/>
                <a:gd name="T6" fmla="*/ 2147483646 w 41"/>
                <a:gd name="T7" fmla="*/ 2147483646 h 222"/>
                <a:gd name="T8" fmla="*/ 2147483646 w 41"/>
                <a:gd name="T9" fmla="*/ 2147483646 h 222"/>
                <a:gd name="T10" fmla="*/ 2147483646 w 41"/>
                <a:gd name="T11" fmla="*/ 2147483646 h 222"/>
                <a:gd name="T12" fmla="*/ 2147483646 w 41"/>
                <a:gd name="T13" fmla="*/ 2147483646 h 222"/>
                <a:gd name="T14" fmla="*/ 2147483646 w 41"/>
                <a:gd name="T15" fmla="*/ 2147483646 h 222"/>
                <a:gd name="T16" fmla="*/ 2147483646 w 41"/>
                <a:gd name="T17" fmla="*/ 2147483646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6 w 450"/>
                <a:gd name="T1" fmla="*/ 2147483646 h 878"/>
                <a:gd name="T2" fmla="*/ 2147483646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2147483646 h 878"/>
                <a:gd name="T10" fmla="*/ 2147483646 w 450"/>
                <a:gd name="T11" fmla="*/ 2147483646 h 878"/>
                <a:gd name="T12" fmla="*/ 2147483646 w 450"/>
                <a:gd name="T13" fmla="*/ 2147483646 h 878"/>
                <a:gd name="T14" fmla="*/ 2147483646 w 450"/>
                <a:gd name="T15" fmla="*/ 0 h 878"/>
                <a:gd name="T16" fmla="*/ 2147483646 w 450"/>
                <a:gd name="T17" fmla="*/ 2147483646 h 878"/>
                <a:gd name="T18" fmla="*/ 2147483646 w 450"/>
                <a:gd name="T19" fmla="*/ 2147483646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2147483646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2147483646 w 450"/>
                <a:gd name="T31" fmla="*/ 2147483646 h 878"/>
                <a:gd name="T32" fmla="*/ 2147483646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6 w 35"/>
                <a:gd name="T3" fmla="*/ 2147483646 h 73"/>
                <a:gd name="T4" fmla="*/ 2147483646 w 35"/>
                <a:gd name="T5" fmla="*/ 2147483646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6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0 h 48"/>
                <a:gd name="T8" fmla="*/ 0 w 8"/>
                <a:gd name="T9" fmla="*/ 2147483646 h 48"/>
                <a:gd name="T10" fmla="*/ 2147483646 w 8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6 w 52"/>
                <a:gd name="T1" fmla="*/ 2147483646 h 135"/>
                <a:gd name="T2" fmla="*/ 0 w 52"/>
                <a:gd name="T3" fmla="*/ 0 h 135"/>
                <a:gd name="T4" fmla="*/ 2147483646 w 52"/>
                <a:gd name="T5" fmla="*/ 2147483646 h 135"/>
                <a:gd name="T6" fmla="*/ 2147483646 w 52"/>
                <a:gd name="T7" fmla="*/ 2147483646 h 135"/>
                <a:gd name="T8" fmla="*/ 2147483646 w 52"/>
                <a:gd name="T9" fmla="*/ 2147483646 h 135"/>
                <a:gd name="T10" fmla="*/ 2147483646 w 52"/>
                <a:gd name="T11" fmla="*/ 2147483646 h 135"/>
                <a:gd name="T12" fmla="*/ 2147483646 w 52"/>
                <a:gd name="T13" fmla="*/ 2147483646 h 135"/>
                <a:gd name="T14" fmla="*/ 2147483646 w 52"/>
                <a:gd name="T15" fmla="*/ 2147483646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091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2147483646 w 103"/>
                <a:gd name="T1" fmla="*/ 2147483646 h 920"/>
                <a:gd name="T2" fmla="*/ 2147483646 w 103"/>
                <a:gd name="T3" fmla="*/ 2147483646 h 920"/>
                <a:gd name="T4" fmla="*/ 2147483646 w 103"/>
                <a:gd name="T5" fmla="*/ 2147483646 h 920"/>
                <a:gd name="T6" fmla="*/ 2147483646 w 103"/>
                <a:gd name="T7" fmla="*/ 2147483646 h 920"/>
                <a:gd name="T8" fmla="*/ 2147483646 w 103"/>
                <a:gd name="T9" fmla="*/ 2147483646 h 920"/>
                <a:gd name="T10" fmla="*/ 2147483646 w 103"/>
                <a:gd name="T11" fmla="*/ 2147483646 h 920"/>
                <a:gd name="T12" fmla="*/ 2147483646 w 103"/>
                <a:gd name="T13" fmla="*/ 2147483646 h 920"/>
                <a:gd name="T14" fmla="*/ 2147483646 w 103"/>
                <a:gd name="T15" fmla="*/ 2147483646 h 920"/>
                <a:gd name="T16" fmla="*/ 2147483646 w 103"/>
                <a:gd name="T17" fmla="*/ 2147483646 h 920"/>
                <a:gd name="T18" fmla="*/ 2147483646 w 103"/>
                <a:gd name="T19" fmla="*/ 2147483646 h 920"/>
                <a:gd name="T20" fmla="*/ 2147483646 w 103"/>
                <a:gd name="T21" fmla="*/ 2147483646 h 920"/>
                <a:gd name="T22" fmla="*/ 2147483646 w 103"/>
                <a:gd name="T23" fmla="*/ 0 h 920"/>
                <a:gd name="T24" fmla="*/ 0 w 103"/>
                <a:gd name="T25" fmla="*/ 0 h 920"/>
                <a:gd name="T26" fmla="*/ 2147483646 w 103"/>
                <a:gd name="T27" fmla="*/ 2147483646 h 920"/>
                <a:gd name="T28" fmla="*/ 2147483646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6 w 88"/>
                <a:gd name="T1" fmla="*/ 2147483646 h 330"/>
                <a:gd name="T2" fmla="*/ 2147483646 w 88"/>
                <a:gd name="T3" fmla="*/ 2147483646 h 330"/>
                <a:gd name="T4" fmla="*/ 2147483646 w 88"/>
                <a:gd name="T5" fmla="*/ 2147483646 h 330"/>
                <a:gd name="T6" fmla="*/ 2147483646 w 88"/>
                <a:gd name="T7" fmla="*/ 2147483646 h 330"/>
                <a:gd name="T8" fmla="*/ 2147483646 w 88"/>
                <a:gd name="T9" fmla="*/ 2147483646 h 330"/>
                <a:gd name="T10" fmla="*/ 0 w 88"/>
                <a:gd name="T11" fmla="*/ 0 h 330"/>
                <a:gd name="T12" fmla="*/ 2147483646 w 88"/>
                <a:gd name="T13" fmla="*/ 2147483646 h 330"/>
                <a:gd name="T14" fmla="*/ 2147483646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6 w 90"/>
                <a:gd name="T1" fmla="*/ 2147483646 h 207"/>
                <a:gd name="T2" fmla="*/ 0 w 90"/>
                <a:gd name="T3" fmla="*/ 0 h 207"/>
                <a:gd name="T4" fmla="*/ 2147483646 w 90"/>
                <a:gd name="T5" fmla="*/ 2147483646 h 207"/>
                <a:gd name="T6" fmla="*/ 2147483646 w 90"/>
                <a:gd name="T7" fmla="*/ 2147483646 h 207"/>
                <a:gd name="T8" fmla="*/ 2147483646 w 90"/>
                <a:gd name="T9" fmla="*/ 2147483646 h 207"/>
                <a:gd name="T10" fmla="*/ 2147483646 w 90"/>
                <a:gd name="T11" fmla="*/ 2147483646 h 207"/>
                <a:gd name="T12" fmla="*/ 2147483646 w 90"/>
                <a:gd name="T13" fmla="*/ 2147483646 h 207"/>
                <a:gd name="T14" fmla="*/ 2147483646 w 90"/>
                <a:gd name="T15" fmla="*/ 214748364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6 w 115"/>
                <a:gd name="T1" fmla="*/ 2147483646 h 467"/>
                <a:gd name="T2" fmla="*/ 2147483646 w 115"/>
                <a:gd name="T3" fmla="*/ 2147483646 h 467"/>
                <a:gd name="T4" fmla="*/ 2147483646 w 115"/>
                <a:gd name="T5" fmla="*/ 2147483646 h 467"/>
                <a:gd name="T6" fmla="*/ 2147483646 w 115"/>
                <a:gd name="T7" fmla="*/ 2147483646 h 467"/>
                <a:gd name="T8" fmla="*/ 0 w 115"/>
                <a:gd name="T9" fmla="*/ 0 h 467"/>
                <a:gd name="T10" fmla="*/ 2147483646 w 115"/>
                <a:gd name="T11" fmla="*/ 2147483646 h 467"/>
                <a:gd name="T12" fmla="*/ 2147483646 w 115"/>
                <a:gd name="T13" fmla="*/ 2147483646 h 467"/>
                <a:gd name="T14" fmla="*/ 2147483646 w 115"/>
                <a:gd name="T15" fmla="*/ 2147483646 h 467"/>
                <a:gd name="T16" fmla="*/ 2147483646 w 115"/>
                <a:gd name="T17" fmla="*/ 2147483646 h 467"/>
                <a:gd name="T18" fmla="*/ 2147483646 w 115"/>
                <a:gd name="T19" fmla="*/ 2147483646 h 467"/>
                <a:gd name="T20" fmla="*/ 2147483646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6 w 36"/>
                <a:gd name="T1" fmla="*/ 2147483646 h 633"/>
                <a:gd name="T2" fmla="*/ 2147483646 w 36"/>
                <a:gd name="T3" fmla="*/ 2147483646 h 633"/>
                <a:gd name="T4" fmla="*/ 2147483646 w 36"/>
                <a:gd name="T5" fmla="*/ 2147483646 h 633"/>
                <a:gd name="T6" fmla="*/ 2147483646 w 36"/>
                <a:gd name="T7" fmla="*/ 2147483646 h 633"/>
                <a:gd name="T8" fmla="*/ 2147483646 w 36"/>
                <a:gd name="T9" fmla="*/ 2147483646 h 633"/>
                <a:gd name="T10" fmla="*/ 2147483646 w 36"/>
                <a:gd name="T11" fmla="*/ 0 h 633"/>
                <a:gd name="T12" fmla="*/ 2147483646 w 36"/>
                <a:gd name="T13" fmla="*/ 0 h 633"/>
                <a:gd name="T14" fmla="*/ 2147483646 w 36"/>
                <a:gd name="T15" fmla="*/ 2147483646 h 633"/>
                <a:gd name="T16" fmla="*/ 2147483646 w 36"/>
                <a:gd name="T17" fmla="*/ 2147483646 h 633"/>
                <a:gd name="T18" fmla="*/ 2147483646 w 36"/>
                <a:gd name="T19" fmla="*/ 2147483646 h 633"/>
                <a:gd name="T20" fmla="*/ 2147483646 w 36"/>
                <a:gd name="T21" fmla="*/ 2147483646 h 633"/>
                <a:gd name="T22" fmla="*/ 2147483646 w 36"/>
                <a:gd name="T23" fmla="*/ 2147483646 h 633"/>
                <a:gd name="T24" fmla="*/ 2147483646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6 w 28"/>
                <a:gd name="T1" fmla="*/ 2147483646 h 59"/>
                <a:gd name="T2" fmla="*/ 2147483646 w 28"/>
                <a:gd name="T3" fmla="*/ 2147483646 h 59"/>
                <a:gd name="T4" fmla="*/ 0 w 28"/>
                <a:gd name="T5" fmla="*/ 0 h 59"/>
                <a:gd name="T6" fmla="*/ 2147483646 w 28"/>
                <a:gd name="T7" fmla="*/ 2147483646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6 w 17"/>
                <a:gd name="T1" fmla="*/ 2147483646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0 w 17"/>
                <a:gd name="T9" fmla="*/ 0 h 107"/>
                <a:gd name="T10" fmla="*/ 0 w 17"/>
                <a:gd name="T11" fmla="*/ 2147483646 h 107"/>
                <a:gd name="T12" fmla="*/ 2147483646 w 17"/>
                <a:gd name="T13" fmla="*/ 2147483646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6 w 294"/>
                <a:gd name="T1" fmla="*/ 2147483646 h 568"/>
                <a:gd name="T2" fmla="*/ 2147483646 w 294"/>
                <a:gd name="T3" fmla="*/ 2147483646 h 568"/>
                <a:gd name="T4" fmla="*/ 2147483646 w 294"/>
                <a:gd name="T5" fmla="*/ 2147483646 h 568"/>
                <a:gd name="T6" fmla="*/ 2147483646 w 294"/>
                <a:gd name="T7" fmla="*/ 2147483646 h 568"/>
                <a:gd name="T8" fmla="*/ 2147483646 w 294"/>
                <a:gd name="T9" fmla="*/ 2147483646 h 568"/>
                <a:gd name="T10" fmla="*/ 2147483646 w 294"/>
                <a:gd name="T11" fmla="*/ 2147483646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2147483646 h 568"/>
                <a:gd name="T18" fmla="*/ 2147483646 w 294"/>
                <a:gd name="T19" fmla="*/ 2147483646 h 568"/>
                <a:gd name="T20" fmla="*/ 2147483646 w 294"/>
                <a:gd name="T21" fmla="*/ 2147483646 h 568"/>
                <a:gd name="T22" fmla="*/ 2147483646 w 294"/>
                <a:gd name="T23" fmla="*/ 2147483646 h 568"/>
                <a:gd name="T24" fmla="*/ 2147483646 w 294"/>
                <a:gd name="T25" fmla="*/ 2147483646 h 568"/>
                <a:gd name="T26" fmla="*/ 0 w 294"/>
                <a:gd name="T27" fmla="*/ 2147483646 h 568"/>
                <a:gd name="T28" fmla="*/ 2147483646 w 294"/>
                <a:gd name="T29" fmla="*/ 2147483646 h 568"/>
                <a:gd name="T30" fmla="*/ 2147483646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6 w 25"/>
                <a:gd name="T3" fmla="*/ 2147483646 h 53"/>
                <a:gd name="T4" fmla="*/ 2147483646 w 25"/>
                <a:gd name="T5" fmla="*/ 2147483646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6 w 29"/>
                <a:gd name="T3" fmla="*/ 2147483646 h 141"/>
                <a:gd name="T4" fmla="*/ 2147483646 w 29"/>
                <a:gd name="T5" fmla="*/ 2147483646 h 141"/>
                <a:gd name="T6" fmla="*/ 2147483646 w 29"/>
                <a:gd name="T7" fmla="*/ 2147483646 h 141"/>
                <a:gd name="T8" fmla="*/ 2147483646 w 29"/>
                <a:gd name="T9" fmla="*/ 2147483646 h 141"/>
                <a:gd name="T10" fmla="*/ 2147483646 w 29"/>
                <a:gd name="T11" fmla="*/ 2147483646 h 141"/>
                <a:gd name="T12" fmla="*/ 2147483646 w 29"/>
                <a:gd name="T13" fmla="*/ 2147483646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2147483646 h 48"/>
                <a:gd name="T8" fmla="*/ 0 w 8"/>
                <a:gd name="T9" fmla="*/ 0 h 48"/>
                <a:gd name="T10" fmla="*/ 0 w 8"/>
                <a:gd name="T11" fmla="*/ 2147483646 h 48"/>
                <a:gd name="T12" fmla="*/ 0 w 8"/>
                <a:gd name="T13" fmla="*/ 214748364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6 w 44"/>
                <a:gd name="T1" fmla="*/ 2147483646 h 111"/>
                <a:gd name="T2" fmla="*/ 0 w 44"/>
                <a:gd name="T3" fmla="*/ 0 h 111"/>
                <a:gd name="T4" fmla="*/ 2147483646 w 44"/>
                <a:gd name="T5" fmla="*/ 2147483646 h 111"/>
                <a:gd name="T6" fmla="*/ 2147483646 w 44"/>
                <a:gd name="T7" fmla="*/ 2147483646 h 111"/>
                <a:gd name="T8" fmla="*/ 2147483646 w 44"/>
                <a:gd name="T9" fmla="*/ 2147483646 h 111"/>
                <a:gd name="T10" fmla="*/ 2147483646 w 44"/>
                <a:gd name="T11" fmla="*/ 2147483646 h 111"/>
                <a:gd name="T12" fmla="*/ 2147483646 w 44"/>
                <a:gd name="T13" fmla="*/ 2147483646 h 111"/>
                <a:gd name="T14" fmla="*/ 2147483646 w 44"/>
                <a:gd name="T15" fmla="*/ 2147483646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09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554038"/>
            <a:ext cx="658971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1897063"/>
            <a:ext cx="65913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5453063"/>
            <a:ext cx="766763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AA4680-5DFC-44C1-A7DE-AE6B263F2B83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5454650"/>
            <a:ext cx="5716588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00088"/>
            <a:ext cx="585788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1778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73A2E01D-7907-4BD0-9B12-F313EFA57D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4064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entury Gothic" panose="020B0502020202020204" pitchFamily="34" charset="0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entury Gothic" panose="020B0502020202020204" pitchFamily="34" charset="0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entury Gothic" panose="020B0502020202020204" pitchFamily="34" charset="0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06400" rtl="0" eaLnBrk="0" fontAlgn="base" hangingPunct="0">
        <a:spcBef>
          <a:spcPts val="888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1pPr>
      <a:lvl2pPr marL="660400" indent="-254000" algn="l" defTabSz="406400" rtl="0" eaLnBrk="0" fontAlgn="base" hangingPunct="0">
        <a:spcBef>
          <a:spcPts val="888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2pPr>
      <a:lvl3pPr marL="1016000" indent="-203200" algn="l" defTabSz="406400" rtl="0" eaLnBrk="0" fontAlgn="base" hangingPunct="0">
        <a:spcBef>
          <a:spcPts val="888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3pPr>
      <a:lvl4pPr marL="1422400" indent="-203200" algn="l" defTabSz="406400" rtl="0" eaLnBrk="0" fontAlgn="base" hangingPunct="0">
        <a:spcBef>
          <a:spcPts val="888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000" kern="1200">
          <a:solidFill>
            <a:srgbClr val="404040"/>
          </a:solidFill>
          <a:latin typeface="+mn-lt"/>
          <a:ea typeface="+mn-ea"/>
          <a:cs typeface="+mn-cs"/>
        </a:defRPr>
      </a:lvl4pPr>
      <a:lvl5pPr marL="1828800" indent="-203200" algn="l" defTabSz="406400" rtl="0" eaLnBrk="0" fontAlgn="base" hangingPunct="0">
        <a:spcBef>
          <a:spcPts val="888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000" kern="1200">
          <a:solidFill>
            <a:srgbClr val="404040"/>
          </a:solidFill>
          <a:latin typeface="+mn-lt"/>
          <a:ea typeface="+mn-ea"/>
          <a:cs typeface="+mn-cs"/>
        </a:defRPr>
      </a:lvl5pPr>
      <a:lvl6pPr marL="2235228" indent="-203203" algn="l" defTabSz="406405" rtl="0" eaLnBrk="1" latinLnBrk="0" hangingPunct="1">
        <a:spcBef>
          <a:spcPts val="889"/>
        </a:spcBef>
        <a:spcAft>
          <a:spcPts val="0"/>
        </a:spcAft>
        <a:buClr>
          <a:schemeClr val="accent1"/>
        </a:buClr>
        <a:buFont typeface="Wingdings 3" charset="2"/>
        <a:buChar char=""/>
        <a:defRPr sz="10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41633" indent="-203203" algn="l" defTabSz="406405" rtl="0" eaLnBrk="1" latinLnBrk="0" hangingPunct="1">
        <a:spcBef>
          <a:spcPts val="889"/>
        </a:spcBef>
        <a:spcAft>
          <a:spcPts val="0"/>
        </a:spcAft>
        <a:buClr>
          <a:schemeClr val="accent1"/>
        </a:buClr>
        <a:buFont typeface="Wingdings 3" charset="2"/>
        <a:buChar char=""/>
        <a:defRPr sz="10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48038" indent="-203203" algn="l" defTabSz="406405" rtl="0" eaLnBrk="1" latinLnBrk="0" hangingPunct="1">
        <a:spcBef>
          <a:spcPts val="889"/>
        </a:spcBef>
        <a:spcAft>
          <a:spcPts val="0"/>
        </a:spcAft>
        <a:buClr>
          <a:schemeClr val="accent1"/>
        </a:buClr>
        <a:buFont typeface="Wingdings 3" charset="2"/>
        <a:buChar char=""/>
        <a:defRPr sz="10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54443" indent="-203203" algn="l" defTabSz="406405" rtl="0" eaLnBrk="1" latinLnBrk="0" hangingPunct="1">
        <a:spcBef>
          <a:spcPts val="889"/>
        </a:spcBef>
        <a:spcAft>
          <a:spcPts val="0"/>
        </a:spcAft>
        <a:buClr>
          <a:schemeClr val="accent1"/>
        </a:buClr>
        <a:buFont typeface="Wingdings 3" charset="2"/>
        <a:buChar char=""/>
        <a:defRPr sz="10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406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406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406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406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406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406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406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406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62113" y="1692275"/>
            <a:ext cx="6097587" cy="14049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altLang="en-US" sz="3600" b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Software Testing Strategies</a:t>
            </a:r>
            <a:br>
              <a:rPr lang="en-US" altLang="en-US" sz="3600" b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altLang="en-US" sz="3600" b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/>
            </a:r>
            <a:br>
              <a:rPr lang="en-US" altLang="en-US" sz="3600" b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US" altLang="en-US" sz="1600" b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0483" name="Rectangle 1"/>
          <p:cNvSpPr>
            <a:spLocks noChangeArrowheads="1"/>
          </p:cNvSpPr>
          <p:nvPr/>
        </p:nvSpPr>
        <p:spPr bwMode="auto">
          <a:xfrm>
            <a:off x="1662113" y="2401888"/>
            <a:ext cx="5864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2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Software Testing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93E571-C580-4388-A04E-CF362F1EECA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97025" y="242888"/>
            <a:ext cx="5949950" cy="5746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 Environment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80196A-23A4-4AFB-94AC-38B1951F987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974850" y="2335213"/>
            <a:ext cx="11430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38660" name="Rectangle 4"/>
          <p:cNvSpPr>
            <a:spLocks noChangeArrowheads="1"/>
          </p:cNvSpPr>
          <p:nvPr/>
        </p:nvSpPr>
        <p:spPr bwMode="auto">
          <a:xfrm>
            <a:off x="2017713" y="2587625"/>
            <a:ext cx="100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517650" y="3592513"/>
            <a:ext cx="8636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2571750" y="3592513"/>
            <a:ext cx="8636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2914650" y="1116013"/>
            <a:ext cx="1917700" cy="863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H="1">
            <a:off x="2590800" y="1998663"/>
            <a:ext cx="8763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H="1">
            <a:off x="1930400" y="3192463"/>
            <a:ext cx="5715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603500" y="3192463"/>
            <a:ext cx="3937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Rectangle 11"/>
          <p:cNvSpPr>
            <a:spLocks noChangeArrowheads="1"/>
          </p:cNvSpPr>
          <p:nvPr/>
        </p:nvSpPr>
        <p:spPr bwMode="auto">
          <a:xfrm>
            <a:off x="1573213" y="3749675"/>
            <a:ext cx="66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stub</a:t>
            </a:r>
          </a:p>
        </p:txBody>
      </p:sp>
      <p:sp>
        <p:nvSpPr>
          <p:cNvPr id="838668" name="Rectangle 12"/>
          <p:cNvSpPr>
            <a:spLocks noChangeArrowheads="1"/>
          </p:cNvSpPr>
          <p:nvPr/>
        </p:nvSpPr>
        <p:spPr bwMode="auto">
          <a:xfrm>
            <a:off x="2652713" y="3736975"/>
            <a:ext cx="66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stub</a:t>
            </a:r>
          </a:p>
        </p:txBody>
      </p:sp>
      <p:sp>
        <p:nvSpPr>
          <p:cNvPr id="838669" name="Rectangle 13"/>
          <p:cNvSpPr>
            <a:spLocks noChangeArrowheads="1"/>
          </p:cNvSpPr>
          <p:nvPr/>
        </p:nvSpPr>
        <p:spPr bwMode="auto">
          <a:xfrm>
            <a:off x="3427413" y="1323975"/>
            <a:ext cx="85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driver</a:t>
            </a:r>
          </a:p>
        </p:txBody>
      </p:sp>
      <p:sp>
        <p:nvSpPr>
          <p:cNvPr id="838670" name="Rectangle 14"/>
          <p:cNvSpPr>
            <a:spLocks noChangeArrowheads="1"/>
          </p:cNvSpPr>
          <p:nvPr/>
        </p:nvSpPr>
        <p:spPr bwMode="auto">
          <a:xfrm>
            <a:off x="2728913" y="5032375"/>
            <a:ext cx="1368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400" b="0" i="1"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en-US" altLang="en-US" sz="2400" b="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5575300" y="1158875"/>
            <a:ext cx="35687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838672" name="Rectangle 16"/>
          <p:cNvSpPr>
            <a:spLocks noChangeArrowheads="1"/>
          </p:cNvSpPr>
          <p:nvPr/>
        </p:nvSpPr>
        <p:spPr bwMode="auto">
          <a:xfrm>
            <a:off x="5802313" y="1771650"/>
            <a:ext cx="11049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interface </a:t>
            </a:r>
          </a:p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8673" name="Rectangle 17"/>
          <p:cNvSpPr>
            <a:spLocks noChangeArrowheads="1"/>
          </p:cNvSpPr>
          <p:nvPr/>
        </p:nvSpPr>
        <p:spPr bwMode="auto">
          <a:xfrm>
            <a:off x="5802313" y="2165350"/>
            <a:ext cx="21907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local data structures</a:t>
            </a:r>
          </a:p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8674" name="Rectangle 18"/>
          <p:cNvSpPr>
            <a:spLocks noChangeArrowheads="1"/>
          </p:cNvSpPr>
          <p:nvPr/>
        </p:nvSpPr>
        <p:spPr bwMode="auto">
          <a:xfrm>
            <a:off x="5802313" y="1746250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8675" name="Rectangle 19"/>
          <p:cNvSpPr>
            <a:spLocks noChangeArrowheads="1"/>
          </p:cNvSpPr>
          <p:nvPr/>
        </p:nvSpPr>
        <p:spPr bwMode="auto">
          <a:xfrm>
            <a:off x="5802313" y="2584450"/>
            <a:ext cx="22288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boundary conditions</a:t>
            </a:r>
          </a:p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8676" name="Rectangle 20"/>
          <p:cNvSpPr>
            <a:spLocks noChangeArrowheads="1"/>
          </p:cNvSpPr>
          <p:nvPr/>
        </p:nvSpPr>
        <p:spPr bwMode="auto">
          <a:xfrm>
            <a:off x="5802313" y="2381250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8677" name="Rectangle 21"/>
          <p:cNvSpPr>
            <a:spLocks noChangeArrowheads="1"/>
          </p:cNvSpPr>
          <p:nvPr/>
        </p:nvSpPr>
        <p:spPr bwMode="auto">
          <a:xfrm>
            <a:off x="5802313" y="2965450"/>
            <a:ext cx="2027237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independent paths</a:t>
            </a:r>
          </a:p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8678" name="Rectangle 22"/>
          <p:cNvSpPr>
            <a:spLocks noChangeArrowheads="1"/>
          </p:cNvSpPr>
          <p:nvPr/>
        </p:nvSpPr>
        <p:spPr bwMode="auto">
          <a:xfrm>
            <a:off x="5802313" y="3219450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en-US" b="0"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8679" name="Rectangle 23"/>
          <p:cNvSpPr>
            <a:spLocks noChangeArrowheads="1"/>
          </p:cNvSpPr>
          <p:nvPr/>
        </p:nvSpPr>
        <p:spPr bwMode="auto">
          <a:xfrm>
            <a:off x="5802313" y="3333750"/>
            <a:ext cx="221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error handling paths</a:t>
            </a:r>
          </a:p>
        </p:txBody>
      </p:sp>
      <p:pic>
        <p:nvPicPr>
          <p:cNvPr id="31769" name="Picture 2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327501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8681" name="Rectangle 25"/>
          <p:cNvSpPr>
            <a:spLocks noChangeArrowheads="1"/>
          </p:cNvSpPr>
          <p:nvPr/>
        </p:nvSpPr>
        <p:spPr bwMode="auto">
          <a:xfrm>
            <a:off x="5281613" y="4430713"/>
            <a:ext cx="1443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400" b="0"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test cases</a:t>
            </a:r>
          </a:p>
        </p:txBody>
      </p:sp>
      <p:sp>
        <p:nvSpPr>
          <p:cNvPr id="31771" name="AutoShape 26"/>
          <p:cNvSpPr>
            <a:spLocks noChangeArrowheads="1"/>
          </p:cNvSpPr>
          <p:nvPr/>
        </p:nvSpPr>
        <p:spPr bwMode="auto">
          <a:xfrm rot="-5400000">
            <a:off x="4057650" y="2406650"/>
            <a:ext cx="1143000" cy="381000"/>
          </a:xfrm>
          <a:prstGeom prst="rightArrow">
            <a:avLst>
              <a:gd name="adj1" fmla="val 50000"/>
              <a:gd name="adj2" fmla="val 150014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 flipV="1">
            <a:off x="4660900" y="1943100"/>
            <a:ext cx="1104900" cy="876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 flipV="1">
            <a:off x="4699000" y="2324100"/>
            <a:ext cx="1054100" cy="495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 flipV="1">
            <a:off x="4711700" y="2692400"/>
            <a:ext cx="1028700" cy="1397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4724400" y="2870200"/>
            <a:ext cx="1079500" cy="21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>
            <a:off x="4711700" y="2832100"/>
            <a:ext cx="1092200" cy="62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2"/>
          <p:cNvSpPr>
            <a:spLocks noChangeShapeType="1"/>
          </p:cNvSpPr>
          <p:nvPr/>
        </p:nvSpPr>
        <p:spPr bwMode="auto">
          <a:xfrm>
            <a:off x="3733800" y="2019300"/>
            <a:ext cx="0" cy="292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58913" y="396875"/>
            <a:ext cx="6200775" cy="5746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Integration Testing Strategies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AE2FA6-BBBF-49BE-84C5-E887E512678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2772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3122613"/>
            <a:ext cx="4594225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85913" y="1585913"/>
            <a:ext cx="5946775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Options:</a:t>
            </a:r>
          </a:p>
          <a:p>
            <a:pPr lvl="1"/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•	the “big bang” approach</a:t>
            </a:r>
          </a:p>
          <a:p>
            <a:pPr lvl="1"/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•	an incremental construction strategy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9863" y="454025"/>
            <a:ext cx="6511925" cy="2682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Top Down Integration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B86F52-FD80-436E-A6C1-6BE7B949B27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911600" y="13589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162300" y="23241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2400300" y="33020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1917700" y="42672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2819400" y="42672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4025900" y="23241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4876800" y="23241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2730500" y="3797300"/>
            <a:ext cx="3810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4279900" y="1854200"/>
            <a:ext cx="381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4254500" y="1879600"/>
            <a:ext cx="977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5014913" y="1514475"/>
            <a:ext cx="2728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top module is tested with </a:t>
            </a:r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5014913" y="1743075"/>
            <a:ext cx="714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stubs</a:t>
            </a:r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3694113" y="2949575"/>
            <a:ext cx="2690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stubs are replaced one at </a:t>
            </a:r>
          </a:p>
        </p:txBody>
      </p:sp>
      <p:sp>
        <p:nvSpPr>
          <p:cNvPr id="33809" name="Rectangle 16"/>
          <p:cNvSpPr>
            <a:spLocks noChangeArrowheads="1"/>
          </p:cNvSpPr>
          <p:nvPr/>
        </p:nvSpPr>
        <p:spPr bwMode="auto">
          <a:xfrm>
            <a:off x="3694113" y="3178175"/>
            <a:ext cx="2109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time, "depth first"</a:t>
            </a:r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3668713" y="3762375"/>
            <a:ext cx="3297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 new modules are integrated, </a:t>
            </a:r>
          </a:p>
        </p:txBody>
      </p:sp>
      <p:sp>
        <p:nvSpPr>
          <p:cNvPr id="33811" name="Rectangle 18"/>
          <p:cNvSpPr>
            <a:spLocks noChangeArrowheads="1"/>
          </p:cNvSpPr>
          <p:nvPr/>
        </p:nvSpPr>
        <p:spPr bwMode="auto">
          <a:xfrm>
            <a:off x="3668713" y="3990975"/>
            <a:ext cx="3065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 subset of tests is re-run</a:t>
            </a:r>
          </a:p>
        </p:txBody>
      </p:sp>
      <p:sp>
        <p:nvSpPr>
          <p:cNvPr id="33812" name="Rectangle 19"/>
          <p:cNvSpPr>
            <a:spLocks noChangeArrowheads="1"/>
          </p:cNvSpPr>
          <p:nvPr/>
        </p:nvSpPr>
        <p:spPr bwMode="auto">
          <a:xfrm>
            <a:off x="4138613" y="1387475"/>
            <a:ext cx="32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</a:p>
        </p:txBody>
      </p:sp>
      <p:sp>
        <p:nvSpPr>
          <p:cNvPr id="33813" name="Rectangle 20"/>
          <p:cNvSpPr>
            <a:spLocks noChangeArrowheads="1"/>
          </p:cNvSpPr>
          <p:nvPr/>
        </p:nvSpPr>
        <p:spPr bwMode="auto">
          <a:xfrm>
            <a:off x="3351213" y="2403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</a:p>
        </p:txBody>
      </p:sp>
      <p:sp>
        <p:nvSpPr>
          <p:cNvPr id="33814" name="Rectangle 21"/>
          <p:cNvSpPr>
            <a:spLocks noChangeArrowheads="1"/>
          </p:cNvSpPr>
          <p:nvPr/>
        </p:nvSpPr>
        <p:spPr bwMode="auto">
          <a:xfrm>
            <a:off x="2627313" y="3381375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</a:p>
        </p:txBody>
      </p:sp>
      <p:sp>
        <p:nvSpPr>
          <p:cNvPr id="33815" name="Rectangle 22"/>
          <p:cNvSpPr>
            <a:spLocks noChangeArrowheads="1"/>
          </p:cNvSpPr>
          <p:nvPr/>
        </p:nvSpPr>
        <p:spPr bwMode="auto">
          <a:xfrm>
            <a:off x="2093913" y="43084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</a:p>
        </p:txBody>
      </p:sp>
      <p:sp>
        <p:nvSpPr>
          <p:cNvPr id="33816" name="Rectangle 23"/>
          <p:cNvSpPr>
            <a:spLocks noChangeArrowheads="1"/>
          </p:cNvSpPr>
          <p:nvPr/>
        </p:nvSpPr>
        <p:spPr bwMode="auto">
          <a:xfrm>
            <a:off x="3021013" y="4308475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</a:p>
        </p:txBody>
      </p:sp>
      <p:sp>
        <p:nvSpPr>
          <p:cNvPr id="33817" name="Rectangle 24"/>
          <p:cNvSpPr>
            <a:spLocks noChangeArrowheads="1"/>
          </p:cNvSpPr>
          <p:nvPr/>
        </p:nvSpPr>
        <p:spPr bwMode="auto">
          <a:xfrm>
            <a:off x="4214813" y="241617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</a:t>
            </a:r>
          </a:p>
        </p:txBody>
      </p:sp>
      <p:sp>
        <p:nvSpPr>
          <p:cNvPr id="33818" name="Rectangle 25"/>
          <p:cNvSpPr>
            <a:spLocks noChangeArrowheads="1"/>
          </p:cNvSpPr>
          <p:nvPr/>
        </p:nvSpPr>
        <p:spPr bwMode="auto">
          <a:xfrm>
            <a:off x="5040313" y="2416175"/>
            <a:ext cx="331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</a:t>
            </a:r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 flipH="1">
            <a:off x="3530600" y="1866900"/>
            <a:ext cx="723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 flipH="1">
            <a:off x="2755900" y="2832100"/>
            <a:ext cx="723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 flipH="1">
            <a:off x="2273300" y="3810000"/>
            <a:ext cx="4572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1650" y="244475"/>
            <a:ext cx="4584700" cy="55403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Bottom-Up Integration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9E7ED-51E5-4525-B34F-CD15ED3D1533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41731" name="Freeform 3"/>
          <p:cNvSpPr>
            <a:spLocks/>
          </p:cNvSpPr>
          <p:nvPr/>
        </p:nvSpPr>
        <p:spPr bwMode="auto">
          <a:xfrm>
            <a:off x="1790700" y="2806700"/>
            <a:ext cx="2020888" cy="2147888"/>
          </a:xfrm>
          <a:custGeom>
            <a:avLst/>
            <a:gdLst>
              <a:gd name="T0" fmla="*/ 946 w 1273"/>
              <a:gd name="T1" fmla="*/ 111 h 1353"/>
              <a:gd name="T2" fmla="*/ 875 w 1273"/>
              <a:gd name="T3" fmla="*/ 80 h 1353"/>
              <a:gd name="T4" fmla="*/ 819 w 1273"/>
              <a:gd name="T5" fmla="*/ 56 h 1353"/>
              <a:gd name="T6" fmla="*/ 779 w 1273"/>
              <a:gd name="T7" fmla="*/ 40 h 1353"/>
              <a:gd name="T8" fmla="*/ 755 w 1273"/>
              <a:gd name="T9" fmla="*/ 24 h 1353"/>
              <a:gd name="T10" fmla="*/ 716 w 1273"/>
              <a:gd name="T11" fmla="*/ 8 h 1353"/>
              <a:gd name="T12" fmla="*/ 652 w 1273"/>
              <a:gd name="T13" fmla="*/ 0 h 1353"/>
              <a:gd name="T14" fmla="*/ 620 w 1273"/>
              <a:gd name="T15" fmla="*/ 0 h 1353"/>
              <a:gd name="T16" fmla="*/ 549 w 1273"/>
              <a:gd name="T17" fmla="*/ 16 h 1353"/>
              <a:gd name="T18" fmla="*/ 501 w 1273"/>
              <a:gd name="T19" fmla="*/ 40 h 1353"/>
              <a:gd name="T20" fmla="*/ 445 w 1273"/>
              <a:gd name="T21" fmla="*/ 72 h 1353"/>
              <a:gd name="T22" fmla="*/ 350 w 1273"/>
              <a:gd name="T23" fmla="*/ 119 h 1353"/>
              <a:gd name="T24" fmla="*/ 302 w 1273"/>
              <a:gd name="T25" fmla="*/ 135 h 1353"/>
              <a:gd name="T26" fmla="*/ 207 w 1273"/>
              <a:gd name="T27" fmla="*/ 191 h 1353"/>
              <a:gd name="T28" fmla="*/ 159 w 1273"/>
              <a:gd name="T29" fmla="*/ 239 h 1353"/>
              <a:gd name="T30" fmla="*/ 119 w 1273"/>
              <a:gd name="T31" fmla="*/ 286 h 1353"/>
              <a:gd name="T32" fmla="*/ 87 w 1273"/>
              <a:gd name="T33" fmla="*/ 358 h 1353"/>
              <a:gd name="T34" fmla="*/ 72 w 1273"/>
              <a:gd name="T35" fmla="*/ 390 h 1353"/>
              <a:gd name="T36" fmla="*/ 72 w 1273"/>
              <a:gd name="T37" fmla="*/ 469 h 1353"/>
              <a:gd name="T38" fmla="*/ 80 w 1273"/>
              <a:gd name="T39" fmla="*/ 557 h 1353"/>
              <a:gd name="T40" fmla="*/ 87 w 1273"/>
              <a:gd name="T41" fmla="*/ 604 h 1353"/>
              <a:gd name="T42" fmla="*/ 87 w 1273"/>
              <a:gd name="T43" fmla="*/ 660 h 1353"/>
              <a:gd name="T44" fmla="*/ 72 w 1273"/>
              <a:gd name="T45" fmla="*/ 732 h 1353"/>
              <a:gd name="T46" fmla="*/ 56 w 1273"/>
              <a:gd name="T47" fmla="*/ 787 h 1353"/>
              <a:gd name="T48" fmla="*/ 32 w 1273"/>
              <a:gd name="T49" fmla="*/ 851 h 1353"/>
              <a:gd name="T50" fmla="*/ 0 w 1273"/>
              <a:gd name="T51" fmla="*/ 970 h 1353"/>
              <a:gd name="T52" fmla="*/ 0 w 1273"/>
              <a:gd name="T53" fmla="*/ 1042 h 1353"/>
              <a:gd name="T54" fmla="*/ 8 w 1273"/>
              <a:gd name="T55" fmla="*/ 1113 h 1353"/>
              <a:gd name="T56" fmla="*/ 32 w 1273"/>
              <a:gd name="T57" fmla="*/ 1185 h 1353"/>
              <a:gd name="T58" fmla="*/ 48 w 1273"/>
              <a:gd name="T59" fmla="*/ 1217 h 1353"/>
              <a:gd name="T60" fmla="*/ 87 w 1273"/>
              <a:gd name="T61" fmla="*/ 1257 h 1353"/>
              <a:gd name="T62" fmla="*/ 127 w 1273"/>
              <a:gd name="T63" fmla="*/ 1280 h 1353"/>
              <a:gd name="T64" fmla="*/ 183 w 1273"/>
              <a:gd name="T65" fmla="*/ 1288 h 1353"/>
              <a:gd name="T66" fmla="*/ 254 w 1273"/>
              <a:gd name="T67" fmla="*/ 1288 h 1353"/>
              <a:gd name="T68" fmla="*/ 358 w 1273"/>
              <a:gd name="T69" fmla="*/ 1288 h 1353"/>
              <a:gd name="T70" fmla="*/ 445 w 1273"/>
              <a:gd name="T71" fmla="*/ 1288 h 1353"/>
              <a:gd name="T72" fmla="*/ 533 w 1273"/>
              <a:gd name="T73" fmla="*/ 1288 h 1353"/>
              <a:gd name="T74" fmla="*/ 636 w 1273"/>
              <a:gd name="T75" fmla="*/ 1288 h 1353"/>
              <a:gd name="T76" fmla="*/ 739 w 1273"/>
              <a:gd name="T77" fmla="*/ 1296 h 1353"/>
              <a:gd name="T78" fmla="*/ 811 w 1273"/>
              <a:gd name="T79" fmla="*/ 1312 h 1353"/>
              <a:gd name="T80" fmla="*/ 851 w 1273"/>
              <a:gd name="T81" fmla="*/ 1320 h 1353"/>
              <a:gd name="T82" fmla="*/ 954 w 1273"/>
              <a:gd name="T83" fmla="*/ 1336 h 1353"/>
              <a:gd name="T84" fmla="*/ 1034 w 1273"/>
              <a:gd name="T85" fmla="*/ 1352 h 1353"/>
              <a:gd name="T86" fmla="*/ 1097 w 1273"/>
              <a:gd name="T87" fmla="*/ 1352 h 1353"/>
              <a:gd name="T88" fmla="*/ 1169 w 1273"/>
              <a:gd name="T89" fmla="*/ 1344 h 1353"/>
              <a:gd name="T90" fmla="*/ 1200 w 1273"/>
              <a:gd name="T91" fmla="*/ 1328 h 1353"/>
              <a:gd name="T92" fmla="*/ 1248 w 1273"/>
              <a:gd name="T93" fmla="*/ 1280 h 1353"/>
              <a:gd name="T94" fmla="*/ 1264 w 1273"/>
              <a:gd name="T95" fmla="*/ 1233 h 1353"/>
              <a:gd name="T96" fmla="*/ 1272 w 1273"/>
              <a:gd name="T97" fmla="*/ 1169 h 1353"/>
              <a:gd name="T98" fmla="*/ 1256 w 1273"/>
              <a:gd name="T99" fmla="*/ 1082 h 1353"/>
              <a:gd name="T100" fmla="*/ 1240 w 1273"/>
              <a:gd name="T101" fmla="*/ 1034 h 1353"/>
              <a:gd name="T102" fmla="*/ 1208 w 1273"/>
              <a:gd name="T103" fmla="*/ 938 h 1353"/>
              <a:gd name="T104" fmla="*/ 1185 w 1273"/>
              <a:gd name="T105" fmla="*/ 875 h 1353"/>
              <a:gd name="T106" fmla="*/ 1161 w 1273"/>
              <a:gd name="T107" fmla="*/ 811 h 1353"/>
              <a:gd name="T108" fmla="*/ 1145 w 1273"/>
              <a:gd name="T109" fmla="*/ 708 h 1353"/>
              <a:gd name="T110" fmla="*/ 1145 w 1273"/>
              <a:gd name="T111" fmla="*/ 636 h 1353"/>
              <a:gd name="T112" fmla="*/ 1137 w 1273"/>
              <a:gd name="T113" fmla="*/ 477 h 1353"/>
              <a:gd name="T114" fmla="*/ 1129 w 1273"/>
              <a:gd name="T115" fmla="*/ 398 h 1353"/>
              <a:gd name="T116" fmla="*/ 1105 w 1273"/>
              <a:gd name="T117" fmla="*/ 310 h 1353"/>
              <a:gd name="T118" fmla="*/ 1089 w 1273"/>
              <a:gd name="T119" fmla="*/ 278 h 1353"/>
              <a:gd name="T120" fmla="*/ 1018 w 1273"/>
              <a:gd name="T121" fmla="*/ 183 h 1353"/>
              <a:gd name="T122" fmla="*/ 946 w 1273"/>
              <a:gd name="T123" fmla="*/ 111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3" h="1353">
                <a:moveTo>
                  <a:pt x="962" y="119"/>
                </a:moveTo>
                <a:lnTo>
                  <a:pt x="946" y="111"/>
                </a:lnTo>
                <a:lnTo>
                  <a:pt x="906" y="95"/>
                </a:lnTo>
                <a:lnTo>
                  <a:pt x="875" y="80"/>
                </a:lnTo>
                <a:lnTo>
                  <a:pt x="851" y="72"/>
                </a:lnTo>
                <a:lnTo>
                  <a:pt x="819" y="56"/>
                </a:lnTo>
                <a:lnTo>
                  <a:pt x="803" y="48"/>
                </a:lnTo>
                <a:lnTo>
                  <a:pt x="779" y="40"/>
                </a:lnTo>
                <a:lnTo>
                  <a:pt x="763" y="32"/>
                </a:lnTo>
                <a:lnTo>
                  <a:pt x="755" y="24"/>
                </a:lnTo>
                <a:lnTo>
                  <a:pt x="739" y="16"/>
                </a:lnTo>
                <a:lnTo>
                  <a:pt x="716" y="8"/>
                </a:lnTo>
                <a:lnTo>
                  <a:pt x="684" y="0"/>
                </a:lnTo>
                <a:lnTo>
                  <a:pt x="652" y="0"/>
                </a:lnTo>
                <a:lnTo>
                  <a:pt x="636" y="0"/>
                </a:lnTo>
                <a:lnTo>
                  <a:pt x="620" y="0"/>
                </a:lnTo>
                <a:lnTo>
                  <a:pt x="580" y="8"/>
                </a:lnTo>
                <a:lnTo>
                  <a:pt x="549" y="16"/>
                </a:lnTo>
                <a:lnTo>
                  <a:pt x="517" y="32"/>
                </a:lnTo>
                <a:lnTo>
                  <a:pt x="501" y="40"/>
                </a:lnTo>
                <a:lnTo>
                  <a:pt x="485" y="48"/>
                </a:lnTo>
                <a:lnTo>
                  <a:pt x="445" y="72"/>
                </a:lnTo>
                <a:lnTo>
                  <a:pt x="398" y="95"/>
                </a:lnTo>
                <a:lnTo>
                  <a:pt x="350" y="119"/>
                </a:lnTo>
                <a:lnTo>
                  <a:pt x="326" y="127"/>
                </a:lnTo>
                <a:lnTo>
                  <a:pt x="302" y="135"/>
                </a:lnTo>
                <a:lnTo>
                  <a:pt x="254" y="159"/>
                </a:lnTo>
                <a:lnTo>
                  <a:pt x="207" y="191"/>
                </a:lnTo>
                <a:lnTo>
                  <a:pt x="167" y="223"/>
                </a:lnTo>
                <a:lnTo>
                  <a:pt x="159" y="239"/>
                </a:lnTo>
                <a:lnTo>
                  <a:pt x="143" y="254"/>
                </a:lnTo>
                <a:lnTo>
                  <a:pt x="119" y="286"/>
                </a:lnTo>
                <a:lnTo>
                  <a:pt x="95" y="326"/>
                </a:lnTo>
                <a:lnTo>
                  <a:pt x="87" y="358"/>
                </a:lnTo>
                <a:lnTo>
                  <a:pt x="80" y="374"/>
                </a:lnTo>
                <a:lnTo>
                  <a:pt x="72" y="390"/>
                </a:lnTo>
                <a:lnTo>
                  <a:pt x="72" y="422"/>
                </a:lnTo>
                <a:lnTo>
                  <a:pt x="72" y="469"/>
                </a:lnTo>
                <a:lnTo>
                  <a:pt x="72" y="525"/>
                </a:lnTo>
                <a:lnTo>
                  <a:pt x="80" y="557"/>
                </a:lnTo>
                <a:lnTo>
                  <a:pt x="80" y="565"/>
                </a:lnTo>
                <a:lnTo>
                  <a:pt x="87" y="604"/>
                </a:lnTo>
                <a:lnTo>
                  <a:pt x="87" y="636"/>
                </a:lnTo>
                <a:lnTo>
                  <a:pt x="87" y="660"/>
                </a:lnTo>
                <a:lnTo>
                  <a:pt x="80" y="692"/>
                </a:lnTo>
                <a:lnTo>
                  <a:pt x="72" y="732"/>
                </a:lnTo>
                <a:lnTo>
                  <a:pt x="64" y="763"/>
                </a:lnTo>
                <a:lnTo>
                  <a:pt x="56" y="787"/>
                </a:lnTo>
                <a:lnTo>
                  <a:pt x="48" y="811"/>
                </a:lnTo>
                <a:lnTo>
                  <a:pt x="32" y="851"/>
                </a:lnTo>
                <a:lnTo>
                  <a:pt x="16" y="907"/>
                </a:lnTo>
                <a:lnTo>
                  <a:pt x="0" y="970"/>
                </a:lnTo>
                <a:lnTo>
                  <a:pt x="0" y="1018"/>
                </a:lnTo>
                <a:lnTo>
                  <a:pt x="0" y="1042"/>
                </a:lnTo>
                <a:lnTo>
                  <a:pt x="0" y="1066"/>
                </a:lnTo>
                <a:lnTo>
                  <a:pt x="8" y="1113"/>
                </a:lnTo>
                <a:lnTo>
                  <a:pt x="16" y="1153"/>
                </a:lnTo>
                <a:lnTo>
                  <a:pt x="32" y="1185"/>
                </a:lnTo>
                <a:lnTo>
                  <a:pt x="40" y="1201"/>
                </a:lnTo>
                <a:lnTo>
                  <a:pt x="48" y="1217"/>
                </a:lnTo>
                <a:lnTo>
                  <a:pt x="64" y="1233"/>
                </a:lnTo>
                <a:lnTo>
                  <a:pt x="87" y="1257"/>
                </a:lnTo>
                <a:lnTo>
                  <a:pt x="111" y="1272"/>
                </a:lnTo>
                <a:lnTo>
                  <a:pt x="127" y="1280"/>
                </a:lnTo>
                <a:lnTo>
                  <a:pt x="159" y="1288"/>
                </a:lnTo>
                <a:lnTo>
                  <a:pt x="183" y="1288"/>
                </a:lnTo>
                <a:lnTo>
                  <a:pt x="215" y="1288"/>
                </a:lnTo>
                <a:lnTo>
                  <a:pt x="254" y="1288"/>
                </a:lnTo>
                <a:lnTo>
                  <a:pt x="294" y="1288"/>
                </a:lnTo>
                <a:lnTo>
                  <a:pt x="358" y="1288"/>
                </a:lnTo>
                <a:lnTo>
                  <a:pt x="413" y="1288"/>
                </a:lnTo>
                <a:lnTo>
                  <a:pt x="445" y="1288"/>
                </a:lnTo>
                <a:lnTo>
                  <a:pt x="477" y="1288"/>
                </a:lnTo>
                <a:lnTo>
                  <a:pt x="533" y="1288"/>
                </a:lnTo>
                <a:lnTo>
                  <a:pt x="596" y="1288"/>
                </a:lnTo>
                <a:lnTo>
                  <a:pt x="636" y="1288"/>
                </a:lnTo>
                <a:lnTo>
                  <a:pt x="684" y="1288"/>
                </a:lnTo>
                <a:lnTo>
                  <a:pt x="739" y="1296"/>
                </a:lnTo>
                <a:lnTo>
                  <a:pt x="771" y="1304"/>
                </a:lnTo>
                <a:lnTo>
                  <a:pt x="811" y="1312"/>
                </a:lnTo>
                <a:lnTo>
                  <a:pt x="819" y="1312"/>
                </a:lnTo>
                <a:lnTo>
                  <a:pt x="851" y="1320"/>
                </a:lnTo>
                <a:lnTo>
                  <a:pt x="898" y="1328"/>
                </a:lnTo>
                <a:lnTo>
                  <a:pt x="954" y="1336"/>
                </a:lnTo>
                <a:lnTo>
                  <a:pt x="1010" y="1352"/>
                </a:lnTo>
                <a:lnTo>
                  <a:pt x="1034" y="1352"/>
                </a:lnTo>
                <a:lnTo>
                  <a:pt x="1049" y="1352"/>
                </a:lnTo>
                <a:lnTo>
                  <a:pt x="1097" y="1352"/>
                </a:lnTo>
                <a:lnTo>
                  <a:pt x="1129" y="1352"/>
                </a:lnTo>
                <a:lnTo>
                  <a:pt x="1169" y="1344"/>
                </a:lnTo>
                <a:lnTo>
                  <a:pt x="1185" y="1336"/>
                </a:lnTo>
                <a:lnTo>
                  <a:pt x="1200" y="1328"/>
                </a:lnTo>
                <a:lnTo>
                  <a:pt x="1232" y="1304"/>
                </a:lnTo>
                <a:lnTo>
                  <a:pt x="1248" y="1280"/>
                </a:lnTo>
                <a:lnTo>
                  <a:pt x="1264" y="1249"/>
                </a:lnTo>
                <a:lnTo>
                  <a:pt x="1264" y="1233"/>
                </a:lnTo>
                <a:lnTo>
                  <a:pt x="1272" y="1209"/>
                </a:lnTo>
                <a:lnTo>
                  <a:pt x="1272" y="1169"/>
                </a:lnTo>
                <a:lnTo>
                  <a:pt x="1264" y="1129"/>
                </a:lnTo>
                <a:lnTo>
                  <a:pt x="1256" y="1082"/>
                </a:lnTo>
                <a:lnTo>
                  <a:pt x="1248" y="1058"/>
                </a:lnTo>
                <a:lnTo>
                  <a:pt x="1240" y="1034"/>
                </a:lnTo>
                <a:lnTo>
                  <a:pt x="1224" y="986"/>
                </a:lnTo>
                <a:lnTo>
                  <a:pt x="1208" y="938"/>
                </a:lnTo>
                <a:lnTo>
                  <a:pt x="1193" y="899"/>
                </a:lnTo>
                <a:lnTo>
                  <a:pt x="1185" y="875"/>
                </a:lnTo>
                <a:lnTo>
                  <a:pt x="1177" y="859"/>
                </a:lnTo>
                <a:lnTo>
                  <a:pt x="1161" y="811"/>
                </a:lnTo>
                <a:lnTo>
                  <a:pt x="1153" y="763"/>
                </a:lnTo>
                <a:lnTo>
                  <a:pt x="1145" y="708"/>
                </a:lnTo>
                <a:lnTo>
                  <a:pt x="1145" y="684"/>
                </a:lnTo>
                <a:lnTo>
                  <a:pt x="1145" y="636"/>
                </a:lnTo>
                <a:lnTo>
                  <a:pt x="1137" y="533"/>
                </a:lnTo>
                <a:lnTo>
                  <a:pt x="1137" y="477"/>
                </a:lnTo>
                <a:lnTo>
                  <a:pt x="1137" y="453"/>
                </a:lnTo>
                <a:lnTo>
                  <a:pt x="1129" y="398"/>
                </a:lnTo>
                <a:lnTo>
                  <a:pt x="1121" y="350"/>
                </a:lnTo>
                <a:lnTo>
                  <a:pt x="1105" y="310"/>
                </a:lnTo>
                <a:lnTo>
                  <a:pt x="1097" y="294"/>
                </a:lnTo>
                <a:lnTo>
                  <a:pt x="1089" y="278"/>
                </a:lnTo>
                <a:lnTo>
                  <a:pt x="1057" y="231"/>
                </a:lnTo>
                <a:lnTo>
                  <a:pt x="1018" y="183"/>
                </a:lnTo>
                <a:lnTo>
                  <a:pt x="970" y="135"/>
                </a:lnTo>
                <a:lnTo>
                  <a:pt x="946" y="111"/>
                </a:lnTo>
                <a:lnTo>
                  <a:pt x="962" y="11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962400" y="11811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41733" name="Rectangle 5"/>
          <p:cNvSpPr>
            <a:spLocks noChangeArrowheads="1"/>
          </p:cNvSpPr>
          <p:nvPr/>
        </p:nvSpPr>
        <p:spPr bwMode="auto">
          <a:xfrm>
            <a:off x="3200400" y="21463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2451100" y="31242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1735" name="Rectangle 7"/>
          <p:cNvSpPr>
            <a:spLocks noChangeArrowheads="1"/>
          </p:cNvSpPr>
          <p:nvPr/>
        </p:nvSpPr>
        <p:spPr bwMode="auto">
          <a:xfrm>
            <a:off x="1968500" y="40894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1736" name="Rectangle 8"/>
          <p:cNvSpPr>
            <a:spLocks noChangeArrowheads="1"/>
          </p:cNvSpPr>
          <p:nvPr/>
        </p:nvSpPr>
        <p:spPr bwMode="auto">
          <a:xfrm>
            <a:off x="2870200" y="40894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1737" name="Rectangle 9"/>
          <p:cNvSpPr>
            <a:spLocks noChangeArrowheads="1"/>
          </p:cNvSpPr>
          <p:nvPr/>
        </p:nvSpPr>
        <p:spPr bwMode="auto">
          <a:xfrm>
            <a:off x="4064000" y="21463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1738" name="Rectangle 10"/>
          <p:cNvSpPr>
            <a:spLocks noChangeArrowheads="1"/>
          </p:cNvSpPr>
          <p:nvPr/>
        </p:nvSpPr>
        <p:spPr bwMode="auto">
          <a:xfrm>
            <a:off x="4927600" y="21463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4828" name="Group 11"/>
          <p:cNvGrpSpPr>
            <a:grpSpLocks/>
          </p:cNvGrpSpPr>
          <p:nvPr/>
        </p:nvGrpSpPr>
        <p:grpSpPr bwMode="auto">
          <a:xfrm>
            <a:off x="3581400" y="1676400"/>
            <a:ext cx="725488" cy="457200"/>
            <a:chOff x="2256" y="1056"/>
            <a:chExt cx="457" cy="288"/>
          </a:xfrm>
        </p:grpSpPr>
        <p:sp>
          <p:nvSpPr>
            <p:cNvPr id="841740" name="Freeform 12"/>
            <p:cNvSpPr>
              <a:spLocks/>
            </p:cNvSpPr>
            <p:nvPr/>
          </p:nvSpPr>
          <p:spPr bwMode="auto">
            <a:xfrm>
              <a:off x="2584" y="1056"/>
              <a:ext cx="129" cy="97"/>
            </a:xfrm>
            <a:custGeom>
              <a:avLst/>
              <a:gdLst>
                <a:gd name="T0" fmla="*/ 128 w 129"/>
                <a:gd name="T1" fmla="*/ 0 h 97"/>
                <a:gd name="T2" fmla="*/ 38 w 129"/>
                <a:gd name="T3" fmla="*/ 96 h 97"/>
                <a:gd name="T4" fmla="*/ 23 w 129"/>
                <a:gd name="T5" fmla="*/ 66 h 97"/>
                <a:gd name="T6" fmla="*/ 0 w 129"/>
                <a:gd name="T7" fmla="*/ 37 h 97"/>
                <a:gd name="T8" fmla="*/ 128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128" y="0"/>
                  </a:moveTo>
                  <a:lnTo>
                    <a:pt x="38" y="96"/>
                  </a:lnTo>
                  <a:lnTo>
                    <a:pt x="23" y="66"/>
                  </a:lnTo>
                  <a:lnTo>
                    <a:pt x="0" y="37"/>
                  </a:lnTo>
                  <a:lnTo>
                    <a:pt x="1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1741" name="Line 13"/>
            <p:cNvSpPr>
              <a:spLocks noChangeShapeType="1"/>
            </p:cNvSpPr>
            <p:nvPr/>
          </p:nvSpPr>
          <p:spPr bwMode="auto">
            <a:xfrm flipH="1">
              <a:off x="2256" y="1128"/>
              <a:ext cx="36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4829" name="Group 14"/>
          <p:cNvGrpSpPr>
            <a:grpSpLocks/>
          </p:cNvGrpSpPr>
          <p:nvPr/>
        </p:nvGrpSpPr>
        <p:grpSpPr bwMode="auto">
          <a:xfrm>
            <a:off x="2806700" y="2641600"/>
            <a:ext cx="712788" cy="469900"/>
            <a:chOff x="1768" y="1664"/>
            <a:chExt cx="449" cy="296"/>
          </a:xfrm>
        </p:grpSpPr>
        <p:sp>
          <p:nvSpPr>
            <p:cNvPr id="841743" name="Freeform 15"/>
            <p:cNvSpPr>
              <a:spLocks/>
            </p:cNvSpPr>
            <p:nvPr/>
          </p:nvSpPr>
          <p:spPr bwMode="auto">
            <a:xfrm>
              <a:off x="2096" y="1664"/>
              <a:ext cx="121" cy="97"/>
            </a:xfrm>
            <a:custGeom>
              <a:avLst/>
              <a:gdLst>
                <a:gd name="T0" fmla="*/ 120 w 121"/>
                <a:gd name="T1" fmla="*/ 0 h 97"/>
                <a:gd name="T2" fmla="*/ 30 w 121"/>
                <a:gd name="T3" fmla="*/ 96 h 97"/>
                <a:gd name="T4" fmla="*/ 15 w 121"/>
                <a:gd name="T5" fmla="*/ 66 h 97"/>
                <a:gd name="T6" fmla="*/ 0 w 121"/>
                <a:gd name="T7" fmla="*/ 44 h 97"/>
                <a:gd name="T8" fmla="*/ 120 w 12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7">
                  <a:moveTo>
                    <a:pt x="120" y="0"/>
                  </a:moveTo>
                  <a:lnTo>
                    <a:pt x="30" y="96"/>
                  </a:lnTo>
                  <a:lnTo>
                    <a:pt x="15" y="66"/>
                  </a:lnTo>
                  <a:lnTo>
                    <a:pt x="0" y="44"/>
                  </a:lnTo>
                  <a:lnTo>
                    <a:pt x="12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1744" name="Line 16"/>
            <p:cNvSpPr>
              <a:spLocks noChangeShapeType="1"/>
            </p:cNvSpPr>
            <p:nvPr/>
          </p:nvSpPr>
          <p:spPr bwMode="auto">
            <a:xfrm flipH="1">
              <a:off x="1768" y="1736"/>
              <a:ext cx="352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841745" name="Line 17"/>
          <p:cNvSpPr>
            <a:spLocks noChangeShapeType="1"/>
          </p:cNvSpPr>
          <p:nvPr/>
        </p:nvSpPr>
        <p:spPr bwMode="auto">
          <a:xfrm flipH="1">
            <a:off x="2286000" y="3619500"/>
            <a:ext cx="520700" cy="469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1746" name="Line 18"/>
          <p:cNvSpPr>
            <a:spLocks noChangeShapeType="1"/>
          </p:cNvSpPr>
          <p:nvPr/>
        </p:nvSpPr>
        <p:spPr bwMode="auto">
          <a:xfrm>
            <a:off x="2781300" y="3619500"/>
            <a:ext cx="444500" cy="48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1747" name="Line 19"/>
          <p:cNvSpPr>
            <a:spLocks noChangeShapeType="1"/>
          </p:cNvSpPr>
          <p:nvPr/>
        </p:nvSpPr>
        <p:spPr bwMode="auto">
          <a:xfrm>
            <a:off x="4330700" y="1676400"/>
            <a:ext cx="381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1748" name="Line 20"/>
          <p:cNvSpPr>
            <a:spLocks noChangeShapeType="1"/>
          </p:cNvSpPr>
          <p:nvPr/>
        </p:nvSpPr>
        <p:spPr bwMode="auto">
          <a:xfrm>
            <a:off x="4305300" y="1701800"/>
            <a:ext cx="977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1749" name="Rectangle 21"/>
          <p:cNvSpPr>
            <a:spLocks noChangeArrowheads="1"/>
          </p:cNvSpPr>
          <p:nvPr/>
        </p:nvSpPr>
        <p:spPr bwMode="auto">
          <a:xfrm>
            <a:off x="3884613" y="2822575"/>
            <a:ext cx="302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drivers are replaced one at a </a:t>
            </a:r>
          </a:p>
        </p:txBody>
      </p:sp>
      <p:sp>
        <p:nvSpPr>
          <p:cNvPr id="841750" name="Rectangle 22"/>
          <p:cNvSpPr>
            <a:spLocks noChangeArrowheads="1"/>
          </p:cNvSpPr>
          <p:nvPr/>
        </p:nvSpPr>
        <p:spPr bwMode="auto">
          <a:xfrm>
            <a:off x="3884613" y="3051175"/>
            <a:ext cx="194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time, "depth first"</a:t>
            </a:r>
          </a:p>
        </p:txBody>
      </p:sp>
      <p:sp>
        <p:nvSpPr>
          <p:cNvPr id="841751" name="Rectangle 23"/>
          <p:cNvSpPr>
            <a:spLocks noChangeArrowheads="1"/>
          </p:cNvSpPr>
          <p:nvPr/>
        </p:nvSpPr>
        <p:spPr bwMode="auto">
          <a:xfrm>
            <a:off x="3783013" y="3698875"/>
            <a:ext cx="353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worker modules are grouped into </a:t>
            </a:r>
          </a:p>
        </p:txBody>
      </p:sp>
      <p:sp>
        <p:nvSpPr>
          <p:cNvPr id="841752" name="Rectangle 24"/>
          <p:cNvSpPr>
            <a:spLocks noChangeArrowheads="1"/>
          </p:cNvSpPr>
          <p:nvPr/>
        </p:nvSpPr>
        <p:spPr bwMode="auto">
          <a:xfrm>
            <a:off x="3783013" y="3927475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builds and integrated</a:t>
            </a:r>
          </a:p>
        </p:txBody>
      </p:sp>
      <p:sp>
        <p:nvSpPr>
          <p:cNvPr id="841753" name="Rectangle 25"/>
          <p:cNvSpPr>
            <a:spLocks noChangeArrowheads="1"/>
          </p:cNvSpPr>
          <p:nvPr/>
        </p:nvSpPr>
        <p:spPr bwMode="auto">
          <a:xfrm>
            <a:off x="4189413" y="1209675"/>
            <a:ext cx="32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</a:p>
        </p:txBody>
      </p:sp>
      <p:sp>
        <p:nvSpPr>
          <p:cNvPr id="841754" name="Rectangle 26"/>
          <p:cNvSpPr>
            <a:spLocks noChangeArrowheads="1"/>
          </p:cNvSpPr>
          <p:nvPr/>
        </p:nvSpPr>
        <p:spPr bwMode="auto">
          <a:xfrm>
            <a:off x="3402013" y="2225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</a:p>
        </p:txBody>
      </p:sp>
      <p:sp>
        <p:nvSpPr>
          <p:cNvPr id="841755" name="Rectangle 27"/>
          <p:cNvSpPr>
            <a:spLocks noChangeArrowheads="1"/>
          </p:cNvSpPr>
          <p:nvPr/>
        </p:nvSpPr>
        <p:spPr bwMode="auto">
          <a:xfrm>
            <a:off x="2678113" y="3203575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841756" name="Rectangle 28"/>
          <p:cNvSpPr>
            <a:spLocks noChangeArrowheads="1"/>
          </p:cNvSpPr>
          <p:nvPr/>
        </p:nvSpPr>
        <p:spPr bwMode="auto">
          <a:xfrm>
            <a:off x="2144713" y="41306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</a:p>
        </p:txBody>
      </p:sp>
      <p:sp>
        <p:nvSpPr>
          <p:cNvPr id="841757" name="Rectangle 29"/>
          <p:cNvSpPr>
            <a:spLocks noChangeArrowheads="1"/>
          </p:cNvSpPr>
          <p:nvPr/>
        </p:nvSpPr>
        <p:spPr bwMode="auto">
          <a:xfrm>
            <a:off x="3071813" y="4130675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p:sp>
        <p:nvSpPr>
          <p:cNvPr id="841758" name="Rectangle 30"/>
          <p:cNvSpPr>
            <a:spLocks noChangeArrowheads="1"/>
          </p:cNvSpPr>
          <p:nvPr/>
        </p:nvSpPr>
        <p:spPr bwMode="auto">
          <a:xfrm>
            <a:off x="4265613" y="223837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</a:p>
        </p:txBody>
      </p:sp>
      <p:sp>
        <p:nvSpPr>
          <p:cNvPr id="841759" name="Rectangle 31"/>
          <p:cNvSpPr>
            <a:spLocks noChangeArrowheads="1"/>
          </p:cNvSpPr>
          <p:nvPr/>
        </p:nvSpPr>
        <p:spPr bwMode="auto">
          <a:xfrm>
            <a:off x="5091113" y="2238375"/>
            <a:ext cx="331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</a:p>
        </p:txBody>
      </p:sp>
      <p:sp>
        <p:nvSpPr>
          <p:cNvPr id="841760" name="Rectangle 32"/>
          <p:cNvSpPr>
            <a:spLocks noChangeArrowheads="1"/>
          </p:cNvSpPr>
          <p:nvPr/>
        </p:nvSpPr>
        <p:spPr bwMode="auto">
          <a:xfrm>
            <a:off x="2182813" y="4875213"/>
            <a:ext cx="10842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cluster</a:t>
            </a:r>
          </a:p>
        </p:txBody>
      </p:sp>
      <p:sp>
        <p:nvSpPr>
          <p:cNvPr id="841761" name="Line 33"/>
          <p:cNvSpPr>
            <a:spLocks noChangeShapeType="1"/>
          </p:cNvSpPr>
          <p:nvPr/>
        </p:nvSpPr>
        <p:spPr bwMode="auto">
          <a:xfrm>
            <a:off x="3651250" y="2711450"/>
            <a:ext cx="279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44638" y="571500"/>
            <a:ext cx="5795962" cy="558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Sandwich Testing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CE7D37-2069-42A2-B8E8-299AEBA56C5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5844" name="Freeform 3"/>
          <p:cNvSpPr>
            <a:spLocks/>
          </p:cNvSpPr>
          <p:nvPr/>
        </p:nvSpPr>
        <p:spPr bwMode="auto">
          <a:xfrm>
            <a:off x="1790700" y="2806700"/>
            <a:ext cx="2020888" cy="2147888"/>
          </a:xfrm>
          <a:custGeom>
            <a:avLst/>
            <a:gdLst>
              <a:gd name="T0" fmla="*/ 2147483646 w 1273"/>
              <a:gd name="T1" fmla="*/ 2147483646 h 1353"/>
              <a:gd name="T2" fmla="*/ 2147483646 w 1273"/>
              <a:gd name="T3" fmla="*/ 2147483646 h 1353"/>
              <a:gd name="T4" fmla="*/ 2147483646 w 1273"/>
              <a:gd name="T5" fmla="*/ 2147483646 h 1353"/>
              <a:gd name="T6" fmla="*/ 2147483646 w 1273"/>
              <a:gd name="T7" fmla="*/ 2147483646 h 1353"/>
              <a:gd name="T8" fmla="*/ 2147483646 w 1273"/>
              <a:gd name="T9" fmla="*/ 2147483646 h 1353"/>
              <a:gd name="T10" fmla="*/ 2147483646 w 1273"/>
              <a:gd name="T11" fmla="*/ 2147483646 h 1353"/>
              <a:gd name="T12" fmla="*/ 2147483646 w 1273"/>
              <a:gd name="T13" fmla="*/ 0 h 1353"/>
              <a:gd name="T14" fmla="*/ 2147483646 w 1273"/>
              <a:gd name="T15" fmla="*/ 0 h 1353"/>
              <a:gd name="T16" fmla="*/ 2147483646 w 1273"/>
              <a:gd name="T17" fmla="*/ 2147483646 h 1353"/>
              <a:gd name="T18" fmla="*/ 2147483646 w 1273"/>
              <a:gd name="T19" fmla="*/ 2147483646 h 1353"/>
              <a:gd name="T20" fmla="*/ 2147483646 w 1273"/>
              <a:gd name="T21" fmla="*/ 2147483646 h 1353"/>
              <a:gd name="T22" fmla="*/ 2147483646 w 1273"/>
              <a:gd name="T23" fmla="*/ 2147483646 h 1353"/>
              <a:gd name="T24" fmla="*/ 2147483646 w 1273"/>
              <a:gd name="T25" fmla="*/ 2147483646 h 1353"/>
              <a:gd name="T26" fmla="*/ 2147483646 w 1273"/>
              <a:gd name="T27" fmla="*/ 2147483646 h 1353"/>
              <a:gd name="T28" fmla="*/ 2147483646 w 1273"/>
              <a:gd name="T29" fmla="*/ 2147483646 h 1353"/>
              <a:gd name="T30" fmla="*/ 2147483646 w 1273"/>
              <a:gd name="T31" fmla="*/ 2147483646 h 1353"/>
              <a:gd name="T32" fmla="*/ 2147483646 w 1273"/>
              <a:gd name="T33" fmla="*/ 2147483646 h 1353"/>
              <a:gd name="T34" fmla="*/ 2147483646 w 1273"/>
              <a:gd name="T35" fmla="*/ 2147483646 h 1353"/>
              <a:gd name="T36" fmla="*/ 2147483646 w 1273"/>
              <a:gd name="T37" fmla="*/ 2147483646 h 1353"/>
              <a:gd name="T38" fmla="*/ 2147483646 w 1273"/>
              <a:gd name="T39" fmla="*/ 2147483646 h 1353"/>
              <a:gd name="T40" fmla="*/ 2147483646 w 1273"/>
              <a:gd name="T41" fmla="*/ 2147483646 h 1353"/>
              <a:gd name="T42" fmla="*/ 2147483646 w 1273"/>
              <a:gd name="T43" fmla="*/ 2147483646 h 1353"/>
              <a:gd name="T44" fmla="*/ 2147483646 w 1273"/>
              <a:gd name="T45" fmla="*/ 2147483646 h 1353"/>
              <a:gd name="T46" fmla="*/ 2147483646 w 1273"/>
              <a:gd name="T47" fmla="*/ 2147483646 h 1353"/>
              <a:gd name="T48" fmla="*/ 2147483646 w 1273"/>
              <a:gd name="T49" fmla="*/ 2147483646 h 1353"/>
              <a:gd name="T50" fmla="*/ 0 w 1273"/>
              <a:gd name="T51" fmla="*/ 2147483646 h 1353"/>
              <a:gd name="T52" fmla="*/ 0 w 1273"/>
              <a:gd name="T53" fmla="*/ 2147483646 h 1353"/>
              <a:gd name="T54" fmla="*/ 2147483646 w 1273"/>
              <a:gd name="T55" fmla="*/ 2147483646 h 1353"/>
              <a:gd name="T56" fmla="*/ 2147483646 w 1273"/>
              <a:gd name="T57" fmla="*/ 2147483646 h 1353"/>
              <a:gd name="T58" fmla="*/ 2147483646 w 1273"/>
              <a:gd name="T59" fmla="*/ 2147483646 h 1353"/>
              <a:gd name="T60" fmla="*/ 2147483646 w 1273"/>
              <a:gd name="T61" fmla="*/ 2147483646 h 1353"/>
              <a:gd name="T62" fmla="*/ 2147483646 w 1273"/>
              <a:gd name="T63" fmla="*/ 2147483646 h 1353"/>
              <a:gd name="T64" fmla="*/ 2147483646 w 1273"/>
              <a:gd name="T65" fmla="*/ 2147483646 h 1353"/>
              <a:gd name="T66" fmla="*/ 2147483646 w 1273"/>
              <a:gd name="T67" fmla="*/ 2147483646 h 1353"/>
              <a:gd name="T68" fmla="*/ 2147483646 w 1273"/>
              <a:gd name="T69" fmla="*/ 2147483646 h 1353"/>
              <a:gd name="T70" fmla="*/ 2147483646 w 1273"/>
              <a:gd name="T71" fmla="*/ 2147483646 h 1353"/>
              <a:gd name="T72" fmla="*/ 2147483646 w 1273"/>
              <a:gd name="T73" fmla="*/ 2147483646 h 1353"/>
              <a:gd name="T74" fmla="*/ 2147483646 w 1273"/>
              <a:gd name="T75" fmla="*/ 2147483646 h 1353"/>
              <a:gd name="T76" fmla="*/ 2147483646 w 1273"/>
              <a:gd name="T77" fmla="*/ 2147483646 h 1353"/>
              <a:gd name="T78" fmla="*/ 2147483646 w 1273"/>
              <a:gd name="T79" fmla="*/ 2147483646 h 1353"/>
              <a:gd name="T80" fmla="*/ 2147483646 w 1273"/>
              <a:gd name="T81" fmla="*/ 2147483646 h 1353"/>
              <a:gd name="T82" fmla="*/ 2147483646 w 1273"/>
              <a:gd name="T83" fmla="*/ 2147483646 h 1353"/>
              <a:gd name="T84" fmla="*/ 2147483646 w 1273"/>
              <a:gd name="T85" fmla="*/ 2147483646 h 1353"/>
              <a:gd name="T86" fmla="*/ 2147483646 w 1273"/>
              <a:gd name="T87" fmla="*/ 2147483646 h 1353"/>
              <a:gd name="T88" fmla="*/ 2147483646 w 1273"/>
              <a:gd name="T89" fmla="*/ 2147483646 h 1353"/>
              <a:gd name="T90" fmla="*/ 2147483646 w 1273"/>
              <a:gd name="T91" fmla="*/ 2147483646 h 1353"/>
              <a:gd name="T92" fmla="*/ 2147483646 w 1273"/>
              <a:gd name="T93" fmla="*/ 2147483646 h 1353"/>
              <a:gd name="T94" fmla="*/ 2147483646 w 1273"/>
              <a:gd name="T95" fmla="*/ 2147483646 h 1353"/>
              <a:gd name="T96" fmla="*/ 2147483646 w 1273"/>
              <a:gd name="T97" fmla="*/ 2147483646 h 1353"/>
              <a:gd name="T98" fmla="*/ 2147483646 w 1273"/>
              <a:gd name="T99" fmla="*/ 2147483646 h 1353"/>
              <a:gd name="T100" fmla="*/ 2147483646 w 1273"/>
              <a:gd name="T101" fmla="*/ 2147483646 h 1353"/>
              <a:gd name="T102" fmla="*/ 2147483646 w 1273"/>
              <a:gd name="T103" fmla="*/ 2147483646 h 1353"/>
              <a:gd name="T104" fmla="*/ 2147483646 w 1273"/>
              <a:gd name="T105" fmla="*/ 2147483646 h 1353"/>
              <a:gd name="T106" fmla="*/ 2147483646 w 1273"/>
              <a:gd name="T107" fmla="*/ 2147483646 h 1353"/>
              <a:gd name="T108" fmla="*/ 2147483646 w 1273"/>
              <a:gd name="T109" fmla="*/ 2147483646 h 1353"/>
              <a:gd name="T110" fmla="*/ 2147483646 w 1273"/>
              <a:gd name="T111" fmla="*/ 2147483646 h 1353"/>
              <a:gd name="T112" fmla="*/ 2147483646 w 1273"/>
              <a:gd name="T113" fmla="*/ 2147483646 h 1353"/>
              <a:gd name="T114" fmla="*/ 2147483646 w 1273"/>
              <a:gd name="T115" fmla="*/ 2147483646 h 1353"/>
              <a:gd name="T116" fmla="*/ 2147483646 w 1273"/>
              <a:gd name="T117" fmla="*/ 2147483646 h 1353"/>
              <a:gd name="T118" fmla="*/ 2147483646 w 1273"/>
              <a:gd name="T119" fmla="*/ 2147483646 h 1353"/>
              <a:gd name="T120" fmla="*/ 2147483646 w 1273"/>
              <a:gd name="T121" fmla="*/ 2147483646 h 1353"/>
              <a:gd name="T122" fmla="*/ 2147483646 w 1273"/>
              <a:gd name="T123" fmla="*/ 2147483646 h 135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73" h="1353">
                <a:moveTo>
                  <a:pt x="962" y="119"/>
                </a:moveTo>
                <a:lnTo>
                  <a:pt x="946" y="111"/>
                </a:lnTo>
                <a:lnTo>
                  <a:pt x="906" y="95"/>
                </a:lnTo>
                <a:lnTo>
                  <a:pt x="875" y="80"/>
                </a:lnTo>
                <a:lnTo>
                  <a:pt x="851" y="72"/>
                </a:lnTo>
                <a:lnTo>
                  <a:pt x="819" y="56"/>
                </a:lnTo>
                <a:lnTo>
                  <a:pt x="803" y="48"/>
                </a:lnTo>
                <a:lnTo>
                  <a:pt x="779" y="40"/>
                </a:lnTo>
                <a:lnTo>
                  <a:pt x="763" y="32"/>
                </a:lnTo>
                <a:lnTo>
                  <a:pt x="755" y="24"/>
                </a:lnTo>
                <a:lnTo>
                  <a:pt x="739" y="16"/>
                </a:lnTo>
                <a:lnTo>
                  <a:pt x="716" y="8"/>
                </a:lnTo>
                <a:lnTo>
                  <a:pt x="684" y="0"/>
                </a:lnTo>
                <a:lnTo>
                  <a:pt x="652" y="0"/>
                </a:lnTo>
                <a:lnTo>
                  <a:pt x="636" y="0"/>
                </a:lnTo>
                <a:lnTo>
                  <a:pt x="620" y="0"/>
                </a:lnTo>
                <a:lnTo>
                  <a:pt x="580" y="8"/>
                </a:lnTo>
                <a:lnTo>
                  <a:pt x="549" y="16"/>
                </a:lnTo>
                <a:lnTo>
                  <a:pt x="517" y="32"/>
                </a:lnTo>
                <a:lnTo>
                  <a:pt x="501" y="40"/>
                </a:lnTo>
                <a:lnTo>
                  <a:pt x="485" y="48"/>
                </a:lnTo>
                <a:lnTo>
                  <a:pt x="445" y="72"/>
                </a:lnTo>
                <a:lnTo>
                  <a:pt x="398" y="95"/>
                </a:lnTo>
                <a:lnTo>
                  <a:pt x="350" y="119"/>
                </a:lnTo>
                <a:lnTo>
                  <a:pt x="326" y="127"/>
                </a:lnTo>
                <a:lnTo>
                  <a:pt x="302" y="135"/>
                </a:lnTo>
                <a:lnTo>
                  <a:pt x="254" y="159"/>
                </a:lnTo>
                <a:lnTo>
                  <a:pt x="207" y="191"/>
                </a:lnTo>
                <a:lnTo>
                  <a:pt x="167" y="223"/>
                </a:lnTo>
                <a:lnTo>
                  <a:pt x="159" y="239"/>
                </a:lnTo>
                <a:lnTo>
                  <a:pt x="143" y="254"/>
                </a:lnTo>
                <a:lnTo>
                  <a:pt x="119" y="286"/>
                </a:lnTo>
                <a:lnTo>
                  <a:pt x="95" y="326"/>
                </a:lnTo>
                <a:lnTo>
                  <a:pt x="87" y="358"/>
                </a:lnTo>
                <a:lnTo>
                  <a:pt x="80" y="374"/>
                </a:lnTo>
                <a:lnTo>
                  <a:pt x="72" y="390"/>
                </a:lnTo>
                <a:lnTo>
                  <a:pt x="72" y="422"/>
                </a:lnTo>
                <a:lnTo>
                  <a:pt x="72" y="469"/>
                </a:lnTo>
                <a:lnTo>
                  <a:pt x="72" y="525"/>
                </a:lnTo>
                <a:lnTo>
                  <a:pt x="80" y="557"/>
                </a:lnTo>
                <a:lnTo>
                  <a:pt x="80" y="565"/>
                </a:lnTo>
                <a:lnTo>
                  <a:pt x="87" y="604"/>
                </a:lnTo>
                <a:lnTo>
                  <a:pt x="87" y="636"/>
                </a:lnTo>
                <a:lnTo>
                  <a:pt x="87" y="660"/>
                </a:lnTo>
                <a:lnTo>
                  <a:pt x="80" y="692"/>
                </a:lnTo>
                <a:lnTo>
                  <a:pt x="72" y="732"/>
                </a:lnTo>
                <a:lnTo>
                  <a:pt x="64" y="763"/>
                </a:lnTo>
                <a:lnTo>
                  <a:pt x="56" y="787"/>
                </a:lnTo>
                <a:lnTo>
                  <a:pt x="48" y="811"/>
                </a:lnTo>
                <a:lnTo>
                  <a:pt x="32" y="851"/>
                </a:lnTo>
                <a:lnTo>
                  <a:pt x="16" y="907"/>
                </a:lnTo>
                <a:lnTo>
                  <a:pt x="0" y="970"/>
                </a:lnTo>
                <a:lnTo>
                  <a:pt x="0" y="1018"/>
                </a:lnTo>
                <a:lnTo>
                  <a:pt x="0" y="1042"/>
                </a:lnTo>
                <a:lnTo>
                  <a:pt x="0" y="1066"/>
                </a:lnTo>
                <a:lnTo>
                  <a:pt x="8" y="1113"/>
                </a:lnTo>
                <a:lnTo>
                  <a:pt x="16" y="1153"/>
                </a:lnTo>
                <a:lnTo>
                  <a:pt x="32" y="1185"/>
                </a:lnTo>
                <a:lnTo>
                  <a:pt x="40" y="1201"/>
                </a:lnTo>
                <a:lnTo>
                  <a:pt x="48" y="1217"/>
                </a:lnTo>
                <a:lnTo>
                  <a:pt x="64" y="1233"/>
                </a:lnTo>
                <a:lnTo>
                  <a:pt x="87" y="1257"/>
                </a:lnTo>
                <a:lnTo>
                  <a:pt x="111" y="1272"/>
                </a:lnTo>
                <a:lnTo>
                  <a:pt x="127" y="1280"/>
                </a:lnTo>
                <a:lnTo>
                  <a:pt x="159" y="1288"/>
                </a:lnTo>
                <a:lnTo>
                  <a:pt x="183" y="1288"/>
                </a:lnTo>
                <a:lnTo>
                  <a:pt x="215" y="1288"/>
                </a:lnTo>
                <a:lnTo>
                  <a:pt x="254" y="1288"/>
                </a:lnTo>
                <a:lnTo>
                  <a:pt x="294" y="1288"/>
                </a:lnTo>
                <a:lnTo>
                  <a:pt x="358" y="1288"/>
                </a:lnTo>
                <a:lnTo>
                  <a:pt x="413" y="1288"/>
                </a:lnTo>
                <a:lnTo>
                  <a:pt x="445" y="1288"/>
                </a:lnTo>
                <a:lnTo>
                  <a:pt x="477" y="1288"/>
                </a:lnTo>
                <a:lnTo>
                  <a:pt x="533" y="1288"/>
                </a:lnTo>
                <a:lnTo>
                  <a:pt x="596" y="1288"/>
                </a:lnTo>
                <a:lnTo>
                  <a:pt x="636" y="1288"/>
                </a:lnTo>
                <a:lnTo>
                  <a:pt x="684" y="1288"/>
                </a:lnTo>
                <a:lnTo>
                  <a:pt x="739" y="1296"/>
                </a:lnTo>
                <a:lnTo>
                  <a:pt x="771" y="1304"/>
                </a:lnTo>
                <a:lnTo>
                  <a:pt x="811" y="1312"/>
                </a:lnTo>
                <a:lnTo>
                  <a:pt x="819" y="1312"/>
                </a:lnTo>
                <a:lnTo>
                  <a:pt x="851" y="1320"/>
                </a:lnTo>
                <a:lnTo>
                  <a:pt x="898" y="1328"/>
                </a:lnTo>
                <a:lnTo>
                  <a:pt x="954" y="1336"/>
                </a:lnTo>
                <a:lnTo>
                  <a:pt x="1010" y="1352"/>
                </a:lnTo>
                <a:lnTo>
                  <a:pt x="1034" y="1352"/>
                </a:lnTo>
                <a:lnTo>
                  <a:pt x="1049" y="1352"/>
                </a:lnTo>
                <a:lnTo>
                  <a:pt x="1097" y="1352"/>
                </a:lnTo>
                <a:lnTo>
                  <a:pt x="1129" y="1352"/>
                </a:lnTo>
                <a:lnTo>
                  <a:pt x="1169" y="1344"/>
                </a:lnTo>
                <a:lnTo>
                  <a:pt x="1185" y="1336"/>
                </a:lnTo>
                <a:lnTo>
                  <a:pt x="1200" y="1328"/>
                </a:lnTo>
                <a:lnTo>
                  <a:pt x="1232" y="1304"/>
                </a:lnTo>
                <a:lnTo>
                  <a:pt x="1248" y="1280"/>
                </a:lnTo>
                <a:lnTo>
                  <a:pt x="1264" y="1249"/>
                </a:lnTo>
                <a:lnTo>
                  <a:pt x="1264" y="1233"/>
                </a:lnTo>
                <a:lnTo>
                  <a:pt x="1272" y="1209"/>
                </a:lnTo>
                <a:lnTo>
                  <a:pt x="1272" y="1169"/>
                </a:lnTo>
                <a:lnTo>
                  <a:pt x="1264" y="1129"/>
                </a:lnTo>
                <a:lnTo>
                  <a:pt x="1256" y="1082"/>
                </a:lnTo>
                <a:lnTo>
                  <a:pt x="1248" y="1058"/>
                </a:lnTo>
                <a:lnTo>
                  <a:pt x="1240" y="1034"/>
                </a:lnTo>
                <a:lnTo>
                  <a:pt x="1224" y="986"/>
                </a:lnTo>
                <a:lnTo>
                  <a:pt x="1208" y="938"/>
                </a:lnTo>
                <a:lnTo>
                  <a:pt x="1193" y="899"/>
                </a:lnTo>
                <a:lnTo>
                  <a:pt x="1185" y="875"/>
                </a:lnTo>
                <a:lnTo>
                  <a:pt x="1177" y="859"/>
                </a:lnTo>
                <a:lnTo>
                  <a:pt x="1161" y="811"/>
                </a:lnTo>
                <a:lnTo>
                  <a:pt x="1153" y="763"/>
                </a:lnTo>
                <a:lnTo>
                  <a:pt x="1145" y="708"/>
                </a:lnTo>
                <a:lnTo>
                  <a:pt x="1145" y="684"/>
                </a:lnTo>
                <a:lnTo>
                  <a:pt x="1145" y="636"/>
                </a:lnTo>
                <a:lnTo>
                  <a:pt x="1137" y="533"/>
                </a:lnTo>
                <a:lnTo>
                  <a:pt x="1137" y="477"/>
                </a:lnTo>
                <a:lnTo>
                  <a:pt x="1137" y="453"/>
                </a:lnTo>
                <a:lnTo>
                  <a:pt x="1129" y="398"/>
                </a:lnTo>
                <a:lnTo>
                  <a:pt x="1121" y="350"/>
                </a:lnTo>
                <a:lnTo>
                  <a:pt x="1105" y="310"/>
                </a:lnTo>
                <a:lnTo>
                  <a:pt x="1097" y="294"/>
                </a:lnTo>
                <a:lnTo>
                  <a:pt x="1089" y="278"/>
                </a:lnTo>
                <a:lnTo>
                  <a:pt x="1057" y="231"/>
                </a:lnTo>
                <a:lnTo>
                  <a:pt x="1018" y="183"/>
                </a:lnTo>
                <a:lnTo>
                  <a:pt x="970" y="135"/>
                </a:lnTo>
                <a:lnTo>
                  <a:pt x="946" y="111"/>
                </a:lnTo>
                <a:lnTo>
                  <a:pt x="962" y="11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962400" y="11811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200400" y="21463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451100" y="31242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1968500" y="40894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2870200" y="40894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4064000" y="21463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4927600" y="21463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2286000" y="3619500"/>
            <a:ext cx="520700" cy="469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2781300" y="3619500"/>
            <a:ext cx="444500" cy="48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4330700" y="1676400"/>
            <a:ext cx="381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4305300" y="1701800"/>
            <a:ext cx="977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5116513" y="1374775"/>
            <a:ext cx="18716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Top modules are</a:t>
            </a:r>
          </a:p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tested with stubs</a:t>
            </a:r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3783013" y="3698875"/>
            <a:ext cx="356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Worker modules are grouped into </a:t>
            </a:r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3783013" y="3927475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builds and integrated</a:t>
            </a:r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4189413" y="1209675"/>
            <a:ext cx="32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3402013" y="2225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2678113" y="3203575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</a:p>
        </p:txBody>
      </p:sp>
      <p:sp>
        <p:nvSpPr>
          <p:cNvPr id="35862" name="Rectangle 21"/>
          <p:cNvSpPr>
            <a:spLocks noChangeArrowheads="1"/>
          </p:cNvSpPr>
          <p:nvPr/>
        </p:nvSpPr>
        <p:spPr bwMode="auto">
          <a:xfrm>
            <a:off x="2144713" y="41306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</a:p>
        </p:txBody>
      </p:sp>
      <p:sp>
        <p:nvSpPr>
          <p:cNvPr id="35863" name="Rectangle 22"/>
          <p:cNvSpPr>
            <a:spLocks noChangeArrowheads="1"/>
          </p:cNvSpPr>
          <p:nvPr/>
        </p:nvSpPr>
        <p:spPr bwMode="auto">
          <a:xfrm>
            <a:off x="3071813" y="4130675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</a:p>
        </p:txBody>
      </p:sp>
      <p:sp>
        <p:nvSpPr>
          <p:cNvPr id="35864" name="Rectangle 23"/>
          <p:cNvSpPr>
            <a:spLocks noChangeArrowheads="1"/>
          </p:cNvSpPr>
          <p:nvPr/>
        </p:nvSpPr>
        <p:spPr bwMode="auto">
          <a:xfrm>
            <a:off x="4265613" y="223837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</a:t>
            </a:r>
          </a:p>
        </p:txBody>
      </p:sp>
      <p:sp>
        <p:nvSpPr>
          <p:cNvPr id="35865" name="Rectangle 24"/>
          <p:cNvSpPr>
            <a:spLocks noChangeArrowheads="1"/>
          </p:cNvSpPr>
          <p:nvPr/>
        </p:nvSpPr>
        <p:spPr bwMode="auto">
          <a:xfrm>
            <a:off x="5091113" y="2238375"/>
            <a:ext cx="331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</a:t>
            </a:r>
          </a:p>
        </p:txBody>
      </p:sp>
      <p:sp>
        <p:nvSpPr>
          <p:cNvPr id="35866" name="Rectangle 25"/>
          <p:cNvSpPr>
            <a:spLocks noChangeArrowheads="1"/>
          </p:cNvSpPr>
          <p:nvPr/>
        </p:nvSpPr>
        <p:spPr bwMode="auto">
          <a:xfrm>
            <a:off x="2182813" y="4875213"/>
            <a:ext cx="10842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</a:t>
            </a:r>
            <a:endParaRPr lang="en-US" altLang="en-US" sz="2400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5867" name="Line 26"/>
          <p:cNvSpPr>
            <a:spLocks noChangeShapeType="1"/>
          </p:cNvSpPr>
          <p:nvPr/>
        </p:nvSpPr>
        <p:spPr bwMode="auto">
          <a:xfrm flipH="1">
            <a:off x="3683000" y="1701800"/>
            <a:ext cx="60960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 flipV="1">
            <a:off x="2882900" y="2641600"/>
            <a:ext cx="54610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17588" y="501650"/>
            <a:ext cx="7029450" cy="5222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Debugging: </a:t>
            </a:r>
            <a:b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 Diagnostic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2E142-CA19-4D5D-9322-0E0FDB11F36A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36868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1624013"/>
            <a:ext cx="42481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53" name="Rectangle 9"/>
          <p:cNvSpPr>
            <a:spLocks noGrp="1" noRot="1" noChangeArrowheads="1"/>
          </p:cNvSpPr>
          <p:nvPr>
            <p:ph type="title"/>
          </p:nvPr>
        </p:nvSpPr>
        <p:spPr>
          <a:xfrm>
            <a:off x="2135188" y="317500"/>
            <a:ext cx="4202112" cy="5111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Debugging Process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58FCFC-F2F4-4D03-8E57-BCE0255F32D3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1797050" y="2222500"/>
            <a:ext cx="5786438" cy="2801938"/>
            <a:chOff x="1132" y="1400"/>
            <a:chExt cx="3645" cy="1765"/>
          </a:xfrm>
        </p:grpSpPr>
        <p:grpSp>
          <p:nvGrpSpPr>
            <p:cNvPr id="37907" name="Group 3"/>
            <p:cNvGrpSpPr>
              <a:grpSpLocks/>
            </p:cNvGrpSpPr>
            <p:nvPr/>
          </p:nvGrpSpPr>
          <p:grpSpPr bwMode="auto">
            <a:xfrm>
              <a:off x="1422" y="1400"/>
              <a:ext cx="3355" cy="956"/>
              <a:chOff x="1422" y="1400"/>
              <a:chExt cx="3355" cy="956"/>
            </a:xfrm>
          </p:grpSpPr>
          <p:sp>
            <p:nvSpPr>
              <p:cNvPr id="37911" name="Freeform 4"/>
              <p:cNvSpPr>
                <a:spLocks/>
              </p:cNvSpPr>
              <p:nvPr/>
            </p:nvSpPr>
            <p:spPr bwMode="auto">
              <a:xfrm>
                <a:off x="1422" y="1400"/>
                <a:ext cx="1971" cy="712"/>
              </a:xfrm>
              <a:custGeom>
                <a:avLst/>
                <a:gdLst>
                  <a:gd name="T0" fmla="*/ 1018 w 1971"/>
                  <a:gd name="T1" fmla="*/ 0 h 712"/>
                  <a:gd name="T2" fmla="*/ 1970 w 1971"/>
                  <a:gd name="T3" fmla="*/ 0 h 712"/>
                  <a:gd name="T4" fmla="*/ 1829 w 1971"/>
                  <a:gd name="T5" fmla="*/ 19 h 712"/>
                  <a:gd name="T6" fmla="*/ 1703 w 1971"/>
                  <a:gd name="T7" fmla="*/ 50 h 712"/>
                  <a:gd name="T8" fmla="*/ 1595 w 1971"/>
                  <a:gd name="T9" fmla="*/ 92 h 712"/>
                  <a:gd name="T10" fmla="*/ 1493 w 1971"/>
                  <a:gd name="T11" fmla="*/ 138 h 712"/>
                  <a:gd name="T12" fmla="*/ 1389 w 1971"/>
                  <a:gd name="T13" fmla="*/ 207 h 712"/>
                  <a:gd name="T14" fmla="*/ 1303 w 1971"/>
                  <a:gd name="T15" fmla="*/ 278 h 712"/>
                  <a:gd name="T16" fmla="*/ 1228 w 1971"/>
                  <a:gd name="T17" fmla="*/ 359 h 712"/>
                  <a:gd name="T18" fmla="*/ 1159 w 1971"/>
                  <a:gd name="T19" fmla="*/ 463 h 712"/>
                  <a:gd name="T20" fmla="*/ 1113 w 1971"/>
                  <a:gd name="T21" fmla="*/ 549 h 712"/>
                  <a:gd name="T22" fmla="*/ 1073 w 1971"/>
                  <a:gd name="T23" fmla="*/ 640 h 712"/>
                  <a:gd name="T24" fmla="*/ 1053 w 1971"/>
                  <a:gd name="T25" fmla="*/ 711 h 712"/>
                  <a:gd name="T26" fmla="*/ 0 w 1971"/>
                  <a:gd name="T27" fmla="*/ 711 h 712"/>
                  <a:gd name="T28" fmla="*/ 18 w 1971"/>
                  <a:gd name="T29" fmla="*/ 651 h 712"/>
                  <a:gd name="T30" fmla="*/ 42 w 1971"/>
                  <a:gd name="T31" fmla="*/ 587 h 712"/>
                  <a:gd name="T32" fmla="*/ 68 w 1971"/>
                  <a:gd name="T33" fmla="*/ 529 h 712"/>
                  <a:gd name="T34" fmla="*/ 88 w 1971"/>
                  <a:gd name="T35" fmla="*/ 484 h 712"/>
                  <a:gd name="T36" fmla="*/ 124 w 1971"/>
                  <a:gd name="T37" fmla="*/ 425 h 712"/>
                  <a:gd name="T38" fmla="*/ 172 w 1971"/>
                  <a:gd name="T39" fmla="*/ 359 h 712"/>
                  <a:gd name="T40" fmla="*/ 216 w 1971"/>
                  <a:gd name="T41" fmla="*/ 312 h 712"/>
                  <a:gd name="T42" fmla="*/ 269 w 1971"/>
                  <a:gd name="T43" fmla="*/ 262 h 712"/>
                  <a:gd name="T44" fmla="*/ 300 w 1971"/>
                  <a:gd name="T45" fmla="*/ 236 h 712"/>
                  <a:gd name="T46" fmla="*/ 340 w 1971"/>
                  <a:gd name="T47" fmla="*/ 202 h 712"/>
                  <a:gd name="T48" fmla="*/ 384 w 1971"/>
                  <a:gd name="T49" fmla="*/ 172 h 712"/>
                  <a:gd name="T50" fmla="*/ 446 w 1971"/>
                  <a:gd name="T51" fmla="*/ 134 h 712"/>
                  <a:gd name="T52" fmla="*/ 493 w 1971"/>
                  <a:gd name="T53" fmla="*/ 110 h 712"/>
                  <a:gd name="T54" fmla="*/ 532 w 1971"/>
                  <a:gd name="T55" fmla="*/ 92 h 712"/>
                  <a:gd name="T56" fmla="*/ 581 w 1971"/>
                  <a:gd name="T57" fmla="*/ 71 h 712"/>
                  <a:gd name="T58" fmla="*/ 636 w 1971"/>
                  <a:gd name="T59" fmla="*/ 52 h 712"/>
                  <a:gd name="T60" fmla="*/ 687 w 1971"/>
                  <a:gd name="T61" fmla="*/ 36 h 712"/>
                  <a:gd name="T62" fmla="*/ 755 w 1971"/>
                  <a:gd name="T63" fmla="*/ 19 h 712"/>
                  <a:gd name="T64" fmla="*/ 826 w 1971"/>
                  <a:gd name="T65" fmla="*/ 8 h 712"/>
                  <a:gd name="T66" fmla="*/ 886 w 1971"/>
                  <a:gd name="T67" fmla="*/ 3 h 712"/>
                  <a:gd name="T68" fmla="*/ 947 w 1971"/>
                  <a:gd name="T69" fmla="*/ 0 h 712"/>
                  <a:gd name="T70" fmla="*/ 1018 w 1971"/>
                  <a:gd name="T71" fmla="*/ 0 h 71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71" h="712">
                    <a:moveTo>
                      <a:pt x="1018" y="0"/>
                    </a:moveTo>
                    <a:lnTo>
                      <a:pt x="1970" y="0"/>
                    </a:lnTo>
                    <a:lnTo>
                      <a:pt x="1829" y="19"/>
                    </a:lnTo>
                    <a:lnTo>
                      <a:pt x="1703" y="50"/>
                    </a:lnTo>
                    <a:lnTo>
                      <a:pt x="1595" y="92"/>
                    </a:lnTo>
                    <a:lnTo>
                      <a:pt x="1493" y="138"/>
                    </a:lnTo>
                    <a:lnTo>
                      <a:pt x="1389" y="207"/>
                    </a:lnTo>
                    <a:lnTo>
                      <a:pt x="1303" y="278"/>
                    </a:lnTo>
                    <a:lnTo>
                      <a:pt x="1228" y="359"/>
                    </a:lnTo>
                    <a:lnTo>
                      <a:pt x="1159" y="463"/>
                    </a:lnTo>
                    <a:lnTo>
                      <a:pt x="1113" y="549"/>
                    </a:lnTo>
                    <a:lnTo>
                      <a:pt x="1073" y="640"/>
                    </a:lnTo>
                    <a:lnTo>
                      <a:pt x="1053" y="711"/>
                    </a:lnTo>
                    <a:lnTo>
                      <a:pt x="0" y="711"/>
                    </a:lnTo>
                    <a:lnTo>
                      <a:pt x="18" y="651"/>
                    </a:lnTo>
                    <a:lnTo>
                      <a:pt x="42" y="587"/>
                    </a:lnTo>
                    <a:lnTo>
                      <a:pt x="68" y="529"/>
                    </a:lnTo>
                    <a:lnTo>
                      <a:pt x="88" y="484"/>
                    </a:lnTo>
                    <a:lnTo>
                      <a:pt x="124" y="425"/>
                    </a:lnTo>
                    <a:lnTo>
                      <a:pt x="172" y="359"/>
                    </a:lnTo>
                    <a:lnTo>
                      <a:pt x="216" y="312"/>
                    </a:lnTo>
                    <a:lnTo>
                      <a:pt x="269" y="262"/>
                    </a:lnTo>
                    <a:lnTo>
                      <a:pt x="300" y="236"/>
                    </a:lnTo>
                    <a:lnTo>
                      <a:pt x="340" y="202"/>
                    </a:lnTo>
                    <a:lnTo>
                      <a:pt x="384" y="172"/>
                    </a:lnTo>
                    <a:lnTo>
                      <a:pt x="446" y="134"/>
                    </a:lnTo>
                    <a:lnTo>
                      <a:pt x="493" y="110"/>
                    </a:lnTo>
                    <a:lnTo>
                      <a:pt x="532" y="92"/>
                    </a:lnTo>
                    <a:lnTo>
                      <a:pt x="581" y="71"/>
                    </a:lnTo>
                    <a:lnTo>
                      <a:pt x="636" y="52"/>
                    </a:lnTo>
                    <a:lnTo>
                      <a:pt x="687" y="36"/>
                    </a:lnTo>
                    <a:lnTo>
                      <a:pt x="755" y="19"/>
                    </a:lnTo>
                    <a:lnTo>
                      <a:pt x="826" y="8"/>
                    </a:lnTo>
                    <a:lnTo>
                      <a:pt x="886" y="3"/>
                    </a:lnTo>
                    <a:lnTo>
                      <a:pt x="947" y="0"/>
                    </a:lnTo>
                    <a:lnTo>
                      <a:pt x="1018" y="0"/>
                    </a:lnTo>
                  </a:path>
                </a:pathLst>
              </a:custGeom>
              <a:solidFill>
                <a:srgbClr val="8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2" name="Freeform 5"/>
              <p:cNvSpPr>
                <a:spLocks/>
              </p:cNvSpPr>
              <p:nvPr/>
            </p:nvSpPr>
            <p:spPr bwMode="auto">
              <a:xfrm>
                <a:off x="2431" y="1400"/>
                <a:ext cx="2346" cy="956"/>
              </a:xfrm>
              <a:custGeom>
                <a:avLst/>
                <a:gdLst>
                  <a:gd name="T0" fmla="*/ 972 w 2346"/>
                  <a:gd name="T1" fmla="*/ 0 h 956"/>
                  <a:gd name="T2" fmla="*/ 1030 w 2346"/>
                  <a:gd name="T3" fmla="*/ 0 h 956"/>
                  <a:gd name="T4" fmla="*/ 1123 w 2346"/>
                  <a:gd name="T5" fmla="*/ 4 h 956"/>
                  <a:gd name="T6" fmla="*/ 1229 w 2346"/>
                  <a:gd name="T7" fmla="*/ 15 h 956"/>
                  <a:gd name="T8" fmla="*/ 1306 w 2346"/>
                  <a:gd name="T9" fmla="*/ 34 h 956"/>
                  <a:gd name="T10" fmla="*/ 1386 w 2346"/>
                  <a:gd name="T11" fmla="*/ 57 h 956"/>
                  <a:gd name="T12" fmla="*/ 1452 w 2346"/>
                  <a:gd name="T13" fmla="*/ 83 h 956"/>
                  <a:gd name="T14" fmla="*/ 1505 w 2346"/>
                  <a:gd name="T15" fmla="*/ 109 h 956"/>
                  <a:gd name="T16" fmla="*/ 1576 w 2346"/>
                  <a:gd name="T17" fmla="*/ 147 h 956"/>
                  <a:gd name="T18" fmla="*/ 1638 w 2346"/>
                  <a:gd name="T19" fmla="*/ 185 h 956"/>
                  <a:gd name="T20" fmla="*/ 1695 w 2346"/>
                  <a:gd name="T21" fmla="*/ 226 h 956"/>
                  <a:gd name="T22" fmla="*/ 1755 w 2346"/>
                  <a:gd name="T23" fmla="*/ 278 h 956"/>
                  <a:gd name="T24" fmla="*/ 1812 w 2346"/>
                  <a:gd name="T25" fmla="*/ 337 h 956"/>
                  <a:gd name="T26" fmla="*/ 1848 w 2346"/>
                  <a:gd name="T27" fmla="*/ 378 h 956"/>
                  <a:gd name="T28" fmla="*/ 1879 w 2346"/>
                  <a:gd name="T29" fmla="*/ 420 h 956"/>
                  <a:gd name="T30" fmla="*/ 1905 w 2346"/>
                  <a:gd name="T31" fmla="*/ 463 h 956"/>
                  <a:gd name="T32" fmla="*/ 1925 w 2346"/>
                  <a:gd name="T33" fmla="*/ 499 h 956"/>
                  <a:gd name="T34" fmla="*/ 1941 w 2346"/>
                  <a:gd name="T35" fmla="*/ 528 h 956"/>
                  <a:gd name="T36" fmla="*/ 1956 w 2346"/>
                  <a:gd name="T37" fmla="*/ 565 h 956"/>
                  <a:gd name="T38" fmla="*/ 1971 w 2346"/>
                  <a:gd name="T39" fmla="*/ 604 h 956"/>
                  <a:gd name="T40" fmla="*/ 1985 w 2346"/>
                  <a:gd name="T41" fmla="*/ 652 h 956"/>
                  <a:gd name="T42" fmla="*/ 2005 w 2346"/>
                  <a:gd name="T43" fmla="*/ 709 h 956"/>
                  <a:gd name="T44" fmla="*/ 2345 w 2346"/>
                  <a:gd name="T45" fmla="*/ 709 h 956"/>
                  <a:gd name="T46" fmla="*/ 1532 w 2346"/>
                  <a:gd name="T47" fmla="*/ 955 h 956"/>
                  <a:gd name="T48" fmla="*/ 555 w 2346"/>
                  <a:gd name="T49" fmla="*/ 709 h 956"/>
                  <a:gd name="T50" fmla="*/ 939 w 2346"/>
                  <a:gd name="T51" fmla="*/ 709 h 956"/>
                  <a:gd name="T52" fmla="*/ 926 w 2346"/>
                  <a:gd name="T53" fmla="*/ 671 h 956"/>
                  <a:gd name="T54" fmla="*/ 908 w 2346"/>
                  <a:gd name="T55" fmla="*/ 627 h 956"/>
                  <a:gd name="T56" fmla="*/ 888 w 2346"/>
                  <a:gd name="T57" fmla="*/ 579 h 956"/>
                  <a:gd name="T58" fmla="*/ 871 w 2346"/>
                  <a:gd name="T59" fmla="*/ 530 h 956"/>
                  <a:gd name="T60" fmla="*/ 844 w 2346"/>
                  <a:gd name="T61" fmla="*/ 488 h 956"/>
                  <a:gd name="T62" fmla="*/ 824 w 2346"/>
                  <a:gd name="T63" fmla="*/ 450 h 956"/>
                  <a:gd name="T64" fmla="*/ 778 w 2346"/>
                  <a:gd name="T65" fmla="*/ 383 h 956"/>
                  <a:gd name="T66" fmla="*/ 732 w 2346"/>
                  <a:gd name="T67" fmla="*/ 326 h 956"/>
                  <a:gd name="T68" fmla="*/ 692 w 2346"/>
                  <a:gd name="T69" fmla="*/ 287 h 956"/>
                  <a:gd name="T70" fmla="*/ 659 w 2346"/>
                  <a:gd name="T71" fmla="*/ 253 h 956"/>
                  <a:gd name="T72" fmla="*/ 619 w 2346"/>
                  <a:gd name="T73" fmla="*/ 221 h 956"/>
                  <a:gd name="T74" fmla="*/ 588 w 2346"/>
                  <a:gd name="T75" fmla="*/ 196 h 956"/>
                  <a:gd name="T76" fmla="*/ 548 w 2346"/>
                  <a:gd name="T77" fmla="*/ 169 h 956"/>
                  <a:gd name="T78" fmla="*/ 515 w 2346"/>
                  <a:gd name="T79" fmla="*/ 147 h 956"/>
                  <a:gd name="T80" fmla="*/ 477 w 2346"/>
                  <a:gd name="T81" fmla="*/ 127 h 956"/>
                  <a:gd name="T82" fmla="*/ 440 w 2346"/>
                  <a:gd name="T83" fmla="*/ 109 h 956"/>
                  <a:gd name="T84" fmla="*/ 393 w 2346"/>
                  <a:gd name="T85" fmla="*/ 88 h 956"/>
                  <a:gd name="T86" fmla="*/ 354 w 2346"/>
                  <a:gd name="T87" fmla="*/ 72 h 956"/>
                  <a:gd name="T88" fmla="*/ 309 w 2346"/>
                  <a:gd name="T89" fmla="*/ 56 h 956"/>
                  <a:gd name="T90" fmla="*/ 265 w 2346"/>
                  <a:gd name="T91" fmla="*/ 42 h 956"/>
                  <a:gd name="T92" fmla="*/ 221 w 2346"/>
                  <a:gd name="T93" fmla="*/ 30 h 956"/>
                  <a:gd name="T94" fmla="*/ 177 w 2346"/>
                  <a:gd name="T95" fmla="*/ 20 h 956"/>
                  <a:gd name="T96" fmla="*/ 130 w 2346"/>
                  <a:gd name="T97" fmla="*/ 13 h 956"/>
                  <a:gd name="T98" fmla="*/ 88 w 2346"/>
                  <a:gd name="T99" fmla="*/ 7 h 956"/>
                  <a:gd name="T100" fmla="*/ 53 w 2346"/>
                  <a:gd name="T101" fmla="*/ 4 h 956"/>
                  <a:gd name="T102" fmla="*/ 0 w 2346"/>
                  <a:gd name="T103" fmla="*/ 0 h 956"/>
                  <a:gd name="T104" fmla="*/ 972 w 2346"/>
                  <a:gd name="T105" fmla="*/ 0 h 95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346" h="956">
                    <a:moveTo>
                      <a:pt x="972" y="0"/>
                    </a:moveTo>
                    <a:lnTo>
                      <a:pt x="1030" y="0"/>
                    </a:lnTo>
                    <a:lnTo>
                      <a:pt x="1123" y="4"/>
                    </a:lnTo>
                    <a:lnTo>
                      <a:pt x="1229" y="15"/>
                    </a:lnTo>
                    <a:lnTo>
                      <a:pt x="1306" y="34"/>
                    </a:lnTo>
                    <a:lnTo>
                      <a:pt x="1386" y="57"/>
                    </a:lnTo>
                    <a:lnTo>
                      <a:pt x="1452" y="83"/>
                    </a:lnTo>
                    <a:lnTo>
                      <a:pt x="1505" y="109"/>
                    </a:lnTo>
                    <a:lnTo>
                      <a:pt x="1576" y="147"/>
                    </a:lnTo>
                    <a:lnTo>
                      <a:pt x="1638" y="185"/>
                    </a:lnTo>
                    <a:lnTo>
                      <a:pt x="1695" y="226"/>
                    </a:lnTo>
                    <a:lnTo>
                      <a:pt x="1755" y="278"/>
                    </a:lnTo>
                    <a:lnTo>
                      <a:pt x="1812" y="337"/>
                    </a:lnTo>
                    <a:lnTo>
                      <a:pt x="1848" y="378"/>
                    </a:lnTo>
                    <a:lnTo>
                      <a:pt x="1879" y="420"/>
                    </a:lnTo>
                    <a:lnTo>
                      <a:pt x="1905" y="463"/>
                    </a:lnTo>
                    <a:lnTo>
                      <a:pt x="1925" y="499"/>
                    </a:lnTo>
                    <a:lnTo>
                      <a:pt x="1941" y="528"/>
                    </a:lnTo>
                    <a:lnTo>
                      <a:pt x="1956" y="565"/>
                    </a:lnTo>
                    <a:lnTo>
                      <a:pt x="1971" y="604"/>
                    </a:lnTo>
                    <a:lnTo>
                      <a:pt x="1985" y="652"/>
                    </a:lnTo>
                    <a:lnTo>
                      <a:pt x="2005" y="709"/>
                    </a:lnTo>
                    <a:lnTo>
                      <a:pt x="2345" y="709"/>
                    </a:lnTo>
                    <a:lnTo>
                      <a:pt x="1532" y="955"/>
                    </a:lnTo>
                    <a:lnTo>
                      <a:pt x="555" y="709"/>
                    </a:lnTo>
                    <a:lnTo>
                      <a:pt x="939" y="709"/>
                    </a:lnTo>
                    <a:lnTo>
                      <a:pt x="926" y="671"/>
                    </a:lnTo>
                    <a:lnTo>
                      <a:pt x="908" y="627"/>
                    </a:lnTo>
                    <a:lnTo>
                      <a:pt x="888" y="579"/>
                    </a:lnTo>
                    <a:lnTo>
                      <a:pt x="871" y="530"/>
                    </a:lnTo>
                    <a:lnTo>
                      <a:pt x="844" y="488"/>
                    </a:lnTo>
                    <a:lnTo>
                      <a:pt x="824" y="450"/>
                    </a:lnTo>
                    <a:lnTo>
                      <a:pt x="778" y="383"/>
                    </a:lnTo>
                    <a:lnTo>
                      <a:pt x="732" y="326"/>
                    </a:lnTo>
                    <a:lnTo>
                      <a:pt x="692" y="287"/>
                    </a:lnTo>
                    <a:lnTo>
                      <a:pt x="659" y="253"/>
                    </a:lnTo>
                    <a:lnTo>
                      <a:pt x="619" y="221"/>
                    </a:lnTo>
                    <a:lnTo>
                      <a:pt x="588" y="196"/>
                    </a:lnTo>
                    <a:lnTo>
                      <a:pt x="548" y="169"/>
                    </a:lnTo>
                    <a:lnTo>
                      <a:pt x="515" y="147"/>
                    </a:lnTo>
                    <a:lnTo>
                      <a:pt x="477" y="127"/>
                    </a:lnTo>
                    <a:lnTo>
                      <a:pt x="440" y="109"/>
                    </a:lnTo>
                    <a:lnTo>
                      <a:pt x="393" y="88"/>
                    </a:lnTo>
                    <a:lnTo>
                      <a:pt x="354" y="72"/>
                    </a:lnTo>
                    <a:lnTo>
                      <a:pt x="309" y="56"/>
                    </a:lnTo>
                    <a:lnTo>
                      <a:pt x="265" y="42"/>
                    </a:lnTo>
                    <a:lnTo>
                      <a:pt x="221" y="30"/>
                    </a:lnTo>
                    <a:lnTo>
                      <a:pt x="177" y="20"/>
                    </a:lnTo>
                    <a:lnTo>
                      <a:pt x="130" y="13"/>
                    </a:lnTo>
                    <a:lnTo>
                      <a:pt x="88" y="7"/>
                    </a:lnTo>
                    <a:lnTo>
                      <a:pt x="53" y="4"/>
                    </a:lnTo>
                    <a:lnTo>
                      <a:pt x="0" y="0"/>
                    </a:lnTo>
                    <a:lnTo>
                      <a:pt x="972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08" name="Group 6"/>
            <p:cNvGrpSpPr>
              <a:grpSpLocks/>
            </p:cNvGrpSpPr>
            <p:nvPr/>
          </p:nvGrpSpPr>
          <p:grpSpPr bwMode="auto">
            <a:xfrm>
              <a:off x="1132" y="2209"/>
              <a:ext cx="3355" cy="956"/>
              <a:chOff x="1132" y="2209"/>
              <a:chExt cx="3355" cy="956"/>
            </a:xfrm>
          </p:grpSpPr>
          <p:sp>
            <p:nvSpPr>
              <p:cNvPr id="37909" name="Freeform 7"/>
              <p:cNvSpPr>
                <a:spLocks/>
              </p:cNvSpPr>
              <p:nvPr/>
            </p:nvSpPr>
            <p:spPr bwMode="auto">
              <a:xfrm>
                <a:off x="1132" y="2209"/>
                <a:ext cx="2346" cy="956"/>
              </a:xfrm>
              <a:custGeom>
                <a:avLst/>
                <a:gdLst>
                  <a:gd name="T0" fmla="*/ 1373 w 2346"/>
                  <a:gd name="T1" fmla="*/ 955 h 956"/>
                  <a:gd name="T2" fmla="*/ 1315 w 2346"/>
                  <a:gd name="T3" fmla="*/ 955 h 956"/>
                  <a:gd name="T4" fmla="*/ 1222 w 2346"/>
                  <a:gd name="T5" fmla="*/ 951 h 956"/>
                  <a:gd name="T6" fmla="*/ 1116 w 2346"/>
                  <a:gd name="T7" fmla="*/ 940 h 956"/>
                  <a:gd name="T8" fmla="*/ 1039 w 2346"/>
                  <a:gd name="T9" fmla="*/ 921 h 956"/>
                  <a:gd name="T10" fmla="*/ 959 w 2346"/>
                  <a:gd name="T11" fmla="*/ 898 h 956"/>
                  <a:gd name="T12" fmla="*/ 893 w 2346"/>
                  <a:gd name="T13" fmla="*/ 872 h 956"/>
                  <a:gd name="T14" fmla="*/ 840 w 2346"/>
                  <a:gd name="T15" fmla="*/ 846 h 956"/>
                  <a:gd name="T16" fmla="*/ 769 w 2346"/>
                  <a:gd name="T17" fmla="*/ 808 h 956"/>
                  <a:gd name="T18" fmla="*/ 707 w 2346"/>
                  <a:gd name="T19" fmla="*/ 770 h 956"/>
                  <a:gd name="T20" fmla="*/ 650 w 2346"/>
                  <a:gd name="T21" fmla="*/ 729 h 956"/>
                  <a:gd name="T22" fmla="*/ 590 w 2346"/>
                  <a:gd name="T23" fmla="*/ 677 h 956"/>
                  <a:gd name="T24" fmla="*/ 533 w 2346"/>
                  <a:gd name="T25" fmla="*/ 618 h 956"/>
                  <a:gd name="T26" fmla="*/ 497 w 2346"/>
                  <a:gd name="T27" fmla="*/ 577 h 956"/>
                  <a:gd name="T28" fmla="*/ 466 w 2346"/>
                  <a:gd name="T29" fmla="*/ 535 h 956"/>
                  <a:gd name="T30" fmla="*/ 440 w 2346"/>
                  <a:gd name="T31" fmla="*/ 492 h 956"/>
                  <a:gd name="T32" fmla="*/ 420 w 2346"/>
                  <a:gd name="T33" fmla="*/ 456 h 956"/>
                  <a:gd name="T34" fmla="*/ 404 w 2346"/>
                  <a:gd name="T35" fmla="*/ 427 h 956"/>
                  <a:gd name="T36" fmla="*/ 389 w 2346"/>
                  <a:gd name="T37" fmla="*/ 390 h 956"/>
                  <a:gd name="T38" fmla="*/ 374 w 2346"/>
                  <a:gd name="T39" fmla="*/ 351 h 956"/>
                  <a:gd name="T40" fmla="*/ 360 w 2346"/>
                  <a:gd name="T41" fmla="*/ 303 h 956"/>
                  <a:gd name="T42" fmla="*/ 340 w 2346"/>
                  <a:gd name="T43" fmla="*/ 246 h 956"/>
                  <a:gd name="T44" fmla="*/ 0 w 2346"/>
                  <a:gd name="T45" fmla="*/ 246 h 956"/>
                  <a:gd name="T46" fmla="*/ 813 w 2346"/>
                  <a:gd name="T47" fmla="*/ 0 h 956"/>
                  <a:gd name="T48" fmla="*/ 1792 w 2346"/>
                  <a:gd name="T49" fmla="*/ 246 h 956"/>
                  <a:gd name="T50" fmla="*/ 1406 w 2346"/>
                  <a:gd name="T51" fmla="*/ 246 h 956"/>
                  <a:gd name="T52" fmla="*/ 1419 w 2346"/>
                  <a:gd name="T53" fmla="*/ 284 h 956"/>
                  <a:gd name="T54" fmla="*/ 1437 w 2346"/>
                  <a:gd name="T55" fmla="*/ 328 h 956"/>
                  <a:gd name="T56" fmla="*/ 1457 w 2346"/>
                  <a:gd name="T57" fmla="*/ 376 h 956"/>
                  <a:gd name="T58" fmla="*/ 1474 w 2346"/>
                  <a:gd name="T59" fmla="*/ 425 h 956"/>
                  <a:gd name="T60" fmla="*/ 1501 w 2346"/>
                  <a:gd name="T61" fmla="*/ 467 h 956"/>
                  <a:gd name="T62" fmla="*/ 1521 w 2346"/>
                  <a:gd name="T63" fmla="*/ 505 h 956"/>
                  <a:gd name="T64" fmla="*/ 1567 w 2346"/>
                  <a:gd name="T65" fmla="*/ 572 h 956"/>
                  <a:gd name="T66" fmla="*/ 1613 w 2346"/>
                  <a:gd name="T67" fmla="*/ 629 h 956"/>
                  <a:gd name="T68" fmla="*/ 1653 w 2346"/>
                  <a:gd name="T69" fmla="*/ 669 h 956"/>
                  <a:gd name="T70" fmla="*/ 1686 w 2346"/>
                  <a:gd name="T71" fmla="*/ 702 h 956"/>
                  <a:gd name="T72" fmla="*/ 1726 w 2346"/>
                  <a:gd name="T73" fmla="*/ 734 h 956"/>
                  <a:gd name="T74" fmla="*/ 1759 w 2346"/>
                  <a:gd name="T75" fmla="*/ 759 h 956"/>
                  <a:gd name="T76" fmla="*/ 1799 w 2346"/>
                  <a:gd name="T77" fmla="*/ 786 h 956"/>
                  <a:gd name="T78" fmla="*/ 1832 w 2346"/>
                  <a:gd name="T79" fmla="*/ 808 h 956"/>
                  <a:gd name="T80" fmla="*/ 1870 w 2346"/>
                  <a:gd name="T81" fmla="*/ 828 h 956"/>
                  <a:gd name="T82" fmla="*/ 1905 w 2346"/>
                  <a:gd name="T83" fmla="*/ 846 h 956"/>
                  <a:gd name="T84" fmla="*/ 1952 w 2346"/>
                  <a:gd name="T85" fmla="*/ 867 h 956"/>
                  <a:gd name="T86" fmla="*/ 1991 w 2346"/>
                  <a:gd name="T87" fmla="*/ 883 h 956"/>
                  <a:gd name="T88" fmla="*/ 2036 w 2346"/>
                  <a:gd name="T89" fmla="*/ 899 h 956"/>
                  <a:gd name="T90" fmla="*/ 2080 w 2346"/>
                  <a:gd name="T91" fmla="*/ 913 h 956"/>
                  <a:gd name="T92" fmla="*/ 2124 w 2346"/>
                  <a:gd name="T93" fmla="*/ 925 h 956"/>
                  <a:gd name="T94" fmla="*/ 2168 w 2346"/>
                  <a:gd name="T95" fmla="*/ 935 h 956"/>
                  <a:gd name="T96" fmla="*/ 2215 w 2346"/>
                  <a:gd name="T97" fmla="*/ 942 h 956"/>
                  <a:gd name="T98" fmla="*/ 2257 w 2346"/>
                  <a:gd name="T99" fmla="*/ 948 h 956"/>
                  <a:gd name="T100" fmla="*/ 2292 w 2346"/>
                  <a:gd name="T101" fmla="*/ 951 h 956"/>
                  <a:gd name="T102" fmla="*/ 2345 w 2346"/>
                  <a:gd name="T103" fmla="*/ 955 h 956"/>
                  <a:gd name="T104" fmla="*/ 1373 w 2346"/>
                  <a:gd name="T105" fmla="*/ 955 h 95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346" h="956">
                    <a:moveTo>
                      <a:pt x="1373" y="955"/>
                    </a:moveTo>
                    <a:lnTo>
                      <a:pt x="1315" y="955"/>
                    </a:lnTo>
                    <a:lnTo>
                      <a:pt x="1222" y="951"/>
                    </a:lnTo>
                    <a:lnTo>
                      <a:pt x="1116" y="940"/>
                    </a:lnTo>
                    <a:lnTo>
                      <a:pt x="1039" y="921"/>
                    </a:lnTo>
                    <a:lnTo>
                      <a:pt x="959" y="898"/>
                    </a:lnTo>
                    <a:lnTo>
                      <a:pt x="893" y="872"/>
                    </a:lnTo>
                    <a:lnTo>
                      <a:pt x="840" y="846"/>
                    </a:lnTo>
                    <a:lnTo>
                      <a:pt x="769" y="808"/>
                    </a:lnTo>
                    <a:lnTo>
                      <a:pt x="707" y="770"/>
                    </a:lnTo>
                    <a:lnTo>
                      <a:pt x="650" y="729"/>
                    </a:lnTo>
                    <a:lnTo>
                      <a:pt x="590" y="677"/>
                    </a:lnTo>
                    <a:lnTo>
                      <a:pt x="533" y="618"/>
                    </a:lnTo>
                    <a:lnTo>
                      <a:pt x="497" y="577"/>
                    </a:lnTo>
                    <a:lnTo>
                      <a:pt x="466" y="535"/>
                    </a:lnTo>
                    <a:lnTo>
                      <a:pt x="440" y="492"/>
                    </a:lnTo>
                    <a:lnTo>
                      <a:pt x="420" y="456"/>
                    </a:lnTo>
                    <a:lnTo>
                      <a:pt x="404" y="427"/>
                    </a:lnTo>
                    <a:lnTo>
                      <a:pt x="389" y="390"/>
                    </a:lnTo>
                    <a:lnTo>
                      <a:pt x="374" y="351"/>
                    </a:lnTo>
                    <a:lnTo>
                      <a:pt x="360" y="303"/>
                    </a:lnTo>
                    <a:lnTo>
                      <a:pt x="340" y="246"/>
                    </a:lnTo>
                    <a:lnTo>
                      <a:pt x="0" y="246"/>
                    </a:lnTo>
                    <a:lnTo>
                      <a:pt x="813" y="0"/>
                    </a:lnTo>
                    <a:lnTo>
                      <a:pt x="1792" y="246"/>
                    </a:lnTo>
                    <a:lnTo>
                      <a:pt x="1406" y="246"/>
                    </a:lnTo>
                    <a:lnTo>
                      <a:pt x="1419" y="284"/>
                    </a:lnTo>
                    <a:lnTo>
                      <a:pt x="1437" y="328"/>
                    </a:lnTo>
                    <a:lnTo>
                      <a:pt x="1457" y="376"/>
                    </a:lnTo>
                    <a:lnTo>
                      <a:pt x="1474" y="425"/>
                    </a:lnTo>
                    <a:lnTo>
                      <a:pt x="1501" y="467"/>
                    </a:lnTo>
                    <a:lnTo>
                      <a:pt x="1521" y="505"/>
                    </a:lnTo>
                    <a:lnTo>
                      <a:pt x="1567" y="572"/>
                    </a:lnTo>
                    <a:lnTo>
                      <a:pt x="1613" y="629"/>
                    </a:lnTo>
                    <a:lnTo>
                      <a:pt x="1653" y="669"/>
                    </a:lnTo>
                    <a:lnTo>
                      <a:pt x="1686" y="702"/>
                    </a:lnTo>
                    <a:lnTo>
                      <a:pt x="1726" y="734"/>
                    </a:lnTo>
                    <a:lnTo>
                      <a:pt x="1759" y="759"/>
                    </a:lnTo>
                    <a:lnTo>
                      <a:pt x="1799" y="786"/>
                    </a:lnTo>
                    <a:lnTo>
                      <a:pt x="1832" y="808"/>
                    </a:lnTo>
                    <a:lnTo>
                      <a:pt x="1870" y="828"/>
                    </a:lnTo>
                    <a:lnTo>
                      <a:pt x="1905" y="846"/>
                    </a:lnTo>
                    <a:lnTo>
                      <a:pt x="1952" y="867"/>
                    </a:lnTo>
                    <a:lnTo>
                      <a:pt x="1991" y="883"/>
                    </a:lnTo>
                    <a:lnTo>
                      <a:pt x="2036" y="899"/>
                    </a:lnTo>
                    <a:lnTo>
                      <a:pt x="2080" y="913"/>
                    </a:lnTo>
                    <a:lnTo>
                      <a:pt x="2124" y="925"/>
                    </a:lnTo>
                    <a:lnTo>
                      <a:pt x="2168" y="935"/>
                    </a:lnTo>
                    <a:lnTo>
                      <a:pt x="2215" y="942"/>
                    </a:lnTo>
                    <a:lnTo>
                      <a:pt x="2257" y="948"/>
                    </a:lnTo>
                    <a:lnTo>
                      <a:pt x="2292" y="951"/>
                    </a:lnTo>
                    <a:lnTo>
                      <a:pt x="2345" y="955"/>
                    </a:lnTo>
                    <a:lnTo>
                      <a:pt x="1373" y="955"/>
                    </a:lnTo>
                  </a:path>
                </a:pathLst>
              </a:custGeom>
              <a:solidFill>
                <a:srgbClr val="8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0" name="Freeform 8"/>
              <p:cNvSpPr>
                <a:spLocks/>
              </p:cNvSpPr>
              <p:nvPr/>
            </p:nvSpPr>
            <p:spPr bwMode="auto">
              <a:xfrm>
                <a:off x="2516" y="2453"/>
                <a:ext cx="1971" cy="712"/>
              </a:xfrm>
              <a:custGeom>
                <a:avLst/>
                <a:gdLst>
                  <a:gd name="T0" fmla="*/ 952 w 1971"/>
                  <a:gd name="T1" fmla="*/ 711 h 712"/>
                  <a:gd name="T2" fmla="*/ 0 w 1971"/>
                  <a:gd name="T3" fmla="*/ 711 h 712"/>
                  <a:gd name="T4" fmla="*/ 141 w 1971"/>
                  <a:gd name="T5" fmla="*/ 692 h 712"/>
                  <a:gd name="T6" fmla="*/ 267 w 1971"/>
                  <a:gd name="T7" fmla="*/ 661 h 712"/>
                  <a:gd name="T8" fmla="*/ 378 w 1971"/>
                  <a:gd name="T9" fmla="*/ 619 h 712"/>
                  <a:gd name="T10" fmla="*/ 479 w 1971"/>
                  <a:gd name="T11" fmla="*/ 573 h 712"/>
                  <a:gd name="T12" fmla="*/ 581 w 1971"/>
                  <a:gd name="T13" fmla="*/ 504 h 712"/>
                  <a:gd name="T14" fmla="*/ 667 w 1971"/>
                  <a:gd name="T15" fmla="*/ 433 h 712"/>
                  <a:gd name="T16" fmla="*/ 742 w 1971"/>
                  <a:gd name="T17" fmla="*/ 352 h 712"/>
                  <a:gd name="T18" fmla="*/ 811 w 1971"/>
                  <a:gd name="T19" fmla="*/ 248 h 712"/>
                  <a:gd name="T20" fmla="*/ 857 w 1971"/>
                  <a:gd name="T21" fmla="*/ 162 h 712"/>
                  <a:gd name="T22" fmla="*/ 897 w 1971"/>
                  <a:gd name="T23" fmla="*/ 71 h 712"/>
                  <a:gd name="T24" fmla="*/ 917 w 1971"/>
                  <a:gd name="T25" fmla="*/ 0 h 712"/>
                  <a:gd name="T26" fmla="*/ 1970 w 1971"/>
                  <a:gd name="T27" fmla="*/ 0 h 712"/>
                  <a:gd name="T28" fmla="*/ 1952 w 1971"/>
                  <a:gd name="T29" fmla="*/ 60 h 712"/>
                  <a:gd name="T30" fmla="*/ 1928 w 1971"/>
                  <a:gd name="T31" fmla="*/ 124 h 712"/>
                  <a:gd name="T32" fmla="*/ 1902 w 1971"/>
                  <a:gd name="T33" fmla="*/ 182 h 712"/>
                  <a:gd name="T34" fmla="*/ 1882 w 1971"/>
                  <a:gd name="T35" fmla="*/ 227 h 712"/>
                  <a:gd name="T36" fmla="*/ 1846 w 1971"/>
                  <a:gd name="T37" fmla="*/ 286 h 712"/>
                  <a:gd name="T38" fmla="*/ 1798 w 1971"/>
                  <a:gd name="T39" fmla="*/ 352 h 712"/>
                  <a:gd name="T40" fmla="*/ 1754 w 1971"/>
                  <a:gd name="T41" fmla="*/ 399 h 712"/>
                  <a:gd name="T42" fmla="*/ 1701 w 1971"/>
                  <a:gd name="T43" fmla="*/ 449 h 712"/>
                  <a:gd name="T44" fmla="*/ 1670 w 1971"/>
                  <a:gd name="T45" fmla="*/ 475 h 712"/>
                  <a:gd name="T46" fmla="*/ 1630 w 1971"/>
                  <a:gd name="T47" fmla="*/ 509 h 712"/>
                  <a:gd name="T48" fmla="*/ 1586 w 1971"/>
                  <a:gd name="T49" fmla="*/ 539 h 712"/>
                  <a:gd name="T50" fmla="*/ 1524 w 1971"/>
                  <a:gd name="T51" fmla="*/ 577 h 712"/>
                  <a:gd name="T52" fmla="*/ 1478 w 1971"/>
                  <a:gd name="T53" fmla="*/ 601 h 712"/>
                  <a:gd name="T54" fmla="*/ 1438 w 1971"/>
                  <a:gd name="T55" fmla="*/ 619 h 712"/>
                  <a:gd name="T56" fmla="*/ 1389 w 1971"/>
                  <a:gd name="T57" fmla="*/ 640 h 712"/>
                  <a:gd name="T58" fmla="*/ 1334 w 1971"/>
                  <a:gd name="T59" fmla="*/ 659 h 712"/>
                  <a:gd name="T60" fmla="*/ 1283 w 1971"/>
                  <a:gd name="T61" fmla="*/ 675 h 712"/>
                  <a:gd name="T62" fmla="*/ 1215 w 1971"/>
                  <a:gd name="T63" fmla="*/ 692 h 712"/>
                  <a:gd name="T64" fmla="*/ 1144 w 1971"/>
                  <a:gd name="T65" fmla="*/ 703 h 712"/>
                  <a:gd name="T66" fmla="*/ 1084 w 1971"/>
                  <a:gd name="T67" fmla="*/ 708 h 712"/>
                  <a:gd name="T68" fmla="*/ 1023 w 1971"/>
                  <a:gd name="T69" fmla="*/ 711 h 712"/>
                  <a:gd name="T70" fmla="*/ 952 w 1971"/>
                  <a:gd name="T71" fmla="*/ 711 h 71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71" h="712">
                    <a:moveTo>
                      <a:pt x="952" y="711"/>
                    </a:moveTo>
                    <a:lnTo>
                      <a:pt x="0" y="711"/>
                    </a:lnTo>
                    <a:lnTo>
                      <a:pt x="141" y="692"/>
                    </a:lnTo>
                    <a:lnTo>
                      <a:pt x="267" y="661"/>
                    </a:lnTo>
                    <a:lnTo>
                      <a:pt x="378" y="619"/>
                    </a:lnTo>
                    <a:lnTo>
                      <a:pt x="479" y="573"/>
                    </a:lnTo>
                    <a:lnTo>
                      <a:pt x="581" y="504"/>
                    </a:lnTo>
                    <a:lnTo>
                      <a:pt x="667" y="433"/>
                    </a:lnTo>
                    <a:lnTo>
                      <a:pt x="742" y="352"/>
                    </a:lnTo>
                    <a:lnTo>
                      <a:pt x="811" y="248"/>
                    </a:lnTo>
                    <a:lnTo>
                      <a:pt x="857" y="162"/>
                    </a:lnTo>
                    <a:lnTo>
                      <a:pt x="897" y="71"/>
                    </a:lnTo>
                    <a:lnTo>
                      <a:pt x="917" y="0"/>
                    </a:lnTo>
                    <a:lnTo>
                      <a:pt x="1970" y="0"/>
                    </a:lnTo>
                    <a:lnTo>
                      <a:pt x="1952" y="60"/>
                    </a:lnTo>
                    <a:lnTo>
                      <a:pt x="1928" y="124"/>
                    </a:lnTo>
                    <a:lnTo>
                      <a:pt x="1902" y="182"/>
                    </a:lnTo>
                    <a:lnTo>
                      <a:pt x="1882" y="227"/>
                    </a:lnTo>
                    <a:lnTo>
                      <a:pt x="1846" y="286"/>
                    </a:lnTo>
                    <a:lnTo>
                      <a:pt x="1798" y="352"/>
                    </a:lnTo>
                    <a:lnTo>
                      <a:pt x="1754" y="399"/>
                    </a:lnTo>
                    <a:lnTo>
                      <a:pt x="1701" y="449"/>
                    </a:lnTo>
                    <a:lnTo>
                      <a:pt x="1670" y="475"/>
                    </a:lnTo>
                    <a:lnTo>
                      <a:pt x="1630" y="509"/>
                    </a:lnTo>
                    <a:lnTo>
                      <a:pt x="1586" y="539"/>
                    </a:lnTo>
                    <a:lnTo>
                      <a:pt x="1524" y="577"/>
                    </a:lnTo>
                    <a:lnTo>
                      <a:pt x="1478" y="601"/>
                    </a:lnTo>
                    <a:lnTo>
                      <a:pt x="1438" y="619"/>
                    </a:lnTo>
                    <a:lnTo>
                      <a:pt x="1389" y="640"/>
                    </a:lnTo>
                    <a:lnTo>
                      <a:pt x="1334" y="659"/>
                    </a:lnTo>
                    <a:lnTo>
                      <a:pt x="1283" y="675"/>
                    </a:lnTo>
                    <a:lnTo>
                      <a:pt x="1215" y="692"/>
                    </a:lnTo>
                    <a:lnTo>
                      <a:pt x="1144" y="703"/>
                    </a:lnTo>
                    <a:lnTo>
                      <a:pt x="1084" y="708"/>
                    </a:lnTo>
                    <a:lnTo>
                      <a:pt x="1023" y="711"/>
                    </a:lnTo>
                    <a:lnTo>
                      <a:pt x="952" y="711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7893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350963"/>
            <a:ext cx="169862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1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717675"/>
            <a:ext cx="22987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5" name="Picture 1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147161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6" name="Rectangle 13"/>
          <p:cNvSpPr>
            <a:spLocks noChangeArrowheads="1"/>
          </p:cNvSpPr>
          <p:nvPr/>
        </p:nvSpPr>
        <p:spPr bwMode="auto">
          <a:xfrm>
            <a:off x="1903413" y="1065213"/>
            <a:ext cx="1303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 cases</a:t>
            </a:r>
          </a:p>
        </p:txBody>
      </p:sp>
      <p:sp>
        <p:nvSpPr>
          <p:cNvPr id="37897" name="Rectangle 14"/>
          <p:cNvSpPr>
            <a:spLocks noChangeArrowheads="1"/>
          </p:cNvSpPr>
          <p:nvPr/>
        </p:nvSpPr>
        <p:spPr bwMode="auto">
          <a:xfrm>
            <a:off x="7165975" y="3151188"/>
            <a:ext cx="10144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results</a:t>
            </a:r>
            <a:endParaRPr lang="en-US" altLang="en-US" sz="24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7898" name="Oval 15"/>
          <p:cNvSpPr>
            <a:spLocks noChangeArrowheads="1"/>
          </p:cNvSpPr>
          <p:nvPr/>
        </p:nvSpPr>
        <p:spPr bwMode="auto">
          <a:xfrm>
            <a:off x="5549900" y="3797300"/>
            <a:ext cx="2044700" cy="14097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7899" name="Rectangle 16"/>
          <p:cNvSpPr>
            <a:spLocks noChangeArrowheads="1"/>
          </p:cNvSpPr>
          <p:nvPr/>
        </p:nvSpPr>
        <p:spPr bwMode="auto">
          <a:xfrm>
            <a:off x="5688013" y="4240213"/>
            <a:ext cx="16922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Debugging</a:t>
            </a:r>
          </a:p>
        </p:txBody>
      </p:sp>
      <p:sp>
        <p:nvSpPr>
          <p:cNvPr id="37900" name="AutoShape 17"/>
          <p:cNvSpPr>
            <a:spLocks noChangeArrowheads="1"/>
          </p:cNvSpPr>
          <p:nvPr/>
        </p:nvSpPr>
        <p:spPr bwMode="auto">
          <a:xfrm flipH="1">
            <a:off x="4330700" y="4051300"/>
            <a:ext cx="1092200" cy="190500"/>
          </a:xfrm>
          <a:prstGeom prst="rightArrow">
            <a:avLst>
              <a:gd name="adj1" fmla="val 50000"/>
              <a:gd name="adj2" fmla="val 286693"/>
            </a:avLst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7901" name="AutoShape 18"/>
          <p:cNvSpPr>
            <a:spLocks noChangeArrowheads="1"/>
          </p:cNvSpPr>
          <p:nvPr/>
        </p:nvSpPr>
        <p:spPr bwMode="auto">
          <a:xfrm flipH="1">
            <a:off x="4381500" y="4787900"/>
            <a:ext cx="1092200" cy="215900"/>
          </a:xfrm>
          <a:prstGeom prst="rightArrow">
            <a:avLst>
              <a:gd name="adj1" fmla="val 50000"/>
              <a:gd name="adj2" fmla="val 252965"/>
            </a:avLst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7902" name="Rectangle 19"/>
          <p:cNvSpPr>
            <a:spLocks noChangeArrowheads="1"/>
          </p:cNvSpPr>
          <p:nvPr/>
        </p:nvSpPr>
        <p:spPr bwMode="auto">
          <a:xfrm>
            <a:off x="3194050" y="3787775"/>
            <a:ext cx="1241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suspected</a:t>
            </a:r>
          </a:p>
          <a:p>
            <a:pPr algn="ctr">
              <a:lnSpc>
                <a:spcPct val="75000"/>
              </a:lnSpc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causes</a:t>
            </a:r>
          </a:p>
        </p:txBody>
      </p:sp>
      <p:sp>
        <p:nvSpPr>
          <p:cNvPr id="37903" name="Rectangle 20"/>
          <p:cNvSpPr>
            <a:spLocks noChangeArrowheads="1"/>
          </p:cNvSpPr>
          <p:nvPr/>
        </p:nvSpPr>
        <p:spPr bwMode="auto">
          <a:xfrm>
            <a:off x="3228975" y="4651375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identified</a:t>
            </a:r>
          </a:p>
          <a:p>
            <a:pPr algn="ctr">
              <a:lnSpc>
                <a:spcPct val="75000"/>
              </a:lnSpc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causes</a:t>
            </a:r>
          </a:p>
        </p:txBody>
      </p:sp>
      <p:sp>
        <p:nvSpPr>
          <p:cNvPr id="37904" name="Rectangle 21"/>
          <p:cNvSpPr>
            <a:spLocks noChangeArrowheads="1"/>
          </p:cNvSpPr>
          <p:nvPr/>
        </p:nvSpPr>
        <p:spPr bwMode="auto">
          <a:xfrm>
            <a:off x="1843088" y="4257675"/>
            <a:ext cx="14255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correc</a:t>
            </a: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tions</a:t>
            </a:r>
          </a:p>
        </p:txBody>
      </p:sp>
      <p:sp>
        <p:nvSpPr>
          <p:cNvPr id="37905" name="Rectangle 22"/>
          <p:cNvSpPr>
            <a:spLocks noChangeArrowheads="1"/>
          </p:cNvSpPr>
          <p:nvPr/>
        </p:nvSpPr>
        <p:spPr bwMode="auto">
          <a:xfrm>
            <a:off x="1901825" y="3533775"/>
            <a:ext cx="13493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regres</a:t>
            </a: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sion</a:t>
            </a:r>
          </a:p>
          <a:p>
            <a:pPr algn="ctr">
              <a:lnSpc>
                <a:spcPct val="75000"/>
              </a:lnSpc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tests</a:t>
            </a:r>
          </a:p>
        </p:txBody>
      </p:sp>
      <p:sp>
        <p:nvSpPr>
          <p:cNvPr id="37906" name="Rectangle 23"/>
          <p:cNvSpPr>
            <a:spLocks noChangeArrowheads="1"/>
          </p:cNvSpPr>
          <p:nvPr/>
        </p:nvSpPr>
        <p:spPr bwMode="auto">
          <a:xfrm>
            <a:off x="2847975" y="2976563"/>
            <a:ext cx="10953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new test</a:t>
            </a:r>
          </a:p>
          <a:p>
            <a:pPr algn="ctr">
              <a:lnSpc>
                <a:spcPct val="75000"/>
              </a:lnSpc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17663" y="476250"/>
            <a:ext cx="4732337" cy="5746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Debugging Effort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EAE4B3-0276-4DE8-AC1D-71580DDCB888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8916" name="Freeform 3"/>
          <p:cNvSpPr>
            <a:spLocks/>
          </p:cNvSpPr>
          <p:nvPr/>
        </p:nvSpPr>
        <p:spPr bwMode="auto">
          <a:xfrm>
            <a:off x="3910013" y="1279525"/>
            <a:ext cx="2774950" cy="2814638"/>
          </a:xfrm>
          <a:custGeom>
            <a:avLst/>
            <a:gdLst>
              <a:gd name="T0" fmla="*/ 2147483646 w 1748"/>
              <a:gd name="T1" fmla="*/ 2147483646 h 1773"/>
              <a:gd name="T2" fmla="*/ 2147483646 w 1748"/>
              <a:gd name="T3" fmla="*/ 2147483646 h 1773"/>
              <a:gd name="T4" fmla="*/ 2147483646 w 1748"/>
              <a:gd name="T5" fmla="*/ 2147483646 h 1773"/>
              <a:gd name="T6" fmla="*/ 2147483646 w 1748"/>
              <a:gd name="T7" fmla="*/ 2147483646 h 1773"/>
              <a:gd name="T8" fmla="*/ 2147483646 w 1748"/>
              <a:gd name="T9" fmla="*/ 2147483646 h 1773"/>
              <a:gd name="T10" fmla="*/ 2147483646 w 1748"/>
              <a:gd name="T11" fmla="*/ 2147483646 h 1773"/>
              <a:gd name="T12" fmla="*/ 2147483646 w 1748"/>
              <a:gd name="T13" fmla="*/ 2147483646 h 1773"/>
              <a:gd name="T14" fmla="*/ 2147483646 w 1748"/>
              <a:gd name="T15" fmla="*/ 2147483646 h 1773"/>
              <a:gd name="T16" fmla="*/ 2147483646 w 1748"/>
              <a:gd name="T17" fmla="*/ 2147483646 h 1773"/>
              <a:gd name="T18" fmla="*/ 2147483646 w 1748"/>
              <a:gd name="T19" fmla="*/ 2147483646 h 1773"/>
              <a:gd name="T20" fmla="*/ 2147483646 w 1748"/>
              <a:gd name="T21" fmla="*/ 2147483646 h 1773"/>
              <a:gd name="T22" fmla="*/ 2147483646 w 1748"/>
              <a:gd name="T23" fmla="*/ 2147483646 h 1773"/>
              <a:gd name="T24" fmla="*/ 2147483646 w 1748"/>
              <a:gd name="T25" fmla="*/ 2147483646 h 1773"/>
              <a:gd name="T26" fmla="*/ 2147483646 w 1748"/>
              <a:gd name="T27" fmla="*/ 2147483646 h 1773"/>
              <a:gd name="T28" fmla="*/ 2147483646 w 1748"/>
              <a:gd name="T29" fmla="*/ 2147483646 h 1773"/>
              <a:gd name="T30" fmla="*/ 2147483646 w 1748"/>
              <a:gd name="T31" fmla="*/ 2147483646 h 1773"/>
              <a:gd name="T32" fmla="*/ 2147483646 w 1748"/>
              <a:gd name="T33" fmla="*/ 2147483646 h 1773"/>
              <a:gd name="T34" fmla="*/ 2147483646 w 1748"/>
              <a:gd name="T35" fmla="*/ 2147483646 h 1773"/>
              <a:gd name="T36" fmla="*/ 2147483646 w 1748"/>
              <a:gd name="T37" fmla="*/ 2147483646 h 1773"/>
              <a:gd name="T38" fmla="*/ 2147483646 w 1748"/>
              <a:gd name="T39" fmla="*/ 2147483646 h 1773"/>
              <a:gd name="T40" fmla="*/ 2147483646 w 1748"/>
              <a:gd name="T41" fmla="*/ 2147483646 h 1773"/>
              <a:gd name="T42" fmla="*/ 2147483646 w 1748"/>
              <a:gd name="T43" fmla="*/ 2147483646 h 1773"/>
              <a:gd name="T44" fmla="*/ 2147483646 w 1748"/>
              <a:gd name="T45" fmla="*/ 2147483646 h 1773"/>
              <a:gd name="T46" fmla="*/ 2147483646 w 1748"/>
              <a:gd name="T47" fmla="*/ 2147483646 h 1773"/>
              <a:gd name="T48" fmla="*/ 2147483646 w 1748"/>
              <a:gd name="T49" fmla="*/ 2147483646 h 1773"/>
              <a:gd name="T50" fmla="*/ 2147483646 w 1748"/>
              <a:gd name="T51" fmla="*/ 2147483646 h 1773"/>
              <a:gd name="T52" fmla="*/ 2147483646 w 1748"/>
              <a:gd name="T53" fmla="*/ 2147483646 h 1773"/>
              <a:gd name="T54" fmla="*/ 2147483646 w 1748"/>
              <a:gd name="T55" fmla="*/ 2147483646 h 1773"/>
              <a:gd name="T56" fmla="*/ 2147483646 w 1748"/>
              <a:gd name="T57" fmla="*/ 2147483646 h 1773"/>
              <a:gd name="T58" fmla="*/ 2147483646 w 1748"/>
              <a:gd name="T59" fmla="*/ 2147483646 h 1773"/>
              <a:gd name="T60" fmla="*/ 2147483646 w 1748"/>
              <a:gd name="T61" fmla="*/ 2147483646 h 1773"/>
              <a:gd name="T62" fmla="*/ 2147483646 w 1748"/>
              <a:gd name="T63" fmla="*/ 2147483646 h 1773"/>
              <a:gd name="T64" fmla="*/ 2147483646 w 1748"/>
              <a:gd name="T65" fmla="*/ 2147483646 h 1773"/>
              <a:gd name="T66" fmla="*/ 2147483646 w 1748"/>
              <a:gd name="T67" fmla="*/ 2147483646 h 1773"/>
              <a:gd name="T68" fmla="*/ 2147483646 w 1748"/>
              <a:gd name="T69" fmla="*/ 2147483646 h 1773"/>
              <a:gd name="T70" fmla="*/ 2147483646 w 1748"/>
              <a:gd name="T71" fmla="*/ 2147483646 h 1773"/>
              <a:gd name="T72" fmla="*/ 2147483646 w 1748"/>
              <a:gd name="T73" fmla="*/ 2147483646 h 1773"/>
              <a:gd name="T74" fmla="*/ 2147483646 w 1748"/>
              <a:gd name="T75" fmla="*/ 2147483646 h 1773"/>
              <a:gd name="T76" fmla="*/ 2147483646 w 1748"/>
              <a:gd name="T77" fmla="*/ 2147483646 h 1773"/>
              <a:gd name="T78" fmla="*/ 2147483646 w 1748"/>
              <a:gd name="T79" fmla="*/ 2147483646 h 1773"/>
              <a:gd name="T80" fmla="*/ 2147483646 w 1748"/>
              <a:gd name="T81" fmla="*/ 2147483646 h 1773"/>
              <a:gd name="T82" fmla="*/ 2147483646 w 1748"/>
              <a:gd name="T83" fmla="*/ 2147483646 h 1773"/>
              <a:gd name="T84" fmla="*/ 2147483646 w 1748"/>
              <a:gd name="T85" fmla="*/ 2147483646 h 1773"/>
              <a:gd name="T86" fmla="*/ 2147483646 w 1748"/>
              <a:gd name="T87" fmla="*/ 2147483646 h 1773"/>
              <a:gd name="T88" fmla="*/ 2147483646 w 1748"/>
              <a:gd name="T89" fmla="*/ 2147483646 h 1773"/>
              <a:gd name="T90" fmla="*/ 2147483646 w 1748"/>
              <a:gd name="T91" fmla="*/ 2147483646 h 1773"/>
              <a:gd name="T92" fmla="*/ 2147483646 w 1748"/>
              <a:gd name="T93" fmla="*/ 2147483646 h 1773"/>
              <a:gd name="T94" fmla="*/ 2147483646 w 1748"/>
              <a:gd name="T95" fmla="*/ 2147483646 h 1773"/>
              <a:gd name="T96" fmla="*/ 2147483646 w 1748"/>
              <a:gd name="T97" fmla="*/ 0 h 1773"/>
              <a:gd name="T98" fmla="*/ 2147483646 w 1748"/>
              <a:gd name="T99" fmla="*/ 2147483646 h 1773"/>
              <a:gd name="T100" fmla="*/ 2147483646 w 1748"/>
              <a:gd name="T101" fmla="*/ 2147483646 h 1773"/>
              <a:gd name="T102" fmla="*/ 2147483646 w 1748"/>
              <a:gd name="T103" fmla="*/ 2147483646 h 17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748" h="1773">
                <a:moveTo>
                  <a:pt x="665" y="233"/>
                </a:moveTo>
                <a:lnTo>
                  <a:pt x="690" y="236"/>
                </a:lnTo>
                <a:lnTo>
                  <a:pt x="722" y="240"/>
                </a:lnTo>
                <a:lnTo>
                  <a:pt x="754" y="247"/>
                </a:lnTo>
                <a:lnTo>
                  <a:pt x="776" y="251"/>
                </a:lnTo>
                <a:lnTo>
                  <a:pt x="802" y="256"/>
                </a:lnTo>
                <a:lnTo>
                  <a:pt x="828" y="263"/>
                </a:lnTo>
                <a:lnTo>
                  <a:pt x="854" y="269"/>
                </a:lnTo>
                <a:lnTo>
                  <a:pt x="878" y="274"/>
                </a:lnTo>
                <a:lnTo>
                  <a:pt x="906" y="283"/>
                </a:lnTo>
                <a:lnTo>
                  <a:pt x="938" y="294"/>
                </a:lnTo>
                <a:lnTo>
                  <a:pt x="966" y="302"/>
                </a:lnTo>
                <a:lnTo>
                  <a:pt x="991" y="312"/>
                </a:lnTo>
                <a:lnTo>
                  <a:pt x="1022" y="323"/>
                </a:lnTo>
                <a:lnTo>
                  <a:pt x="1051" y="333"/>
                </a:lnTo>
                <a:lnTo>
                  <a:pt x="1078" y="344"/>
                </a:lnTo>
                <a:lnTo>
                  <a:pt x="1103" y="357"/>
                </a:lnTo>
                <a:lnTo>
                  <a:pt x="1126" y="368"/>
                </a:lnTo>
                <a:lnTo>
                  <a:pt x="1149" y="381"/>
                </a:lnTo>
                <a:lnTo>
                  <a:pt x="1175" y="392"/>
                </a:lnTo>
                <a:lnTo>
                  <a:pt x="1202" y="408"/>
                </a:lnTo>
                <a:lnTo>
                  <a:pt x="1227" y="423"/>
                </a:lnTo>
                <a:lnTo>
                  <a:pt x="1251" y="438"/>
                </a:lnTo>
                <a:lnTo>
                  <a:pt x="1273" y="452"/>
                </a:lnTo>
                <a:lnTo>
                  <a:pt x="1310" y="477"/>
                </a:lnTo>
                <a:lnTo>
                  <a:pt x="1348" y="505"/>
                </a:lnTo>
                <a:lnTo>
                  <a:pt x="1377" y="526"/>
                </a:lnTo>
                <a:lnTo>
                  <a:pt x="1411" y="556"/>
                </a:lnTo>
                <a:lnTo>
                  <a:pt x="1434" y="580"/>
                </a:lnTo>
                <a:lnTo>
                  <a:pt x="1461" y="606"/>
                </a:lnTo>
                <a:lnTo>
                  <a:pt x="1490" y="635"/>
                </a:lnTo>
                <a:lnTo>
                  <a:pt x="1514" y="663"/>
                </a:lnTo>
                <a:lnTo>
                  <a:pt x="1538" y="694"/>
                </a:lnTo>
                <a:lnTo>
                  <a:pt x="1563" y="724"/>
                </a:lnTo>
                <a:lnTo>
                  <a:pt x="1586" y="756"/>
                </a:lnTo>
                <a:lnTo>
                  <a:pt x="1607" y="783"/>
                </a:lnTo>
                <a:lnTo>
                  <a:pt x="1627" y="817"/>
                </a:lnTo>
                <a:lnTo>
                  <a:pt x="1645" y="850"/>
                </a:lnTo>
                <a:lnTo>
                  <a:pt x="1661" y="885"/>
                </a:lnTo>
                <a:lnTo>
                  <a:pt x="1676" y="922"/>
                </a:lnTo>
                <a:lnTo>
                  <a:pt x="1696" y="969"/>
                </a:lnTo>
                <a:lnTo>
                  <a:pt x="1710" y="1011"/>
                </a:lnTo>
                <a:lnTo>
                  <a:pt x="1723" y="1055"/>
                </a:lnTo>
                <a:lnTo>
                  <a:pt x="1730" y="1098"/>
                </a:lnTo>
                <a:lnTo>
                  <a:pt x="1739" y="1148"/>
                </a:lnTo>
                <a:lnTo>
                  <a:pt x="1746" y="1212"/>
                </a:lnTo>
                <a:lnTo>
                  <a:pt x="1747" y="1259"/>
                </a:lnTo>
                <a:lnTo>
                  <a:pt x="1746" y="1307"/>
                </a:lnTo>
                <a:lnTo>
                  <a:pt x="1740" y="1354"/>
                </a:lnTo>
                <a:lnTo>
                  <a:pt x="1734" y="1397"/>
                </a:lnTo>
                <a:lnTo>
                  <a:pt x="1727" y="1441"/>
                </a:lnTo>
                <a:lnTo>
                  <a:pt x="1715" y="1487"/>
                </a:lnTo>
                <a:lnTo>
                  <a:pt x="1699" y="1537"/>
                </a:lnTo>
                <a:lnTo>
                  <a:pt x="1679" y="1588"/>
                </a:lnTo>
                <a:lnTo>
                  <a:pt x="1659" y="1635"/>
                </a:lnTo>
                <a:lnTo>
                  <a:pt x="1638" y="1680"/>
                </a:lnTo>
                <a:lnTo>
                  <a:pt x="1604" y="1727"/>
                </a:lnTo>
                <a:lnTo>
                  <a:pt x="1570" y="1772"/>
                </a:lnTo>
                <a:lnTo>
                  <a:pt x="1055" y="1531"/>
                </a:lnTo>
                <a:lnTo>
                  <a:pt x="1083" y="1486"/>
                </a:lnTo>
                <a:lnTo>
                  <a:pt x="1102" y="1452"/>
                </a:lnTo>
                <a:lnTo>
                  <a:pt x="1115" y="1415"/>
                </a:lnTo>
                <a:lnTo>
                  <a:pt x="1127" y="1379"/>
                </a:lnTo>
                <a:lnTo>
                  <a:pt x="1136" y="1346"/>
                </a:lnTo>
                <a:lnTo>
                  <a:pt x="1139" y="1310"/>
                </a:lnTo>
                <a:lnTo>
                  <a:pt x="1143" y="1278"/>
                </a:lnTo>
                <a:lnTo>
                  <a:pt x="1143" y="1244"/>
                </a:lnTo>
                <a:lnTo>
                  <a:pt x="1140" y="1205"/>
                </a:lnTo>
                <a:lnTo>
                  <a:pt x="1133" y="1167"/>
                </a:lnTo>
                <a:lnTo>
                  <a:pt x="1123" y="1124"/>
                </a:lnTo>
                <a:lnTo>
                  <a:pt x="1111" y="1089"/>
                </a:lnTo>
                <a:lnTo>
                  <a:pt x="1092" y="1051"/>
                </a:lnTo>
                <a:lnTo>
                  <a:pt x="1075" y="1018"/>
                </a:lnTo>
                <a:lnTo>
                  <a:pt x="1054" y="986"/>
                </a:lnTo>
                <a:lnTo>
                  <a:pt x="1035" y="962"/>
                </a:lnTo>
                <a:lnTo>
                  <a:pt x="1017" y="940"/>
                </a:lnTo>
                <a:lnTo>
                  <a:pt x="998" y="920"/>
                </a:lnTo>
                <a:lnTo>
                  <a:pt x="978" y="900"/>
                </a:lnTo>
                <a:lnTo>
                  <a:pt x="954" y="878"/>
                </a:lnTo>
                <a:lnTo>
                  <a:pt x="934" y="863"/>
                </a:lnTo>
                <a:lnTo>
                  <a:pt x="911" y="845"/>
                </a:lnTo>
                <a:lnTo>
                  <a:pt x="889" y="829"/>
                </a:lnTo>
                <a:lnTo>
                  <a:pt x="862" y="813"/>
                </a:lnTo>
                <a:lnTo>
                  <a:pt x="830" y="797"/>
                </a:lnTo>
                <a:lnTo>
                  <a:pt x="804" y="782"/>
                </a:lnTo>
                <a:lnTo>
                  <a:pt x="781" y="773"/>
                </a:lnTo>
                <a:lnTo>
                  <a:pt x="749" y="757"/>
                </a:lnTo>
                <a:lnTo>
                  <a:pt x="720" y="748"/>
                </a:lnTo>
                <a:lnTo>
                  <a:pt x="694" y="741"/>
                </a:lnTo>
                <a:lnTo>
                  <a:pt x="667" y="733"/>
                </a:lnTo>
                <a:lnTo>
                  <a:pt x="627" y="726"/>
                </a:lnTo>
                <a:lnTo>
                  <a:pt x="589" y="721"/>
                </a:lnTo>
                <a:lnTo>
                  <a:pt x="551" y="717"/>
                </a:lnTo>
                <a:lnTo>
                  <a:pt x="513" y="715"/>
                </a:lnTo>
                <a:lnTo>
                  <a:pt x="492" y="714"/>
                </a:lnTo>
                <a:lnTo>
                  <a:pt x="492" y="973"/>
                </a:lnTo>
                <a:lnTo>
                  <a:pt x="0" y="493"/>
                </a:lnTo>
                <a:lnTo>
                  <a:pt x="491" y="0"/>
                </a:lnTo>
                <a:lnTo>
                  <a:pt x="491" y="222"/>
                </a:lnTo>
                <a:lnTo>
                  <a:pt x="517" y="223"/>
                </a:lnTo>
                <a:lnTo>
                  <a:pt x="555" y="224"/>
                </a:lnTo>
                <a:lnTo>
                  <a:pt x="595" y="226"/>
                </a:lnTo>
                <a:lnTo>
                  <a:pt x="633" y="229"/>
                </a:lnTo>
                <a:lnTo>
                  <a:pt x="665" y="233"/>
                </a:lnTo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Freeform 4"/>
          <p:cNvSpPr>
            <a:spLocks/>
          </p:cNvSpPr>
          <p:nvPr/>
        </p:nvSpPr>
        <p:spPr bwMode="auto">
          <a:xfrm>
            <a:off x="3101975" y="3354388"/>
            <a:ext cx="3684588" cy="1558925"/>
          </a:xfrm>
          <a:custGeom>
            <a:avLst/>
            <a:gdLst>
              <a:gd name="T0" fmla="*/ 2147483646 w 2321"/>
              <a:gd name="T1" fmla="*/ 2147483646 h 982"/>
              <a:gd name="T2" fmla="*/ 2147483646 w 2321"/>
              <a:gd name="T3" fmla="*/ 2147483646 h 982"/>
              <a:gd name="T4" fmla="*/ 2147483646 w 2321"/>
              <a:gd name="T5" fmla="*/ 2147483646 h 982"/>
              <a:gd name="T6" fmla="*/ 2147483646 w 2321"/>
              <a:gd name="T7" fmla="*/ 2147483646 h 982"/>
              <a:gd name="T8" fmla="*/ 2147483646 w 2321"/>
              <a:gd name="T9" fmla="*/ 2147483646 h 982"/>
              <a:gd name="T10" fmla="*/ 2147483646 w 2321"/>
              <a:gd name="T11" fmla="*/ 2147483646 h 982"/>
              <a:gd name="T12" fmla="*/ 2147483646 w 2321"/>
              <a:gd name="T13" fmla="*/ 2147483646 h 982"/>
              <a:gd name="T14" fmla="*/ 2147483646 w 2321"/>
              <a:gd name="T15" fmla="*/ 2147483646 h 982"/>
              <a:gd name="T16" fmla="*/ 2147483646 w 2321"/>
              <a:gd name="T17" fmla="*/ 2147483646 h 982"/>
              <a:gd name="T18" fmla="*/ 2147483646 w 2321"/>
              <a:gd name="T19" fmla="*/ 2147483646 h 982"/>
              <a:gd name="T20" fmla="*/ 2147483646 w 2321"/>
              <a:gd name="T21" fmla="*/ 2147483646 h 982"/>
              <a:gd name="T22" fmla="*/ 2147483646 w 2321"/>
              <a:gd name="T23" fmla="*/ 2147483646 h 982"/>
              <a:gd name="T24" fmla="*/ 2147483646 w 2321"/>
              <a:gd name="T25" fmla="*/ 2147483646 h 982"/>
              <a:gd name="T26" fmla="*/ 2147483646 w 2321"/>
              <a:gd name="T27" fmla="*/ 2147483646 h 982"/>
              <a:gd name="T28" fmla="*/ 2147483646 w 2321"/>
              <a:gd name="T29" fmla="*/ 2147483646 h 982"/>
              <a:gd name="T30" fmla="*/ 2147483646 w 2321"/>
              <a:gd name="T31" fmla="*/ 2147483646 h 982"/>
              <a:gd name="T32" fmla="*/ 2147483646 w 2321"/>
              <a:gd name="T33" fmla="*/ 2147483646 h 982"/>
              <a:gd name="T34" fmla="*/ 2147483646 w 2321"/>
              <a:gd name="T35" fmla="*/ 0 h 982"/>
              <a:gd name="T36" fmla="*/ 2147483646 w 2321"/>
              <a:gd name="T37" fmla="*/ 2147483646 h 982"/>
              <a:gd name="T38" fmla="*/ 2147483646 w 2321"/>
              <a:gd name="T39" fmla="*/ 2147483646 h 982"/>
              <a:gd name="T40" fmla="*/ 2147483646 w 2321"/>
              <a:gd name="T41" fmla="*/ 2147483646 h 982"/>
              <a:gd name="T42" fmla="*/ 2147483646 w 2321"/>
              <a:gd name="T43" fmla="*/ 2147483646 h 982"/>
              <a:gd name="T44" fmla="*/ 2147483646 w 2321"/>
              <a:gd name="T45" fmla="*/ 2147483646 h 982"/>
              <a:gd name="T46" fmla="*/ 2147483646 w 2321"/>
              <a:gd name="T47" fmla="*/ 2147483646 h 982"/>
              <a:gd name="T48" fmla="*/ 2147483646 w 2321"/>
              <a:gd name="T49" fmla="*/ 2147483646 h 982"/>
              <a:gd name="T50" fmla="*/ 2147483646 w 2321"/>
              <a:gd name="T51" fmla="*/ 2147483646 h 982"/>
              <a:gd name="T52" fmla="*/ 2147483646 w 2321"/>
              <a:gd name="T53" fmla="*/ 2147483646 h 982"/>
              <a:gd name="T54" fmla="*/ 2147483646 w 2321"/>
              <a:gd name="T55" fmla="*/ 2147483646 h 982"/>
              <a:gd name="T56" fmla="*/ 2147483646 w 2321"/>
              <a:gd name="T57" fmla="*/ 2147483646 h 982"/>
              <a:gd name="T58" fmla="*/ 2147483646 w 2321"/>
              <a:gd name="T59" fmla="*/ 2147483646 h 982"/>
              <a:gd name="T60" fmla="*/ 2147483646 w 2321"/>
              <a:gd name="T61" fmla="*/ 2147483646 h 982"/>
              <a:gd name="T62" fmla="*/ 2147483646 w 2321"/>
              <a:gd name="T63" fmla="*/ 2147483646 h 982"/>
              <a:gd name="T64" fmla="*/ 0 w 2321"/>
              <a:gd name="T65" fmla="*/ 2147483646 h 982"/>
              <a:gd name="T66" fmla="*/ 2147483646 w 2321"/>
              <a:gd name="T67" fmla="*/ 2147483646 h 982"/>
              <a:gd name="T68" fmla="*/ 2147483646 w 2321"/>
              <a:gd name="T69" fmla="*/ 2147483646 h 982"/>
              <a:gd name="T70" fmla="*/ 2147483646 w 2321"/>
              <a:gd name="T71" fmla="*/ 2147483646 h 982"/>
              <a:gd name="T72" fmla="*/ 2147483646 w 2321"/>
              <a:gd name="T73" fmla="*/ 2147483646 h 982"/>
              <a:gd name="T74" fmla="*/ 2147483646 w 2321"/>
              <a:gd name="T75" fmla="*/ 2147483646 h 982"/>
              <a:gd name="T76" fmla="*/ 2147483646 w 2321"/>
              <a:gd name="T77" fmla="*/ 2147483646 h 982"/>
              <a:gd name="T78" fmla="*/ 2147483646 w 2321"/>
              <a:gd name="T79" fmla="*/ 2147483646 h 982"/>
              <a:gd name="T80" fmla="*/ 2147483646 w 2321"/>
              <a:gd name="T81" fmla="*/ 2147483646 h 982"/>
              <a:gd name="T82" fmla="*/ 2147483646 w 2321"/>
              <a:gd name="T83" fmla="*/ 2147483646 h 982"/>
              <a:gd name="T84" fmla="*/ 2147483646 w 2321"/>
              <a:gd name="T85" fmla="*/ 2147483646 h 982"/>
              <a:gd name="T86" fmla="*/ 2147483646 w 2321"/>
              <a:gd name="T87" fmla="*/ 2147483646 h 982"/>
              <a:gd name="T88" fmla="*/ 2147483646 w 2321"/>
              <a:gd name="T89" fmla="*/ 2147483646 h 982"/>
              <a:gd name="T90" fmla="*/ 2147483646 w 2321"/>
              <a:gd name="T91" fmla="*/ 2147483646 h 982"/>
              <a:gd name="T92" fmla="*/ 2147483646 w 2321"/>
              <a:gd name="T93" fmla="*/ 2147483646 h 982"/>
              <a:gd name="T94" fmla="*/ 2147483646 w 2321"/>
              <a:gd name="T95" fmla="*/ 2147483646 h 982"/>
              <a:gd name="T96" fmla="*/ 2147483646 w 2321"/>
              <a:gd name="T97" fmla="*/ 2147483646 h 982"/>
              <a:gd name="T98" fmla="*/ 2147483646 w 2321"/>
              <a:gd name="T99" fmla="*/ 2147483646 h 98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321" h="982">
                <a:moveTo>
                  <a:pt x="1165" y="969"/>
                </a:moveTo>
                <a:lnTo>
                  <a:pt x="1190" y="966"/>
                </a:lnTo>
                <a:lnTo>
                  <a:pt x="1222" y="962"/>
                </a:lnTo>
                <a:lnTo>
                  <a:pt x="1254" y="957"/>
                </a:lnTo>
                <a:lnTo>
                  <a:pt x="1277" y="952"/>
                </a:lnTo>
                <a:lnTo>
                  <a:pt x="1303" y="947"/>
                </a:lnTo>
                <a:lnTo>
                  <a:pt x="1329" y="941"/>
                </a:lnTo>
                <a:lnTo>
                  <a:pt x="1356" y="935"/>
                </a:lnTo>
                <a:lnTo>
                  <a:pt x="1379" y="929"/>
                </a:lnTo>
                <a:lnTo>
                  <a:pt x="1406" y="920"/>
                </a:lnTo>
                <a:lnTo>
                  <a:pt x="1439" y="912"/>
                </a:lnTo>
                <a:lnTo>
                  <a:pt x="1467" y="902"/>
                </a:lnTo>
                <a:lnTo>
                  <a:pt x="1494" y="892"/>
                </a:lnTo>
                <a:lnTo>
                  <a:pt x="1524" y="882"/>
                </a:lnTo>
                <a:lnTo>
                  <a:pt x="1553" y="870"/>
                </a:lnTo>
                <a:lnTo>
                  <a:pt x="1580" y="859"/>
                </a:lnTo>
                <a:lnTo>
                  <a:pt x="1603" y="846"/>
                </a:lnTo>
                <a:lnTo>
                  <a:pt x="1626" y="835"/>
                </a:lnTo>
                <a:lnTo>
                  <a:pt x="1649" y="823"/>
                </a:lnTo>
                <a:lnTo>
                  <a:pt x="1675" y="811"/>
                </a:lnTo>
                <a:lnTo>
                  <a:pt x="1703" y="797"/>
                </a:lnTo>
                <a:lnTo>
                  <a:pt x="1728" y="781"/>
                </a:lnTo>
                <a:lnTo>
                  <a:pt x="1753" y="766"/>
                </a:lnTo>
                <a:lnTo>
                  <a:pt x="1774" y="753"/>
                </a:lnTo>
                <a:lnTo>
                  <a:pt x="1812" y="728"/>
                </a:lnTo>
                <a:lnTo>
                  <a:pt x="1845" y="705"/>
                </a:lnTo>
                <a:lnTo>
                  <a:pt x="1878" y="678"/>
                </a:lnTo>
                <a:lnTo>
                  <a:pt x="1911" y="648"/>
                </a:lnTo>
                <a:lnTo>
                  <a:pt x="1935" y="625"/>
                </a:lnTo>
                <a:lnTo>
                  <a:pt x="1962" y="599"/>
                </a:lnTo>
                <a:lnTo>
                  <a:pt x="1991" y="572"/>
                </a:lnTo>
                <a:lnTo>
                  <a:pt x="2016" y="545"/>
                </a:lnTo>
                <a:lnTo>
                  <a:pt x="2040" y="515"/>
                </a:lnTo>
                <a:lnTo>
                  <a:pt x="2070" y="480"/>
                </a:lnTo>
                <a:lnTo>
                  <a:pt x="2320" y="597"/>
                </a:lnTo>
                <a:lnTo>
                  <a:pt x="2075" y="0"/>
                </a:lnTo>
                <a:lnTo>
                  <a:pt x="1282" y="113"/>
                </a:lnTo>
                <a:lnTo>
                  <a:pt x="1548" y="235"/>
                </a:lnTo>
                <a:lnTo>
                  <a:pt x="1526" y="261"/>
                </a:lnTo>
                <a:lnTo>
                  <a:pt x="1502" y="284"/>
                </a:lnTo>
                <a:lnTo>
                  <a:pt x="1478" y="307"/>
                </a:lnTo>
                <a:lnTo>
                  <a:pt x="1454" y="327"/>
                </a:lnTo>
                <a:lnTo>
                  <a:pt x="1434" y="343"/>
                </a:lnTo>
                <a:lnTo>
                  <a:pt x="1413" y="361"/>
                </a:lnTo>
                <a:lnTo>
                  <a:pt x="1389" y="376"/>
                </a:lnTo>
                <a:lnTo>
                  <a:pt x="1362" y="392"/>
                </a:lnTo>
                <a:lnTo>
                  <a:pt x="1330" y="410"/>
                </a:lnTo>
                <a:lnTo>
                  <a:pt x="1305" y="425"/>
                </a:lnTo>
                <a:lnTo>
                  <a:pt x="1282" y="434"/>
                </a:lnTo>
                <a:lnTo>
                  <a:pt x="1249" y="449"/>
                </a:lnTo>
                <a:lnTo>
                  <a:pt x="1220" y="459"/>
                </a:lnTo>
                <a:lnTo>
                  <a:pt x="1194" y="465"/>
                </a:lnTo>
                <a:lnTo>
                  <a:pt x="1167" y="473"/>
                </a:lnTo>
                <a:lnTo>
                  <a:pt x="1128" y="481"/>
                </a:lnTo>
                <a:lnTo>
                  <a:pt x="1090" y="486"/>
                </a:lnTo>
                <a:lnTo>
                  <a:pt x="1051" y="489"/>
                </a:lnTo>
                <a:lnTo>
                  <a:pt x="995" y="491"/>
                </a:lnTo>
                <a:lnTo>
                  <a:pt x="920" y="492"/>
                </a:lnTo>
                <a:lnTo>
                  <a:pt x="863" y="486"/>
                </a:lnTo>
                <a:lnTo>
                  <a:pt x="812" y="476"/>
                </a:lnTo>
                <a:lnTo>
                  <a:pt x="752" y="462"/>
                </a:lnTo>
                <a:lnTo>
                  <a:pt x="698" y="444"/>
                </a:lnTo>
                <a:lnTo>
                  <a:pt x="645" y="423"/>
                </a:lnTo>
                <a:lnTo>
                  <a:pt x="597" y="398"/>
                </a:lnTo>
                <a:lnTo>
                  <a:pt x="550" y="364"/>
                </a:lnTo>
                <a:lnTo>
                  <a:pt x="0" y="620"/>
                </a:lnTo>
                <a:lnTo>
                  <a:pt x="23" y="641"/>
                </a:lnTo>
                <a:lnTo>
                  <a:pt x="55" y="666"/>
                </a:lnTo>
                <a:lnTo>
                  <a:pt x="81" y="686"/>
                </a:lnTo>
                <a:lnTo>
                  <a:pt x="108" y="707"/>
                </a:lnTo>
                <a:lnTo>
                  <a:pt x="134" y="727"/>
                </a:lnTo>
                <a:lnTo>
                  <a:pt x="165" y="750"/>
                </a:lnTo>
                <a:lnTo>
                  <a:pt x="194" y="768"/>
                </a:lnTo>
                <a:lnTo>
                  <a:pt x="224" y="785"/>
                </a:lnTo>
                <a:lnTo>
                  <a:pt x="257" y="802"/>
                </a:lnTo>
                <a:lnTo>
                  <a:pt x="290" y="820"/>
                </a:lnTo>
                <a:lnTo>
                  <a:pt x="323" y="838"/>
                </a:lnTo>
                <a:lnTo>
                  <a:pt x="354" y="851"/>
                </a:lnTo>
                <a:lnTo>
                  <a:pt x="384" y="865"/>
                </a:lnTo>
                <a:lnTo>
                  <a:pt x="414" y="877"/>
                </a:lnTo>
                <a:lnTo>
                  <a:pt x="453" y="892"/>
                </a:lnTo>
                <a:lnTo>
                  <a:pt x="490" y="905"/>
                </a:lnTo>
                <a:lnTo>
                  <a:pt x="532" y="918"/>
                </a:lnTo>
                <a:lnTo>
                  <a:pt x="564" y="927"/>
                </a:lnTo>
                <a:lnTo>
                  <a:pt x="596" y="936"/>
                </a:lnTo>
                <a:lnTo>
                  <a:pt x="632" y="945"/>
                </a:lnTo>
                <a:lnTo>
                  <a:pt x="666" y="952"/>
                </a:lnTo>
                <a:lnTo>
                  <a:pt x="701" y="959"/>
                </a:lnTo>
                <a:lnTo>
                  <a:pt x="741" y="965"/>
                </a:lnTo>
                <a:lnTo>
                  <a:pt x="781" y="971"/>
                </a:lnTo>
                <a:lnTo>
                  <a:pt x="822" y="975"/>
                </a:lnTo>
                <a:lnTo>
                  <a:pt x="865" y="978"/>
                </a:lnTo>
                <a:lnTo>
                  <a:pt x="897" y="979"/>
                </a:lnTo>
                <a:lnTo>
                  <a:pt x="940" y="981"/>
                </a:lnTo>
                <a:lnTo>
                  <a:pt x="984" y="981"/>
                </a:lnTo>
                <a:lnTo>
                  <a:pt x="1018" y="980"/>
                </a:lnTo>
                <a:lnTo>
                  <a:pt x="1055" y="979"/>
                </a:lnTo>
                <a:lnTo>
                  <a:pt x="1096" y="977"/>
                </a:lnTo>
                <a:lnTo>
                  <a:pt x="1133" y="973"/>
                </a:lnTo>
                <a:lnTo>
                  <a:pt x="1165" y="9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Freeform 5"/>
          <p:cNvSpPr>
            <a:spLocks/>
          </p:cNvSpPr>
          <p:nvPr/>
        </p:nvSpPr>
        <p:spPr bwMode="auto">
          <a:xfrm>
            <a:off x="2465388" y="1658938"/>
            <a:ext cx="1865312" cy="2784475"/>
          </a:xfrm>
          <a:custGeom>
            <a:avLst/>
            <a:gdLst>
              <a:gd name="T0" fmla="*/ 2147483646 w 1175"/>
              <a:gd name="T1" fmla="*/ 2147483646 h 1754"/>
              <a:gd name="T2" fmla="*/ 2147483646 w 1175"/>
              <a:gd name="T3" fmla="*/ 2147483646 h 1754"/>
              <a:gd name="T4" fmla="*/ 2147483646 w 1175"/>
              <a:gd name="T5" fmla="*/ 2147483646 h 1754"/>
              <a:gd name="T6" fmla="*/ 2147483646 w 1175"/>
              <a:gd name="T7" fmla="*/ 2147483646 h 1754"/>
              <a:gd name="T8" fmla="*/ 2147483646 w 1175"/>
              <a:gd name="T9" fmla="*/ 2147483646 h 1754"/>
              <a:gd name="T10" fmla="*/ 2147483646 w 1175"/>
              <a:gd name="T11" fmla="*/ 2147483646 h 1754"/>
              <a:gd name="T12" fmla="*/ 2147483646 w 1175"/>
              <a:gd name="T13" fmla="*/ 2147483646 h 1754"/>
              <a:gd name="T14" fmla="*/ 2147483646 w 1175"/>
              <a:gd name="T15" fmla="*/ 2147483646 h 1754"/>
              <a:gd name="T16" fmla="*/ 2147483646 w 1175"/>
              <a:gd name="T17" fmla="*/ 2147483646 h 1754"/>
              <a:gd name="T18" fmla="*/ 2147483646 w 1175"/>
              <a:gd name="T19" fmla="*/ 2147483646 h 1754"/>
              <a:gd name="T20" fmla="*/ 2147483646 w 1175"/>
              <a:gd name="T21" fmla="*/ 2147483646 h 1754"/>
              <a:gd name="T22" fmla="*/ 2147483646 w 1175"/>
              <a:gd name="T23" fmla="*/ 2147483646 h 1754"/>
              <a:gd name="T24" fmla="*/ 2147483646 w 1175"/>
              <a:gd name="T25" fmla="*/ 2147483646 h 1754"/>
              <a:gd name="T26" fmla="*/ 2147483646 w 1175"/>
              <a:gd name="T27" fmla="*/ 2147483646 h 1754"/>
              <a:gd name="T28" fmla="*/ 2147483646 w 1175"/>
              <a:gd name="T29" fmla="*/ 2147483646 h 1754"/>
              <a:gd name="T30" fmla="*/ 2147483646 w 1175"/>
              <a:gd name="T31" fmla="*/ 2147483646 h 1754"/>
              <a:gd name="T32" fmla="*/ 2147483646 w 1175"/>
              <a:gd name="T33" fmla="*/ 2147483646 h 1754"/>
              <a:gd name="T34" fmla="*/ 2147483646 w 1175"/>
              <a:gd name="T35" fmla="*/ 2147483646 h 1754"/>
              <a:gd name="T36" fmla="*/ 2147483646 w 1175"/>
              <a:gd name="T37" fmla="*/ 2147483646 h 1754"/>
              <a:gd name="T38" fmla="*/ 2147483646 w 1175"/>
              <a:gd name="T39" fmla="*/ 2147483646 h 1754"/>
              <a:gd name="T40" fmla="*/ 2147483646 w 1175"/>
              <a:gd name="T41" fmla="*/ 2147483646 h 1754"/>
              <a:gd name="T42" fmla="*/ 2147483646 w 1175"/>
              <a:gd name="T43" fmla="*/ 2147483646 h 1754"/>
              <a:gd name="T44" fmla="*/ 2147483646 w 1175"/>
              <a:gd name="T45" fmla="*/ 2147483646 h 1754"/>
              <a:gd name="T46" fmla="*/ 2147483646 w 1175"/>
              <a:gd name="T47" fmla="*/ 2147483646 h 1754"/>
              <a:gd name="T48" fmla="*/ 2147483646 w 1175"/>
              <a:gd name="T49" fmla="*/ 2147483646 h 1754"/>
              <a:gd name="T50" fmla="*/ 2147483646 w 1175"/>
              <a:gd name="T51" fmla="*/ 2147483646 h 1754"/>
              <a:gd name="T52" fmla="*/ 2147483646 w 1175"/>
              <a:gd name="T53" fmla="*/ 2147483646 h 1754"/>
              <a:gd name="T54" fmla="*/ 2147483646 w 1175"/>
              <a:gd name="T55" fmla="*/ 2147483646 h 1754"/>
              <a:gd name="T56" fmla="*/ 2147483646 w 1175"/>
              <a:gd name="T57" fmla="*/ 2147483646 h 1754"/>
              <a:gd name="T58" fmla="*/ 2147483646 w 1175"/>
              <a:gd name="T59" fmla="*/ 2147483646 h 1754"/>
              <a:gd name="T60" fmla="*/ 2147483646 w 1175"/>
              <a:gd name="T61" fmla="*/ 2147483646 h 1754"/>
              <a:gd name="T62" fmla="*/ 2147483646 w 1175"/>
              <a:gd name="T63" fmla="*/ 2147483646 h 1754"/>
              <a:gd name="T64" fmla="*/ 2147483646 w 1175"/>
              <a:gd name="T65" fmla="*/ 2147483646 h 1754"/>
              <a:gd name="T66" fmla="*/ 2147483646 w 1175"/>
              <a:gd name="T67" fmla="*/ 2147483646 h 1754"/>
              <a:gd name="T68" fmla="*/ 2147483646 w 1175"/>
              <a:gd name="T69" fmla="*/ 2147483646 h 1754"/>
              <a:gd name="T70" fmla="*/ 2147483646 w 1175"/>
              <a:gd name="T71" fmla="*/ 2147483646 h 1754"/>
              <a:gd name="T72" fmla="*/ 2147483646 w 1175"/>
              <a:gd name="T73" fmla="*/ 2147483646 h 1754"/>
              <a:gd name="T74" fmla="*/ 2147483646 w 1175"/>
              <a:gd name="T75" fmla="*/ 2147483646 h 1754"/>
              <a:gd name="T76" fmla="*/ 2147483646 w 1175"/>
              <a:gd name="T77" fmla="*/ 2147483646 h 1754"/>
              <a:gd name="T78" fmla="*/ 2147483646 w 1175"/>
              <a:gd name="T79" fmla="*/ 2147483646 h 1754"/>
              <a:gd name="T80" fmla="*/ 2147483646 w 1175"/>
              <a:gd name="T81" fmla="*/ 2147483646 h 1754"/>
              <a:gd name="T82" fmla="*/ 2147483646 w 1175"/>
              <a:gd name="T83" fmla="*/ 2147483646 h 1754"/>
              <a:gd name="T84" fmla="*/ 2147483646 w 1175"/>
              <a:gd name="T85" fmla="*/ 2147483646 h 1754"/>
              <a:gd name="T86" fmla="*/ 2147483646 w 1175"/>
              <a:gd name="T87" fmla="*/ 2147483646 h 1754"/>
              <a:gd name="T88" fmla="*/ 2147483646 w 1175"/>
              <a:gd name="T89" fmla="*/ 2147483646 h 1754"/>
              <a:gd name="T90" fmla="*/ 2147483646 w 1175"/>
              <a:gd name="T91" fmla="*/ 2147483646 h 175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175" h="1754">
                <a:moveTo>
                  <a:pt x="1174" y="0"/>
                </a:moveTo>
                <a:lnTo>
                  <a:pt x="1149" y="3"/>
                </a:lnTo>
                <a:lnTo>
                  <a:pt x="1123" y="6"/>
                </a:lnTo>
                <a:lnTo>
                  <a:pt x="1089" y="13"/>
                </a:lnTo>
                <a:lnTo>
                  <a:pt x="1064" y="17"/>
                </a:lnTo>
                <a:lnTo>
                  <a:pt x="1037" y="24"/>
                </a:lnTo>
                <a:lnTo>
                  <a:pt x="1012" y="30"/>
                </a:lnTo>
                <a:lnTo>
                  <a:pt x="985" y="35"/>
                </a:lnTo>
                <a:lnTo>
                  <a:pt x="960" y="42"/>
                </a:lnTo>
                <a:lnTo>
                  <a:pt x="935" y="50"/>
                </a:lnTo>
                <a:lnTo>
                  <a:pt x="903" y="60"/>
                </a:lnTo>
                <a:lnTo>
                  <a:pt x="875" y="70"/>
                </a:lnTo>
                <a:lnTo>
                  <a:pt x="847" y="79"/>
                </a:lnTo>
                <a:lnTo>
                  <a:pt x="818" y="90"/>
                </a:lnTo>
                <a:lnTo>
                  <a:pt x="789" y="102"/>
                </a:lnTo>
                <a:lnTo>
                  <a:pt x="763" y="112"/>
                </a:lnTo>
                <a:lnTo>
                  <a:pt x="738" y="124"/>
                </a:lnTo>
                <a:lnTo>
                  <a:pt x="715" y="135"/>
                </a:lnTo>
                <a:lnTo>
                  <a:pt x="692" y="148"/>
                </a:lnTo>
                <a:lnTo>
                  <a:pt x="666" y="160"/>
                </a:lnTo>
                <a:lnTo>
                  <a:pt x="639" y="175"/>
                </a:lnTo>
                <a:lnTo>
                  <a:pt x="614" y="191"/>
                </a:lnTo>
                <a:lnTo>
                  <a:pt x="590" y="206"/>
                </a:lnTo>
                <a:lnTo>
                  <a:pt x="567" y="219"/>
                </a:lnTo>
                <a:lnTo>
                  <a:pt x="530" y="243"/>
                </a:lnTo>
                <a:lnTo>
                  <a:pt x="494" y="272"/>
                </a:lnTo>
                <a:lnTo>
                  <a:pt x="465" y="294"/>
                </a:lnTo>
                <a:lnTo>
                  <a:pt x="430" y="325"/>
                </a:lnTo>
                <a:lnTo>
                  <a:pt x="406" y="347"/>
                </a:lnTo>
                <a:lnTo>
                  <a:pt x="380" y="373"/>
                </a:lnTo>
                <a:lnTo>
                  <a:pt x="351" y="402"/>
                </a:lnTo>
                <a:lnTo>
                  <a:pt x="327" y="429"/>
                </a:lnTo>
                <a:lnTo>
                  <a:pt x="304" y="461"/>
                </a:lnTo>
                <a:lnTo>
                  <a:pt x="278" y="491"/>
                </a:lnTo>
                <a:lnTo>
                  <a:pt x="254" y="523"/>
                </a:lnTo>
                <a:lnTo>
                  <a:pt x="234" y="550"/>
                </a:lnTo>
                <a:lnTo>
                  <a:pt x="216" y="584"/>
                </a:lnTo>
                <a:lnTo>
                  <a:pt x="197" y="618"/>
                </a:lnTo>
                <a:lnTo>
                  <a:pt x="181" y="652"/>
                </a:lnTo>
                <a:lnTo>
                  <a:pt x="165" y="690"/>
                </a:lnTo>
                <a:lnTo>
                  <a:pt x="145" y="737"/>
                </a:lnTo>
                <a:lnTo>
                  <a:pt x="132" y="779"/>
                </a:lnTo>
                <a:lnTo>
                  <a:pt x="119" y="823"/>
                </a:lnTo>
                <a:lnTo>
                  <a:pt x="112" y="865"/>
                </a:lnTo>
                <a:lnTo>
                  <a:pt x="103" y="916"/>
                </a:lnTo>
                <a:lnTo>
                  <a:pt x="96" y="978"/>
                </a:lnTo>
                <a:lnTo>
                  <a:pt x="95" y="1026"/>
                </a:lnTo>
                <a:lnTo>
                  <a:pt x="96" y="1075"/>
                </a:lnTo>
                <a:lnTo>
                  <a:pt x="101" y="1122"/>
                </a:lnTo>
                <a:lnTo>
                  <a:pt x="108" y="1165"/>
                </a:lnTo>
                <a:lnTo>
                  <a:pt x="115" y="1209"/>
                </a:lnTo>
                <a:lnTo>
                  <a:pt x="127" y="1255"/>
                </a:lnTo>
                <a:lnTo>
                  <a:pt x="142" y="1304"/>
                </a:lnTo>
                <a:lnTo>
                  <a:pt x="162" y="1355"/>
                </a:lnTo>
                <a:lnTo>
                  <a:pt x="182" y="1403"/>
                </a:lnTo>
                <a:lnTo>
                  <a:pt x="205" y="1448"/>
                </a:lnTo>
                <a:lnTo>
                  <a:pt x="232" y="1494"/>
                </a:lnTo>
                <a:lnTo>
                  <a:pt x="264" y="1537"/>
                </a:lnTo>
                <a:lnTo>
                  <a:pt x="0" y="1657"/>
                </a:lnTo>
                <a:lnTo>
                  <a:pt x="805" y="1753"/>
                </a:lnTo>
                <a:lnTo>
                  <a:pt x="1101" y="1156"/>
                </a:lnTo>
                <a:lnTo>
                  <a:pt x="792" y="1289"/>
                </a:lnTo>
                <a:lnTo>
                  <a:pt x="762" y="1250"/>
                </a:lnTo>
                <a:lnTo>
                  <a:pt x="743" y="1216"/>
                </a:lnTo>
                <a:lnTo>
                  <a:pt x="726" y="1182"/>
                </a:lnTo>
                <a:lnTo>
                  <a:pt x="714" y="1146"/>
                </a:lnTo>
                <a:lnTo>
                  <a:pt x="706" y="1112"/>
                </a:lnTo>
                <a:lnTo>
                  <a:pt x="703" y="1078"/>
                </a:lnTo>
                <a:lnTo>
                  <a:pt x="699" y="1045"/>
                </a:lnTo>
                <a:lnTo>
                  <a:pt x="699" y="1011"/>
                </a:lnTo>
                <a:lnTo>
                  <a:pt x="702" y="973"/>
                </a:lnTo>
                <a:lnTo>
                  <a:pt x="707" y="934"/>
                </a:lnTo>
                <a:lnTo>
                  <a:pt x="718" y="891"/>
                </a:lnTo>
                <a:lnTo>
                  <a:pt x="730" y="857"/>
                </a:lnTo>
                <a:lnTo>
                  <a:pt x="748" y="818"/>
                </a:lnTo>
                <a:lnTo>
                  <a:pt x="764" y="785"/>
                </a:lnTo>
                <a:lnTo>
                  <a:pt x="787" y="754"/>
                </a:lnTo>
                <a:lnTo>
                  <a:pt x="805" y="729"/>
                </a:lnTo>
                <a:lnTo>
                  <a:pt x="823" y="708"/>
                </a:lnTo>
                <a:lnTo>
                  <a:pt x="842" y="687"/>
                </a:lnTo>
                <a:lnTo>
                  <a:pt x="863" y="667"/>
                </a:lnTo>
                <a:lnTo>
                  <a:pt x="887" y="646"/>
                </a:lnTo>
                <a:lnTo>
                  <a:pt x="907" y="631"/>
                </a:lnTo>
                <a:lnTo>
                  <a:pt x="929" y="611"/>
                </a:lnTo>
                <a:lnTo>
                  <a:pt x="952" y="596"/>
                </a:lnTo>
                <a:lnTo>
                  <a:pt x="977" y="580"/>
                </a:lnTo>
                <a:lnTo>
                  <a:pt x="1009" y="563"/>
                </a:lnTo>
                <a:lnTo>
                  <a:pt x="1036" y="549"/>
                </a:lnTo>
                <a:lnTo>
                  <a:pt x="1058" y="539"/>
                </a:lnTo>
                <a:lnTo>
                  <a:pt x="1092" y="524"/>
                </a:lnTo>
                <a:lnTo>
                  <a:pt x="1123" y="514"/>
                </a:lnTo>
                <a:lnTo>
                  <a:pt x="1174" y="502"/>
                </a:lnTo>
                <a:lnTo>
                  <a:pt x="1174" y="0"/>
                </a:lnTo>
              </a:path>
            </a:pathLst>
          </a:cu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Freeform 6"/>
          <p:cNvSpPr>
            <a:spLocks/>
          </p:cNvSpPr>
          <p:nvPr/>
        </p:nvSpPr>
        <p:spPr bwMode="auto">
          <a:xfrm>
            <a:off x="3910013" y="1279525"/>
            <a:ext cx="2774950" cy="2520950"/>
          </a:xfrm>
          <a:custGeom>
            <a:avLst/>
            <a:gdLst>
              <a:gd name="T0" fmla="*/ 2147483646 w 1748"/>
              <a:gd name="T1" fmla="*/ 2147483646 h 1588"/>
              <a:gd name="T2" fmla="*/ 2147483646 w 1748"/>
              <a:gd name="T3" fmla="*/ 2147483646 h 1588"/>
              <a:gd name="T4" fmla="*/ 2147483646 w 1748"/>
              <a:gd name="T5" fmla="*/ 2147483646 h 1588"/>
              <a:gd name="T6" fmla="*/ 2147483646 w 1748"/>
              <a:gd name="T7" fmla="*/ 2147483646 h 1588"/>
              <a:gd name="T8" fmla="*/ 2147483646 w 1748"/>
              <a:gd name="T9" fmla="*/ 2147483646 h 1588"/>
              <a:gd name="T10" fmla="*/ 2147483646 w 1748"/>
              <a:gd name="T11" fmla="*/ 2147483646 h 1588"/>
              <a:gd name="T12" fmla="*/ 2147483646 w 1748"/>
              <a:gd name="T13" fmla="*/ 2147483646 h 1588"/>
              <a:gd name="T14" fmla="*/ 2147483646 w 1748"/>
              <a:gd name="T15" fmla="*/ 2147483646 h 1588"/>
              <a:gd name="T16" fmla="*/ 2147483646 w 1748"/>
              <a:gd name="T17" fmla="*/ 2147483646 h 1588"/>
              <a:gd name="T18" fmla="*/ 2147483646 w 1748"/>
              <a:gd name="T19" fmla="*/ 2147483646 h 1588"/>
              <a:gd name="T20" fmla="*/ 2147483646 w 1748"/>
              <a:gd name="T21" fmla="*/ 2147483646 h 1588"/>
              <a:gd name="T22" fmla="*/ 2147483646 w 1748"/>
              <a:gd name="T23" fmla="*/ 2147483646 h 1588"/>
              <a:gd name="T24" fmla="*/ 2147483646 w 1748"/>
              <a:gd name="T25" fmla="*/ 2147483646 h 1588"/>
              <a:gd name="T26" fmla="*/ 2147483646 w 1748"/>
              <a:gd name="T27" fmla="*/ 2147483646 h 1588"/>
              <a:gd name="T28" fmla="*/ 2147483646 w 1748"/>
              <a:gd name="T29" fmla="*/ 2147483646 h 1588"/>
              <a:gd name="T30" fmla="*/ 2147483646 w 1748"/>
              <a:gd name="T31" fmla="*/ 2147483646 h 1588"/>
              <a:gd name="T32" fmla="*/ 2147483646 w 1748"/>
              <a:gd name="T33" fmla="*/ 2147483646 h 1588"/>
              <a:gd name="T34" fmla="*/ 2147483646 w 1748"/>
              <a:gd name="T35" fmla="*/ 2147483646 h 1588"/>
              <a:gd name="T36" fmla="*/ 2147483646 w 1748"/>
              <a:gd name="T37" fmla="*/ 2147483646 h 1588"/>
              <a:gd name="T38" fmla="*/ 2147483646 w 1748"/>
              <a:gd name="T39" fmla="*/ 2147483646 h 1588"/>
              <a:gd name="T40" fmla="*/ 2147483646 w 1748"/>
              <a:gd name="T41" fmla="*/ 2147483646 h 1588"/>
              <a:gd name="T42" fmla="*/ 2147483646 w 1748"/>
              <a:gd name="T43" fmla="*/ 2147483646 h 1588"/>
              <a:gd name="T44" fmla="*/ 2147483646 w 1748"/>
              <a:gd name="T45" fmla="*/ 2147483646 h 1588"/>
              <a:gd name="T46" fmla="*/ 2147483646 w 1748"/>
              <a:gd name="T47" fmla="*/ 2147483646 h 1588"/>
              <a:gd name="T48" fmla="*/ 2147483646 w 1748"/>
              <a:gd name="T49" fmla="*/ 2147483646 h 1588"/>
              <a:gd name="T50" fmla="*/ 2147483646 w 1748"/>
              <a:gd name="T51" fmla="*/ 2147483646 h 1588"/>
              <a:gd name="T52" fmla="*/ 2147483646 w 1748"/>
              <a:gd name="T53" fmla="*/ 2147483646 h 1588"/>
              <a:gd name="T54" fmla="*/ 2147483646 w 1748"/>
              <a:gd name="T55" fmla="*/ 2147483646 h 1588"/>
              <a:gd name="T56" fmla="*/ 2147483646 w 1748"/>
              <a:gd name="T57" fmla="*/ 2147483646 h 1588"/>
              <a:gd name="T58" fmla="*/ 2147483646 w 1748"/>
              <a:gd name="T59" fmla="*/ 2147483646 h 1588"/>
              <a:gd name="T60" fmla="*/ 2147483646 w 1748"/>
              <a:gd name="T61" fmla="*/ 2147483646 h 1588"/>
              <a:gd name="T62" fmla="*/ 2147483646 w 1748"/>
              <a:gd name="T63" fmla="*/ 2147483646 h 1588"/>
              <a:gd name="T64" fmla="*/ 2147483646 w 1748"/>
              <a:gd name="T65" fmla="*/ 2147483646 h 1588"/>
              <a:gd name="T66" fmla="*/ 2147483646 w 1748"/>
              <a:gd name="T67" fmla="*/ 2147483646 h 1588"/>
              <a:gd name="T68" fmla="*/ 2147483646 w 1748"/>
              <a:gd name="T69" fmla="*/ 2147483646 h 1588"/>
              <a:gd name="T70" fmla="*/ 2147483646 w 1748"/>
              <a:gd name="T71" fmla="*/ 2147483646 h 1588"/>
              <a:gd name="T72" fmla="*/ 2147483646 w 1748"/>
              <a:gd name="T73" fmla="*/ 2147483646 h 1588"/>
              <a:gd name="T74" fmla="*/ 2147483646 w 1748"/>
              <a:gd name="T75" fmla="*/ 2147483646 h 1588"/>
              <a:gd name="T76" fmla="*/ 2147483646 w 1748"/>
              <a:gd name="T77" fmla="*/ 2147483646 h 1588"/>
              <a:gd name="T78" fmla="*/ 2147483646 w 1748"/>
              <a:gd name="T79" fmla="*/ 2147483646 h 1588"/>
              <a:gd name="T80" fmla="*/ 2147483646 w 1748"/>
              <a:gd name="T81" fmla="*/ 2147483646 h 1588"/>
              <a:gd name="T82" fmla="*/ 2147483646 w 1748"/>
              <a:gd name="T83" fmla="*/ 2147483646 h 1588"/>
              <a:gd name="T84" fmla="*/ 2147483646 w 1748"/>
              <a:gd name="T85" fmla="*/ 2147483646 h 1588"/>
              <a:gd name="T86" fmla="*/ 2147483646 w 1748"/>
              <a:gd name="T87" fmla="*/ 2147483646 h 1588"/>
              <a:gd name="T88" fmla="*/ 2147483646 w 1748"/>
              <a:gd name="T89" fmla="*/ 0 h 1588"/>
              <a:gd name="T90" fmla="*/ 2147483646 w 1748"/>
              <a:gd name="T91" fmla="*/ 2147483646 h 1588"/>
              <a:gd name="T92" fmla="*/ 2147483646 w 1748"/>
              <a:gd name="T93" fmla="*/ 2147483646 h 1588"/>
              <a:gd name="T94" fmla="*/ 2147483646 w 1748"/>
              <a:gd name="T95" fmla="*/ 2147483646 h 158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748" h="1588">
                <a:moveTo>
                  <a:pt x="665" y="233"/>
                </a:moveTo>
                <a:lnTo>
                  <a:pt x="690" y="236"/>
                </a:lnTo>
                <a:lnTo>
                  <a:pt x="722" y="240"/>
                </a:lnTo>
                <a:lnTo>
                  <a:pt x="754" y="247"/>
                </a:lnTo>
                <a:lnTo>
                  <a:pt x="776" y="251"/>
                </a:lnTo>
                <a:lnTo>
                  <a:pt x="802" y="256"/>
                </a:lnTo>
                <a:lnTo>
                  <a:pt x="828" y="263"/>
                </a:lnTo>
                <a:lnTo>
                  <a:pt x="854" y="269"/>
                </a:lnTo>
                <a:lnTo>
                  <a:pt x="878" y="274"/>
                </a:lnTo>
                <a:lnTo>
                  <a:pt x="906" y="283"/>
                </a:lnTo>
                <a:lnTo>
                  <a:pt x="938" y="294"/>
                </a:lnTo>
                <a:lnTo>
                  <a:pt x="966" y="301"/>
                </a:lnTo>
                <a:lnTo>
                  <a:pt x="991" y="311"/>
                </a:lnTo>
                <a:lnTo>
                  <a:pt x="1022" y="322"/>
                </a:lnTo>
                <a:lnTo>
                  <a:pt x="1051" y="333"/>
                </a:lnTo>
                <a:lnTo>
                  <a:pt x="1078" y="344"/>
                </a:lnTo>
                <a:lnTo>
                  <a:pt x="1103" y="357"/>
                </a:lnTo>
                <a:lnTo>
                  <a:pt x="1126" y="368"/>
                </a:lnTo>
                <a:lnTo>
                  <a:pt x="1149" y="381"/>
                </a:lnTo>
                <a:lnTo>
                  <a:pt x="1175" y="392"/>
                </a:lnTo>
                <a:lnTo>
                  <a:pt x="1202" y="408"/>
                </a:lnTo>
                <a:lnTo>
                  <a:pt x="1227" y="423"/>
                </a:lnTo>
                <a:lnTo>
                  <a:pt x="1251" y="438"/>
                </a:lnTo>
                <a:lnTo>
                  <a:pt x="1273" y="452"/>
                </a:lnTo>
                <a:lnTo>
                  <a:pt x="1310" y="477"/>
                </a:lnTo>
                <a:lnTo>
                  <a:pt x="1348" y="504"/>
                </a:lnTo>
                <a:lnTo>
                  <a:pt x="1377" y="525"/>
                </a:lnTo>
                <a:lnTo>
                  <a:pt x="1411" y="556"/>
                </a:lnTo>
                <a:lnTo>
                  <a:pt x="1434" y="580"/>
                </a:lnTo>
                <a:lnTo>
                  <a:pt x="1461" y="606"/>
                </a:lnTo>
                <a:lnTo>
                  <a:pt x="1490" y="635"/>
                </a:lnTo>
                <a:lnTo>
                  <a:pt x="1514" y="663"/>
                </a:lnTo>
                <a:lnTo>
                  <a:pt x="1538" y="694"/>
                </a:lnTo>
                <a:lnTo>
                  <a:pt x="1563" y="723"/>
                </a:lnTo>
                <a:lnTo>
                  <a:pt x="1586" y="755"/>
                </a:lnTo>
                <a:lnTo>
                  <a:pt x="1607" y="783"/>
                </a:lnTo>
                <a:lnTo>
                  <a:pt x="1627" y="817"/>
                </a:lnTo>
                <a:lnTo>
                  <a:pt x="1645" y="850"/>
                </a:lnTo>
                <a:lnTo>
                  <a:pt x="1661" y="885"/>
                </a:lnTo>
                <a:lnTo>
                  <a:pt x="1676" y="921"/>
                </a:lnTo>
                <a:lnTo>
                  <a:pt x="1696" y="968"/>
                </a:lnTo>
                <a:lnTo>
                  <a:pt x="1710" y="1011"/>
                </a:lnTo>
                <a:lnTo>
                  <a:pt x="1723" y="1055"/>
                </a:lnTo>
                <a:lnTo>
                  <a:pt x="1730" y="1097"/>
                </a:lnTo>
                <a:lnTo>
                  <a:pt x="1739" y="1147"/>
                </a:lnTo>
                <a:lnTo>
                  <a:pt x="1746" y="1211"/>
                </a:lnTo>
                <a:lnTo>
                  <a:pt x="1747" y="1259"/>
                </a:lnTo>
                <a:lnTo>
                  <a:pt x="1746" y="1306"/>
                </a:lnTo>
                <a:lnTo>
                  <a:pt x="1740" y="1353"/>
                </a:lnTo>
                <a:lnTo>
                  <a:pt x="1734" y="1396"/>
                </a:lnTo>
                <a:lnTo>
                  <a:pt x="1727" y="1441"/>
                </a:lnTo>
                <a:lnTo>
                  <a:pt x="1715" y="1487"/>
                </a:lnTo>
                <a:lnTo>
                  <a:pt x="1699" y="1536"/>
                </a:lnTo>
                <a:lnTo>
                  <a:pt x="1679" y="1587"/>
                </a:lnTo>
                <a:lnTo>
                  <a:pt x="1565" y="1300"/>
                </a:lnTo>
                <a:lnTo>
                  <a:pt x="1128" y="1361"/>
                </a:lnTo>
                <a:lnTo>
                  <a:pt x="1139" y="1309"/>
                </a:lnTo>
                <a:lnTo>
                  <a:pt x="1143" y="1278"/>
                </a:lnTo>
                <a:lnTo>
                  <a:pt x="1143" y="1244"/>
                </a:lnTo>
                <a:lnTo>
                  <a:pt x="1140" y="1204"/>
                </a:lnTo>
                <a:lnTo>
                  <a:pt x="1133" y="1166"/>
                </a:lnTo>
                <a:lnTo>
                  <a:pt x="1123" y="1123"/>
                </a:lnTo>
                <a:lnTo>
                  <a:pt x="1111" y="1089"/>
                </a:lnTo>
                <a:lnTo>
                  <a:pt x="1092" y="1051"/>
                </a:lnTo>
                <a:lnTo>
                  <a:pt x="1075" y="1018"/>
                </a:lnTo>
                <a:lnTo>
                  <a:pt x="1054" y="985"/>
                </a:lnTo>
                <a:lnTo>
                  <a:pt x="1035" y="961"/>
                </a:lnTo>
                <a:lnTo>
                  <a:pt x="1017" y="939"/>
                </a:lnTo>
                <a:lnTo>
                  <a:pt x="998" y="919"/>
                </a:lnTo>
                <a:lnTo>
                  <a:pt x="978" y="899"/>
                </a:lnTo>
                <a:lnTo>
                  <a:pt x="954" y="878"/>
                </a:lnTo>
                <a:lnTo>
                  <a:pt x="934" y="863"/>
                </a:lnTo>
                <a:lnTo>
                  <a:pt x="911" y="845"/>
                </a:lnTo>
                <a:lnTo>
                  <a:pt x="889" y="829"/>
                </a:lnTo>
                <a:lnTo>
                  <a:pt x="862" y="813"/>
                </a:lnTo>
                <a:lnTo>
                  <a:pt x="830" y="797"/>
                </a:lnTo>
                <a:lnTo>
                  <a:pt x="804" y="782"/>
                </a:lnTo>
                <a:lnTo>
                  <a:pt x="781" y="772"/>
                </a:lnTo>
                <a:lnTo>
                  <a:pt x="749" y="756"/>
                </a:lnTo>
                <a:lnTo>
                  <a:pt x="720" y="747"/>
                </a:lnTo>
                <a:lnTo>
                  <a:pt x="694" y="740"/>
                </a:lnTo>
                <a:lnTo>
                  <a:pt x="667" y="732"/>
                </a:lnTo>
                <a:lnTo>
                  <a:pt x="627" y="725"/>
                </a:lnTo>
                <a:lnTo>
                  <a:pt x="589" y="720"/>
                </a:lnTo>
                <a:lnTo>
                  <a:pt x="551" y="716"/>
                </a:lnTo>
                <a:lnTo>
                  <a:pt x="513" y="714"/>
                </a:lnTo>
                <a:lnTo>
                  <a:pt x="492" y="713"/>
                </a:lnTo>
                <a:lnTo>
                  <a:pt x="492" y="972"/>
                </a:lnTo>
                <a:lnTo>
                  <a:pt x="0" y="493"/>
                </a:lnTo>
                <a:lnTo>
                  <a:pt x="491" y="0"/>
                </a:lnTo>
                <a:lnTo>
                  <a:pt x="491" y="222"/>
                </a:lnTo>
                <a:lnTo>
                  <a:pt x="517" y="223"/>
                </a:lnTo>
                <a:lnTo>
                  <a:pt x="555" y="224"/>
                </a:lnTo>
                <a:lnTo>
                  <a:pt x="595" y="226"/>
                </a:lnTo>
                <a:lnTo>
                  <a:pt x="633" y="229"/>
                </a:lnTo>
                <a:lnTo>
                  <a:pt x="665" y="2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5492750" y="1654175"/>
            <a:ext cx="236855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required to diagnose the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symptom and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determine the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cause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774700" y="2314575"/>
            <a:ext cx="26797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required</a:t>
            </a:r>
          </a:p>
          <a:p>
            <a:pPr>
              <a:lnSpc>
                <a:spcPct val="8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correct the error</a:t>
            </a:r>
          </a:p>
          <a:p>
            <a:pPr>
              <a:lnSpc>
                <a:spcPct val="8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conduct</a:t>
            </a:r>
          </a:p>
          <a:p>
            <a:pPr>
              <a:lnSpc>
                <a:spcPct val="8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regression tests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7425" y="369888"/>
            <a:ext cx="5445125" cy="6064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Symptoms &amp; Causes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FEF376-8F2C-49CB-93BA-B5B0E9618229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489200" y="13081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968500" y="19558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476500" y="19558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2971800" y="19558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1485900" y="27178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1993900" y="2717800"/>
            <a:ext cx="355600" cy="304800"/>
          </a:xfrm>
          <a:prstGeom prst="rect">
            <a:avLst/>
          </a:prstGeom>
          <a:solidFill>
            <a:srgbClr val="AD278D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2476500" y="27051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1968500" y="34671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2476500" y="34671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2971800" y="3467100"/>
            <a:ext cx="355600" cy="304800"/>
          </a:xfrm>
          <a:prstGeom prst="rect">
            <a:avLst/>
          </a:prstGeom>
          <a:solidFill>
            <a:srgbClr val="D1039B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2997200" y="27051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3492500" y="2692400"/>
            <a:ext cx="355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 flipH="1">
            <a:off x="2146300" y="1612900"/>
            <a:ext cx="520700" cy="355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>
            <a:off x="2647950" y="1625600"/>
            <a:ext cx="12700" cy="317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2641600" y="1612900"/>
            <a:ext cx="508000" cy="3429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 flipH="1">
            <a:off x="1676400" y="2273300"/>
            <a:ext cx="482600" cy="444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>
            <a:off x="2152650" y="2273300"/>
            <a:ext cx="12700" cy="444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 flipH="1">
            <a:off x="2635250" y="2273300"/>
            <a:ext cx="25400" cy="4191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2654300" y="2273300"/>
            <a:ext cx="546100" cy="444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2"/>
          <p:cNvSpPr>
            <a:spLocks noChangeShapeType="1"/>
          </p:cNvSpPr>
          <p:nvPr/>
        </p:nvSpPr>
        <p:spPr bwMode="auto">
          <a:xfrm>
            <a:off x="2635250" y="2997200"/>
            <a:ext cx="12700" cy="444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3"/>
          <p:cNvSpPr>
            <a:spLocks noChangeShapeType="1"/>
          </p:cNvSpPr>
          <p:nvPr/>
        </p:nvSpPr>
        <p:spPr bwMode="auto">
          <a:xfrm flipH="1">
            <a:off x="2692400" y="3022600"/>
            <a:ext cx="495300" cy="444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>
            <a:off x="3200400" y="2273300"/>
            <a:ext cx="431800" cy="431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 flipH="1">
            <a:off x="3194050" y="3009900"/>
            <a:ext cx="25400" cy="431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Rectangle 26"/>
          <p:cNvSpPr>
            <a:spLocks noChangeArrowheads="1"/>
          </p:cNvSpPr>
          <p:nvPr/>
        </p:nvSpPr>
        <p:spPr bwMode="auto">
          <a:xfrm>
            <a:off x="1039813" y="3846513"/>
            <a:ext cx="1220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symptom</a:t>
            </a:r>
          </a:p>
        </p:txBody>
      </p:sp>
      <p:sp>
        <p:nvSpPr>
          <p:cNvPr id="39964" name="Line 27"/>
          <p:cNvSpPr>
            <a:spLocks noChangeShapeType="1"/>
          </p:cNvSpPr>
          <p:nvPr/>
        </p:nvSpPr>
        <p:spPr bwMode="auto">
          <a:xfrm flipH="1">
            <a:off x="3016250" y="3670300"/>
            <a:ext cx="139700" cy="6223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Rectangle 28"/>
          <p:cNvSpPr>
            <a:spLocks noChangeArrowheads="1"/>
          </p:cNvSpPr>
          <p:nvPr/>
        </p:nvSpPr>
        <p:spPr bwMode="auto">
          <a:xfrm>
            <a:off x="3071813" y="4151313"/>
            <a:ext cx="798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cause</a:t>
            </a:r>
          </a:p>
        </p:txBody>
      </p:sp>
      <p:sp>
        <p:nvSpPr>
          <p:cNvPr id="39966" name="Rectangle 29"/>
          <p:cNvSpPr>
            <a:spLocks noChangeArrowheads="1"/>
          </p:cNvSpPr>
          <p:nvPr/>
        </p:nvSpPr>
        <p:spPr bwMode="auto">
          <a:xfrm>
            <a:off x="4532313" y="1044575"/>
            <a:ext cx="294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symptom and cause may be </a:t>
            </a:r>
          </a:p>
        </p:txBody>
      </p:sp>
      <p:sp>
        <p:nvSpPr>
          <p:cNvPr id="39967" name="Rectangle 30"/>
          <p:cNvSpPr>
            <a:spLocks noChangeArrowheads="1"/>
          </p:cNvSpPr>
          <p:nvPr/>
        </p:nvSpPr>
        <p:spPr bwMode="auto">
          <a:xfrm>
            <a:off x="4532313" y="1273175"/>
            <a:ext cx="2693987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geographically separated </a:t>
            </a: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68" name="Rectangle 31"/>
          <p:cNvSpPr>
            <a:spLocks noChangeArrowheads="1"/>
          </p:cNvSpPr>
          <p:nvPr/>
        </p:nvSpPr>
        <p:spPr bwMode="auto">
          <a:xfrm>
            <a:off x="4532313" y="15017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69" name="Rectangle 32"/>
          <p:cNvSpPr>
            <a:spLocks noChangeArrowheads="1"/>
          </p:cNvSpPr>
          <p:nvPr/>
        </p:nvSpPr>
        <p:spPr bwMode="auto">
          <a:xfrm>
            <a:off x="4532313" y="1730375"/>
            <a:ext cx="3376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symptom may disappear when </a:t>
            </a:r>
          </a:p>
        </p:txBody>
      </p:sp>
      <p:sp>
        <p:nvSpPr>
          <p:cNvPr id="39970" name="Rectangle 33"/>
          <p:cNvSpPr>
            <a:spLocks noChangeArrowheads="1"/>
          </p:cNvSpPr>
          <p:nvPr/>
        </p:nvSpPr>
        <p:spPr bwMode="auto">
          <a:xfrm>
            <a:off x="4532313" y="1958975"/>
            <a:ext cx="264477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another problem is fixed</a:t>
            </a: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71" name="Rectangle 34"/>
          <p:cNvSpPr>
            <a:spLocks noChangeArrowheads="1"/>
          </p:cNvSpPr>
          <p:nvPr/>
        </p:nvSpPr>
        <p:spPr bwMode="auto">
          <a:xfrm>
            <a:off x="4532313" y="21875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72" name="Rectangle 35"/>
          <p:cNvSpPr>
            <a:spLocks noChangeArrowheads="1"/>
          </p:cNvSpPr>
          <p:nvPr/>
        </p:nvSpPr>
        <p:spPr bwMode="auto">
          <a:xfrm>
            <a:off x="4532313" y="2416175"/>
            <a:ext cx="237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cause may be due to a </a:t>
            </a:r>
          </a:p>
        </p:txBody>
      </p:sp>
      <p:sp>
        <p:nvSpPr>
          <p:cNvPr id="39973" name="Rectangle 36"/>
          <p:cNvSpPr>
            <a:spLocks noChangeArrowheads="1"/>
          </p:cNvSpPr>
          <p:nvPr/>
        </p:nvSpPr>
        <p:spPr bwMode="auto">
          <a:xfrm>
            <a:off x="4532313" y="2644775"/>
            <a:ext cx="28765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combination of non-errors </a:t>
            </a: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74" name="Rectangle 37"/>
          <p:cNvSpPr>
            <a:spLocks noChangeArrowheads="1"/>
          </p:cNvSpPr>
          <p:nvPr/>
        </p:nvSpPr>
        <p:spPr bwMode="auto">
          <a:xfrm>
            <a:off x="4532313" y="28733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75" name="Rectangle 38"/>
          <p:cNvSpPr>
            <a:spLocks noChangeArrowheads="1"/>
          </p:cNvSpPr>
          <p:nvPr/>
        </p:nvSpPr>
        <p:spPr bwMode="auto">
          <a:xfrm>
            <a:off x="4532313" y="3101975"/>
            <a:ext cx="3122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cause may be due to a system </a:t>
            </a:r>
          </a:p>
        </p:txBody>
      </p:sp>
      <p:sp>
        <p:nvSpPr>
          <p:cNvPr id="39976" name="Rectangle 39"/>
          <p:cNvSpPr>
            <a:spLocks noChangeArrowheads="1"/>
          </p:cNvSpPr>
          <p:nvPr/>
        </p:nvSpPr>
        <p:spPr bwMode="auto">
          <a:xfrm>
            <a:off x="4532313" y="3330575"/>
            <a:ext cx="1900237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 compiler error</a:t>
            </a: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77" name="Rectangle 40"/>
          <p:cNvSpPr>
            <a:spLocks noChangeArrowheads="1"/>
          </p:cNvSpPr>
          <p:nvPr/>
        </p:nvSpPr>
        <p:spPr bwMode="auto">
          <a:xfrm>
            <a:off x="4532313" y="35591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78" name="Rectangle 41"/>
          <p:cNvSpPr>
            <a:spLocks noChangeArrowheads="1"/>
          </p:cNvSpPr>
          <p:nvPr/>
        </p:nvSpPr>
        <p:spPr bwMode="auto">
          <a:xfrm>
            <a:off x="4532313" y="3787775"/>
            <a:ext cx="2214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cause may be due to </a:t>
            </a:r>
          </a:p>
        </p:txBody>
      </p:sp>
      <p:sp>
        <p:nvSpPr>
          <p:cNvPr id="39979" name="Rectangle 42"/>
          <p:cNvSpPr>
            <a:spLocks noChangeArrowheads="1"/>
          </p:cNvSpPr>
          <p:nvPr/>
        </p:nvSpPr>
        <p:spPr bwMode="auto">
          <a:xfrm>
            <a:off x="4532313" y="4016375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assumptions that everyone </a:t>
            </a:r>
          </a:p>
        </p:txBody>
      </p:sp>
      <p:sp>
        <p:nvSpPr>
          <p:cNvPr id="39980" name="Rectangle 43"/>
          <p:cNvSpPr>
            <a:spLocks noChangeArrowheads="1"/>
          </p:cNvSpPr>
          <p:nvPr/>
        </p:nvSpPr>
        <p:spPr bwMode="auto">
          <a:xfrm>
            <a:off x="4532313" y="4244975"/>
            <a:ext cx="9826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believes</a:t>
            </a: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81" name="Rectangle 44"/>
          <p:cNvSpPr>
            <a:spLocks noChangeArrowheads="1"/>
          </p:cNvSpPr>
          <p:nvPr/>
        </p:nvSpPr>
        <p:spPr bwMode="auto">
          <a:xfrm>
            <a:off x="4532313" y="44735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9982" name="Rectangle 45"/>
          <p:cNvSpPr>
            <a:spLocks noChangeArrowheads="1"/>
          </p:cNvSpPr>
          <p:nvPr/>
        </p:nvSpPr>
        <p:spPr bwMode="auto">
          <a:xfrm>
            <a:off x="4532313" y="4702175"/>
            <a:ext cx="3144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symptom may be intermittent</a:t>
            </a:r>
          </a:p>
        </p:txBody>
      </p:sp>
      <p:grpSp>
        <p:nvGrpSpPr>
          <p:cNvPr id="39983" name="Group 46"/>
          <p:cNvGrpSpPr>
            <a:grpSpLocks/>
          </p:cNvGrpSpPr>
          <p:nvPr/>
        </p:nvGrpSpPr>
        <p:grpSpPr bwMode="auto">
          <a:xfrm>
            <a:off x="4286250" y="1149350"/>
            <a:ext cx="152400" cy="165100"/>
            <a:chOff x="2700" y="724"/>
            <a:chExt cx="96" cy="104"/>
          </a:xfrm>
        </p:grpSpPr>
        <p:sp>
          <p:nvSpPr>
            <p:cNvPr id="40012" name="Rectangle 47"/>
            <p:cNvSpPr>
              <a:spLocks noChangeArrowheads="1"/>
            </p:cNvSpPr>
            <p:nvPr/>
          </p:nvSpPr>
          <p:spPr bwMode="auto">
            <a:xfrm>
              <a:off x="2716" y="740"/>
              <a:ext cx="80" cy="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0013" name="Rectangle 48"/>
            <p:cNvSpPr>
              <a:spLocks noChangeArrowheads="1"/>
            </p:cNvSpPr>
            <p:nvPr/>
          </p:nvSpPr>
          <p:spPr bwMode="auto">
            <a:xfrm>
              <a:off x="2700" y="724"/>
              <a:ext cx="80" cy="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grpSp>
        <p:nvGrpSpPr>
          <p:cNvPr id="39984" name="Group 49"/>
          <p:cNvGrpSpPr>
            <a:grpSpLocks/>
          </p:cNvGrpSpPr>
          <p:nvPr/>
        </p:nvGrpSpPr>
        <p:grpSpPr bwMode="auto">
          <a:xfrm>
            <a:off x="4286250" y="1822450"/>
            <a:ext cx="152400" cy="177800"/>
            <a:chOff x="2700" y="1148"/>
            <a:chExt cx="96" cy="112"/>
          </a:xfrm>
        </p:grpSpPr>
        <p:sp>
          <p:nvSpPr>
            <p:cNvPr id="40010" name="Rectangle 50"/>
            <p:cNvSpPr>
              <a:spLocks noChangeArrowheads="1"/>
            </p:cNvSpPr>
            <p:nvPr/>
          </p:nvSpPr>
          <p:spPr bwMode="auto">
            <a:xfrm>
              <a:off x="2716" y="1172"/>
              <a:ext cx="80" cy="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0011" name="Rectangle 51"/>
            <p:cNvSpPr>
              <a:spLocks noChangeArrowheads="1"/>
            </p:cNvSpPr>
            <p:nvPr/>
          </p:nvSpPr>
          <p:spPr bwMode="auto">
            <a:xfrm>
              <a:off x="2700" y="1148"/>
              <a:ext cx="80" cy="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grpSp>
        <p:nvGrpSpPr>
          <p:cNvPr id="39985" name="Group 52"/>
          <p:cNvGrpSpPr>
            <a:grpSpLocks/>
          </p:cNvGrpSpPr>
          <p:nvPr/>
        </p:nvGrpSpPr>
        <p:grpSpPr bwMode="auto">
          <a:xfrm>
            <a:off x="4286250" y="2508250"/>
            <a:ext cx="152400" cy="165100"/>
            <a:chOff x="2700" y="1580"/>
            <a:chExt cx="96" cy="104"/>
          </a:xfrm>
        </p:grpSpPr>
        <p:sp>
          <p:nvSpPr>
            <p:cNvPr id="40008" name="Rectangle 53"/>
            <p:cNvSpPr>
              <a:spLocks noChangeArrowheads="1"/>
            </p:cNvSpPr>
            <p:nvPr/>
          </p:nvSpPr>
          <p:spPr bwMode="auto">
            <a:xfrm>
              <a:off x="2716" y="1596"/>
              <a:ext cx="80" cy="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0009" name="Rectangle 54"/>
            <p:cNvSpPr>
              <a:spLocks noChangeArrowheads="1"/>
            </p:cNvSpPr>
            <p:nvPr/>
          </p:nvSpPr>
          <p:spPr bwMode="auto">
            <a:xfrm>
              <a:off x="2700" y="1580"/>
              <a:ext cx="80" cy="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grpSp>
        <p:nvGrpSpPr>
          <p:cNvPr id="39986" name="Group 55"/>
          <p:cNvGrpSpPr>
            <a:grpSpLocks/>
          </p:cNvGrpSpPr>
          <p:nvPr/>
        </p:nvGrpSpPr>
        <p:grpSpPr bwMode="auto">
          <a:xfrm>
            <a:off x="4286250" y="3206750"/>
            <a:ext cx="152400" cy="165100"/>
            <a:chOff x="2700" y="2020"/>
            <a:chExt cx="96" cy="104"/>
          </a:xfrm>
        </p:grpSpPr>
        <p:sp>
          <p:nvSpPr>
            <p:cNvPr id="40006" name="Rectangle 56"/>
            <p:cNvSpPr>
              <a:spLocks noChangeArrowheads="1"/>
            </p:cNvSpPr>
            <p:nvPr/>
          </p:nvSpPr>
          <p:spPr bwMode="auto">
            <a:xfrm>
              <a:off x="2716" y="2036"/>
              <a:ext cx="80" cy="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0007" name="Rectangle 57"/>
            <p:cNvSpPr>
              <a:spLocks noChangeArrowheads="1"/>
            </p:cNvSpPr>
            <p:nvPr/>
          </p:nvSpPr>
          <p:spPr bwMode="auto">
            <a:xfrm>
              <a:off x="2700" y="2020"/>
              <a:ext cx="80" cy="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grpSp>
        <p:nvGrpSpPr>
          <p:cNvPr id="39987" name="Group 58"/>
          <p:cNvGrpSpPr>
            <a:grpSpLocks/>
          </p:cNvGrpSpPr>
          <p:nvPr/>
        </p:nvGrpSpPr>
        <p:grpSpPr bwMode="auto">
          <a:xfrm>
            <a:off x="4286250" y="3879850"/>
            <a:ext cx="152400" cy="165100"/>
            <a:chOff x="2700" y="2444"/>
            <a:chExt cx="96" cy="104"/>
          </a:xfrm>
        </p:grpSpPr>
        <p:sp>
          <p:nvSpPr>
            <p:cNvPr id="40004" name="Rectangle 59"/>
            <p:cNvSpPr>
              <a:spLocks noChangeArrowheads="1"/>
            </p:cNvSpPr>
            <p:nvPr/>
          </p:nvSpPr>
          <p:spPr bwMode="auto">
            <a:xfrm>
              <a:off x="2716" y="2460"/>
              <a:ext cx="80" cy="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0005" name="Rectangle 60"/>
            <p:cNvSpPr>
              <a:spLocks noChangeArrowheads="1"/>
            </p:cNvSpPr>
            <p:nvPr/>
          </p:nvSpPr>
          <p:spPr bwMode="auto">
            <a:xfrm>
              <a:off x="2700" y="2444"/>
              <a:ext cx="80" cy="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grpSp>
        <p:nvGrpSpPr>
          <p:cNvPr id="39988" name="Group 61"/>
          <p:cNvGrpSpPr>
            <a:grpSpLocks/>
          </p:cNvGrpSpPr>
          <p:nvPr/>
        </p:nvGrpSpPr>
        <p:grpSpPr bwMode="auto">
          <a:xfrm>
            <a:off x="4286250" y="4781550"/>
            <a:ext cx="152400" cy="177800"/>
            <a:chOff x="2700" y="3012"/>
            <a:chExt cx="96" cy="112"/>
          </a:xfrm>
        </p:grpSpPr>
        <p:sp>
          <p:nvSpPr>
            <p:cNvPr id="40002" name="Rectangle 62"/>
            <p:cNvSpPr>
              <a:spLocks noChangeArrowheads="1"/>
            </p:cNvSpPr>
            <p:nvPr/>
          </p:nvSpPr>
          <p:spPr bwMode="auto">
            <a:xfrm>
              <a:off x="2716" y="3036"/>
              <a:ext cx="80" cy="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0003" name="Rectangle 63"/>
            <p:cNvSpPr>
              <a:spLocks noChangeArrowheads="1"/>
            </p:cNvSpPr>
            <p:nvPr/>
          </p:nvSpPr>
          <p:spPr bwMode="auto">
            <a:xfrm>
              <a:off x="2700" y="3012"/>
              <a:ext cx="80" cy="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sp>
        <p:nvSpPr>
          <p:cNvPr id="39989" name="Line 64"/>
          <p:cNvSpPr>
            <a:spLocks noChangeShapeType="1"/>
          </p:cNvSpPr>
          <p:nvPr/>
        </p:nvSpPr>
        <p:spPr bwMode="auto">
          <a:xfrm flipH="1">
            <a:off x="2184400" y="1638300"/>
            <a:ext cx="50800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Line 65"/>
          <p:cNvSpPr>
            <a:spLocks noChangeShapeType="1"/>
          </p:cNvSpPr>
          <p:nvPr/>
        </p:nvSpPr>
        <p:spPr bwMode="auto">
          <a:xfrm>
            <a:off x="2692400" y="1625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1" name="Line 66"/>
          <p:cNvSpPr>
            <a:spLocks noChangeShapeType="1"/>
          </p:cNvSpPr>
          <p:nvPr/>
        </p:nvSpPr>
        <p:spPr bwMode="auto">
          <a:xfrm>
            <a:off x="2692400" y="1651000"/>
            <a:ext cx="48260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Line 67"/>
          <p:cNvSpPr>
            <a:spLocks noChangeShapeType="1"/>
          </p:cNvSpPr>
          <p:nvPr/>
        </p:nvSpPr>
        <p:spPr bwMode="auto">
          <a:xfrm flipH="1">
            <a:off x="1689100" y="2286000"/>
            <a:ext cx="45720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Line 68"/>
          <p:cNvSpPr>
            <a:spLocks noChangeShapeType="1"/>
          </p:cNvSpPr>
          <p:nvPr/>
        </p:nvSpPr>
        <p:spPr bwMode="auto">
          <a:xfrm>
            <a:off x="2171700" y="2286000"/>
            <a:ext cx="2540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Line 69"/>
          <p:cNvSpPr>
            <a:spLocks noChangeShapeType="1"/>
          </p:cNvSpPr>
          <p:nvPr/>
        </p:nvSpPr>
        <p:spPr bwMode="auto">
          <a:xfrm flipH="1">
            <a:off x="2654300" y="2286000"/>
            <a:ext cx="254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5" name="Line 70"/>
          <p:cNvSpPr>
            <a:spLocks noChangeShapeType="1"/>
          </p:cNvSpPr>
          <p:nvPr/>
        </p:nvSpPr>
        <p:spPr bwMode="auto">
          <a:xfrm>
            <a:off x="2679700" y="2286000"/>
            <a:ext cx="50800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6" name="Line 71"/>
          <p:cNvSpPr>
            <a:spLocks noChangeShapeType="1"/>
          </p:cNvSpPr>
          <p:nvPr/>
        </p:nvSpPr>
        <p:spPr bwMode="auto">
          <a:xfrm>
            <a:off x="3225800" y="2298700"/>
            <a:ext cx="406400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7" name="Line 72"/>
          <p:cNvSpPr>
            <a:spLocks noChangeShapeType="1"/>
          </p:cNvSpPr>
          <p:nvPr/>
        </p:nvSpPr>
        <p:spPr bwMode="auto">
          <a:xfrm flipH="1">
            <a:off x="2159000" y="3048000"/>
            <a:ext cx="254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Line 73"/>
          <p:cNvSpPr>
            <a:spLocks noChangeShapeType="1"/>
          </p:cNvSpPr>
          <p:nvPr/>
        </p:nvSpPr>
        <p:spPr bwMode="auto">
          <a:xfrm>
            <a:off x="2641600" y="30353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9" name="Line 74"/>
          <p:cNvSpPr>
            <a:spLocks noChangeShapeType="1"/>
          </p:cNvSpPr>
          <p:nvPr/>
        </p:nvSpPr>
        <p:spPr bwMode="auto">
          <a:xfrm>
            <a:off x="2654300" y="3035300"/>
            <a:ext cx="52070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00" name="Arc 75"/>
          <p:cNvSpPr>
            <a:spLocks/>
          </p:cNvSpPr>
          <p:nvPr/>
        </p:nvSpPr>
        <p:spPr bwMode="auto">
          <a:xfrm>
            <a:off x="1677988" y="2935288"/>
            <a:ext cx="444500" cy="952500"/>
          </a:xfrm>
          <a:custGeom>
            <a:avLst/>
            <a:gdLst>
              <a:gd name="T0" fmla="*/ 0 w 21600"/>
              <a:gd name="T1" fmla="*/ 2147483646 h 21599"/>
              <a:gd name="T2" fmla="*/ 2147483646 w 21600"/>
              <a:gd name="T3" fmla="*/ 0 h 21599"/>
              <a:gd name="T4" fmla="*/ 2147483646 w 21600"/>
              <a:gd name="T5" fmla="*/ 2147483646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699"/>
                  <a:pt x="9623" y="41"/>
                  <a:pt x="21522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699"/>
                  <a:pt x="9623" y="41"/>
                  <a:pt x="21522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01" name="Arc 76"/>
          <p:cNvSpPr>
            <a:spLocks/>
          </p:cNvSpPr>
          <p:nvPr/>
        </p:nvSpPr>
        <p:spPr bwMode="auto">
          <a:xfrm>
            <a:off x="3225800" y="3671888"/>
            <a:ext cx="381000" cy="5461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649413" y="409575"/>
            <a:ext cx="5189537" cy="5111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Consequences of Bugs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9C555-5656-4FCA-8A1C-A3D2EC792DF2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1562100" y="1028700"/>
            <a:ext cx="6121400" cy="3390900"/>
          </a:xfrm>
          <a:prstGeom prst="rect">
            <a:avLst/>
          </a:prstGeom>
          <a:solidFill>
            <a:srgbClr val="AD278D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65" name="Freeform 4"/>
          <p:cNvSpPr>
            <a:spLocks/>
          </p:cNvSpPr>
          <p:nvPr/>
        </p:nvSpPr>
        <p:spPr bwMode="auto">
          <a:xfrm>
            <a:off x="2362200" y="1612900"/>
            <a:ext cx="3938588" cy="2401888"/>
          </a:xfrm>
          <a:custGeom>
            <a:avLst/>
            <a:gdLst>
              <a:gd name="T0" fmla="*/ 0 w 2481"/>
              <a:gd name="T1" fmla="*/ 2147483646 h 1513"/>
              <a:gd name="T2" fmla="*/ 2147483646 w 2481"/>
              <a:gd name="T3" fmla="*/ 2147483646 h 1513"/>
              <a:gd name="T4" fmla="*/ 2147483646 w 2481"/>
              <a:gd name="T5" fmla="*/ 2147483646 h 1513"/>
              <a:gd name="T6" fmla="*/ 2147483646 w 2481"/>
              <a:gd name="T7" fmla="*/ 2147483646 h 1513"/>
              <a:gd name="T8" fmla="*/ 2147483646 w 2481"/>
              <a:gd name="T9" fmla="*/ 2147483646 h 1513"/>
              <a:gd name="T10" fmla="*/ 2147483646 w 2481"/>
              <a:gd name="T11" fmla="*/ 2147483646 h 1513"/>
              <a:gd name="T12" fmla="*/ 2147483646 w 2481"/>
              <a:gd name="T13" fmla="*/ 2147483646 h 1513"/>
              <a:gd name="T14" fmla="*/ 2147483646 w 2481"/>
              <a:gd name="T15" fmla="*/ 0 h 15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81" h="1513">
                <a:moveTo>
                  <a:pt x="0" y="1512"/>
                </a:moveTo>
                <a:lnTo>
                  <a:pt x="232" y="1296"/>
                </a:lnTo>
                <a:lnTo>
                  <a:pt x="648" y="1224"/>
                </a:lnTo>
                <a:lnTo>
                  <a:pt x="992" y="984"/>
                </a:lnTo>
                <a:lnTo>
                  <a:pt x="1400" y="824"/>
                </a:lnTo>
                <a:lnTo>
                  <a:pt x="1688" y="592"/>
                </a:lnTo>
                <a:lnTo>
                  <a:pt x="2000" y="480"/>
                </a:lnTo>
                <a:lnTo>
                  <a:pt x="248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Freeform 5"/>
          <p:cNvSpPr>
            <a:spLocks/>
          </p:cNvSpPr>
          <p:nvPr/>
        </p:nvSpPr>
        <p:spPr bwMode="auto">
          <a:xfrm>
            <a:off x="2349500" y="1600200"/>
            <a:ext cx="3938588" cy="2401888"/>
          </a:xfrm>
          <a:custGeom>
            <a:avLst/>
            <a:gdLst>
              <a:gd name="T0" fmla="*/ 0 w 2481"/>
              <a:gd name="T1" fmla="*/ 2147483646 h 1513"/>
              <a:gd name="T2" fmla="*/ 2147483646 w 2481"/>
              <a:gd name="T3" fmla="*/ 2147483646 h 1513"/>
              <a:gd name="T4" fmla="*/ 2147483646 w 2481"/>
              <a:gd name="T5" fmla="*/ 2147483646 h 1513"/>
              <a:gd name="T6" fmla="*/ 2147483646 w 2481"/>
              <a:gd name="T7" fmla="*/ 2147483646 h 1513"/>
              <a:gd name="T8" fmla="*/ 2147483646 w 2481"/>
              <a:gd name="T9" fmla="*/ 2147483646 h 1513"/>
              <a:gd name="T10" fmla="*/ 2147483646 w 2481"/>
              <a:gd name="T11" fmla="*/ 2147483646 h 1513"/>
              <a:gd name="T12" fmla="*/ 2147483646 w 2481"/>
              <a:gd name="T13" fmla="*/ 2147483646 h 1513"/>
              <a:gd name="T14" fmla="*/ 2147483646 w 2481"/>
              <a:gd name="T15" fmla="*/ 0 h 15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81" h="1513">
                <a:moveTo>
                  <a:pt x="0" y="1512"/>
                </a:moveTo>
                <a:lnTo>
                  <a:pt x="232" y="1296"/>
                </a:lnTo>
                <a:lnTo>
                  <a:pt x="648" y="1224"/>
                </a:lnTo>
                <a:lnTo>
                  <a:pt x="992" y="984"/>
                </a:lnTo>
                <a:lnTo>
                  <a:pt x="1400" y="824"/>
                </a:lnTo>
                <a:lnTo>
                  <a:pt x="1688" y="592"/>
                </a:lnTo>
                <a:lnTo>
                  <a:pt x="2000" y="480"/>
                </a:lnTo>
                <a:lnTo>
                  <a:pt x="248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67" name="Group 6"/>
          <p:cNvGrpSpPr>
            <a:grpSpLocks/>
          </p:cNvGrpSpPr>
          <p:nvPr/>
        </p:nvGrpSpPr>
        <p:grpSpPr bwMode="auto">
          <a:xfrm>
            <a:off x="2260600" y="1181100"/>
            <a:ext cx="141288" cy="2755900"/>
            <a:chOff x="1424" y="744"/>
            <a:chExt cx="89" cy="1736"/>
          </a:xfrm>
        </p:grpSpPr>
        <p:sp>
          <p:nvSpPr>
            <p:cNvPr id="40996" name="Freeform 7"/>
            <p:cNvSpPr>
              <a:spLocks/>
            </p:cNvSpPr>
            <p:nvPr/>
          </p:nvSpPr>
          <p:spPr bwMode="auto">
            <a:xfrm>
              <a:off x="1424" y="744"/>
              <a:ext cx="89" cy="185"/>
            </a:xfrm>
            <a:custGeom>
              <a:avLst/>
              <a:gdLst>
                <a:gd name="T0" fmla="*/ 44 w 89"/>
                <a:gd name="T1" fmla="*/ 0 h 185"/>
                <a:gd name="T2" fmla="*/ 88 w 89"/>
                <a:gd name="T3" fmla="*/ 184 h 185"/>
                <a:gd name="T4" fmla="*/ 44 w 89"/>
                <a:gd name="T5" fmla="*/ 184 h 185"/>
                <a:gd name="T6" fmla="*/ 0 w 89"/>
                <a:gd name="T7" fmla="*/ 184 h 185"/>
                <a:gd name="T8" fmla="*/ 44 w 89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185">
                  <a:moveTo>
                    <a:pt x="44" y="0"/>
                  </a:moveTo>
                  <a:lnTo>
                    <a:pt x="88" y="184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8"/>
            <p:cNvSpPr>
              <a:spLocks noChangeShapeType="1"/>
            </p:cNvSpPr>
            <p:nvPr/>
          </p:nvSpPr>
          <p:spPr bwMode="auto">
            <a:xfrm>
              <a:off x="1472" y="936"/>
              <a:ext cx="0" cy="15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8" name="Group 9"/>
          <p:cNvGrpSpPr>
            <a:grpSpLocks/>
          </p:cNvGrpSpPr>
          <p:nvPr/>
        </p:nvGrpSpPr>
        <p:grpSpPr bwMode="auto">
          <a:xfrm>
            <a:off x="2336800" y="3911600"/>
            <a:ext cx="4903788" cy="141288"/>
            <a:chOff x="1472" y="2464"/>
            <a:chExt cx="3089" cy="89"/>
          </a:xfrm>
        </p:grpSpPr>
        <p:sp>
          <p:nvSpPr>
            <p:cNvPr id="40994" name="Freeform 10"/>
            <p:cNvSpPr>
              <a:spLocks/>
            </p:cNvSpPr>
            <p:nvPr/>
          </p:nvSpPr>
          <p:spPr bwMode="auto">
            <a:xfrm>
              <a:off x="4376" y="2464"/>
              <a:ext cx="185" cy="89"/>
            </a:xfrm>
            <a:custGeom>
              <a:avLst/>
              <a:gdLst>
                <a:gd name="T0" fmla="*/ 184 w 185"/>
                <a:gd name="T1" fmla="*/ 44 h 89"/>
                <a:gd name="T2" fmla="*/ 0 w 185"/>
                <a:gd name="T3" fmla="*/ 88 h 89"/>
                <a:gd name="T4" fmla="*/ 0 w 185"/>
                <a:gd name="T5" fmla="*/ 44 h 89"/>
                <a:gd name="T6" fmla="*/ 0 w 185"/>
                <a:gd name="T7" fmla="*/ 0 h 89"/>
                <a:gd name="T8" fmla="*/ 184 w 185"/>
                <a:gd name="T9" fmla="*/ 44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" h="89">
                  <a:moveTo>
                    <a:pt x="184" y="44"/>
                  </a:moveTo>
                  <a:lnTo>
                    <a:pt x="0" y="8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184" y="44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11"/>
            <p:cNvSpPr>
              <a:spLocks noChangeShapeType="1"/>
            </p:cNvSpPr>
            <p:nvPr/>
          </p:nvSpPr>
          <p:spPr bwMode="auto">
            <a:xfrm>
              <a:off x="1472" y="2512"/>
              <a:ext cx="28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1712913" y="1781175"/>
            <a:ext cx="954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damage</a:t>
            </a:r>
          </a:p>
        </p:txBody>
      </p:sp>
      <p:sp>
        <p:nvSpPr>
          <p:cNvPr id="40970" name="Rectangle 13"/>
          <p:cNvSpPr>
            <a:spLocks noChangeArrowheads="1"/>
          </p:cNvSpPr>
          <p:nvPr/>
        </p:nvSpPr>
        <p:spPr bwMode="auto">
          <a:xfrm>
            <a:off x="2665413" y="3609975"/>
            <a:ext cx="630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mild</a:t>
            </a:r>
          </a:p>
        </p:txBody>
      </p:sp>
      <p:sp>
        <p:nvSpPr>
          <p:cNvPr id="40971" name="Rectangle 14"/>
          <p:cNvSpPr>
            <a:spLocks noChangeArrowheads="1"/>
          </p:cNvSpPr>
          <p:nvPr/>
        </p:nvSpPr>
        <p:spPr bwMode="auto">
          <a:xfrm>
            <a:off x="3300413" y="3482975"/>
            <a:ext cx="1093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annoying</a:t>
            </a:r>
          </a:p>
        </p:txBody>
      </p:sp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3871913" y="3063875"/>
            <a:ext cx="1209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disturbing</a:t>
            </a:r>
          </a:p>
        </p:txBody>
      </p:sp>
      <p:sp>
        <p:nvSpPr>
          <p:cNvPr id="40973" name="Rectangle 16"/>
          <p:cNvSpPr>
            <a:spLocks noChangeArrowheads="1"/>
          </p:cNvSpPr>
          <p:nvPr/>
        </p:nvSpPr>
        <p:spPr bwMode="auto">
          <a:xfrm>
            <a:off x="4583113" y="2797175"/>
            <a:ext cx="90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serious</a:t>
            </a:r>
          </a:p>
        </p:txBody>
      </p:sp>
      <p:sp>
        <p:nvSpPr>
          <p:cNvPr id="40974" name="Rectangle 17"/>
          <p:cNvSpPr>
            <a:spLocks noChangeArrowheads="1"/>
          </p:cNvSpPr>
          <p:nvPr/>
        </p:nvSpPr>
        <p:spPr bwMode="auto">
          <a:xfrm>
            <a:off x="4951413" y="2479675"/>
            <a:ext cx="992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extreme</a:t>
            </a:r>
          </a:p>
        </p:txBody>
      </p:sp>
      <p:sp>
        <p:nvSpPr>
          <p:cNvPr id="40975" name="Rectangle 18"/>
          <p:cNvSpPr>
            <a:spLocks noChangeArrowheads="1"/>
          </p:cNvSpPr>
          <p:nvPr/>
        </p:nvSpPr>
        <p:spPr bwMode="auto">
          <a:xfrm>
            <a:off x="5510213" y="2225675"/>
            <a:ext cx="1398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catastrophic</a:t>
            </a:r>
          </a:p>
        </p:txBody>
      </p:sp>
      <p:sp>
        <p:nvSpPr>
          <p:cNvPr id="40976" name="Rectangle 19"/>
          <p:cNvSpPr>
            <a:spLocks noChangeArrowheads="1"/>
          </p:cNvSpPr>
          <p:nvPr/>
        </p:nvSpPr>
        <p:spPr bwMode="auto">
          <a:xfrm>
            <a:off x="6297613" y="1438275"/>
            <a:ext cx="1147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infectious</a:t>
            </a:r>
          </a:p>
        </p:txBody>
      </p:sp>
      <p:sp>
        <p:nvSpPr>
          <p:cNvPr id="40977" name="Oval 20"/>
          <p:cNvSpPr>
            <a:spLocks noChangeArrowheads="1"/>
          </p:cNvSpPr>
          <p:nvPr/>
        </p:nvSpPr>
        <p:spPr bwMode="auto">
          <a:xfrm>
            <a:off x="2660650" y="3613150"/>
            <a:ext cx="63500" cy="762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78" name="Oval 21"/>
          <p:cNvSpPr>
            <a:spLocks noChangeArrowheads="1"/>
          </p:cNvSpPr>
          <p:nvPr/>
        </p:nvSpPr>
        <p:spPr bwMode="auto">
          <a:xfrm>
            <a:off x="3346450" y="3473450"/>
            <a:ext cx="63500" cy="762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79" name="Oval 22"/>
          <p:cNvSpPr>
            <a:spLocks noChangeArrowheads="1"/>
          </p:cNvSpPr>
          <p:nvPr/>
        </p:nvSpPr>
        <p:spPr bwMode="auto">
          <a:xfrm>
            <a:off x="3879850" y="3105150"/>
            <a:ext cx="76200" cy="635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0" name="Oval 23"/>
          <p:cNvSpPr>
            <a:spLocks noChangeArrowheads="1"/>
          </p:cNvSpPr>
          <p:nvPr/>
        </p:nvSpPr>
        <p:spPr bwMode="auto">
          <a:xfrm>
            <a:off x="4540250" y="2851150"/>
            <a:ext cx="76200" cy="635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1" name="Oval 24"/>
          <p:cNvSpPr>
            <a:spLocks noChangeArrowheads="1"/>
          </p:cNvSpPr>
          <p:nvPr/>
        </p:nvSpPr>
        <p:spPr bwMode="auto">
          <a:xfrm>
            <a:off x="4972050" y="250825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2" name="Oval 25"/>
          <p:cNvSpPr>
            <a:spLocks noChangeArrowheads="1"/>
          </p:cNvSpPr>
          <p:nvPr/>
        </p:nvSpPr>
        <p:spPr bwMode="auto">
          <a:xfrm>
            <a:off x="5454650" y="2305050"/>
            <a:ext cx="76200" cy="635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3" name="Oval 26"/>
          <p:cNvSpPr>
            <a:spLocks noChangeArrowheads="1"/>
          </p:cNvSpPr>
          <p:nvPr/>
        </p:nvSpPr>
        <p:spPr bwMode="auto">
          <a:xfrm>
            <a:off x="6229350" y="1555750"/>
            <a:ext cx="63500" cy="762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4" name="Rectangle 27"/>
          <p:cNvSpPr>
            <a:spLocks noChangeArrowheads="1"/>
          </p:cNvSpPr>
          <p:nvPr/>
        </p:nvSpPr>
        <p:spPr bwMode="auto">
          <a:xfrm>
            <a:off x="5370513" y="4016375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Bug Type</a:t>
            </a:r>
          </a:p>
        </p:txBody>
      </p:sp>
      <p:sp>
        <p:nvSpPr>
          <p:cNvPr id="40985" name="Freeform 28"/>
          <p:cNvSpPr>
            <a:spLocks/>
          </p:cNvSpPr>
          <p:nvPr/>
        </p:nvSpPr>
        <p:spPr bwMode="auto">
          <a:xfrm>
            <a:off x="5651500" y="1727200"/>
            <a:ext cx="941388" cy="115888"/>
          </a:xfrm>
          <a:custGeom>
            <a:avLst/>
            <a:gdLst>
              <a:gd name="T0" fmla="*/ 0 w 593"/>
              <a:gd name="T1" fmla="*/ 0 h 73"/>
              <a:gd name="T2" fmla="*/ 2147483646 w 593"/>
              <a:gd name="T3" fmla="*/ 0 h 73"/>
              <a:gd name="T4" fmla="*/ 2147483646 w 593"/>
              <a:gd name="T5" fmla="*/ 2147483646 h 73"/>
              <a:gd name="T6" fmla="*/ 2147483646 w 593"/>
              <a:gd name="T7" fmla="*/ 2147483646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73">
                <a:moveTo>
                  <a:pt x="0" y="0"/>
                </a:moveTo>
                <a:lnTo>
                  <a:pt x="248" y="0"/>
                </a:lnTo>
                <a:lnTo>
                  <a:pt x="144" y="72"/>
                </a:lnTo>
                <a:lnTo>
                  <a:pt x="592" y="7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Freeform 29"/>
          <p:cNvSpPr>
            <a:spLocks/>
          </p:cNvSpPr>
          <p:nvPr/>
        </p:nvSpPr>
        <p:spPr bwMode="auto">
          <a:xfrm>
            <a:off x="5638800" y="1714500"/>
            <a:ext cx="941388" cy="115888"/>
          </a:xfrm>
          <a:custGeom>
            <a:avLst/>
            <a:gdLst>
              <a:gd name="T0" fmla="*/ 0 w 593"/>
              <a:gd name="T1" fmla="*/ 0 h 73"/>
              <a:gd name="T2" fmla="*/ 2147483646 w 593"/>
              <a:gd name="T3" fmla="*/ 0 h 73"/>
              <a:gd name="T4" fmla="*/ 2147483646 w 593"/>
              <a:gd name="T5" fmla="*/ 2147483646 h 73"/>
              <a:gd name="T6" fmla="*/ 2147483646 w 593"/>
              <a:gd name="T7" fmla="*/ 2147483646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73">
                <a:moveTo>
                  <a:pt x="0" y="0"/>
                </a:moveTo>
                <a:lnTo>
                  <a:pt x="248" y="0"/>
                </a:lnTo>
                <a:lnTo>
                  <a:pt x="144" y="72"/>
                </a:lnTo>
                <a:lnTo>
                  <a:pt x="592" y="72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Freeform 30"/>
          <p:cNvSpPr>
            <a:spLocks/>
          </p:cNvSpPr>
          <p:nvPr/>
        </p:nvSpPr>
        <p:spPr bwMode="auto">
          <a:xfrm>
            <a:off x="5473700" y="1778000"/>
            <a:ext cx="941388" cy="115888"/>
          </a:xfrm>
          <a:custGeom>
            <a:avLst/>
            <a:gdLst>
              <a:gd name="T0" fmla="*/ 0 w 593"/>
              <a:gd name="T1" fmla="*/ 0 h 73"/>
              <a:gd name="T2" fmla="*/ 2147483646 w 593"/>
              <a:gd name="T3" fmla="*/ 0 h 73"/>
              <a:gd name="T4" fmla="*/ 2147483646 w 593"/>
              <a:gd name="T5" fmla="*/ 2147483646 h 73"/>
              <a:gd name="T6" fmla="*/ 2147483646 w 593"/>
              <a:gd name="T7" fmla="*/ 2147483646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73">
                <a:moveTo>
                  <a:pt x="0" y="0"/>
                </a:moveTo>
                <a:lnTo>
                  <a:pt x="256" y="0"/>
                </a:lnTo>
                <a:lnTo>
                  <a:pt x="144" y="72"/>
                </a:lnTo>
                <a:lnTo>
                  <a:pt x="592" y="7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Freeform 31"/>
          <p:cNvSpPr>
            <a:spLocks/>
          </p:cNvSpPr>
          <p:nvPr/>
        </p:nvSpPr>
        <p:spPr bwMode="auto">
          <a:xfrm>
            <a:off x="5461000" y="1765300"/>
            <a:ext cx="941388" cy="115888"/>
          </a:xfrm>
          <a:custGeom>
            <a:avLst/>
            <a:gdLst>
              <a:gd name="T0" fmla="*/ 0 w 593"/>
              <a:gd name="T1" fmla="*/ 0 h 73"/>
              <a:gd name="T2" fmla="*/ 2147483646 w 593"/>
              <a:gd name="T3" fmla="*/ 0 h 73"/>
              <a:gd name="T4" fmla="*/ 2147483646 w 593"/>
              <a:gd name="T5" fmla="*/ 2147483646 h 73"/>
              <a:gd name="T6" fmla="*/ 2147483646 w 593"/>
              <a:gd name="T7" fmla="*/ 2147483646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73">
                <a:moveTo>
                  <a:pt x="0" y="0"/>
                </a:moveTo>
                <a:lnTo>
                  <a:pt x="256" y="0"/>
                </a:lnTo>
                <a:lnTo>
                  <a:pt x="144" y="72"/>
                </a:lnTo>
                <a:lnTo>
                  <a:pt x="592" y="72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Rectangle 32"/>
          <p:cNvSpPr>
            <a:spLocks noChangeArrowheads="1"/>
          </p:cNvSpPr>
          <p:nvPr/>
        </p:nvSpPr>
        <p:spPr bwMode="auto">
          <a:xfrm>
            <a:off x="2259013" y="4460875"/>
            <a:ext cx="168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 i="1" u="sng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Bug Categories:</a:t>
            </a:r>
          </a:p>
        </p:txBody>
      </p:sp>
      <p:sp>
        <p:nvSpPr>
          <p:cNvPr id="40990" name="Rectangle 33"/>
          <p:cNvSpPr>
            <a:spLocks noChangeArrowheads="1"/>
          </p:cNvSpPr>
          <p:nvPr/>
        </p:nvSpPr>
        <p:spPr bwMode="auto">
          <a:xfrm>
            <a:off x="4049713" y="4460875"/>
            <a:ext cx="2498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function-related bugs, </a:t>
            </a:r>
          </a:p>
        </p:txBody>
      </p:sp>
      <p:sp>
        <p:nvSpPr>
          <p:cNvPr id="40991" name="Rectangle 34"/>
          <p:cNvSpPr>
            <a:spLocks noChangeArrowheads="1"/>
          </p:cNvSpPr>
          <p:nvPr/>
        </p:nvSpPr>
        <p:spPr bwMode="auto">
          <a:xfrm>
            <a:off x="2246313" y="4702175"/>
            <a:ext cx="459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system-related bugs, data bugs, coding bugs, </a:t>
            </a:r>
          </a:p>
        </p:txBody>
      </p:sp>
      <p:sp>
        <p:nvSpPr>
          <p:cNvPr id="40992" name="Rectangle 35"/>
          <p:cNvSpPr>
            <a:spLocks noChangeArrowheads="1"/>
          </p:cNvSpPr>
          <p:nvPr/>
        </p:nvSpPr>
        <p:spPr bwMode="auto">
          <a:xfrm>
            <a:off x="2246313" y="4930775"/>
            <a:ext cx="4592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design bugs, documentation bugs, standards </a:t>
            </a:r>
          </a:p>
        </p:txBody>
      </p:sp>
      <p:sp>
        <p:nvSpPr>
          <p:cNvPr id="40993" name="Rectangle 36"/>
          <p:cNvSpPr>
            <a:spLocks noChangeArrowheads="1"/>
          </p:cNvSpPr>
          <p:nvPr/>
        </p:nvSpPr>
        <p:spPr bwMode="auto">
          <a:xfrm>
            <a:off x="2246313" y="5159375"/>
            <a:ext cx="158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violations,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36850" y="555625"/>
            <a:ext cx="3051175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Software Testing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831DA7-4B75-4549-8844-4292DC56C6D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547813" y="1809750"/>
            <a:ext cx="6529387" cy="16954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662113" y="1992313"/>
            <a:ext cx="6275387" cy="138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/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Testing is the process of exercising a</a:t>
            </a:r>
          </a:p>
          <a:p>
            <a:pPr algn="just">
              <a:lnSpc>
                <a:spcPct val="150000"/>
              </a:lnSpc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program with the specific intent of finding</a:t>
            </a:r>
          </a:p>
          <a:p>
            <a:pPr algn="just"/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errors prior to delivery to the end user.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725613" y="466725"/>
            <a:ext cx="4814887" cy="5111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Debugging Techniques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C1328-54AB-46E1-B512-CC19C2F58B53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55042" name="Rectangle 2"/>
          <p:cNvSpPr>
            <a:spLocks noChangeArrowheads="1"/>
          </p:cNvSpPr>
          <p:nvPr/>
        </p:nvSpPr>
        <p:spPr bwMode="auto">
          <a:xfrm>
            <a:off x="2667000" y="1511300"/>
            <a:ext cx="4305300" cy="2806700"/>
          </a:xfrm>
          <a:prstGeom prst="rect">
            <a:avLst/>
          </a:prstGeom>
          <a:solidFill>
            <a:srgbClr val="AD278D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5044" name="Rectangle 4"/>
          <p:cNvSpPr>
            <a:spLocks noChangeArrowheads="1"/>
          </p:cNvSpPr>
          <p:nvPr/>
        </p:nvSpPr>
        <p:spPr bwMode="auto">
          <a:xfrm>
            <a:off x="3579813" y="1733550"/>
            <a:ext cx="28162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brute force / testing</a:t>
            </a:r>
          </a:p>
          <a:p>
            <a:pPr>
              <a:defRPr/>
            </a:pPr>
            <a:endParaRPr lang="en-US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5045" name="Rectangle 5"/>
          <p:cNvSpPr>
            <a:spLocks noChangeArrowheads="1"/>
          </p:cNvSpPr>
          <p:nvPr/>
        </p:nvSpPr>
        <p:spPr bwMode="auto">
          <a:xfrm>
            <a:off x="3579813" y="2051050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altLang="en-US" sz="2400" b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en-US" sz="2400" b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3579813" y="2368550"/>
            <a:ext cx="19129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backtracking</a:t>
            </a:r>
          </a:p>
          <a:p>
            <a:pPr>
              <a:defRPr/>
            </a:pPr>
            <a:endParaRPr lang="en-US" altLang="en-US" sz="2400" b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3579813" y="2686050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altLang="en-US" sz="2400" b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en-US" sz="2400" b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3579813" y="3003550"/>
            <a:ext cx="1441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induction</a:t>
            </a:r>
          </a:p>
          <a:p>
            <a:pPr>
              <a:defRPr/>
            </a:pPr>
            <a:endParaRPr lang="en-US" altLang="en-US" sz="2400" b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5049" name="Rectangle 9"/>
          <p:cNvSpPr>
            <a:spLocks noChangeArrowheads="1"/>
          </p:cNvSpPr>
          <p:nvPr/>
        </p:nvSpPr>
        <p:spPr bwMode="auto">
          <a:xfrm>
            <a:off x="3579813" y="3321050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altLang="en-US" sz="2400" b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en-US" sz="2400" b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5050" name="Rectangle 10"/>
          <p:cNvSpPr>
            <a:spLocks noChangeArrowheads="1"/>
          </p:cNvSpPr>
          <p:nvPr/>
        </p:nvSpPr>
        <p:spPr bwMode="auto">
          <a:xfrm>
            <a:off x="3579813" y="3638550"/>
            <a:ext cx="151923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deduction</a:t>
            </a:r>
          </a:p>
        </p:txBody>
      </p:sp>
      <p:grpSp>
        <p:nvGrpSpPr>
          <p:cNvPr id="41996" name="Group 11"/>
          <p:cNvGrpSpPr>
            <a:grpSpLocks/>
          </p:cNvGrpSpPr>
          <p:nvPr/>
        </p:nvGrpSpPr>
        <p:grpSpPr bwMode="auto">
          <a:xfrm>
            <a:off x="3244850" y="3722688"/>
            <a:ext cx="215900" cy="215900"/>
            <a:chOff x="2044" y="2345"/>
            <a:chExt cx="136" cy="136"/>
          </a:xfrm>
        </p:grpSpPr>
        <p:sp>
          <p:nvSpPr>
            <p:cNvPr id="855052" name="Rectangle 12"/>
            <p:cNvSpPr>
              <a:spLocks noChangeArrowheads="1"/>
            </p:cNvSpPr>
            <p:nvPr/>
          </p:nvSpPr>
          <p:spPr bwMode="auto">
            <a:xfrm>
              <a:off x="2060" y="2369"/>
              <a:ext cx="120" cy="11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55053" name="Rectangle 13"/>
            <p:cNvSpPr>
              <a:spLocks noChangeArrowheads="1"/>
            </p:cNvSpPr>
            <p:nvPr/>
          </p:nvSpPr>
          <p:spPr bwMode="auto">
            <a:xfrm>
              <a:off x="2044" y="2345"/>
              <a:ext cx="112" cy="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1997" name="Group 14"/>
          <p:cNvGrpSpPr>
            <a:grpSpLocks/>
          </p:cNvGrpSpPr>
          <p:nvPr/>
        </p:nvGrpSpPr>
        <p:grpSpPr bwMode="auto">
          <a:xfrm>
            <a:off x="3244850" y="3100388"/>
            <a:ext cx="215900" cy="215900"/>
            <a:chOff x="2044" y="1953"/>
            <a:chExt cx="136" cy="136"/>
          </a:xfrm>
        </p:grpSpPr>
        <p:sp>
          <p:nvSpPr>
            <p:cNvPr id="855055" name="Rectangle 15"/>
            <p:cNvSpPr>
              <a:spLocks noChangeArrowheads="1"/>
            </p:cNvSpPr>
            <p:nvPr/>
          </p:nvSpPr>
          <p:spPr bwMode="auto">
            <a:xfrm>
              <a:off x="2060" y="1969"/>
              <a:ext cx="120" cy="12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55056" name="Rectangle 16"/>
            <p:cNvSpPr>
              <a:spLocks noChangeArrowheads="1"/>
            </p:cNvSpPr>
            <p:nvPr/>
          </p:nvSpPr>
          <p:spPr bwMode="auto">
            <a:xfrm>
              <a:off x="2044" y="1953"/>
              <a:ext cx="112" cy="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1998" name="Group 17"/>
          <p:cNvGrpSpPr>
            <a:grpSpLocks/>
          </p:cNvGrpSpPr>
          <p:nvPr/>
        </p:nvGrpSpPr>
        <p:grpSpPr bwMode="auto">
          <a:xfrm>
            <a:off x="3244850" y="2465388"/>
            <a:ext cx="215900" cy="215900"/>
            <a:chOff x="2044" y="1553"/>
            <a:chExt cx="136" cy="136"/>
          </a:xfrm>
        </p:grpSpPr>
        <p:sp>
          <p:nvSpPr>
            <p:cNvPr id="855058" name="Rectangle 18"/>
            <p:cNvSpPr>
              <a:spLocks noChangeArrowheads="1"/>
            </p:cNvSpPr>
            <p:nvPr/>
          </p:nvSpPr>
          <p:spPr bwMode="auto">
            <a:xfrm>
              <a:off x="2060" y="1577"/>
              <a:ext cx="120" cy="11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55059" name="Rectangle 19"/>
            <p:cNvSpPr>
              <a:spLocks noChangeArrowheads="1"/>
            </p:cNvSpPr>
            <p:nvPr/>
          </p:nvSpPr>
          <p:spPr bwMode="auto">
            <a:xfrm>
              <a:off x="2044" y="1553"/>
              <a:ext cx="112" cy="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1999" name="Group 20"/>
          <p:cNvGrpSpPr>
            <a:grpSpLocks/>
          </p:cNvGrpSpPr>
          <p:nvPr/>
        </p:nvGrpSpPr>
        <p:grpSpPr bwMode="auto">
          <a:xfrm>
            <a:off x="3244850" y="1843088"/>
            <a:ext cx="215900" cy="215900"/>
            <a:chOff x="2044" y="1161"/>
            <a:chExt cx="136" cy="136"/>
          </a:xfrm>
        </p:grpSpPr>
        <p:sp>
          <p:nvSpPr>
            <p:cNvPr id="855061" name="Rectangle 21"/>
            <p:cNvSpPr>
              <a:spLocks noChangeArrowheads="1"/>
            </p:cNvSpPr>
            <p:nvPr/>
          </p:nvSpPr>
          <p:spPr bwMode="auto">
            <a:xfrm>
              <a:off x="2060" y="1177"/>
              <a:ext cx="120" cy="12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55062" name="Rectangle 22"/>
            <p:cNvSpPr>
              <a:spLocks noChangeArrowheads="1"/>
            </p:cNvSpPr>
            <p:nvPr/>
          </p:nvSpPr>
          <p:spPr bwMode="auto">
            <a:xfrm>
              <a:off x="2044" y="1161"/>
              <a:ext cx="112" cy="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14463" y="496888"/>
            <a:ext cx="6281737" cy="2809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Debugging: Final Thoughts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BFE514-0603-4D13-968E-3CBE5FC60C3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720850" y="1358900"/>
            <a:ext cx="298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Don't run off half-cocked, 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487863" y="1346200"/>
            <a:ext cx="757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u="sng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think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151438" y="1365250"/>
            <a:ext cx="13335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about the 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1720850" y="1676400"/>
            <a:ext cx="2767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symptom you're seeing.</a:t>
            </a: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1720850" y="1993900"/>
            <a:ext cx="1825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1720850" y="2311400"/>
            <a:ext cx="117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u="sng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 tools</a:t>
            </a: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2709863" y="2271713"/>
            <a:ext cx="37750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(e.g., dynamic debugger) to gain 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1720850" y="2628900"/>
            <a:ext cx="16192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more insight.</a:t>
            </a: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1720850" y="2946400"/>
            <a:ext cx="1825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1720850" y="3263900"/>
            <a:ext cx="199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 at an impasse, </a:t>
            </a:r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3522663" y="3224213"/>
            <a:ext cx="10541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u="sng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get help</a:t>
            </a:r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4513263" y="3224213"/>
            <a:ext cx="235108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from someone else.</a:t>
            </a: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1720850" y="3581400"/>
            <a:ext cx="1825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1720850" y="38989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 absolutely sure to </a:t>
            </a:r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4049713" y="3898900"/>
            <a:ext cx="284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u="sng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conduct regression tests</a:t>
            </a:r>
          </a:p>
        </p:txBody>
      </p:sp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7943850" y="3898900"/>
            <a:ext cx="238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1720850" y="4216400"/>
            <a:ext cx="303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when you do "fix" the bug.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1327150" y="1333500"/>
            <a:ext cx="3778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1.</a:t>
            </a: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1327150" y="1651000"/>
            <a:ext cx="1825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31" name="Rectangle 22"/>
          <p:cNvSpPr>
            <a:spLocks noChangeArrowheads="1"/>
          </p:cNvSpPr>
          <p:nvPr/>
        </p:nvSpPr>
        <p:spPr bwMode="auto">
          <a:xfrm>
            <a:off x="1327150" y="1968500"/>
            <a:ext cx="1825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32" name="Rectangle 23"/>
          <p:cNvSpPr>
            <a:spLocks noChangeArrowheads="1"/>
          </p:cNvSpPr>
          <p:nvPr/>
        </p:nvSpPr>
        <p:spPr bwMode="auto">
          <a:xfrm>
            <a:off x="1327150" y="2286000"/>
            <a:ext cx="3778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2.</a:t>
            </a: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33" name="Rectangle 24"/>
          <p:cNvSpPr>
            <a:spLocks noChangeArrowheads="1"/>
          </p:cNvSpPr>
          <p:nvPr/>
        </p:nvSpPr>
        <p:spPr bwMode="auto">
          <a:xfrm>
            <a:off x="1327150" y="2603500"/>
            <a:ext cx="1825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34" name="Rectangle 25"/>
          <p:cNvSpPr>
            <a:spLocks noChangeArrowheads="1"/>
          </p:cNvSpPr>
          <p:nvPr/>
        </p:nvSpPr>
        <p:spPr bwMode="auto">
          <a:xfrm>
            <a:off x="1327150" y="2921000"/>
            <a:ext cx="1825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35" name="Rectangle 26"/>
          <p:cNvSpPr>
            <a:spLocks noChangeArrowheads="1"/>
          </p:cNvSpPr>
          <p:nvPr/>
        </p:nvSpPr>
        <p:spPr bwMode="auto">
          <a:xfrm>
            <a:off x="1327150" y="3238500"/>
            <a:ext cx="3778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3.</a:t>
            </a: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36" name="Rectangle 27"/>
          <p:cNvSpPr>
            <a:spLocks noChangeArrowheads="1"/>
          </p:cNvSpPr>
          <p:nvPr/>
        </p:nvSpPr>
        <p:spPr bwMode="auto">
          <a:xfrm>
            <a:off x="1327150" y="3556000"/>
            <a:ext cx="1825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037" name="Rectangle 28"/>
          <p:cNvSpPr>
            <a:spLocks noChangeArrowheads="1"/>
          </p:cNvSpPr>
          <p:nvPr/>
        </p:nvSpPr>
        <p:spPr bwMode="auto">
          <a:xfrm>
            <a:off x="1327150" y="3873500"/>
            <a:ext cx="37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8850" y="415925"/>
            <a:ext cx="1965325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Testability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11300" y="1306513"/>
            <a:ext cx="6781800" cy="38877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r>
              <a:rPr lang="en-US" altLang="en-US" sz="1800" smtClean="0">
                <a:solidFill>
                  <a:schemeClr val="folHlink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Operability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—it operates cleanly</a:t>
            </a:r>
          </a:p>
          <a:p>
            <a:pPr eaLnBrk="1" hangingPunct="1"/>
            <a:r>
              <a:rPr lang="en-US" altLang="en-US" sz="1800" smtClean="0">
                <a:solidFill>
                  <a:schemeClr val="folHlink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Observability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—the results of each test case are readily observed</a:t>
            </a:r>
          </a:p>
          <a:p>
            <a:pPr eaLnBrk="1" hangingPunct="1"/>
            <a:r>
              <a:rPr lang="en-US" altLang="en-US" sz="1800" smtClean="0">
                <a:solidFill>
                  <a:schemeClr val="folHlink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Controllability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—the degree to which testing can be automated and optimized</a:t>
            </a:r>
          </a:p>
          <a:p>
            <a:pPr eaLnBrk="1" hangingPunct="1"/>
            <a:r>
              <a:rPr lang="en-US" altLang="en-US" sz="1800" smtClean="0">
                <a:solidFill>
                  <a:schemeClr val="folHlink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Decomposability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—testing can be targeted</a:t>
            </a:r>
          </a:p>
          <a:p>
            <a:pPr eaLnBrk="1" hangingPunct="1"/>
            <a:r>
              <a:rPr lang="en-US" altLang="en-US" sz="1800" smtClean="0">
                <a:solidFill>
                  <a:schemeClr val="folHlink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Simplicity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—reduce complex architecture and logic to simplify tests</a:t>
            </a:r>
          </a:p>
          <a:p>
            <a:pPr eaLnBrk="1" hangingPunct="1"/>
            <a:r>
              <a:rPr lang="en-US" altLang="en-US" sz="1800" smtClean="0">
                <a:solidFill>
                  <a:schemeClr val="folHlink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Stability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—few changes are requested during testing</a:t>
            </a:r>
          </a:p>
          <a:p>
            <a:pPr eaLnBrk="1" hangingPunct="1"/>
            <a:r>
              <a:rPr lang="en-US" altLang="en-US" sz="1800" smtClean="0">
                <a:solidFill>
                  <a:schemeClr val="folHlink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Understandability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—of the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602F4A-FA4C-485A-B722-BB5C4CCBCC5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111250" y="1543050"/>
            <a:ext cx="7086600" cy="3071813"/>
          </a:xfrm>
          <a:prstGeom prst="rect">
            <a:avLst/>
          </a:prstGeom>
          <a:solidFill>
            <a:srgbClr val="AD278D"/>
          </a:solidFill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187450" y="374650"/>
            <a:ext cx="6584950" cy="1016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 is a “Good” Test?</a:t>
            </a:r>
          </a:p>
        </p:txBody>
      </p:sp>
      <p:sp>
        <p:nvSpPr>
          <p:cNvPr id="45060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1363663" y="1809750"/>
            <a:ext cx="6662737" cy="2114550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good test has a high probability of finding an error</a:t>
            </a:r>
          </a:p>
          <a:p>
            <a:pPr eaLnBrk="1" hangingPunct="1"/>
            <a:r>
              <a:rPr lang="en-US" altLang="en-US" sz="2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good test is not redundant.</a:t>
            </a:r>
          </a:p>
          <a:p>
            <a:pPr eaLnBrk="1" hangingPunct="1"/>
            <a:r>
              <a:rPr lang="en-US" altLang="en-US" sz="2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good test should be “best of breed” </a:t>
            </a:r>
          </a:p>
          <a:p>
            <a:pPr eaLnBrk="1" hangingPunct="1"/>
            <a:r>
              <a:rPr lang="en-US" altLang="en-US" sz="2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good test should be neither too simple nor too complex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9179DD-BC16-4788-A6A4-72C5B1D8D607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14625" y="241300"/>
            <a:ext cx="3036888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 Case Design</a:t>
            </a:r>
          </a:p>
        </p:txBody>
      </p:sp>
      <p:sp>
        <p:nvSpPr>
          <p:cNvPr id="46083" name="Freeform 3"/>
          <p:cNvSpPr>
            <a:spLocks/>
          </p:cNvSpPr>
          <p:nvPr/>
        </p:nvSpPr>
        <p:spPr bwMode="auto">
          <a:xfrm>
            <a:off x="5003800" y="1701800"/>
            <a:ext cx="1347788" cy="1119188"/>
          </a:xfrm>
          <a:custGeom>
            <a:avLst/>
            <a:gdLst>
              <a:gd name="T0" fmla="*/ 0 w 849"/>
              <a:gd name="T1" fmla="*/ 2147483646 h 705"/>
              <a:gd name="T2" fmla="*/ 2147483646 w 849"/>
              <a:gd name="T3" fmla="*/ 2147483646 h 705"/>
              <a:gd name="T4" fmla="*/ 2147483646 w 849"/>
              <a:gd name="T5" fmla="*/ 2147483646 h 705"/>
              <a:gd name="T6" fmla="*/ 2147483646 w 849"/>
              <a:gd name="T7" fmla="*/ 2147483646 h 705"/>
              <a:gd name="T8" fmla="*/ 2147483646 w 849"/>
              <a:gd name="T9" fmla="*/ 2147483646 h 705"/>
              <a:gd name="T10" fmla="*/ 2147483646 w 849"/>
              <a:gd name="T11" fmla="*/ 2147483646 h 705"/>
              <a:gd name="T12" fmla="*/ 2147483646 w 849"/>
              <a:gd name="T13" fmla="*/ 2147483646 h 705"/>
              <a:gd name="T14" fmla="*/ 2147483646 w 849"/>
              <a:gd name="T15" fmla="*/ 2147483646 h 705"/>
              <a:gd name="T16" fmla="*/ 2147483646 w 849"/>
              <a:gd name="T17" fmla="*/ 2147483646 h 705"/>
              <a:gd name="T18" fmla="*/ 2147483646 w 849"/>
              <a:gd name="T19" fmla="*/ 2147483646 h 705"/>
              <a:gd name="T20" fmla="*/ 2147483646 w 849"/>
              <a:gd name="T21" fmla="*/ 2147483646 h 705"/>
              <a:gd name="T22" fmla="*/ 2147483646 w 849"/>
              <a:gd name="T23" fmla="*/ 2147483646 h 705"/>
              <a:gd name="T24" fmla="*/ 2147483646 w 849"/>
              <a:gd name="T25" fmla="*/ 2147483646 h 705"/>
              <a:gd name="T26" fmla="*/ 2147483646 w 849"/>
              <a:gd name="T27" fmla="*/ 0 h 705"/>
              <a:gd name="T28" fmla="*/ 2147483646 w 849"/>
              <a:gd name="T29" fmla="*/ 2147483646 h 705"/>
              <a:gd name="T30" fmla="*/ 2147483646 w 849"/>
              <a:gd name="T31" fmla="*/ 2147483646 h 705"/>
              <a:gd name="T32" fmla="*/ 2147483646 w 849"/>
              <a:gd name="T33" fmla="*/ 2147483646 h 705"/>
              <a:gd name="T34" fmla="*/ 2147483646 w 849"/>
              <a:gd name="T35" fmla="*/ 2147483646 h 705"/>
              <a:gd name="T36" fmla="*/ 2147483646 w 849"/>
              <a:gd name="T37" fmla="*/ 2147483646 h 705"/>
              <a:gd name="T38" fmla="*/ 2147483646 w 849"/>
              <a:gd name="T39" fmla="*/ 2147483646 h 705"/>
              <a:gd name="T40" fmla="*/ 0 w 849"/>
              <a:gd name="T41" fmla="*/ 2147483646 h 7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  <a:lnTo>
                  <a:pt x="0" y="584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5003800" y="1701800"/>
            <a:ext cx="1347788" cy="1119188"/>
          </a:xfrm>
          <a:custGeom>
            <a:avLst/>
            <a:gdLst>
              <a:gd name="T0" fmla="*/ 0 w 849"/>
              <a:gd name="T1" fmla="*/ 2147483646 h 705"/>
              <a:gd name="T2" fmla="*/ 2147483646 w 849"/>
              <a:gd name="T3" fmla="*/ 2147483646 h 705"/>
              <a:gd name="T4" fmla="*/ 2147483646 w 849"/>
              <a:gd name="T5" fmla="*/ 2147483646 h 705"/>
              <a:gd name="T6" fmla="*/ 2147483646 w 849"/>
              <a:gd name="T7" fmla="*/ 2147483646 h 705"/>
              <a:gd name="T8" fmla="*/ 2147483646 w 849"/>
              <a:gd name="T9" fmla="*/ 2147483646 h 705"/>
              <a:gd name="T10" fmla="*/ 2147483646 w 849"/>
              <a:gd name="T11" fmla="*/ 2147483646 h 705"/>
              <a:gd name="T12" fmla="*/ 2147483646 w 849"/>
              <a:gd name="T13" fmla="*/ 2147483646 h 705"/>
              <a:gd name="T14" fmla="*/ 2147483646 w 849"/>
              <a:gd name="T15" fmla="*/ 2147483646 h 705"/>
              <a:gd name="T16" fmla="*/ 2147483646 w 849"/>
              <a:gd name="T17" fmla="*/ 2147483646 h 705"/>
              <a:gd name="T18" fmla="*/ 2147483646 w 849"/>
              <a:gd name="T19" fmla="*/ 2147483646 h 705"/>
              <a:gd name="T20" fmla="*/ 2147483646 w 849"/>
              <a:gd name="T21" fmla="*/ 2147483646 h 705"/>
              <a:gd name="T22" fmla="*/ 2147483646 w 849"/>
              <a:gd name="T23" fmla="*/ 2147483646 h 705"/>
              <a:gd name="T24" fmla="*/ 2147483646 w 849"/>
              <a:gd name="T25" fmla="*/ 2147483646 h 705"/>
              <a:gd name="T26" fmla="*/ 2147483646 w 849"/>
              <a:gd name="T27" fmla="*/ 0 h 705"/>
              <a:gd name="T28" fmla="*/ 2147483646 w 849"/>
              <a:gd name="T29" fmla="*/ 2147483646 h 705"/>
              <a:gd name="T30" fmla="*/ 2147483646 w 849"/>
              <a:gd name="T31" fmla="*/ 2147483646 h 705"/>
              <a:gd name="T32" fmla="*/ 2147483646 w 849"/>
              <a:gd name="T33" fmla="*/ 2147483646 h 705"/>
              <a:gd name="T34" fmla="*/ 2147483646 w 849"/>
              <a:gd name="T35" fmla="*/ 2147483646 h 705"/>
              <a:gd name="T36" fmla="*/ 2147483646 w 849"/>
              <a:gd name="T37" fmla="*/ 2147483646 h 705"/>
              <a:gd name="T38" fmla="*/ 2147483646 w 849"/>
              <a:gd name="T39" fmla="*/ 2147483646 h 7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Freeform 5"/>
          <p:cNvSpPr>
            <a:spLocks/>
          </p:cNvSpPr>
          <p:nvPr/>
        </p:nvSpPr>
        <p:spPr bwMode="auto">
          <a:xfrm>
            <a:off x="4660900" y="914400"/>
            <a:ext cx="852488" cy="1957388"/>
          </a:xfrm>
          <a:custGeom>
            <a:avLst/>
            <a:gdLst>
              <a:gd name="T0" fmla="*/ 2147483646 w 537"/>
              <a:gd name="T1" fmla="*/ 0 h 1233"/>
              <a:gd name="T2" fmla="*/ 2147483646 w 537"/>
              <a:gd name="T3" fmla="*/ 2147483646 h 1233"/>
              <a:gd name="T4" fmla="*/ 0 w 537"/>
              <a:gd name="T5" fmla="*/ 2147483646 h 12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7" h="1233">
                <a:moveTo>
                  <a:pt x="536" y="0"/>
                </a:moveTo>
                <a:lnTo>
                  <a:pt x="536" y="840"/>
                </a:lnTo>
                <a:lnTo>
                  <a:pt x="0" y="12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511800" y="2260600"/>
            <a:ext cx="124460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 descr="50%"/>
          <p:cNvSpPr>
            <a:spLocks noChangeArrowheads="1"/>
          </p:cNvSpPr>
          <p:nvPr/>
        </p:nvSpPr>
        <p:spPr bwMode="auto">
          <a:xfrm>
            <a:off x="5943600" y="2641600"/>
            <a:ext cx="495300" cy="101600"/>
          </a:xfrm>
          <a:prstGeom prst="ellipse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5930900" y="2628900"/>
            <a:ext cx="520700" cy="127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089" name="Freeform 9"/>
          <p:cNvSpPr>
            <a:spLocks/>
          </p:cNvSpPr>
          <p:nvPr/>
        </p:nvSpPr>
        <p:spPr bwMode="auto">
          <a:xfrm>
            <a:off x="5943600" y="2781300"/>
            <a:ext cx="103188" cy="204788"/>
          </a:xfrm>
          <a:custGeom>
            <a:avLst/>
            <a:gdLst>
              <a:gd name="T0" fmla="*/ 2147483646 w 65"/>
              <a:gd name="T1" fmla="*/ 0 h 129"/>
              <a:gd name="T2" fmla="*/ 0 w 65"/>
              <a:gd name="T3" fmla="*/ 2147483646 h 129"/>
              <a:gd name="T4" fmla="*/ 2147483646 w 65"/>
              <a:gd name="T5" fmla="*/ 2147483646 h 129"/>
              <a:gd name="T6" fmla="*/ 2147483646 w 65"/>
              <a:gd name="T7" fmla="*/ 2147483646 h 1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Freeform 10"/>
          <p:cNvSpPr>
            <a:spLocks/>
          </p:cNvSpPr>
          <p:nvPr/>
        </p:nvSpPr>
        <p:spPr bwMode="auto">
          <a:xfrm>
            <a:off x="5930900" y="2768600"/>
            <a:ext cx="103188" cy="204788"/>
          </a:xfrm>
          <a:custGeom>
            <a:avLst/>
            <a:gdLst>
              <a:gd name="T0" fmla="*/ 2147483646 w 65"/>
              <a:gd name="T1" fmla="*/ 0 h 129"/>
              <a:gd name="T2" fmla="*/ 0 w 65"/>
              <a:gd name="T3" fmla="*/ 2147483646 h 129"/>
              <a:gd name="T4" fmla="*/ 2147483646 w 65"/>
              <a:gd name="T5" fmla="*/ 2147483646 h 129"/>
              <a:gd name="T6" fmla="*/ 2147483646 w 65"/>
              <a:gd name="T7" fmla="*/ 2147483646 h 1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Freeform 11"/>
          <p:cNvSpPr>
            <a:spLocks/>
          </p:cNvSpPr>
          <p:nvPr/>
        </p:nvSpPr>
        <p:spPr bwMode="auto">
          <a:xfrm>
            <a:off x="6210300" y="2806700"/>
            <a:ext cx="65088" cy="204788"/>
          </a:xfrm>
          <a:custGeom>
            <a:avLst/>
            <a:gdLst>
              <a:gd name="T0" fmla="*/ 0 w 41"/>
              <a:gd name="T1" fmla="*/ 0 h 129"/>
              <a:gd name="T2" fmla="*/ 2147483646 w 41"/>
              <a:gd name="T3" fmla="*/ 2147483646 h 129"/>
              <a:gd name="T4" fmla="*/ 2147483646 w 41"/>
              <a:gd name="T5" fmla="*/ 2147483646 h 1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Freeform 12"/>
          <p:cNvSpPr>
            <a:spLocks/>
          </p:cNvSpPr>
          <p:nvPr/>
        </p:nvSpPr>
        <p:spPr bwMode="auto">
          <a:xfrm>
            <a:off x="6197600" y="2794000"/>
            <a:ext cx="65088" cy="204788"/>
          </a:xfrm>
          <a:custGeom>
            <a:avLst/>
            <a:gdLst>
              <a:gd name="T0" fmla="*/ 0 w 41"/>
              <a:gd name="T1" fmla="*/ 0 h 129"/>
              <a:gd name="T2" fmla="*/ 2147483646 w 41"/>
              <a:gd name="T3" fmla="*/ 2147483646 h 129"/>
              <a:gd name="T4" fmla="*/ 2147483646 w 41"/>
              <a:gd name="T5" fmla="*/ 2147483646 h 1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Freeform 13"/>
          <p:cNvSpPr>
            <a:spLocks/>
          </p:cNvSpPr>
          <p:nvPr/>
        </p:nvSpPr>
        <p:spPr bwMode="auto">
          <a:xfrm>
            <a:off x="6413500" y="2743200"/>
            <a:ext cx="65088" cy="204788"/>
          </a:xfrm>
          <a:custGeom>
            <a:avLst/>
            <a:gdLst>
              <a:gd name="T0" fmla="*/ 0 w 41"/>
              <a:gd name="T1" fmla="*/ 0 h 129"/>
              <a:gd name="T2" fmla="*/ 2147483646 w 41"/>
              <a:gd name="T3" fmla="*/ 2147483646 h 129"/>
              <a:gd name="T4" fmla="*/ 0 w 41"/>
              <a:gd name="T5" fmla="*/ 2147483646 h 1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14"/>
          <p:cNvSpPr>
            <a:spLocks/>
          </p:cNvSpPr>
          <p:nvPr/>
        </p:nvSpPr>
        <p:spPr bwMode="auto">
          <a:xfrm>
            <a:off x="6400800" y="2730500"/>
            <a:ext cx="65088" cy="204788"/>
          </a:xfrm>
          <a:custGeom>
            <a:avLst/>
            <a:gdLst>
              <a:gd name="T0" fmla="*/ 0 w 41"/>
              <a:gd name="T1" fmla="*/ 0 h 129"/>
              <a:gd name="T2" fmla="*/ 2147483646 w 41"/>
              <a:gd name="T3" fmla="*/ 2147483646 h 129"/>
              <a:gd name="T4" fmla="*/ 0 w 41"/>
              <a:gd name="T5" fmla="*/ 2147483646 h 1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6324600" y="2755900"/>
            <a:ext cx="0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Freeform 16"/>
          <p:cNvSpPr>
            <a:spLocks/>
          </p:cNvSpPr>
          <p:nvPr/>
        </p:nvSpPr>
        <p:spPr bwMode="auto">
          <a:xfrm>
            <a:off x="5880100" y="2755900"/>
            <a:ext cx="103188" cy="153988"/>
          </a:xfrm>
          <a:custGeom>
            <a:avLst/>
            <a:gdLst>
              <a:gd name="T0" fmla="*/ 2147483646 w 65"/>
              <a:gd name="T1" fmla="*/ 0 h 97"/>
              <a:gd name="T2" fmla="*/ 0 w 65"/>
              <a:gd name="T3" fmla="*/ 2147483646 h 97"/>
              <a:gd name="T4" fmla="*/ 0 w 65"/>
              <a:gd name="T5" fmla="*/ 2147483646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Freeform 17"/>
          <p:cNvSpPr>
            <a:spLocks/>
          </p:cNvSpPr>
          <p:nvPr/>
        </p:nvSpPr>
        <p:spPr bwMode="auto">
          <a:xfrm>
            <a:off x="5867400" y="2743200"/>
            <a:ext cx="103188" cy="153988"/>
          </a:xfrm>
          <a:custGeom>
            <a:avLst/>
            <a:gdLst>
              <a:gd name="T0" fmla="*/ 2147483646 w 65"/>
              <a:gd name="T1" fmla="*/ 0 h 97"/>
              <a:gd name="T2" fmla="*/ 0 w 65"/>
              <a:gd name="T3" fmla="*/ 2147483646 h 97"/>
              <a:gd name="T4" fmla="*/ 0 w 65"/>
              <a:gd name="T5" fmla="*/ 2147483646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5867400" y="2870200"/>
            <a:ext cx="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Freeform 19"/>
          <p:cNvSpPr>
            <a:spLocks/>
          </p:cNvSpPr>
          <p:nvPr/>
        </p:nvSpPr>
        <p:spPr bwMode="auto">
          <a:xfrm>
            <a:off x="6108700" y="2806700"/>
            <a:ext cx="39688" cy="128588"/>
          </a:xfrm>
          <a:custGeom>
            <a:avLst/>
            <a:gdLst>
              <a:gd name="T0" fmla="*/ 2147483646 w 25"/>
              <a:gd name="T1" fmla="*/ 0 h 81"/>
              <a:gd name="T2" fmla="*/ 0 w 25"/>
              <a:gd name="T3" fmla="*/ 2147483646 h 81"/>
              <a:gd name="T4" fmla="*/ 0 w 25"/>
              <a:gd name="T5" fmla="*/ 2147483646 h 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Freeform 20"/>
          <p:cNvSpPr>
            <a:spLocks/>
          </p:cNvSpPr>
          <p:nvPr/>
        </p:nvSpPr>
        <p:spPr bwMode="auto">
          <a:xfrm>
            <a:off x="6096000" y="2794000"/>
            <a:ext cx="39688" cy="128588"/>
          </a:xfrm>
          <a:custGeom>
            <a:avLst/>
            <a:gdLst>
              <a:gd name="T0" fmla="*/ 2147483646 w 25"/>
              <a:gd name="T1" fmla="*/ 0 h 81"/>
              <a:gd name="T2" fmla="*/ 0 w 25"/>
              <a:gd name="T3" fmla="*/ 2147483646 h 81"/>
              <a:gd name="T4" fmla="*/ 0 w 25"/>
              <a:gd name="T5" fmla="*/ 2147483646 h 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5842000" y="2540000"/>
            <a:ext cx="101600" cy="114300"/>
          </a:xfrm>
          <a:prstGeom prst="ellipse">
            <a:avLst/>
          </a:prstGeom>
          <a:solidFill>
            <a:srgbClr val="51DC00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5829300" y="2527300"/>
            <a:ext cx="1270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03" name="Freeform 23"/>
          <p:cNvSpPr>
            <a:spLocks/>
          </p:cNvSpPr>
          <p:nvPr/>
        </p:nvSpPr>
        <p:spPr bwMode="auto">
          <a:xfrm>
            <a:off x="5626100" y="2298700"/>
            <a:ext cx="242888" cy="230188"/>
          </a:xfrm>
          <a:custGeom>
            <a:avLst/>
            <a:gdLst>
              <a:gd name="T0" fmla="*/ 2147483646 w 153"/>
              <a:gd name="T1" fmla="*/ 2147483646 h 145"/>
              <a:gd name="T2" fmla="*/ 2147483646 w 153"/>
              <a:gd name="T3" fmla="*/ 2147483646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Freeform 24"/>
          <p:cNvSpPr>
            <a:spLocks/>
          </p:cNvSpPr>
          <p:nvPr/>
        </p:nvSpPr>
        <p:spPr bwMode="auto">
          <a:xfrm>
            <a:off x="5626100" y="2298700"/>
            <a:ext cx="242888" cy="230188"/>
          </a:xfrm>
          <a:custGeom>
            <a:avLst/>
            <a:gdLst>
              <a:gd name="T0" fmla="*/ 2147483646 w 153"/>
              <a:gd name="T1" fmla="*/ 2147483646 h 145"/>
              <a:gd name="T2" fmla="*/ 2147483646 w 153"/>
              <a:gd name="T3" fmla="*/ 2147483646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5568950" y="2254250"/>
            <a:ext cx="50800" cy="63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06" name="Freeform 26"/>
          <p:cNvSpPr>
            <a:spLocks/>
          </p:cNvSpPr>
          <p:nvPr/>
        </p:nvSpPr>
        <p:spPr bwMode="auto">
          <a:xfrm>
            <a:off x="5765800" y="2197100"/>
            <a:ext cx="166688" cy="331788"/>
          </a:xfrm>
          <a:custGeom>
            <a:avLst/>
            <a:gdLst>
              <a:gd name="T0" fmla="*/ 2147483646 w 105"/>
              <a:gd name="T1" fmla="*/ 2147483646 h 209"/>
              <a:gd name="T2" fmla="*/ 2147483646 w 105"/>
              <a:gd name="T3" fmla="*/ 2147483646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Freeform 27"/>
          <p:cNvSpPr>
            <a:spLocks/>
          </p:cNvSpPr>
          <p:nvPr/>
        </p:nvSpPr>
        <p:spPr bwMode="auto">
          <a:xfrm>
            <a:off x="5765800" y="2197100"/>
            <a:ext cx="166688" cy="331788"/>
          </a:xfrm>
          <a:custGeom>
            <a:avLst/>
            <a:gdLst>
              <a:gd name="T0" fmla="*/ 2147483646 w 105"/>
              <a:gd name="T1" fmla="*/ 2147483646 h 209"/>
              <a:gd name="T2" fmla="*/ 2147483646 w 105"/>
              <a:gd name="T3" fmla="*/ 2147483646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>
            <a:off x="5708650" y="2152650"/>
            <a:ext cx="88900" cy="63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1382713" y="1319213"/>
            <a:ext cx="254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"Bugs lurk in corners 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1543050" y="1636713"/>
            <a:ext cx="217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congregate at 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1512888" y="1954213"/>
            <a:ext cx="172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boundaries ..."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2373313" y="2411413"/>
            <a:ext cx="1465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i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Boris Beizer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1179513" y="3249613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i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1179513" y="3567113"/>
            <a:ext cx="182562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 i="1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 i="1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1179513" y="3884613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i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CRITERIA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1179513" y="4202113"/>
            <a:ext cx="182562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 i="1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 i="1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1179513" y="4519613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i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CONSTRAINT</a:t>
            </a:r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3376613" y="3249613"/>
            <a:ext cx="2085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uncover errors</a:t>
            </a: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3376613" y="3567113"/>
            <a:ext cx="182562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3376613" y="3884613"/>
            <a:ext cx="25527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a complete manner</a:t>
            </a: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3376613" y="4202113"/>
            <a:ext cx="182562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3376613" y="4519613"/>
            <a:ext cx="3929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 a minimum of effort and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232930-7C09-4E6F-A146-D4AA1967745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582613"/>
            <a:ext cx="7112000" cy="2682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Selective Testing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2724150" y="3860800"/>
            <a:ext cx="0" cy="152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448175" y="1470025"/>
            <a:ext cx="0" cy="233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165600" y="17653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4724400" y="1828800"/>
            <a:ext cx="1524000" cy="65088"/>
            <a:chOff x="2976" y="1152"/>
            <a:chExt cx="960" cy="41"/>
          </a:xfrm>
        </p:grpSpPr>
        <p:sp>
          <p:nvSpPr>
            <p:cNvPr id="47183" name="Freeform 7"/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Line 8"/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1" name="Line 9"/>
          <p:cNvSpPr>
            <a:spLocks noChangeShapeType="1"/>
          </p:cNvSpPr>
          <p:nvPr/>
        </p:nvSpPr>
        <p:spPr bwMode="auto">
          <a:xfrm>
            <a:off x="4438650" y="2032000"/>
            <a:ext cx="0" cy="127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Freeform 10"/>
          <p:cNvSpPr>
            <a:spLocks/>
          </p:cNvSpPr>
          <p:nvPr/>
        </p:nvSpPr>
        <p:spPr bwMode="auto">
          <a:xfrm>
            <a:off x="4267200" y="21844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Freeform 11"/>
          <p:cNvSpPr>
            <a:spLocks/>
          </p:cNvSpPr>
          <p:nvPr/>
        </p:nvSpPr>
        <p:spPr bwMode="auto">
          <a:xfrm>
            <a:off x="4267200" y="21844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 flipH="1">
            <a:off x="3556000" y="2355850"/>
            <a:ext cx="6731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Freeform 13"/>
          <p:cNvSpPr>
            <a:spLocks/>
          </p:cNvSpPr>
          <p:nvPr/>
        </p:nvSpPr>
        <p:spPr bwMode="auto">
          <a:xfrm>
            <a:off x="3378200" y="25273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Freeform 14"/>
          <p:cNvSpPr>
            <a:spLocks/>
          </p:cNvSpPr>
          <p:nvPr/>
        </p:nvSpPr>
        <p:spPr bwMode="auto">
          <a:xfrm>
            <a:off x="3378200" y="25273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5"/>
          <p:cNvSpPr>
            <a:spLocks noChangeShapeType="1"/>
          </p:cNvSpPr>
          <p:nvPr/>
        </p:nvSpPr>
        <p:spPr bwMode="auto">
          <a:xfrm flipH="1">
            <a:off x="2781300" y="2698750"/>
            <a:ext cx="5969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6"/>
          <p:cNvSpPr>
            <a:spLocks noChangeShapeType="1"/>
          </p:cNvSpPr>
          <p:nvPr/>
        </p:nvSpPr>
        <p:spPr bwMode="auto">
          <a:xfrm>
            <a:off x="4622800" y="2355850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 flipV="1">
            <a:off x="3549650" y="2349500"/>
            <a:ext cx="0" cy="1778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Rectangle 18"/>
          <p:cNvSpPr>
            <a:spLocks noChangeArrowheads="1"/>
          </p:cNvSpPr>
          <p:nvPr/>
        </p:nvSpPr>
        <p:spPr bwMode="auto">
          <a:xfrm>
            <a:off x="5359400" y="26289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21" name="Line 19"/>
          <p:cNvSpPr>
            <a:spLocks noChangeShapeType="1"/>
          </p:cNvSpPr>
          <p:nvPr/>
        </p:nvSpPr>
        <p:spPr bwMode="auto">
          <a:xfrm flipV="1">
            <a:off x="5645150" y="2349500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20"/>
          <p:cNvSpPr>
            <a:spLocks noChangeShapeType="1"/>
          </p:cNvSpPr>
          <p:nvPr/>
        </p:nvSpPr>
        <p:spPr bwMode="auto">
          <a:xfrm>
            <a:off x="2787650" y="2717800"/>
            <a:ext cx="0" cy="152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Freeform 21"/>
          <p:cNvSpPr>
            <a:spLocks/>
          </p:cNvSpPr>
          <p:nvPr/>
        </p:nvSpPr>
        <p:spPr bwMode="auto">
          <a:xfrm>
            <a:off x="2603500" y="28956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Freeform 22"/>
          <p:cNvSpPr>
            <a:spLocks/>
          </p:cNvSpPr>
          <p:nvPr/>
        </p:nvSpPr>
        <p:spPr bwMode="auto">
          <a:xfrm>
            <a:off x="2603500" y="2895600"/>
            <a:ext cx="522288" cy="179388"/>
          </a:xfrm>
          <a:custGeom>
            <a:avLst/>
            <a:gdLst>
              <a:gd name="T0" fmla="*/ 0 w 329"/>
              <a:gd name="T1" fmla="*/ 2147483646 h 113"/>
              <a:gd name="T2" fmla="*/ 2147483646 w 329"/>
              <a:gd name="T3" fmla="*/ 0 h 113"/>
              <a:gd name="T4" fmla="*/ 2147483646 w 329"/>
              <a:gd name="T5" fmla="*/ 2147483646 h 113"/>
              <a:gd name="T6" fmla="*/ 2147483646 w 329"/>
              <a:gd name="T7" fmla="*/ 2147483646 h 1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Freeform 23"/>
          <p:cNvSpPr>
            <a:spLocks/>
          </p:cNvSpPr>
          <p:nvPr/>
        </p:nvSpPr>
        <p:spPr bwMode="auto">
          <a:xfrm>
            <a:off x="2349500" y="3073400"/>
            <a:ext cx="230188" cy="280988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3130550" y="3086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Rectangle 25"/>
          <p:cNvSpPr>
            <a:spLocks noChangeArrowheads="1"/>
          </p:cNvSpPr>
          <p:nvPr/>
        </p:nvSpPr>
        <p:spPr bwMode="auto">
          <a:xfrm>
            <a:off x="2844800" y="33909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28" name="Rectangle 26"/>
          <p:cNvSpPr>
            <a:spLocks noChangeArrowheads="1"/>
          </p:cNvSpPr>
          <p:nvPr/>
        </p:nvSpPr>
        <p:spPr bwMode="auto">
          <a:xfrm>
            <a:off x="2082800" y="3390900"/>
            <a:ext cx="5334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29" name="Line 27"/>
          <p:cNvSpPr>
            <a:spLocks noChangeShapeType="1"/>
          </p:cNvSpPr>
          <p:nvPr/>
        </p:nvSpPr>
        <p:spPr bwMode="auto">
          <a:xfrm>
            <a:off x="2355850" y="3657600"/>
            <a:ext cx="0" cy="1651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28"/>
          <p:cNvSpPr>
            <a:spLocks noChangeShapeType="1"/>
          </p:cNvSpPr>
          <p:nvPr/>
        </p:nvSpPr>
        <p:spPr bwMode="auto">
          <a:xfrm>
            <a:off x="3130550" y="36576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29"/>
          <p:cNvSpPr>
            <a:spLocks noChangeShapeType="1"/>
          </p:cNvSpPr>
          <p:nvPr/>
        </p:nvSpPr>
        <p:spPr bwMode="auto">
          <a:xfrm>
            <a:off x="3733800" y="269875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Freeform 30"/>
          <p:cNvSpPr>
            <a:spLocks/>
          </p:cNvSpPr>
          <p:nvPr/>
        </p:nvSpPr>
        <p:spPr bwMode="auto">
          <a:xfrm>
            <a:off x="4152900" y="28956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Freeform 31"/>
          <p:cNvSpPr>
            <a:spLocks/>
          </p:cNvSpPr>
          <p:nvPr/>
        </p:nvSpPr>
        <p:spPr bwMode="auto">
          <a:xfrm>
            <a:off x="4152900" y="28956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Freeform 32"/>
          <p:cNvSpPr>
            <a:spLocks/>
          </p:cNvSpPr>
          <p:nvPr/>
        </p:nvSpPr>
        <p:spPr bwMode="auto">
          <a:xfrm>
            <a:off x="3886200" y="3073400"/>
            <a:ext cx="230188" cy="280988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33"/>
          <p:cNvSpPr>
            <a:spLocks noChangeShapeType="1"/>
          </p:cNvSpPr>
          <p:nvPr/>
        </p:nvSpPr>
        <p:spPr bwMode="auto">
          <a:xfrm>
            <a:off x="4667250" y="3086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Rectangle 34"/>
          <p:cNvSpPr>
            <a:spLocks noChangeArrowheads="1"/>
          </p:cNvSpPr>
          <p:nvPr/>
        </p:nvSpPr>
        <p:spPr bwMode="auto">
          <a:xfrm>
            <a:off x="4394200" y="33909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37" name="Rectangle 35"/>
          <p:cNvSpPr>
            <a:spLocks noChangeArrowheads="1"/>
          </p:cNvSpPr>
          <p:nvPr/>
        </p:nvSpPr>
        <p:spPr bwMode="auto">
          <a:xfrm>
            <a:off x="3619500" y="33909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38" name="Line 36"/>
          <p:cNvSpPr>
            <a:spLocks noChangeShapeType="1"/>
          </p:cNvSpPr>
          <p:nvPr/>
        </p:nvSpPr>
        <p:spPr bwMode="auto">
          <a:xfrm>
            <a:off x="3892550" y="36576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37"/>
          <p:cNvSpPr>
            <a:spLocks noChangeShapeType="1"/>
          </p:cNvSpPr>
          <p:nvPr/>
        </p:nvSpPr>
        <p:spPr bwMode="auto">
          <a:xfrm>
            <a:off x="4667250" y="36576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8"/>
          <p:cNvSpPr>
            <a:spLocks noChangeShapeType="1"/>
          </p:cNvSpPr>
          <p:nvPr/>
        </p:nvSpPr>
        <p:spPr bwMode="auto">
          <a:xfrm>
            <a:off x="4305300" y="384175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9"/>
          <p:cNvSpPr>
            <a:spLocks noChangeShapeType="1"/>
          </p:cNvSpPr>
          <p:nvPr/>
        </p:nvSpPr>
        <p:spPr bwMode="auto">
          <a:xfrm>
            <a:off x="4324350" y="27051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Line 40"/>
          <p:cNvSpPr>
            <a:spLocks noChangeShapeType="1"/>
          </p:cNvSpPr>
          <p:nvPr/>
        </p:nvSpPr>
        <p:spPr bwMode="auto">
          <a:xfrm>
            <a:off x="3898900" y="38417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Oval 41"/>
          <p:cNvSpPr>
            <a:spLocks noChangeArrowheads="1"/>
          </p:cNvSpPr>
          <p:nvPr/>
        </p:nvSpPr>
        <p:spPr bwMode="auto">
          <a:xfrm>
            <a:off x="4241800" y="3822700"/>
            <a:ext cx="381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44" name="Oval 42"/>
          <p:cNvSpPr>
            <a:spLocks noChangeArrowheads="1"/>
          </p:cNvSpPr>
          <p:nvPr/>
        </p:nvSpPr>
        <p:spPr bwMode="auto">
          <a:xfrm>
            <a:off x="2705100" y="3822700"/>
            <a:ext cx="254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45" name="Line 43"/>
          <p:cNvSpPr>
            <a:spLocks noChangeShapeType="1"/>
          </p:cNvSpPr>
          <p:nvPr/>
        </p:nvSpPr>
        <p:spPr bwMode="auto">
          <a:xfrm>
            <a:off x="4273550" y="38481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Line 44"/>
          <p:cNvSpPr>
            <a:spLocks noChangeShapeType="1"/>
          </p:cNvSpPr>
          <p:nvPr/>
        </p:nvSpPr>
        <p:spPr bwMode="auto">
          <a:xfrm flipH="1">
            <a:off x="3606800" y="404495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Line 45"/>
          <p:cNvSpPr>
            <a:spLocks noChangeShapeType="1"/>
          </p:cNvSpPr>
          <p:nvPr/>
        </p:nvSpPr>
        <p:spPr bwMode="auto">
          <a:xfrm>
            <a:off x="2743200" y="4044950"/>
            <a:ext cx="812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8" name="Oval 46"/>
          <p:cNvSpPr>
            <a:spLocks noChangeArrowheads="1"/>
          </p:cNvSpPr>
          <p:nvPr/>
        </p:nvSpPr>
        <p:spPr bwMode="auto">
          <a:xfrm>
            <a:off x="3556000" y="40259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49" name="Freeform 47"/>
          <p:cNvSpPr>
            <a:spLocks/>
          </p:cNvSpPr>
          <p:nvPr/>
        </p:nvSpPr>
        <p:spPr bwMode="auto">
          <a:xfrm>
            <a:off x="3581400" y="4064000"/>
            <a:ext cx="534988" cy="2047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6 h 129"/>
              <a:gd name="T4" fmla="*/ 2147483646 w 337"/>
              <a:gd name="T5" fmla="*/ 2147483646 h 1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Oval 48"/>
          <p:cNvSpPr>
            <a:spLocks noChangeArrowheads="1"/>
          </p:cNvSpPr>
          <p:nvPr/>
        </p:nvSpPr>
        <p:spPr bwMode="auto">
          <a:xfrm>
            <a:off x="4102100" y="42545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51" name="Line 49"/>
          <p:cNvSpPr>
            <a:spLocks noChangeShapeType="1"/>
          </p:cNvSpPr>
          <p:nvPr/>
        </p:nvSpPr>
        <p:spPr bwMode="auto">
          <a:xfrm>
            <a:off x="5645150" y="28829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Line 50"/>
          <p:cNvSpPr>
            <a:spLocks noChangeShapeType="1"/>
          </p:cNvSpPr>
          <p:nvPr/>
        </p:nvSpPr>
        <p:spPr bwMode="auto">
          <a:xfrm>
            <a:off x="4165600" y="4273550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Freeform 51"/>
          <p:cNvSpPr>
            <a:spLocks/>
          </p:cNvSpPr>
          <p:nvPr/>
        </p:nvSpPr>
        <p:spPr bwMode="auto">
          <a:xfrm>
            <a:off x="3949700" y="44958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4" name="Freeform 52"/>
          <p:cNvSpPr>
            <a:spLocks/>
          </p:cNvSpPr>
          <p:nvPr/>
        </p:nvSpPr>
        <p:spPr bwMode="auto">
          <a:xfrm>
            <a:off x="3949700" y="44958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5" name="Line 53"/>
          <p:cNvSpPr>
            <a:spLocks noChangeShapeType="1"/>
          </p:cNvSpPr>
          <p:nvPr/>
        </p:nvSpPr>
        <p:spPr bwMode="auto">
          <a:xfrm flipV="1">
            <a:off x="4121150" y="4267200"/>
            <a:ext cx="0" cy="2286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Freeform 54"/>
          <p:cNvSpPr>
            <a:spLocks/>
          </p:cNvSpPr>
          <p:nvPr/>
        </p:nvSpPr>
        <p:spPr bwMode="auto">
          <a:xfrm>
            <a:off x="4292600" y="1866900"/>
            <a:ext cx="1970088" cy="2808288"/>
          </a:xfrm>
          <a:custGeom>
            <a:avLst/>
            <a:gdLst>
              <a:gd name="T0" fmla="*/ 0 w 1241"/>
              <a:gd name="T1" fmla="*/ 2147483646 h 1769"/>
              <a:gd name="T2" fmla="*/ 2147483646 w 1241"/>
              <a:gd name="T3" fmla="*/ 2147483646 h 1769"/>
              <a:gd name="T4" fmla="*/ 2147483646 w 1241"/>
              <a:gd name="T5" fmla="*/ 0 h 17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57" name="Group 55"/>
          <p:cNvGrpSpPr>
            <a:grpSpLocks/>
          </p:cNvGrpSpPr>
          <p:nvPr/>
        </p:nvGrpSpPr>
        <p:grpSpPr bwMode="auto">
          <a:xfrm>
            <a:off x="4076700" y="4851400"/>
            <a:ext cx="65088" cy="204788"/>
            <a:chOff x="2568" y="3056"/>
            <a:chExt cx="41" cy="129"/>
          </a:xfrm>
        </p:grpSpPr>
        <p:sp>
          <p:nvSpPr>
            <p:cNvPr id="47181" name="Freeform 56"/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Line 57"/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58" name="Line 58"/>
          <p:cNvSpPr>
            <a:spLocks noChangeShapeType="1"/>
          </p:cNvSpPr>
          <p:nvPr/>
        </p:nvSpPr>
        <p:spPr bwMode="auto">
          <a:xfrm flipV="1">
            <a:off x="4121150" y="4838700"/>
            <a:ext cx="0" cy="1143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19" name="Rectangle 59"/>
          <p:cNvSpPr>
            <a:spLocks noChangeArrowheads="1"/>
          </p:cNvSpPr>
          <p:nvPr/>
        </p:nvSpPr>
        <p:spPr bwMode="auto">
          <a:xfrm>
            <a:off x="6303963" y="3432175"/>
            <a:ext cx="1260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loop &lt; 20 X</a:t>
            </a:r>
          </a:p>
        </p:txBody>
      </p:sp>
      <p:sp>
        <p:nvSpPr>
          <p:cNvPr id="47160" name="Freeform 60"/>
          <p:cNvSpPr>
            <a:spLocks/>
          </p:cNvSpPr>
          <p:nvPr/>
        </p:nvSpPr>
        <p:spPr bwMode="auto">
          <a:xfrm>
            <a:off x="4267200" y="23495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1" name="Freeform 61"/>
          <p:cNvSpPr>
            <a:spLocks/>
          </p:cNvSpPr>
          <p:nvPr/>
        </p:nvSpPr>
        <p:spPr bwMode="auto">
          <a:xfrm>
            <a:off x="4267200" y="23495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2" name="Freeform 62"/>
          <p:cNvSpPr>
            <a:spLocks/>
          </p:cNvSpPr>
          <p:nvPr/>
        </p:nvSpPr>
        <p:spPr bwMode="auto">
          <a:xfrm>
            <a:off x="3378200" y="26924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3" name="Freeform 63"/>
          <p:cNvSpPr>
            <a:spLocks/>
          </p:cNvSpPr>
          <p:nvPr/>
        </p:nvSpPr>
        <p:spPr bwMode="auto">
          <a:xfrm>
            <a:off x="3378200" y="26924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4" name="Freeform 64"/>
          <p:cNvSpPr>
            <a:spLocks/>
          </p:cNvSpPr>
          <p:nvPr/>
        </p:nvSpPr>
        <p:spPr bwMode="auto">
          <a:xfrm>
            <a:off x="2603500" y="30734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5" name="Freeform 65"/>
          <p:cNvSpPr>
            <a:spLocks/>
          </p:cNvSpPr>
          <p:nvPr/>
        </p:nvSpPr>
        <p:spPr bwMode="auto">
          <a:xfrm>
            <a:off x="2603500" y="30734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6" name="Freeform 66"/>
          <p:cNvSpPr>
            <a:spLocks/>
          </p:cNvSpPr>
          <p:nvPr/>
        </p:nvSpPr>
        <p:spPr bwMode="auto">
          <a:xfrm>
            <a:off x="4152900" y="30734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7" name="Freeform 67"/>
          <p:cNvSpPr>
            <a:spLocks/>
          </p:cNvSpPr>
          <p:nvPr/>
        </p:nvSpPr>
        <p:spPr bwMode="auto">
          <a:xfrm>
            <a:off x="4152900" y="30734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8" name="Freeform 68"/>
          <p:cNvSpPr>
            <a:spLocks/>
          </p:cNvSpPr>
          <p:nvPr/>
        </p:nvSpPr>
        <p:spPr bwMode="auto">
          <a:xfrm>
            <a:off x="3949700" y="46736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9" name="Freeform 69"/>
          <p:cNvSpPr>
            <a:spLocks/>
          </p:cNvSpPr>
          <p:nvPr/>
        </p:nvSpPr>
        <p:spPr bwMode="auto">
          <a:xfrm>
            <a:off x="3949700" y="46736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0" name="Line 70"/>
          <p:cNvSpPr>
            <a:spLocks noChangeShapeType="1"/>
          </p:cNvSpPr>
          <p:nvPr/>
        </p:nvSpPr>
        <p:spPr bwMode="auto">
          <a:xfrm>
            <a:off x="4508500" y="30797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71" name="AutoShape 71"/>
          <p:cNvSpPr>
            <a:spLocks noChangeArrowheads="1"/>
          </p:cNvSpPr>
          <p:nvPr/>
        </p:nvSpPr>
        <p:spPr bwMode="auto">
          <a:xfrm>
            <a:off x="4216400" y="21463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72" name="AutoShape 72"/>
          <p:cNvSpPr>
            <a:spLocks noChangeArrowheads="1"/>
          </p:cNvSpPr>
          <p:nvPr/>
        </p:nvSpPr>
        <p:spPr bwMode="auto">
          <a:xfrm>
            <a:off x="3327400" y="25019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73" name="AutoShape 73"/>
          <p:cNvSpPr>
            <a:spLocks noChangeArrowheads="1"/>
          </p:cNvSpPr>
          <p:nvPr/>
        </p:nvSpPr>
        <p:spPr bwMode="auto">
          <a:xfrm>
            <a:off x="2552700" y="28702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74" name="AutoShape 74"/>
          <p:cNvSpPr>
            <a:spLocks noChangeArrowheads="1"/>
          </p:cNvSpPr>
          <p:nvPr/>
        </p:nvSpPr>
        <p:spPr bwMode="auto">
          <a:xfrm>
            <a:off x="4102100" y="28702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75" name="AutoShape 75"/>
          <p:cNvSpPr>
            <a:spLocks noChangeArrowheads="1"/>
          </p:cNvSpPr>
          <p:nvPr/>
        </p:nvSpPr>
        <p:spPr bwMode="auto">
          <a:xfrm>
            <a:off x="3886200" y="44704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7176" name="Line 76"/>
          <p:cNvSpPr>
            <a:spLocks noChangeShapeType="1"/>
          </p:cNvSpPr>
          <p:nvPr/>
        </p:nvSpPr>
        <p:spPr bwMode="auto">
          <a:xfrm>
            <a:off x="2374900" y="3848100"/>
            <a:ext cx="304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77" name="Line 77"/>
          <p:cNvSpPr>
            <a:spLocks noChangeShapeType="1"/>
          </p:cNvSpPr>
          <p:nvPr/>
        </p:nvSpPr>
        <p:spPr bwMode="auto">
          <a:xfrm>
            <a:off x="2768600" y="3848100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38" name="Rectangle 78"/>
          <p:cNvSpPr>
            <a:spLocks noChangeArrowheads="1"/>
          </p:cNvSpPr>
          <p:nvPr/>
        </p:nvSpPr>
        <p:spPr bwMode="auto">
          <a:xfrm>
            <a:off x="1573213" y="1636713"/>
            <a:ext cx="1831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Selected path</a:t>
            </a:r>
            <a:endParaRPr lang="en-US" alt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79" name="Line 79"/>
          <p:cNvSpPr>
            <a:spLocks noChangeShapeType="1"/>
          </p:cNvSpPr>
          <p:nvPr/>
        </p:nvSpPr>
        <p:spPr bwMode="auto">
          <a:xfrm>
            <a:off x="2452688" y="2087563"/>
            <a:ext cx="568325" cy="519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B30C4-04E8-4D83-84DF-E6C9B7F6975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6838" y="352425"/>
            <a:ext cx="6442075" cy="533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Software Testing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701800" y="3708400"/>
            <a:ext cx="56388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2260600" y="3606800"/>
            <a:ext cx="4559300" cy="5715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folHlink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1511300" y="1701800"/>
            <a:ext cx="2224088" cy="2236788"/>
            <a:chOff x="952" y="1072"/>
            <a:chExt cx="1401" cy="1409"/>
          </a:xfrm>
        </p:grpSpPr>
        <p:sp>
          <p:nvSpPr>
            <p:cNvPr id="48143" name="Freeform 6"/>
            <p:cNvSpPr>
              <a:spLocks/>
            </p:cNvSpPr>
            <p:nvPr/>
          </p:nvSpPr>
          <p:spPr bwMode="auto">
            <a:xfrm>
              <a:off x="960" y="1072"/>
              <a:ext cx="1297" cy="537"/>
            </a:xfrm>
            <a:custGeom>
              <a:avLst/>
              <a:gdLst>
                <a:gd name="T0" fmla="*/ 1296 w 1297"/>
                <a:gd name="T1" fmla="*/ 0 h 537"/>
                <a:gd name="T2" fmla="*/ 384 w 1297"/>
                <a:gd name="T3" fmla="*/ 0 h 537"/>
                <a:gd name="T4" fmla="*/ 0 w 1297"/>
                <a:gd name="T5" fmla="*/ 536 h 537"/>
                <a:gd name="T6" fmla="*/ 936 w 1297"/>
                <a:gd name="T7" fmla="*/ 536 h 537"/>
                <a:gd name="T8" fmla="*/ 1296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7" h="537">
                  <a:moveTo>
                    <a:pt x="1296" y="0"/>
                  </a:moveTo>
                  <a:lnTo>
                    <a:pt x="384" y="0"/>
                  </a:lnTo>
                  <a:lnTo>
                    <a:pt x="0" y="536"/>
                  </a:lnTo>
                  <a:lnTo>
                    <a:pt x="936" y="536"/>
                  </a:lnTo>
                  <a:lnTo>
                    <a:pt x="1296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Freeform 7"/>
            <p:cNvSpPr>
              <a:spLocks/>
            </p:cNvSpPr>
            <p:nvPr/>
          </p:nvSpPr>
          <p:spPr bwMode="auto">
            <a:xfrm>
              <a:off x="952" y="1592"/>
              <a:ext cx="1401" cy="889"/>
            </a:xfrm>
            <a:custGeom>
              <a:avLst/>
              <a:gdLst>
                <a:gd name="T0" fmla="*/ 0 w 1401"/>
                <a:gd name="T1" fmla="*/ 8 h 889"/>
                <a:gd name="T2" fmla="*/ 1400 w 1401"/>
                <a:gd name="T3" fmla="*/ 888 h 889"/>
                <a:gd name="T4" fmla="*/ 928 w 1401"/>
                <a:gd name="T5" fmla="*/ 0 h 889"/>
                <a:gd name="T6" fmla="*/ 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01" h="889">
                  <a:moveTo>
                    <a:pt x="0" y="8"/>
                  </a:moveTo>
                  <a:lnTo>
                    <a:pt x="1400" y="888"/>
                  </a:lnTo>
                  <a:lnTo>
                    <a:pt x="928" y="0"/>
                  </a:lnTo>
                  <a:lnTo>
                    <a:pt x="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Freeform 8"/>
            <p:cNvSpPr>
              <a:spLocks/>
            </p:cNvSpPr>
            <p:nvPr/>
          </p:nvSpPr>
          <p:spPr bwMode="auto">
            <a:xfrm>
              <a:off x="1880" y="1072"/>
              <a:ext cx="465" cy="1409"/>
            </a:xfrm>
            <a:custGeom>
              <a:avLst/>
              <a:gdLst>
                <a:gd name="T0" fmla="*/ 464 w 465"/>
                <a:gd name="T1" fmla="*/ 1408 h 1409"/>
                <a:gd name="T2" fmla="*/ 0 w 465"/>
                <a:gd name="T3" fmla="*/ 528 h 1409"/>
                <a:gd name="T4" fmla="*/ 360 w 465"/>
                <a:gd name="T5" fmla="*/ 0 h 1409"/>
                <a:gd name="T6" fmla="*/ 464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5" h="1409">
                  <a:moveTo>
                    <a:pt x="464" y="1408"/>
                  </a:moveTo>
                  <a:lnTo>
                    <a:pt x="0" y="528"/>
                  </a:lnTo>
                  <a:lnTo>
                    <a:pt x="360" y="0"/>
                  </a:lnTo>
                  <a:lnTo>
                    <a:pt x="464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4" name="Group 9"/>
          <p:cNvGrpSpPr>
            <a:grpSpLocks/>
          </p:cNvGrpSpPr>
          <p:nvPr/>
        </p:nvGrpSpPr>
        <p:grpSpPr bwMode="auto">
          <a:xfrm>
            <a:off x="5219700" y="1676400"/>
            <a:ext cx="2224088" cy="2236788"/>
            <a:chOff x="3288" y="1056"/>
            <a:chExt cx="1401" cy="1409"/>
          </a:xfrm>
        </p:grpSpPr>
        <p:sp>
          <p:nvSpPr>
            <p:cNvPr id="48140" name="Freeform 10"/>
            <p:cNvSpPr>
              <a:spLocks/>
            </p:cNvSpPr>
            <p:nvPr/>
          </p:nvSpPr>
          <p:spPr bwMode="auto">
            <a:xfrm>
              <a:off x="3384" y="1056"/>
              <a:ext cx="1297" cy="537"/>
            </a:xfrm>
            <a:custGeom>
              <a:avLst/>
              <a:gdLst>
                <a:gd name="T0" fmla="*/ 0 w 1297"/>
                <a:gd name="T1" fmla="*/ 0 h 537"/>
                <a:gd name="T2" fmla="*/ 912 w 1297"/>
                <a:gd name="T3" fmla="*/ 0 h 537"/>
                <a:gd name="T4" fmla="*/ 1296 w 1297"/>
                <a:gd name="T5" fmla="*/ 536 h 537"/>
                <a:gd name="T6" fmla="*/ 360 w 1297"/>
                <a:gd name="T7" fmla="*/ 536 h 537"/>
                <a:gd name="T8" fmla="*/ 0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7" h="537">
                  <a:moveTo>
                    <a:pt x="0" y="0"/>
                  </a:moveTo>
                  <a:lnTo>
                    <a:pt x="912" y="0"/>
                  </a:lnTo>
                  <a:lnTo>
                    <a:pt x="1296" y="536"/>
                  </a:lnTo>
                  <a:lnTo>
                    <a:pt x="360" y="53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Freeform 11"/>
            <p:cNvSpPr>
              <a:spLocks/>
            </p:cNvSpPr>
            <p:nvPr/>
          </p:nvSpPr>
          <p:spPr bwMode="auto">
            <a:xfrm>
              <a:off x="3288" y="1576"/>
              <a:ext cx="1401" cy="889"/>
            </a:xfrm>
            <a:custGeom>
              <a:avLst/>
              <a:gdLst>
                <a:gd name="T0" fmla="*/ 1400 w 1401"/>
                <a:gd name="T1" fmla="*/ 8 h 889"/>
                <a:gd name="T2" fmla="*/ 0 w 1401"/>
                <a:gd name="T3" fmla="*/ 888 h 889"/>
                <a:gd name="T4" fmla="*/ 472 w 1401"/>
                <a:gd name="T5" fmla="*/ 0 h 889"/>
                <a:gd name="T6" fmla="*/ 140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01" h="889">
                  <a:moveTo>
                    <a:pt x="1400" y="8"/>
                  </a:moveTo>
                  <a:lnTo>
                    <a:pt x="0" y="888"/>
                  </a:lnTo>
                  <a:lnTo>
                    <a:pt x="472" y="0"/>
                  </a:lnTo>
                  <a:lnTo>
                    <a:pt x="140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Freeform 12"/>
            <p:cNvSpPr>
              <a:spLocks/>
            </p:cNvSpPr>
            <p:nvPr/>
          </p:nvSpPr>
          <p:spPr bwMode="auto">
            <a:xfrm>
              <a:off x="3296" y="1056"/>
              <a:ext cx="465" cy="1409"/>
            </a:xfrm>
            <a:custGeom>
              <a:avLst/>
              <a:gdLst>
                <a:gd name="T0" fmla="*/ 0 w 465"/>
                <a:gd name="T1" fmla="*/ 1408 h 1409"/>
                <a:gd name="T2" fmla="*/ 464 w 465"/>
                <a:gd name="T3" fmla="*/ 528 h 1409"/>
                <a:gd name="T4" fmla="*/ 104 w 465"/>
                <a:gd name="T5" fmla="*/ 0 h 1409"/>
                <a:gd name="T6" fmla="*/ 0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5" h="1409">
                  <a:moveTo>
                    <a:pt x="0" y="1408"/>
                  </a:moveTo>
                  <a:lnTo>
                    <a:pt x="464" y="528"/>
                  </a:lnTo>
                  <a:lnTo>
                    <a:pt x="104" y="0"/>
                  </a:lnTo>
                  <a:lnTo>
                    <a:pt x="0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5" name="Rectangle 13"/>
          <p:cNvSpPr>
            <a:spLocks noChangeArrowheads="1"/>
          </p:cNvSpPr>
          <p:nvPr/>
        </p:nvSpPr>
        <p:spPr bwMode="auto">
          <a:xfrm>
            <a:off x="3948113" y="3724275"/>
            <a:ext cx="105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</a:rPr>
              <a:t>Methods</a:t>
            </a:r>
            <a:endParaRPr lang="en-US" altLang="en-US" b="0">
              <a:solidFill>
                <a:srgbClr val="6E0043"/>
              </a:solidFill>
            </a:endParaRPr>
          </a:p>
        </p:txBody>
      </p:sp>
      <p:sp>
        <p:nvSpPr>
          <p:cNvPr id="48136" name="Rectangle 14"/>
          <p:cNvSpPr>
            <a:spLocks noChangeArrowheads="1"/>
          </p:cNvSpPr>
          <p:nvPr/>
        </p:nvSpPr>
        <p:spPr bwMode="auto">
          <a:xfrm>
            <a:off x="3897313" y="4257675"/>
            <a:ext cx="1209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</a:rPr>
              <a:t>Strategies</a:t>
            </a:r>
            <a:endParaRPr lang="en-US" altLang="en-US" b="0"/>
          </a:p>
        </p:txBody>
      </p:sp>
      <p:sp>
        <p:nvSpPr>
          <p:cNvPr id="48137" name="Rectangle 15"/>
          <p:cNvSpPr>
            <a:spLocks noChangeArrowheads="1"/>
          </p:cNvSpPr>
          <p:nvPr/>
        </p:nvSpPr>
        <p:spPr bwMode="auto">
          <a:xfrm>
            <a:off x="1941513" y="1793875"/>
            <a:ext cx="1374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b="0">
                <a:solidFill>
                  <a:schemeClr val="bg1"/>
                </a:solidFill>
              </a:rPr>
              <a:t>white-box</a:t>
            </a:r>
          </a:p>
          <a:p>
            <a:r>
              <a:rPr lang="en-US" altLang="en-US" b="0">
                <a:solidFill>
                  <a:schemeClr val="bg1"/>
                </a:solidFill>
              </a:rPr>
              <a:t>methods</a:t>
            </a:r>
            <a:r>
              <a:rPr lang="en-US" altLang="en-US" b="0"/>
              <a:t>      </a:t>
            </a:r>
          </a:p>
        </p:txBody>
      </p:sp>
      <p:sp>
        <p:nvSpPr>
          <p:cNvPr id="48138" name="Rectangle 16"/>
          <p:cNvSpPr>
            <a:spLocks noChangeArrowheads="1"/>
          </p:cNvSpPr>
          <p:nvPr/>
        </p:nvSpPr>
        <p:spPr bwMode="auto">
          <a:xfrm>
            <a:off x="5675313" y="1768475"/>
            <a:ext cx="1374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black-box</a:t>
            </a:r>
          </a:p>
          <a:p>
            <a:pPr algn="ctr"/>
            <a:r>
              <a:rPr lang="en-US" altLang="en-US" b="0">
                <a:solidFill>
                  <a:schemeClr val="bg1"/>
                </a:solidFill>
              </a:rPr>
              <a:t>    methods</a:t>
            </a:r>
            <a:endParaRPr lang="en-US" altLang="en-US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8C76B4-0D1F-45FD-AC94-B917BA68A71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3900" y="260350"/>
            <a:ext cx="6415088" cy="5095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Exhaustive Testing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2787650" y="33020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4457700" y="1016000"/>
            <a:ext cx="65088" cy="179388"/>
            <a:chOff x="2808" y="640"/>
            <a:chExt cx="41" cy="113"/>
          </a:xfrm>
        </p:grpSpPr>
        <p:sp>
          <p:nvSpPr>
            <p:cNvPr id="49235" name="Freeform 5"/>
            <p:cNvSpPr>
              <a:spLocks/>
            </p:cNvSpPr>
            <p:nvPr/>
          </p:nvSpPr>
          <p:spPr bwMode="auto">
            <a:xfrm>
              <a:off x="2808" y="664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Line 6"/>
            <p:cNvSpPr>
              <a:spLocks noChangeShapeType="1"/>
            </p:cNvSpPr>
            <p:nvPr/>
          </p:nvSpPr>
          <p:spPr bwMode="auto">
            <a:xfrm>
              <a:off x="2836" y="640"/>
              <a:ext cx="0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7" name="Line 7"/>
          <p:cNvSpPr>
            <a:spLocks noChangeShapeType="1"/>
          </p:cNvSpPr>
          <p:nvPr/>
        </p:nvSpPr>
        <p:spPr bwMode="auto">
          <a:xfrm>
            <a:off x="4502150" y="990600"/>
            <a:ext cx="0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4229100" y="12192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pSp>
        <p:nvGrpSpPr>
          <p:cNvPr id="49159" name="Group 9"/>
          <p:cNvGrpSpPr>
            <a:grpSpLocks/>
          </p:cNvGrpSpPr>
          <p:nvPr/>
        </p:nvGrpSpPr>
        <p:grpSpPr bwMode="auto">
          <a:xfrm>
            <a:off x="4787900" y="1282700"/>
            <a:ext cx="1524000" cy="65088"/>
            <a:chOff x="3016" y="808"/>
            <a:chExt cx="960" cy="41"/>
          </a:xfrm>
        </p:grpSpPr>
        <p:sp>
          <p:nvSpPr>
            <p:cNvPr id="49233" name="Freeform 10"/>
            <p:cNvSpPr>
              <a:spLocks/>
            </p:cNvSpPr>
            <p:nvPr/>
          </p:nvSpPr>
          <p:spPr bwMode="auto">
            <a:xfrm>
              <a:off x="3016" y="808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Line 11"/>
            <p:cNvSpPr>
              <a:spLocks noChangeShapeType="1"/>
            </p:cNvSpPr>
            <p:nvPr/>
          </p:nvSpPr>
          <p:spPr bwMode="auto">
            <a:xfrm>
              <a:off x="3120" y="836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0" name="Line 12"/>
          <p:cNvSpPr>
            <a:spLocks noChangeShapeType="1"/>
          </p:cNvSpPr>
          <p:nvPr/>
        </p:nvSpPr>
        <p:spPr bwMode="auto">
          <a:xfrm>
            <a:off x="4502150" y="1473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Freeform 13"/>
          <p:cNvSpPr>
            <a:spLocks/>
          </p:cNvSpPr>
          <p:nvPr/>
        </p:nvSpPr>
        <p:spPr bwMode="auto">
          <a:xfrm>
            <a:off x="4330700" y="16383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Freeform 14"/>
          <p:cNvSpPr>
            <a:spLocks/>
          </p:cNvSpPr>
          <p:nvPr/>
        </p:nvSpPr>
        <p:spPr bwMode="auto">
          <a:xfrm>
            <a:off x="4330700" y="16383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15"/>
          <p:cNvSpPr>
            <a:spLocks noChangeShapeType="1"/>
          </p:cNvSpPr>
          <p:nvPr/>
        </p:nvSpPr>
        <p:spPr bwMode="auto">
          <a:xfrm flipH="1">
            <a:off x="3619500" y="1809750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Freeform 16"/>
          <p:cNvSpPr>
            <a:spLocks/>
          </p:cNvSpPr>
          <p:nvPr/>
        </p:nvSpPr>
        <p:spPr bwMode="auto">
          <a:xfrm>
            <a:off x="3441700" y="19812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Freeform 17"/>
          <p:cNvSpPr>
            <a:spLocks/>
          </p:cNvSpPr>
          <p:nvPr/>
        </p:nvSpPr>
        <p:spPr bwMode="auto">
          <a:xfrm>
            <a:off x="3441700" y="19812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8"/>
          <p:cNvSpPr>
            <a:spLocks noChangeShapeType="1"/>
          </p:cNvSpPr>
          <p:nvPr/>
        </p:nvSpPr>
        <p:spPr bwMode="auto">
          <a:xfrm flipH="1">
            <a:off x="2844800" y="2152650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9"/>
          <p:cNvSpPr>
            <a:spLocks noChangeShapeType="1"/>
          </p:cNvSpPr>
          <p:nvPr/>
        </p:nvSpPr>
        <p:spPr bwMode="auto">
          <a:xfrm>
            <a:off x="4686300" y="1809750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20"/>
          <p:cNvSpPr>
            <a:spLocks noChangeShapeType="1"/>
          </p:cNvSpPr>
          <p:nvPr/>
        </p:nvSpPr>
        <p:spPr bwMode="auto">
          <a:xfrm flipV="1">
            <a:off x="3613150" y="18034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Rectangle 21"/>
          <p:cNvSpPr>
            <a:spLocks noChangeArrowheads="1"/>
          </p:cNvSpPr>
          <p:nvPr/>
        </p:nvSpPr>
        <p:spPr bwMode="auto">
          <a:xfrm>
            <a:off x="5422900" y="20828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170" name="Line 22"/>
          <p:cNvSpPr>
            <a:spLocks noChangeShapeType="1"/>
          </p:cNvSpPr>
          <p:nvPr/>
        </p:nvSpPr>
        <p:spPr bwMode="auto">
          <a:xfrm flipV="1">
            <a:off x="5708650" y="1803400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23"/>
          <p:cNvSpPr>
            <a:spLocks noChangeShapeType="1"/>
          </p:cNvSpPr>
          <p:nvPr/>
        </p:nvSpPr>
        <p:spPr bwMode="auto">
          <a:xfrm>
            <a:off x="2851150" y="21590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Freeform 24"/>
          <p:cNvSpPr>
            <a:spLocks/>
          </p:cNvSpPr>
          <p:nvPr/>
        </p:nvSpPr>
        <p:spPr bwMode="auto">
          <a:xfrm>
            <a:off x="2667000" y="23495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Freeform 25"/>
          <p:cNvSpPr>
            <a:spLocks/>
          </p:cNvSpPr>
          <p:nvPr/>
        </p:nvSpPr>
        <p:spPr bwMode="auto">
          <a:xfrm>
            <a:off x="2667000" y="2349500"/>
            <a:ext cx="522288" cy="179388"/>
          </a:xfrm>
          <a:custGeom>
            <a:avLst/>
            <a:gdLst>
              <a:gd name="T0" fmla="*/ 0 w 329"/>
              <a:gd name="T1" fmla="*/ 2147483646 h 113"/>
              <a:gd name="T2" fmla="*/ 2147483646 w 329"/>
              <a:gd name="T3" fmla="*/ 0 h 113"/>
              <a:gd name="T4" fmla="*/ 2147483646 w 329"/>
              <a:gd name="T5" fmla="*/ 2147483646 h 113"/>
              <a:gd name="T6" fmla="*/ 2147483646 w 329"/>
              <a:gd name="T7" fmla="*/ 2147483646 h 1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4" name="Freeform 26"/>
          <p:cNvSpPr>
            <a:spLocks/>
          </p:cNvSpPr>
          <p:nvPr/>
        </p:nvSpPr>
        <p:spPr bwMode="auto">
          <a:xfrm>
            <a:off x="2413000" y="2527300"/>
            <a:ext cx="230188" cy="280988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Line 27"/>
          <p:cNvSpPr>
            <a:spLocks noChangeShapeType="1"/>
          </p:cNvSpPr>
          <p:nvPr/>
        </p:nvSpPr>
        <p:spPr bwMode="auto">
          <a:xfrm>
            <a:off x="3194050" y="25400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Rectangle 28"/>
          <p:cNvSpPr>
            <a:spLocks noChangeArrowheads="1"/>
          </p:cNvSpPr>
          <p:nvPr/>
        </p:nvSpPr>
        <p:spPr bwMode="auto">
          <a:xfrm>
            <a:off x="2908300" y="28448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177" name="Rectangle 29"/>
          <p:cNvSpPr>
            <a:spLocks noChangeArrowheads="1"/>
          </p:cNvSpPr>
          <p:nvPr/>
        </p:nvSpPr>
        <p:spPr bwMode="auto">
          <a:xfrm>
            <a:off x="2146300" y="2844800"/>
            <a:ext cx="5334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178" name="Line 30"/>
          <p:cNvSpPr>
            <a:spLocks noChangeShapeType="1"/>
          </p:cNvSpPr>
          <p:nvPr/>
        </p:nvSpPr>
        <p:spPr bwMode="auto">
          <a:xfrm>
            <a:off x="2419350" y="31115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31"/>
          <p:cNvSpPr>
            <a:spLocks noChangeShapeType="1"/>
          </p:cNvSpPr>
          <p:nvPr/>
        </p:nvSpPr>
        <p:spPr bwMode="auto">
          <a:xfrm>
            <a:off x="3194050" y="31115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32"/>
          <p:cNvSpPr>
            <a:spLocks noChangeShapeType="1"/>
          </p:cNvSpPr>
          <p:nvPr/>
        </p:nvSpPr>
        <p:spPr bwMode="auto">
          <a:xfrm>
            <a:off x="2425700" y="329565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33"/>
          <p:cNvSpPr>
            <a:spLocks noChangeShapeType="1"/>
          </p:cNvSpPr>
          <p:nvPr/>
        </p:nvSpPr>
        <p:spPr bwMode="auto">
          <a:xfrm>
            <a:off x="3797300" y="215265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Freeform 34"/>
          <p:cNvSpPr>
            <a:spLocks/>
          </p:cNvSpPr>
          <p:nvPr/>
        </p:nvSpPr>
        <p:spPr bwMode="auto">
          <a:xfrm>
            <a:off x="4216400" y="23495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3" name="Freeform 35"/>
          <p:cNvSpPr>
            <a:spLocks/>
          </p:cNvSpPr>
          <p:nvPr/>
        </p:nvSpPr>
        <p:spPr bwMode="auto">
          <a:xfrm>
            <a:off x="4216400" y="23495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Freeform 36"/>
          <p:cNvSpPr>
            <a:spLocks/>
          </p:cNvSpPr>
          <p:nvPr/>
        </p:nvSpPr>
        <p:spPr bwMode="auto">
          <a:xfrm>
            <a:off x="3949700" y="2527300"/>
            <a:ext cx="230188" cy="280988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Line 37"/>
          <p:cNvSpPr>
            <a:spLocks noChangeShapeType="1"/>
          </p:cNvSpPr>
          <p:nvPr/>
        </p:nvSpPr>
        <p:spPr bwMode="auto">
          <a:xfrm>
            <a:off x="4730750" y="25400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Rectangle 38"/>
          <p:cNvSpPr>
            <a:spLocks noChangeArrowheads="1"/>
          </p:cNvSpPr>
          <p:nvPr/>
        </p:nvSpPr>
        <p:spPr bwMode="auto">
          <a:xfrm>
            <a:off x="4457700" y="28448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187" name="Rectangle 39"/>
          <p:cNvSpPr>
            <a:spLocks noChangeArrowheads="1"/>
          </p:cNvSpPr>
          <p:nvPr/>
        </p:nvSpPr>
        <p:spPr bwMode="auto">
          <a:xfrm>
            <a:off x="3683000" y="28448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188" name="Line 40"/>
          <p:cNvSpPr>
            <a:spLocks noChangeShapeType="1"/>
          </p:cNvSpPr>
          <p:nvPr/>
        </p:nvSpPr>
        <p:spPr bwMode="auto">
          <a:xfrm>
            <a:off x="3956050" y="31115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41"/>
          <p:cNvSpPr>
            <a:spLocks noChangeShapeType="1"/>
          </p:cNvSpPr>
          <p:nvPr/>
        </p:nvSpPr>
        <p:spPr bwMode="auto">
          <a:xfrm>
            <a:off x="4730750" y="31115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42"/>
          <p:cNvSpPr>
            <a:spLocks noChangeShapeType="1"/>
          </p:cNvSpPr>
          <p:nvPr/>
        </p:nvSpPr>
        <p:spPr bwMode="auto">
          <a:xfrm>
            <a:off x="4368800" y="329565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Line 43"/>
          <p:cNvSpPr>
            <a:spLocks noChangeShapeType="1"/>
          </p:cNvSpPr>
          <p:nvPr/>
        </p:nvSpPr>
        <p:spPr bwMode="auto">
          <a:xfrm>
            <a:off x="4387850" y="21590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Line 44"/>
          <p:cNvSpPr>
            <a:spLocks noChangeShapeType="1"/>
          </p:cNvSpPr>
          <p:nvPr/>
        </p:nvSpPr>
        <p:spPr bwMode="auto">
          <a:xfrm>
            <a:off x="3962400" y="32956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3" name="Oval 45"/>
          <p:cNvSpPr>
            <a:spLocks noChangeArrowheads="1"/>
          </p:cNvSpPr>
          <p:nvPr/>
        </p:nvSpPr>
        <p:spPr bwMode="auto">
          <a:xfrm>
            <a:off x="4305300" y="3276600"/>
            <a:ext cx="381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194" name="Oval 46"/>
          <p:cNvSpPr>
            <a:spLocks noChangeArrowheads="1"/>
          </p:cNvSpPr>
          <p:nvPr/>
        </p:nvSpPr>
        <p:spPr bwMode="auto">
          <a:xfrm>
            <a:off x="2768600" y="3276600"/>
            <a:ext cx="254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195" name="Line 47"/>
          <p:cNvSpPr>
            <a:spLocks noChangeShapeType="1"/>
          </p:cNvSpPr>
          <p:nvPr/>
        </p:nvSpPr>
        <p:spPr bwMode="auto">
          <a:xfrm>
            <a:off x="4337050" y="33020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Line 48"/>
          <p:cNvSpPr>
            <a:spLocks noChangeShapeType="1"/>
          </p:cNvSpPr>
          <p:nvPr/>
        </p:nvSpPr>
        <p:spPr bwMode="auto">
          <a:xfrm flipH="1">
            <a:off x="3670300" y="349885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Line 49"/>
          <p:cNvSpPr>
            <a:spLocks noChangeShapeType="1"/>
          </p:cNvSpPr>
          <p:nvPr/>
        </p:nvSpPr>
        <p:spPr bwMode="auto">
          <a:xfrm>
            <a:off x="2794000" y="349885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Oval 50"/>
          <p:cNvSpPr>
            <a:spLocks noChangeArrowheads="1"/>
          </p:cNvSpPr>
          <p:nvPr/>
        </p:nvSpPr>
        <p:spPr bwMode="auto">
          <a:xfrm>
            <a:off x="3619500" y="34798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199" name="Freeform 51"/>
          <p:cNvSpPr>
            <a:spLocks/>
          </p:cNvSpPr>
          <p:nvPr/>
        </p:nvSpPr>
        <p:spPr bwMode="auto">
          <a:xfrm>
            <a:off x="3644900" y="3517900"/>
            <a:ext cx="534988" cy="2047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6 h 129"/>
              <a:gd name="T4" fmla="*/ 2147483646 w 337"/>
              <a:gd name="T5" fmla="*/ 2147483646 h 1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0" name="Oval 52"/>
          <p:cNvSpPr>
            <a:spLocks noChangeArrowheads="1"/>
          </p:cNvSpPr>
          <p:nvPr/>
        </p:nvSpPr>
        <p:spPr bwMode="auto">
          <a:xfrm>
            <a:off x="4165600" y="37084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201" name="Line 53"/>
          <p:cNvSpPr>
            <a:spLocks noChangeShapeType="1"/>
          </p:cNvSpPr>
          <p:nvPr/>
        </p:nvSpPr>
        <p:spPr bwMode="auto">
          <a:xfrm>
            <a:off x="5708650" y="23368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Line 54"/>
          <p:cNvSpPr>
            <a:spLocks noChangeShapeType="1"/>
          </p:cNvSpPr>
          <p:nvPr/>
        </p:nvSpPr>
        <p:spPr bwMode="auto">
          <a:xfrm>
            <a:off x="4229100" y="3727450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Freeform 55"/>
          <p:cNvSpPr>
            <a:spLocks/>
          </p:cNvSpPr>
          <p:nvPr/>
        </p:nvSpPr>
        <p:spPr bwMode="auto">
          <a:xfrm>
            <a:off x="4013200" y="39497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4" name="Freeform 56"/>
          <p:cNvSpPr>
            <a:spLocks/>
          </p:cNvSpPr>
          <p:nvPr/>
        </p:nvSpPr>
        <p:spPr bwMode="auto">
          <a:xfrm>
            <a:off x="4013200" y="39497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5" name="Line 57"/>
          <p:cNvSpPr>
            <a:spLocks noChangeShapeType="1"/>
          </p:cNvSpPr>
          <p:nvPr/>
        </p:nvSpPr>
        <p:spPr bwMode="auto">
          <a:xfrm flipV="1">
            <a:off x="4184650" y="37211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6" name="Freeform 58"/>
          <p:cNvSpPr>
            <a:spLocks/>
          </p:cNvSpPr>
          <p:nvPr/>
        </p:nvSpPr>
        <p:spPr bwMode="auto">
          <a:xfrm>
            <a:off x="4356100" y="1320800"/>
            <a:ext cx="1970088" cy="2808288"/>
          </a:xfrm>
          <a:custGeom>
            <a:avLst/>
            <a:gdLst>
              <a:gd name="T0" fmla="*/ 0 w 1241"/>
              <a:gd name="T1" fmla="*/ 2147483646 h 1769"/>
              <a:gd name="T2" fmla="*/ 2147483646 w 1241"/>
              <a:gd name="T3" fmla="*/ 2147483646 h 1769"/>
              <a:gd name="T4" fmla="*/ 2147483646 w 1241"/>
              <a:gd name="T5" fmla="*/ 0 h 17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207" name="Group 59"/>
          <p:cNvGrpSpPr>
            <a:grpSpLocks/>
          </p:cNvGrpSpPr>
          <p:nvPr/>
        </p:nvGrpSpPr>
        <p:grpSpPr bwMode="auto">
          <a:xfrm>
            <a:off x="4140200" y="4305300"/>
            <a:ext cx="65088" cy="204788"/>
            <a:chOff x="2608" y="2712"/>
            <a:chExt cx="41" cy="129"/>
          </a:xfrm>
        </p:grpSpPr>
        <p:sp>
          <p:nvSpPr>
            <p:cNvPr id="49231" name="Freeform 60"/>
            <p:cNvSpPr>
              <a:spLocks/>
            </p:cNvSpPr>
            <p:nvPr/>
          </p:nvSpPr>
          <p:spPr bwMode="auto">
            <a:xfrm>
              <a:off x="2608" y="2752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Line 61"/>
            <p:cNvSpPr>
              <a:spLocks noChangeShapeType="1"/>
            </p:cNvSpPr>
            <p:nvPr/>
          </p:nvSpPr>
          <p:spPr bwMode="auto">
            <a:xfrm>
              <a:off x="2636" y="27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208" name="Line 62"/>
          <p:cNvSpPr>
            <a:spLocks noChangeShapeType="1"/>
          </p:cNvSpPr>
          <p:nvPr/>
        </p:nvSpPr>
        <p:spPr bwMode="auto">
          <a:xfrm flipV="1">
            <a:off x="4184650" y="4292600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9" name="Rectangle 63"/>
          <p:cNvSpPr>
            <a:spLocks noChangeArrowheads="1"/>
          </p:cNvSpPr>
          <p:nvPr/>
        </p:nvSpPr>
        <p:spPr bwMode="auto">
          <a:xfrm>
            <a:off x="6378575" y="2941638"/>
            <a:ext cx="1163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loop &lt; 20 X</a:t>
            </a:r>
          </a:p>
        </p:txBody>
      </p:sp>
      <p:sp>
        <p:nvSpPr>
          <p:cNvPr id="49210" name="Freeform 64"/>
          <p:cNvSpPr>
            <a:spLocks/>
          </p:cNvSpPr>
          <p:nvPr/>
        </p:nvSpPr>
        <p:spPr bwMode="auto">
          <a:xfrm>
            <a:off x="4330700" y="18034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1" name="Freeform 65"/>
          <p:cNvSpPr>
            <a:spLocks/>
          </p:cNvSpPr>
          <p:nvPr/>
        </p:nvSpPr>
        <p:spPr bwMode="auto">
          <a:xfrm>
            <a:off x="4330700" y="18034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2" name="Freeform 66"/>
          <p:cNvSpPr>
            <a:spLocks/>
          </p:cNvSpPr>
          <p:nvPr/>
        </p:nvSpPr>
        <p:spPr bwMode="auto">
          <a:xfrm>
            <a:off x="3441700" y="21463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3" name="Freeform 67"/>
          <p:cNvSpPr>
            <a:spLocks/>
          </p:cNvSpPr>
          <p:nvPr/>
        </p:nvSpPr>
        <p:spPr bwMode="auto">
          <a:xfrm>
            <a:off x="3441700" y="21463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4" name="Freeform 68"/>
          <p:cNvSpPr>
            <a:spLocks/>
          </p:cNvSpPr>
          <p:nvPr/>
        </p:nvSpPr>
        <p:spPr bwMode="auto">
          <a:xfrm>
            <a:off x="2667000" y="25273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5" name="Freeform 69"/>
          <p:cNvSpPr>
            <a:spLocks/>
          </p:cNvSpPr>
          <p:nvPr/>
        </p:nvSpPr>
        <p:spPr bwMode="auto">
          <a:xfrm>
            <a:off x="2667000" y="25273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6" name="Freeform 70"/>
          <p:cNvSpPr>
            <a:spLocks/>
          </p:cNvSpPr>
          <p:nvPr/>
        </p:nvSpPr>
        <p:spPr bwMode="auto">
          <a:xfrm>
            <a:off x="4216400" y="25273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7" name="Freeform 71"/>
          <p:cNvSpPr>
            <a:spLocks/>
          </p:cNvSpPr>
          <p:nvPr/>
        </p:nvSpPr>
        <p:spPr bwMode="auto">
          <a:xfrm>
            <a:off x="4216400" y="25273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8" name="Freeform 72"/>
          <p:cNvSpPr>
            <a:spLocks/>
          </p:cNvSpPr>
          <p:nvPr/>
        </p:nvSpPr>
        <p:spPr bwMode="auto">
          <a:xfrm>
            <a:off x="4013200" y="41275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9" name="Freeform 73"/>
          <p:cNvSpPr>
            <a:spLocks/>
          </p:cNvSpPr>
          <p:nvPr/>
        </p:nvSpPr>
        <p:spPr bwMode="auto">
          <a:xfrm>
            <a:off x="4013200" y="41275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0" name="Line 74"/>
          <p:cNvSpPr>
            <a:spLocks noChangeShapeType="1"/>
          </p:cNvSpPr>
          <p:nvPr/>
        </p:nvSpPr>
        <p:spPr bwMode="auto">
          <a:xfrm>
            <a:off x="4572000" y="25336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21" name="Rectangle 75"/>
          <p:cNvSpPr>
            <a:spLocks noChangeArrowheads="1"/>
          </p:cNvSpPr>
          <p:nvPr/>
        </p:nvSpPr>
        <p:spPr bwMode="auto">
          <a:xfrm>
            <a:off x="1789113" y="4752975"/>
            <a:ext cx="48180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There are 10   possible paths! If we execute one</a:t>
            </a: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222" name="Rectangle 76"/>
          <p:cNvSpPr>
            <a:spLocks noChangeArrowheads="1"/>
          </p:cNvSpPr>
          <p:nvPr/>
        </p:nvSpPr>
        <p:spPr bwMode="auto">
          <a:xfrm>
            <a:off x="1789113" y="4981575"/>
            <a:ext cx="4953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 per millisecond, it would take 3,170 years to</a:t>
            </a:r>
          </a:p>
          <a:p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223" name="Rectangle 77"/>
          <p:cNvSpPr>
            <a:spLocks noChangeArrowheads="1"/>
          </p:cNvSpPr>
          <p:nvPr/>
        </p:nvSpPr>
        <p:spPr bwMode="auto">
          <a:xfrm>
            <a:off x="1789113" y="5210175"/>
            <a:ext cx="2005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 this program!!</a:t>
            </a:r>
          </a:p>
        </p:txBody>
      </p:sp>
      <p:sp>
        <p:nvSpPr>
          <p:cNvPr id="49224" name="Rectangle 78"/>
          <p:cNvSpPr>
            <a:spLocks noChangeArrowheads="1"/>
          </p:cNvSpPr>
          <p:nvPr/>
        </p:nvSpPr>
        <p:spPr bwMode="auto">
          <a:xfrm>
            <a:off x="3084513" y="465931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14</a:t>
            </a:r>
          </a:p>
        </p:txBody>
      </p:sp>
      <p:sp>
        <p:nvSpPr>
          <p:cNvPr id="49225" name="AutoShape 79"/>
          <p:cNvSpPr>
            <a:spLocks noChangeArrowheads="1"/>
          </p:cNvSpPr>
          <p:nvPr/>
        </p:nvSpPr>
        <p:spPr bwMode="auto">
          <a:xfrm>
            <a:off x="4279900" y="1600200"/>
            <a:ext cx="419100" cy="381000"/>
          </a:xfrm>
          <a:prstGeom prst="diamond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226" name="AutoShape 80"/>
          <p:cNvSpPr>
            <a:spLocks noChangeArrowheads="1"/>
          </p:cNvSpPr>
          <p:nvPr/>
        </p:nvSpPr>
        <p:spPr bwMode="auto">
          <a:xfrm>
            <a:off x="3390900" y="1955800"/>
            <a:ext cx="419100" cy="381000"/>
          </a:xfrm>
          <a:prstGeom prst="diamond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227" name="AutoShape 81"/>
          <p:cNvSpPr>
            <a:spLocks noChangeArrowheads="1"/>
          </p:cNvSpPr>
          <p:nvPr/>
        </p:nvSpPr>
        <p:spPr bwMode="auto">
          <a:xfrm>
            <a:off x="2616200" y="2324100"/>
            <a:ext cx="419100" cy="381000"/>
          </a:xfrm>
          <a:prstGeom prst="diamond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228" name="AutoShape 82"/>
          <p:cNvSpPr>
            <a:spLocks noChangeArrowheads="1"/>
          </p:cNvSpPr>
          <p:nvPr/>
        </p:nvSpPr>
        <p:spPr bwMode="auto">
          <a:xfrm>
            <a:off x="4165600" y="2324100"/>
            <a:ext cx="419100" cy="381000"/>
          </a:xfrm>
          <a:prstGeom prst="diamond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9229" name="AutoShape 83"/>
          <p:cNvSpPr>
            <a:spLocks noChangeArrowheads="1"/>
          </p:cNvSpPr>
          <p:nvPr/>
        </p:nvSpPr>
        <p:spPr bwMode="auto">
          <a:xfrm>
            <a:off x="3949700" y="3924300"/>
            <a:ext cx="419100" cy="381000"/>
          </a:xfrm>
          <a:prstGeom prst="diamond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ED238F-9F6D-4212-A2C4-4BC13F2EE9F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41600" y="415925"/>
            <a:ext cx="3344863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White-Box Testing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4968875" y="1563688"/>
            <a:ext cx="63500" cy="1016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956175" y="1550988"/>
            <a:ext cx="889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5006975" y="1690688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829175" y="18176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816475" y="18049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5006975" y="2020888"/>
            <a:ext cx="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H="1">
            <a:off x="4435475" y="21859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270375" y="23637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257675" y="23510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387975" y="23891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375275" y="23764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4448175" y="218598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5210175" y="21859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5565775" y="218598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4448175" y="2566988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5565775" y="2592388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448175" y="2706688"/>
            <a:ext cx="1104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5006975" y="270668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4829175" y="29098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4816475" y="28971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5006975" y="311308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5006975" y="3417888"/>
            <a:ext cx="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5006975" y="17414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5006975" y="34686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5883275" y="1741488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2097088" y="3949700"/>
            <a:ext cx="3681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... our goal is to ensure that all 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2097088" y="4267200"/>
            <a:ext cx="3889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statements and conditions have </a:t>
            </a:r>
          </a:p>
        </p:txBody>
      </p: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2097088" y="4584700"/>
            <a:ext cx="3557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been executed at least once ...</a:t>
            </a:r>
          </a:p>
        </p:txBody>
      </p:sp>
      <p:sp>
        <p:nvSpPr>
          <p:cNvPr id="50207" name="AutoShape 31"/>
          <p:cNvSpPr>
            <a:spLocks noChangeArrowheads="1"/>
          </p:cNvSpPr>
          <p:nvPr/>
        </p:nvSpPr>
        <p:spPr bwMode="auto">
          <a:xfrm>
            <a:off x="4778375" y="2071688"/>
            <a:ext cx="444500" cy="2413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208" name="AutoShape 32"/>
          <p:cNvSpPr>
            <a:spLocks noChangeArrowheads="1"/>
          </p:cNvSpPr>
          <p:nvPr/>
        </p:nvSpPr>
        <p:spPr bwMode="auto">
          <a:xfrm>
            <a:off x="4778375" y="3328988"/>
            <a:ext cx="444500" cy="2413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5006975" y="3608388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0210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1044575"/>
            <a:ext cx="2068512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E10C1B-283F-414A-9B45-CAC432D9A5B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2150" y="241300"/>
            <a:ext cx="1947863" cy="48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Why Cover?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33613" y="1333500"/>
            <a:ext cx="4278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logic errors and incorrect assumptions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233613" y="1651000"/>
            <a:ext cx="408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 inversely proportional to a path's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233613" y="1966913"/>
            <a:ext cx="2325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execution probability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233613" y="2282825"/>
            <a:ext cx="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233613" y="2600325"/>
            <a:ext cx="998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 often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463925" y="2600325"/>
            <a:ext cx="777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 u="sng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believe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425950" y="2600325"/>
            <a:ext cx="1943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that a path is not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2233613" y="2916238"/>
            <a:ext cx="4176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likely to be executed;  in fact, reality is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2233613" y="3232150"/>
            <a:ext cx="2439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often counter intuitive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2233613" y="3548063"/>
            <a:ext cx="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2233613" y="3865563"/>
            <a:ext cx="41417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typographical errors are random;  it's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2233613" y="4181475"/>
            <a:ext cx="4151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likely that untested paths will contain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2233613" y="4497388"/>
            <a:ext cx="64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1714500" y="3876675"/>
            <a:ext cx="241300" cy="241300"/>
            <a:chOff x="1080" y="2442"/>
            <a:chExt cx="152" cy="152"/>
          </a:xfrm>
        </p:grpSpPr>
        <p:sp>
          <p:nvSpPr>
            <p:cNvPr id="51224" name="Rectangle 17"/>
            <p:cNvSpPr>
              <a:spLocks noChangeArrowheads="1"/>
            </p:cNvSpPr>
            <p:nvPr/>
          </p:nvSpPr>
          <p:spPr bwMode="auto">
            <a:xfrm>
              <a:off x="1096" y="2458"/>
              <a:ext cx="136" cy="136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sz="16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1225" name="Rectangle 18"/>
            <p:cNvSpPr>
              <a:spLocks noChangeArrowheads="1"/>
            </p:cNvSpPr>
            <p:nvPr/>
          </p:nvSpPr>
          <p:spPr bwMode="auto">
            <a:xfrm>
              <a:off x="1080" y="2442"/>
              <a:ext cx="128" cy="13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sz="16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grpSp>
        <p:nvGrpSpPr>
          <p:cNvPr id="51217" name="Group 19"/>
          <p:cNvGrpSpPr>
            <a:grpSpLocks/>
          </p:cNvGrpSpPr>
          <p:nvPr/>
        </p:nvGrpSpPr>
        <p:grpSpPr bwMode="auto">
          <a:xfrm>
            <a:off x="1714500" y="2598738"/>
            <a:ext cx="241300" cy="239712"/>
            <a:chOff x="1080" y="1637"/>
            <a:chExt cx="152" cy="151"/>
          </a:xfrm>
        </p:grpSpPr>
        <p:sp>
          <p:nvSpPr>
            <p:cNvPr id="51222" name="Rectangle 20"/>
            <p:cNvSpPr>
              <a:spLocks noChangeArrowheads="1"/>
            </p:cNvSpPr>
            <p:nvPr/>
          </p:nvSpPr>
          <p:spPr bwMode="auto">
            <a:xfrm>
              <a:off x="1096" y="1653"/>
              <a:ext cx="136" cy="135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sz="16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1223" name="Rectangle 21"/>
            <p:cNvSpPr>
              <a:spLocks noChangeArrowheads="1"/>
            </p:cNvSpPr>
            <p:nvPr/>
          </p:nvSpPr>
          <p:spPr bwMode="auto">
            <a:xfrm>
              <a:off x="1080" y="1637"/>
              <a:ext cx="128" cy="13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sz="16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grpSp>
        <p:nvGrpSpPr>
          <p:cNvPr id="51218" name="Group 22"/>
          <p:cNvGrpSpPr>
            <a:grpSpLocks/>
          </p:cNvGrpSpPr>
          <p:nvPr/>
        </p:nvGrpSpPr>
        <p:grpSpPr bwMode="auto">
          <a:xfrm>
            <a:off x="1714500" y="1320800"/>
            <a:ext cx="241300" cy="239713"/>
            <a:chOff x="1080" y="832"/>
            <a:chExt cx="152" cy="151"/>
          </a:xfrm>
        </p:grpSpPr>
        <p:sp>
          <p:nvSpPr>
            <p:cNvPr id="51220" name="Rectangle 23"/>
            <p:cNvSpPr>
              <a:spLocks noChangeArrowheads="1"/>
            </p:cNvSpPr>
            <p:nvPr/>
          </p:nvSpPr>
          <p:spPr bwMode="auto">
            <a:xfrm>
              <a:off x="1096" y="848"/>
              <a:ext cx="136" cy="135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sz="16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1221" name="Rectangle 24"/>
            <p:cNvSpPr>
              <a:spLocks noChangeArrowheads="1"/>
            </p:cNvSpPr>
            <p:nvPr/>
          </p:nvSpPr>
          <p:spPr bwMode="auto">
            <a:xfrm>
              <a:off x="1080" y="832"/>
              <a:ext cx="128" cy="127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sz="16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5C6389-9E8B-4816-9595-667E4DA5974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27163" y="422275"/>
            <a:ext cx="6457950" cy="2682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Testing Shows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C3E5C6-AF04-41FE-BF79-5D66E624B30A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23556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273175"/>
            <a:ext cx="56007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170113" y="1128713"/>
            <a:ext cx="10858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errors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338513" y="1674813"/>
            <a:ext cx="415131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requirements conformance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748213" y="2373313"/>
            <a:ext cx="20478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5789613" y="3419475"/>
            <a:ext cx="206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 indication</a:t>
            </a:r>
          </a:p>
          <a:p>
            <a:pPr algn="ctr">
              <a:lnSpc>
                <a:spcPct val="75000"/>
              </a:lnSpc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 quality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70175" y="555625"/>
            <a:ext cx="3289300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Basis Path Testing</a:t>
            </a:r>
          </a:p>
        </p:txBody>
      </p:sp>
      <p:sp>
        <p:nvSpPr>
          <p:cNvPr id="52227" name="Freeform 3"/>
          <p:cNvSpPr>
            <a:spLocks/>
          </p:cNvSpPr>
          <p:nvPr/>
        </p:nvSpPr>
        <p:spPr bwMode="auto">
          <a:xfrm>
            <a:off x="2106613" y="2713038"/>
            <a:ext cx="455612" cy="455612"/>
          </a:xfrm>
          <a:custGeom>
            <a:avLst/>
            <a:gdLst>
              <a:gd name="T0" fmla="*/ 2147483646 w 287"/>
              <a:gd name="T1" fmla="*/ 0 h 287"/>
              <a:gd name="T2" fmla="*/ 0 w 287"/>
              <a:gd name="T3" fmla="*/ 2147483646 h 287"/>
              <a:gd name="T4" fmla="*/ 2147483646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Freeform 4"/>
          <p:cNvSpPr>
            <a:spLocks/>
          </p:cNvSpPr>
          <p:nvPr/>
        </p:nvSpPr>
        <p:spPr bwMode="auto">
          <a:xfrm>
            <a:off x="2106613" y="2713038"/>
            <a:ext cx="455612" cy="455612"/>
          </a:xfrm>
          <a:custGeom>
            <a:avLst/>
            <a:gdLst>
              <a:gd name="T0" fmla="*/ 2147483646 w 287"/>
              <a:gd name="T1" fmla="*/ 0 h 287"/>
              <a:gd name="T2" fmla="*/ 0 w 287"/>
              <a:gd name="T3" fmla="*/ 2147483646 h 287"/>
              <a:gd name="T4" fmla="*/ 0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2147483646 h 287"/>
              <a:gd name="T10" fmla="*/ 2147483646 w 287"/>
              <a:gd name="T11" fmla="*/ 2147483646 h 287"/>
              <a:gd name="T12" fmla="*/ 2147483646 w 287"/>
              <a:gd name="T13" fmla="*/ 2147483646 h 287"/>
              <a:gd name="T14" fmla="*/ 2147483646 w 287"/>
              <a:gd name="T15" fmla="*/ 0 h 287"/>
              <a:gd name="T16" fmla="*/ 2147483646 w 287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Freeform 5"/>
          <p:cNvSpPr>
            <a:spLocks/>
          </p:cNvSpPr>
          <p:nvPr/>
        </p:nvSpPr>
        <p:spPr bwMode="auto">
          <a:xfrm>
            <a:off x="2093913" y="2700338"/>
            <a:ext cx="455612" cy="455612"/>
          </a:xfrm>
          <a:custGeom>
            <a:avLst/>
            <a:gdLst>
              <a:gd name="T0" fmla="*/ 2147483646 w 287"/>
              <a:gd name="T1" fmla="*/ 0 h 287"/>
              <a:gd name="T2" fmla="*/ 0 w 287"/>
              <a:gd name="T3" fmla="*/ 2147483646 h 287"/>
              <a:gd name="T4" fmla="*/ 2147483646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535113" y="1320800"/>
            <a:ext cx="139700" cy="165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522413" y="1308100"/>
            <a:ext cx="165100" cy="190500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32" name="Freeform 8"/>
          <p:cNvSpPr>
            <a:spLocks/>
          </p:cNvSpPr>
          <p:nvPr/>
        </p:nvSpPr>
        <p:spPr bwMode="auto">
          <a:xfrm>
            <a:off x="1395413" y="2219325"/>
            <a:ext cx="457200" cy="45561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Freeform 9"/>
          <p:cNvSpPr>
            <a:spLocks/>
          </p:cNvSpPr>
          <p:nvPr/>
        </p:nvSpPr>
        <p:spPr bwMode="auto">
          <a:xfrm>
            <a:off x="1395413" y="2219325"/>
            <a:ext cx="457200" cy="45561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0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2147483646 h 287"/>
              <a:gd name="T10" fmla="*/ 2147483646 w 288"/>
              <a:gd name="T11" fmla="*/ 2147483646 h 287"/>
              <a:gd name="T12" fmla="*/ 2147483646 w 288"/>
              <a:gd name="T13" fmla="*/ 2147483646 h 287"/>
              <a:gd name="T14" fmla="*/ 2147483646 w 288"/>
              <a:gd name="T15" fmla="*/ 0 h 287"/>
              <a:gd name="T16" fmla="*/ 2147483646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Freeform 10"/>
          <p:cNvSpPr>
            <a:spLocks/>
          </p:cNvSpPr>
          <p:nvPr/>
        </p:nvSpPr>
        <p:spPr bwMode="auto">
          <a:xfrm>
            <a:off x="1382713" y="2206625"/>
            <a:ext cx="457200" cy="45561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Freeform 11"/>
          <p:cNvSpPr>
            <a:spLocks/>
          </p:cNvSpPr>
          <p:nvPr/>
        </p:nvSpPr>
        <p:spPr bwMode="auto">
          <a:xfrm>
            <a:off x="1395413" y="3902075"/>
            <a:ext cx="457200" cy="45561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Freeform 12"/>
          <p:cNvSpPr>
            <a:spLocks/>
          </p:cNvSpPr>
          <p:nvPr/>
        </p:nvSpPr>
        <p:spPr bwMode="auto">
          <a:xfrm>
            <a:off x="1395413" y="3902075"/>
            <a:ext cx="457200" cy="45561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0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2147483646 h 287"/>
              <a:gd name="T10" fmla="*/ 2147483646 w 288"/>
              <a:gd name="T11" fmla="*/ 2147483646 h 287"/>
              <a:gd name="T12" fmla="*/ 2147483646 w 288"/>
              <a:gd name="T13" fmla="*/ 2147483646 h 287"/>
              <a:gd name="T14" fmla="*/ 2147483646 w 288"/>
              <a:gd name="T15" fmla="*/ 0 h 287"/>
              <a:gd name="T16" fmla="*/ 2147483646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Freeform 13"/>
          <p:cNvSpPr>
            <a:spLocks/>
          </p:cNvSpPr>
          <p:nvPr/>
        </p:nvSpPr>
        <p:spPr bwMode="auto">
          <a:xfrm>
            <a:off x="1382713" y="3889375"/>
            <a:ext cx="457200" cy="45561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Freeform 14"/>
          <p:cNvSpPr>
            <a:spLocks/>
          </p:cNvSpPr>
          <p:nvPr/>
        </p:nvSpPr>
        <p:spPr bwMode="auto">
          <a:xfrm>
            <a:off x="1878013" y="2446338"/>
            <a:ext cx="455612" cy="152400"/>
          </a:xfrm>
          <a:custGeom>
            <a:avLst/>
            <a:gdLst>
              <a:gd name="T0" fmla="*/ 0 w 287"/>
              <a:gd name="T1" fmla="*/ 0 h 96"/>
              <a:gd name="T2" fmla="*/ 2147483646 w 287"/>
              <a:gd name="T3" fmla="*/ 0 h 96"/>
              <a:gd name="T4" fmla="*/ 2147483646 w 287"/>
              <a:gd name="T5" fmla="*/ 0 h 96"/>
              <a:gd name="T6" fmla="*/ 2147483646 w 287"/>
              <a:gd name="T7" fmla="*/ 2147483646 h 96"/>
              <a:gd name="T8" fmla="*/ 2147483646 w 287"/>
              <a:gd name="T9" fmla="*/ 2147483646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Freeform 15"/>
          <p:cNvSpPr>
            <a:spLocks/>
          </p:cNvSpPr>
          <p:nvPr/>
        </p:nvSpPr>
        <p:spPr bwMode="auto">
          <a:xfrm>
            <a:off x="1865313" y="2433638"/>
            <a:ext cx="455612" cy="152400"/>
          </a:xfrm>
          <a:custGeom>
            <a:avLst/>
            <a:gdLst>
              <a:gd name="T0" fmla="*/ 0 w 287"/>
              <a:gd name="T1" fmla="*/ 0 h 96"/>
              <a:gd name="T2" fmla="*/ 2147483646 w 287"/>
              <a:gd name="T3" fmla="*/ 0 h 96"/>
              <a:gd name="T4" fmla="*/ 2147483646 w 287"/>
              <a:gd name="T5" fmla="*/ 2147483646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1585913" y="1473200"/>
            <a:ext cx="1587" cy="70802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1395413" y="1662113"/>
            <a:ext cx="393700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1382713" y="1649413"/>
            <a:ext cx="419100" cy="328612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43" name="Freeform 19"/>
          <p:cNvSpPr>
            <a:spLocks/>
          </p:cNvSpPr>
          <p:nvPr/>
        </p:nvSpPr>
        <p:spPr bwMode="auto">
          <a:xfrm>
            <a:off x="1016000" y="2408238"/>
            <a:ext cx="341313" cy="406400"/>
          </a:xfrm>
          <a:custGeom>
            <a:avLst/>
            <a:gdLst>
              <a:gd name="T0" fmla="*/ 2147483646 w 215"/>
              <a:gd name="T1" fmla="*/ 0 h 256"/>
              <a:gd name="T2" fmla="*/ 0 w 215"/>
              <a:gd name="T3" fmla="*/ 0 h 256"/>
              <a:gd name="T4" fmla="*/ 0 w 215"/>
              <a:gd name="T5" fmla="*/ 2147483646 h 2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256">
                <a:moveTo>
                  <a:pt x="215" y="0"/>
                </a:moveTo>
                <a:lnTo>
                  <a:pt x="0" y="0"/>
                </a:lnTo>
                <a:lnTo>
                  <a:pt x="0" y="25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Freeform 20"/>
          <p:cNvSpPr>
            <a:spLocks/>
          </p:cNvSpPr>
          <p:nvPr/>
        </p:nvSpPr>
        <p:spPr bwMode="auto">
          <a:xfrm>
            <a:off x="2562225" y="2940050"/>
            <a:ext cx="279400" cy="228600"/>
          </a:xfrm>
          <a:custGeom>
            <a:avLst/>
            <a:gdLst>
              <a:gd name="T0" fmla="*/ 0 w 176"/>
              <a:gd name="T1" fmla="*/ 0 h 144"/>
              <a:gd name="T2" fmla="*/ 2147483646 w 176"/>
              <a:gd name="T3" fmla="*/ 0 h 144"/>
              <a:gd name="T4" fmla="*/ 2147483646 w 176"/>
              <a:gd name="T5" fmla="*/ 0 h 144"/>
              <a:gd name="T6" fmla="*/ 2147483646 w 176"/>
              <a:gd name="T7" fmla="*/ 2147483646 h 144"/>
              <a:gd name="T8" fmla="*/ 2147483646 w 176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Freeform 21"/>
          <p:cNvSpPr>
            <a:spLocks/>
          </p:cNvSpPr>
          <p:nvPr/>
        </p:nvSpPr>
        <p:spPr bwMode="auto">
          <a:xfrm>
            <a:off x="2549525" y="2927350"/>
            <a:ext cx="279400" cy="228600"/>
          </a:xfrm>
          <a:custGeom>
            <a:avLst/>
            <a:gdLst>
              <a:gd name="T0" fmla="*/ 0 w 176"/>
              <a:gd name="T1" fmla="*/ 0 h 144"/>
              <a:gd name="T2" fmla="*/ 2147483646 w 176"/>
              <a:gd name="T3" fmla="*/ 0 h 144"/>
              <a:gd name="T4" fmla="*/ 2147483646 w 176"/>
              <a:gd name="T5" fmla="*/ 2147483646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Freeform 22"/>
          <p:cNvSpPr>
            <a:spLocks/>
          </p:cNvSpPr>
          <p:nvPr/>
        </p:nvSpPr>
        <p:spPr bwMode="auto">
          <a:xfrm>
            <a:off x="1878013" y="2940050"/>
            <a:ext cx="252412" cy="279400"/>
          </a:xfrm>
          <a:custGeom>
            <a:avLst/>
            <a:gdLst>
              <a:gd name="T0" fmla="*/ 2147483646 w 159"/>
              <a:gd name="T1" fmla="*/ 0 h 176"/>
              <a:gd name="T2" fmla="*/ 0 w 159"/>
              <a:gd name="T3" fmla="*/ 0 h 176"/>
              <a:gd name="T4" fmla="*/ 0 w 159"/>
              <a:gd name="T5" fmla="*/ 0 h 176"/>
              <a:gd name="T6" fmla="*/ 0 w 159"/>
              <a:gd name="T7" fmla="*/ 2147483646 h 176"/>
              <a:gd name="T8" fmla="*/ 0 w 159"/>
              <a:gd name="T9" fmla="*/ 214748364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Freeform 23"/>
          <p:cNvSpPr>
            <a:spLocks/>
          </p:cNvSpPr>
          <p:nvPr/>
        </p:nvSpPr>
        <p:spPr bwMode="auto">
          <a:xfrm>
            <a:off x="1865313" y="2927350"/>
            <a:ext cx="252412" cy="279400"/>
          </a:xfrm>
          <a:custGeom>
            <a:avLst/>
            <a:gdLst>
              <a:gd name="T0" fmla="*/ 2147483646 w 159"/>
              <a:gd name="T1" fmla="*/ 0 h 176"/>
              <a:gd name="T2" fmla="*/ 0 w 159"/>
              <a:gd name="T3" fmla="*/ 0 h 176"/>
              <a:gd name="T4" fmla="*/ 0 w 159"/>
              <a:gd name="T5" fmla="*/ 2147483646 h 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Freeform 24"/>
          <p:cNvSpPr>
            <a:spLocks/>
          </p:cNvSpPr>
          <p:nvPr/>
        </p:nvSpPr>
        <p:spPr bwMode="auto">
          <a:xfrm>
            <a:off x="1852613" y="3357563"/>
            <a:ext cx="989012" cy="139700"/>
          </a:xfrm>
          <a:custGeom>
            <a:avLst/>
            <a:gdLst>
              <a:gd name="T0" fmla="*/ 0 w 623"/>
              <a:gd name="T1" fmla="*/ 0 h 88"/>
              <a:gd name="T2" fmla="*/ 0 w 623"/>
              <a:gd name="T3" fmla="*/ 2147483646 h 88"/>
              <a:gd name="T4" fmla="*/ 0 w 623"/>
              <a:gd name="T5" fmla="*/ 2147483646 h 88"/>
              <a:gd name="T6" fmla="*/ 2147483646 w 623"/>
              <a:gd name="T7" fmla="*/ 2147483646 h 88"/>
              <a:gd name="T8" fmla="*/ 2147483646 w 623"/>
              <a:gd name="T9" fmla="*/ 2147483646 h 88"/>
              <a:gd name="T10" fmla="*/ 2147483646 w 623"/>
              <a:gd name="T11" fmla="*/ 0 h 88"/>
              <a:gd name="T12" fmla="*/ 2147483646 w 623"/>
              <a:gd name="T13" fmla="*/ 0 h 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3" h="88">
                <a:moveTo>
                  <a:pt x="0" y="0"/>
                </a:moveTo>
                <a:lnTo>
                  <a:pt x="0" y="88"/>
                </a:lnTo>
                <a:lnTo>
                  <a:pt x="623" y="88"/>
                </a:lnTo>
                <a:lnTo>
                  <a:pt x="623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1839913" y="3246438"/>
            <a:ext cx="989012" cy="238125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1624013" y="3028950"/>
            <a:ext cx="393700" cy="303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1611313" y="3016250"/>
            <a:ext cx="419100" cy="328613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2625725" y="3028950"/>
            <a:ext cx="393700" cy="303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2613025" y="3016250"/>
            <a:ext cx="419100" cy="328613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825500" y="2851150"/>
            <a:ext cx="392113" cy="31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812800" y="2838450"/>
            <a:ext cx="417513" cy="3429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1611313" y="3675063"/>
            <a:ext cx="1587" cy="2270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1598613" y="4357688"/>
            <a:ext cx="1587" cy="2270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8" name="Oval 34"/>
          <p:cNvSpPr>
            <a:spLocks noChangeArrowheads="1"/>
          </p:cNvSpPr>
          <p:nvPr/>
        </p:nvSpPr>
        <p:spPr bwMode="auto">
          <a:xfrm>
            <a:off x="1547813" y="4597400"/>
            <a:ext cx="1397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59" name="Oval 35"/>
          <p:cNvSpPr>
            <a:spLocks noChangeArrowheads="1"/>
          </p:cNvSpPr>
          <p:nvPr/>
        </p:nvSpPr>
        <p:spPr bwMode="auto">
          <a:xfrm>
            <a:off x="1535113" y="4584700"/>
            <a:ext cx="165100" cy="203200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2260" name="Freeform 36"/>
          <p:cNvSpPr>
            <a:spLocks/>
          </p:cNvSpPr>
          <p:nvPr/>
        </p:nvSpPr>
        <p:spPr bwMode="auto">
          <a:xfrm>
            <a:off x="647700" y="2168525"/>
            <a:ext cx="976313" cy="1936750"/>
          </a:xfrm>
          <a:custGeom>
            <a:avLst/>
            <a:gdLst>
              <a:gd name="T0" fmla="*/ 2147483646 w 615"/>
              <a:gd name="T1" fmla="*/ 2147483646 h 1220"/>
              <a:gd name="T2" fmla="*/ 0 w 615"/>
              <a:gd name="T3" fmla="*/ 2147483646 h 1220"/>
              <a:gd name="T4" fmla="*/ 0 w 615"/>
              <a:gd name="T5" fmla="*/ 2147483646 h 1220"/>
              <a:gd name="T6" fmla="*/ 0 w 615"/>
              <a:gd name="T7" fmla="*/ 0 h 1220"/>
              <a:gd name="T8" fmla="*/ 0 w 615"/>
              <a:gd name="T9" fmla="*/ 0 h 1220"/>
              <a:gd name="T10" fmla="*/ 2147483646 w 615"/>
              <a:gd name="T11" fmla="*/ 0 h 1220"/>
              <a:gd name="T12" fmla="*/ 2147483646 w 615"/>
              <a:gd name="T13" fmla="*/ 0 h 1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1" name="Freeform 37"/>
          <p:cNvSpPr>
            <a:spLocks/>
          </p:cNvSpPr>
          <p:nvPr/>
        </p:nvSpPr>
        <p:spPr bwMode="auto">
          <a:xfrm>
            <a:off x="635000" y="2155825"/>
            <a:ext cx="976313" cy="1936750"/>
          </a:xfrm>
          <a:custGeom>
            <a:avLst/>
            <a:gdLst>
              <a:gd name="T0" fmla="*/ 2147483646 w 615"/>
              <a:gd name="T1" fmla="*/ 2147483646 h 1220"/>
              <a:gd name="T2" fmla="*/ 0 w 615"/>
              <a:gd name="T3" fmla="*/ 2147483646 h 1220"/>
              <a:gd name="T4" fmla="*/ 0 w 615"/>
              <a:gd name="T5" fmla="*/ 0 h 1220"/>
              <a:gd name="T6" fmla="*/ 2147483646 w 615"/>
              <a:gd name="T7" fmla="*/ 0 h 1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62" name="Group 38"/>
          <p:cNvGrpSpPr>
            <a:grpSpLocks/>
          </p:cNvGrpSpPr>
          <p:nvPr/>
        </p:nvGrpSpPr>
        <p:grpSpPr bwMode="auto">
          <a:xfrm>
            <a:off x="1433513" y="2117725"/>
            <a:ext cx="203200" cy="88900"/>
            <a:chOff x="903" y="1334"/>
            <a:chExt cx="128" cy="56"/>
          </a:xfrm>
        </p:grpSpPr>
        <p:sp>
          <p:nvSpPr>
            <p:cNvPr id="52292" name="Freeform 39"/>
            <p:cNvSpPr>
              <a:spLocks/>
            </p:cNvSpPr>
            <p:nvPr/>
          </p:nvSpPr>
          <p:spPr bwMode="auto">
            <a:xfrm>
              <a:off x="911" y="1334"/>
              <a:ext cx="120" cy="56"/>
            </a:xfrm>
            <a:custGeom>
              <a:avLst/>
              <a:gdLst>
                <a:gd name="T0" fmla="*/ 120 w 120"/>
                <a:gd name="T1" fmla="*/ 32 h 56"/>
                <a:gd name="T2" fmla="*/ 0 w 120"/>
                <a:gd name="T3" fmla="*/ 56 h 56"/>
                <a:gd name="T4" fmla="*/ 0 w 120"/>
                <a:gd name="T5" fmla="*/ 32 h 56"/>
                <a:gd name="T6" fmla="*/ 0 w 120"/>
                <a:gd name="T7" fmla="*/ 0 h 56"/>
                <a:gd name="T8" fmla="*/ 120 w 120"/>
                <a:gd name="T9" fmla="*/ 32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56">
                  <a:moveTo>
                    <a:pt x="120" y="32"/>
                  </a:moveTo>
                  <a:lnTo>
                    <a:pt x="0" y="56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2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93" name="Line 40"/>
            <p:cNvSpPr>
              <a:spLocks noChangeShapeType="1"/>
            </p:cNvSpPr>
            <p:nvPr/>
          </p:nvSpPr>
          <p:spPr bwMode="auto">
            <a:xfrm>
              <a:off x="903" y="1366"/>
              <a:ext cx="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63" name="Group 41"/>
          <p:cNvGrpSpPr>
            <a:grpSpLocks/>
          </p:cNvGrpSpPr>
          <p:nvPr/>
        </p:nvGrpSpPr>
        <p:grpSpPr bwMode="auto">
          <a:xfrm>
            <a:off x="2282825" y="2484438"/>
            <a:ext cx="88900" cy="254000"/>
            <a:chOff x="1438" y="1565"/>
            <a:chExt cx="56" cy="160"/>
          </a:xfrm>
        </p:grpSpPr>
        <p:sp>
          <p:nvSpPr>
            <p:cNvPr id="52290" name="Freeform 42"/>
            <p:cNvSpPr>
              <a:spLocks/>
            </p:cNvSpPr>
            <p:nvPr/>
          </p:nvSpPr>
          <p:spPr bwMode="auto">
            <a:xfrm>
              <a:off x="1438" y="1613"/>
              <a:ext cx="56" cy="112"/>
            </a:xfrm>
            <a:custGeom>
              <a:avLst/>
              <a:gdLst>
                <a:gd name="T0" fmla="*/ 24 w 56"/>
                <a:gd name="T1" fmla="*/ 112 h 112"/>
                <a:gd name="T2" fmla="*/ 0 w 56"/>
                <a:gd name="T3" fmla="*/ 0 h 112"/>
                <a:gd name="T4" fmla="*/ 24 w 56"/>
                <a:gd name="T5" fmla="*/ 0 h 112"/>
                <a:gd name="T6" fmla="*/ 56 w 56"/>
                <a:gd name="T7" fmla="*/ 0 h 112"/>
                <a:gd name="T8" fmla="*/ 24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12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91" name="Line 43"/>
            <p:cNvSpPr>
              <a:spLocks noChangeShapeType="1"/>
            </p:cNvSpPr>
            <p:nvPr/>
          </p:nvSpPr>
          <p:spPr bwMode="auto">
            <a:xfrm>
              <a:off x="1462" y="1565"/>
              <a:ext cx="1" cy="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64" name="Group 44"/>
          <p:cNvGrpSpPr>
            <a:grpSpLocks/>
          </p:cNvGrpSpPr>
          <p:nvPr/>
        </p:nvGrpSpPr>
        <p:grpSpPr bwMode="auto">
          <a:xfrm>
            <a:off x="977900" y="2624138"/>
            <a:ext cx="88900" cy="227012"/>
            <a:chOff x="616" y="1653"/>
            <a:chExt cx="56" cy="143"/>
          </a:xfrm>
        </p:grpSpPr>
        <p:sp>
          <p:nvSpPr>
            <p:cNvPr id="52288" name="Freeform 45"/>
            <p:cNvSpPr>
              <a:spLocks/>
            </p:cNvSpPr>
            <p:nvPr/>
          </p:nvSpPr>
          <p:spPr bwMode="auto">
            <a:xfrm>
              <a:off x="616" y="1685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9" name="Line 46"/>
            <p:cNvSpPr>
              <a:spLocks noChangeShapeType="1"/>
            </p:cNvSpPr>
            <p:nvPr/>
          </p:nvSpPr>
          <p:spPr bwMode="auto">
            <a:xfrm>
              <a:off x="648" y="1653"/>
              <a:ext cx="1" cy="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65" name="Group 47"/>
          <p:cNvGrpSpPr>
            <a:grpSpLocks/>
          </p:cNvGrpSpPr>
          <p:nvPr/>
        </p:nvGrpSpPr>
        <p:grpSpPr bwMode="auto">
          <a:xfrm>
            <a:off x="1573213" y="3687763"/>
            <a:ext cx="88900" cy="252412"/>
            <a:chOff x="991" y="2323"/>
            <a:chExt cx="56" cy="159"/>
          </a:xfrm>
        </p:grpSpPr>
        <p:sp>
          <p:nvSpPr>
            <p:cNvPr id="52286" name="Freeform 48"/>
            <p:cNvSpPr>
              <a:spLocks/>
            </p:cNvSpPr>
            <p:nvPr/>
          </p:nvSpPr>
          <p:spPr bwMode="auto">
            <a:xfrm>
              <a:off x="991" y="23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7" name="Line 49"/>
            <p:cNvSpPr>
              <a:spLocks noChangeShapeType="1"/>
            </p:cNvSpPr>
            <p:nvPr/>
          </p:nvSpPr>
          <p:spPr bwMode="auto">
            <a:xfrm>
              <a:off x="1023" y="2323"/>
              <a:ext cx="1" cy="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66" name="Group 50"/>
          <p:cNvGrpSpPr>
            <a:grpSpLocks/>
          </p:cNvGrpSpPr>
          <p:nvPr/>
        </p:nvGrpSpPr>
        <p:grpSpPr bwMode="auto">
          <a:xfrm>
            <a:off x="1547813" y="2003425"/>
            <a:ext cx="88900" cy="190500"/>
            <a:chOff x="975" y="1262"/>
            <a:chExt cx="56" cy="120"/>
          </a:xfrm>
        </p:grpSpPr>
        <p:sp>
          <p:nvSpPr>
            <p:cNvPr id="52284" name="Freeform 51"/>
            <p:cNvSpPr>
              <a:spLocks/>
            </p:cNvSpPr>
            <p:nvPr/>
          </p:nvSpPr>
          <p:spPr bwMode="auto">
            <a:xfrm>
              <a:off x="975" y="12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5" name="Line 52"/>
            <p:cNvSpPr>
              <a:spLocks noChangeShapeType="1"/>
            </p:cNvSpPr>
            <p:nvPr/>
          </p:nvSpPr>
          <p:spPr bwMode="auto">
            <a:xfrm>
              <a:off x="1007" y="1262"/>
              <a:ext cx="1" cy="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67" name="Group 53"/>
          <p:cNvGrpSpPr>
            <a:grpSpLocks/>
          </p:cNvGrpSpPr>
          <p:nvPr/>
        </p:nvGrpSpPr>
        <p:grpSpPr bwMode="auto">
          <a:xfrm>
            <a:off x="1560513" y="4421188"/>
            <a:ext cx="88900" cy="201612"/>
            <a:chOff x="983" y="2785"/>
            <a:chExt cx="56" cy="127"/>
          </a:xfrm>
        </p:grpSpPr>
        <p:sp>
          <p:nvSpPr>
            <p:cNvPr id="52282" name="Freeform 54"/>
            <p:cNvSpPr>
              <a:spLocks/>
            </p:cNvSpPr>
            <p:nvPr/>
          </p:nvSpPr>
          <p:spPr bwMode="auto">
            <a:xfrm>
              <a:off x="983" y="2801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3" name="Line 55"/>
            <p:cNvSpPr>
              <a:spLocks noChangeShapeType="1"/>
            </p:cNvSpPr>
            <p:nvPr/>
          </p:nvSpPr>
          <p:spPr bwMode="auto">
            <a:xfrm>
              <a:off x="1015" y="2785"/>
              <a:ext cx="1" cy="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68" name="Rectangle 56"/>
          <p:cNvSpPr>
            <a:spLocks noChangeArrowheads="1"/>
          </p:cNvSpPr>
          <p:nvPr/>
        </p:nvSpPr>
        <p:spPr bwMode="auto">
          <a:xfrm>
            <a:off x="3487738" y="1536700"/>
            <a:ext cx="43799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First, we compute the cyclomatic </a:t>
            </a: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69" name="Rectangle 57"/>
          <p:cNvSpPr>
            <a:spLocks noChangeArrowheads="1"/>
          </p:cNvSpPr>
          <p:nvPr/>
        </p:nvSpPr>
        <p:spPr bwMode="auto">
          <a:xfrm>
            <a:off x="3487738" y="1852613"/>
            <a:ext cx="1533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complexity:</a:t>
            </a: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70" name="Rectangle 58"/>
          <p:cNvSpPr>
            <a:spLocks noChangeArrowheads="1"/>
          </p:cNvSpPr>
          <p:nvPr/>
        </p:nvSpPr>
        <p:spPr bwMode="auto">
          <a:xfrm>
            <a:off x="3487738" y="2168525"/>
            <a:ext cx="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71" name="Rectangle 59"/>
          <p:cNvSpPr>
            <a:spLocks noChangeArrowheads="1"/>
          </p:cNvSpPr>
          <p:nvPr/>
        </p:nvSpPr>
        <p:spPr bwMode="auto">
          <a:xfrm>
            <a:off x="3487738" y="2486025"/>
            <a:ext cx="46926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 of simple decisions + 1         </a:t>
            </a: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72" name="Rectangle 60"/>
          <p:cNvSpPr>
            <a:spLocks noChangeArrowheads="1"/>
          </p:cNvSpPr>
          <p:nvPr/>
        </p:nvSpPr>
        <p:spPr bwMode="auto">
          <a:xfrm>
            <a:off x="3487738" y="2801938"/>
            <a:ext cx="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73" name="Rectangle 61"/>
          <p:cNvSpPr>
            <a:spLocks noChangeArrowheads="1"/>
          </p:cNvSpPr>
          <p:nvPr/>
        </p:nvSpPr>
        <p:spPr bwMode="auto">
          <a:xfrm>
            <a:off x="3487738" y="3117850"/>
            <a:ext cx="9239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or</a:t>
            </a: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74" name="Rectangle 62"/>
          <p:cNvSpPr>
            <a:spLocks noChangeArrowheads="1"/>
          </p:cNvSpPr>
          <p:nvPr/>
        </p:nvSpPr>
        <p:spPr bwMode="auto">
          <a:xfrm>
            <a:off x="3487738" y="3435350"/>
            <a:ext cx="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75" name="Rectangle 63"/>
          <p:cNvSpPr>
            <a:spLocks noChangeArrowheads="1"/>
          </p:cNvSpPr>
          <p:nvPr/>
        </p:nvSpPr>
        <p:spPr bwMode="auto">
          <a:xfrm>
            <a:off x="3449638" y="3475038"/>
            <a:ext cx="38449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 of enclosed areas + 1</a:t>
            </a: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76" name="Rectangle 64"/>
          <p:cNvSpPr>
            <a:spLocks noChangeArrowheads="1"/>
          </p:cNvSpPr>
          <p:nvPr/>
        </p:nvSpPr>
        <p:spPr bwMode="auto">
          <a:xfrm>
            <a:off x="3487738" y="4067175"/>
            <a:ext cx="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77" name="Rectangle 65"/>
          <p:cNvSpPr>
            <a:spLocks noChangeArrowheads="1"/>
          </p:cNvSpPr>
          <p:nvPr/>
        </p:nvSpPr>
        <p:spPr bwMode="auto">
          <a:xfrm>
            <a:off x="3487738" y="4383088"/>
            <a:ext cx="26797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this case, V(G) = 4</a:t>
            </a: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278" name="Freeform 66"/>
          <p:cNvSpPr>
            <a:spLocks/>
          </p:cNvSpPr>
          <p:nvPr/>
        </p:nvSpPr>
        <p:spPr bwMode="auto">
          <a:xfrm>
            <a:off x="1054100" y="3194050"/>
            <a:ext cx="1279525" cy="481013"/>
          </a:xfrm>
          <a:custGeom>
            <a:avLst/>
            <a:gdLst>
              <a:gd name="T0" fmla="*/ 2147483646 w 806"/>
              <a:gd name="T1" fmla="*/ 2147483646 h 303"/>
              <a:gd name="T2" fmla="*/ 2147483646 w 806"/>
              <a:gd name="T3" fmla="*/ 2147483646 h 303"/>
              <a:gd name="T4" fmla="*/ 2147483646 w 806"/>
              <a:gd name="T5" fmla="*/ 2147483646 h 303"/>
              <a:gd name="T6" fmla="*/ 0 w 806"/>
              <a:gd name="T7" fmla="*/ 2147483646 h 303"/>
              <a:gd name="T8" fmla="*/ 0 w 806"/>
              <a:gd name="T9" fmla="*/ 2147483646 h 303"/>
              <a:gd name="T10" fmla="*/ 0 w 806"/>
              <a:gd name="T11" fmla="*/ 0 h 303"/>
              <a:gd name="T12" fmla="*/ 0 w 806"/>
              <a:gd name="T13" fmla="*/ 0 h 3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9" name="Freeform 67"/>
          <p:cNvSpPr>
            <a:spLocks/>
          </p:cNvSpPr>
          <p:nvPr/>
        </p:nvSpPr>
        <p:spPr bwMode="auto">
          <a:xfrm>
            <a:off x="1041400" y="3181350"/>
            <a:ext cx="1279525" cy="481013"/>
          </a:xfrm>
          <a:custGeom>
            <a:avLst/>
            <a:gdLst>
              <a:gd name="T0" fmla="*/ 2147483646 w 806"/>
              <a:gd name="T1" fmla="*/ 2147483646 h 303"/>
              <a:gd name="T2" fmla="*/ 2147483646 w 806"/>
              <a:gd name="T3" fmla="*/ 2147483646 h 303"/>
              <a:gd name="T4" fmla="*/ 0 w 806"/>
              <a:gd name="T5" fmla="*/ 2147483646 h 303"/>
              <a:gd name="T6" fmla="*/ 0 w 806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0" name="Rectangle 68"/>
          <p:cNvSpPr>
            <a:spLocks noChangeArrowheads="1"/>
          </p:cNvSpPr>
          <p:nvPr/>
        </p:nvSpPr>
        <p:spPr bwMode="auto">
          <a:xfrm>
            <a:off x="2049463" y="3155950"/>
            <a:ext cx="538162" cy="173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91C5B3-8757-45C8-9BF3-1024F4772CA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4225" y="241300"/>
            <a:ext cx="4113213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Cyclomatic Complexity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036763" y="1084263"/>
            <a:ext cx="44100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number of industry studies have indicated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036763" y="1336675"/>
            <a:ext cx="46339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 the higher V(G), the higher the probability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036763" y="1590675"/>
            <a:ext cx="9366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 errors.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299075" y="3940175"/>
            <a:ext cx="4572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V(G)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665288" y="2532063"/>
            <a:ext cx="8445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modules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3201988" y="3646488"/>
            <a:ext cx="111125" cy="182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190875" y="3636963"/>
            <a:ext cx="131763" cy="2016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313113" y="3595688"/>
            <a:ext cx="111125" cy="233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3303588" y="3586163"/>
            <a:ext cx="131762" cy="2524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3424238" y="3544888"/>
            <a:ext cx="111125" cy="284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3414713" y="3535363"/>
            <a:ext cx="131762" cy="3032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546475" y="3433763"/>
            <a:ext cx="120650" cy="3952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3535363" y="3424238"/>
            <a:ext cx="142875" cy="41433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3667125" y="3271838"/>
            <a:ext cx="122238" cy="557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3657600" y="3262313"/>
            <a:ext cx="141288" cy="57626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3789363" y="3179763"/>
            <a:ext cx="122237" cy="658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3779838" y="3170238"/>
            <a:ext cx="141287" cy="67786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3911600" y="2987675"/>
            <a:ext cx="111125" cy="841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3900488" y="2978150"/>
            <a:ext cx="131762" cy="8604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4032250" y="2400300"/>
            <a:ext cx="122238" cy="1428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4022725" y="2390775"/>
            <a:ext cx="141288" cy="14478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4154488" y="2339975"/>
            <a:ext cx="122237" cy="149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4144963" y="2330450"/>
            <a:ext cx="141287" cy="15176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5238750" y="3636963"/>
            <a:ext cx="111125" cy="1809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5229225" y="3625850"/>
            <a:ext cx="131763" cy="2032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5127625" y="3595688"/>
            <a:ext cx="111125" cy="233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5116513" y="3586163"/>
            <a:ext cx="131762" cy="2524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5016500" y="3535363"/>
            <a:ext cx="120650" cy="282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5005388" y="3524250"/>
            <a:ext cx="142875" cy="3048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4894263" y="3424238"/>
            <a:ext cx="111125" cy="393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884738" y="3413125"/>
            <a:ext cx="131762" cy="4159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4762500" y="3262313"/>
            <a:ext cx="122238" cy="5556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4752975" y="3251200"/>
            <a:ext cx="141288" cy="5778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4640263" y="3179763"/>
            <a:ext cx="122237" cy="6492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4630738" y="3170238"/>
            <a:ext cx="141287" cy="66833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4529138" y="2978150"/>
            <a:ext cx="122237" cy="8397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4519613" y="2968625"/>
            <a:ext cx="141287" cy="8604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4408488" y="2390775"/>
            <a:ext cx="111125" cy="143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4397375" y="2381250"/>
            <a:ext cx="131763" cy="14573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4276725" y="2330450"/>
            <a:ext cx="120650" cy="149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4265613" y="2319338"/>
            <a:ext cx="142875" cy="151923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 flipH="1">
            <a:off x="4083050" y="3554413"/>
            <a:ext cx="720725" cy="8715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2959100" y="4506913"/>
            <a:ext cx="253841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modules in this range are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2959100" y="4759325"/>
            <a:ext cx="17240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more error prone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95" name="Freeform 47"/>
          <p:cNvSpPr>
            <a:spLocks/>
          </p:cNvSpPr>
          <p:nvPr/>
        </p:nvSpPr>
        <p:spPr bwMode="auto">
          <a:xfrm>
            <a:off x="2927350" y="2300288"/>
            <a:ext cx="2879725" cy="1538287"/>
          </a:xfrm>
          <a:custGeom>
            <a:avLst/>
            <a:gdLst>
              <a:gd name="T0" fmla="*/ 0 w 1814"/>
              <a:gd name="T1" fmla="*/ 0 h 969"/>
              <a:gd name="T2" fmla="*/ 0 w 1814"/>
              <a:gd name="T3" fmla="*/ 2147483646 h 969"/>
              <a:gd name="T4" fmla="*/ 0 w 1814"/>
              <a:gd name="T5" fmla="*/ 2147483646 h 969"/>
              <a:gd name="T6" fmla="*/ 2147483646 w 1814"/>
              <a:gd name="T7" fmla="*/ 2147483646 h 969"/>
              <a:gd name="T8" fmla="*/ 2147483646 w 1814"/>
              <a:gd name="T9" fmla="*/ 2147483646 h 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4" h="969">
                <a:moveTo>
                  <a:pt x="0" y="0"/>
                </a:moveTo>
                <a:lnTo>
                  <a:pt x="0" y="969"/>
                </a:lnTo>
                <a:lnTo>
                  <a:pt x="1814" y="969"/>
                </a:lnTo>
              </a:path>
            </a:pathLst>
          </a:custGeom>
          <a:noFill/>
          <a:ln w="444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6" name="Freeform 48"/>
          <p:cNvSpPr>
            <a:spLocks/>
          </p:cNvSpPr>
          <p:nvPr/>
        </p:nvSpPr>
        <p:spPr bwMode="auto">
          <a:xfrm>
            <a:off x="2908300" y="2279650"/>
            <a:ext cx="2878138" cy="1538288"/>
          </a:xfrm>
          <a:custGeom>
            <a:avLst/>
            <a:gdLst>
              <a:gd name="T0" fmla="*/ 0 w 1813"/>
              <a:gd name="T1" fmla="*/ 0 h 969"/>
              <a:gd name="T2" fmla="*/ 0 w 1813"/>
              <a:gd name="T3" fmla="*/ 2147483646 h 969"/>
              <a:gd name="T4" fmla="*/ 2147483646 w 1813"/>
              <a:gd name="T5" fmla="*/ 2147483646 h 9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3" h="969">
                <a:moveTo>
                  <a:pt x="0" y="0"/>
                </a:moveTo>
                <a:lnTo>
                  <a:pt x="0" y="969"/>
                </a:lnTo>
                <a:lnTo>
                  <a:pt x="1813" y="969"/>
                </a:lnTo>
              </a:path>
            </a:pathLst>
          </a:custGeom>
          <a:noFill/>
          <a:ln w="444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F6CA5C-3F7C-41F6-8365-A2D638932B8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59013" y="206375"/>
            <a:ext cx="3289300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Basis Path Testing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757738" y="919163"/>
            <a:ext cx="2149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Next, we derive the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757738" y="1219200"/>
            <a:ext cx="2179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independent paths: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757738" y="1520825"/>
            <a:ext cx="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757738" y="1822450"/>
            <a:ext cx="1593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Since V(G) = 4,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757738" y="2124075"/>
            <a:ext cx="2233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there are four paths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757738" y="2425700"/>
            <a:ext cx="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4757738" y="2727325"/>
            <a:ext cx="1992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Path 1:  1,2,3,6,7,8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757738" y="3028950"/>
            <a:ext cx="1992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Path 2:  1,2,3,5,7,8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757738" y="3330575"/>
            <a:ext cx="179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Path 3:  1,2,4,7,8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4757738" y="3632200"/>
            <a:ext cx="2541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Path 4:  1,2,4,7,2,4,...7,8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4757738" y="3933825"/>
            <a:ext cx="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b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4757738" y="4235450"/>
            <a:ext cx="2446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Finally, we derive test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4757738" y="4537075"/>
            <a:ext cx="2560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cases to exercise these  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757738" y="4837113"/>
            <a:ext cx="658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paths.</a:t>
            </a:r>
            <a:endParaRPr lang="en-US" altLang="en-US" sz="16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1184275" y="1039813"/>
            <a:ext cx="2860675" cy="4064000"/>
            <a:chOff x="746" y="655"/>
            <a:chExt cx="1802" cy="2560"/>
          </a:xfrm>
        </p:grpSpPr>
        <p:sp>
          <p:nvSpPr>
            <p:cNvPr id="54291" name="Freeform 18"/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Freeform 19"/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0 w 343"/>
                <a:gd name="T5" fmla="*/ 167 h 342"/>
                <a:gd name="T6" fmla="*/ 168 w 343"/>
                <a:gd name="T7" fmla="*/ 342 h 342"/>
                <a:gd name="T8" fmla="*/ 168 w 343"/>
                <a:gd name="T9" fmla="*/ 342 h 342"/>
                <a:gd name="T10" fmla="*/ 343 w 343"/>
                <a:gd name="T11" fmla="*/ 167 h 342"/>
                <a:gd name="T12" fmla="*/ 343 w 343"/>
                <a:gd name="T13" fmla="*/ 167 h 342"/>
                <a:gd name="T14" fmla="*/ 168 w 343"/>
                <a:gd name="T15" fmla="*/ 0 h 342"/>
                <a:gd name="T16" fmla="*/ 168 w 343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Freeform 20"/>
            <p:cNvSpPr>
              <a:spLocks/>
            </p:cNvSpPr>
            <p:nvPr/>
          </p:nvSpPr>
          <p:spPr bwMode="auto">
            <a:xfrm>
              <a:off x="1841" y="1680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Oval 21"/>
            <p:cNvSpPr>
              <a:spLocks noChangeArrowheads="1"/>
            </p:cNvSpPr>
            <p:nvPr/>
          </p:nvSpPr>
          <p:spPr bwMode="auto">
            <a:xfrm>
              <a:off x="1430" y="662"/>
              <a:ext cx="107" cy="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295" name="Oval 22"/>
            <p:cNvSpPr>
              <a:spLocks noChangeArrowheads="1"/>
            </p:cNvSpPr>
            <p:nvPr/>
          </p:nvSpPr>
          <p:spPr bwMode="auto">
            <a:xfrm>
              <a:off x="1423" y="655"/>
              <a:ext cx="121" cy="144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296" name="Freeform 23"/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Freeform 24"/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Freeform 25"/>
            <p:cNvSpPr>
              <a:spLocks/>
            </p:cNvSpPr>
            <p:nvPr/>
          </p:nvSpPr>
          <p:spPr bwMode="auto">
            <a:xfrm>
              <a:off x="1308" y="1323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Freeform 26"/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Freeform 27"/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Freeform 28"/>
            <p:cNvSpPr>
              <a:spLocks/>
            </p:cNvSpPr>
            <p:nvPr/>
          </p:nvSpPr>
          <p:spPr bwMode="auto">
            <a:xfrm>
              <a:off x="1308" y="2577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Freeform 29"/>
            <p:cNvSpPr>
              <a:spLocks/>
            </p:cNvSpPr>
            <p:nvPr/>
          </p:nvSpPr>
          <p:spPr bwMode="auto">
            <a:xfrm>
              <a:off x="1673" y="1498"/>
              <a:ext cx="343" cy="106"/>
            </a:xfrm>
            <a:custGeom>
              <a:avLst/>
              <a:gdLst>
                <a:gd name="T0" fmla="*/ 0 w 343"/>
                <a:gd name="T1" fmla="*/ 0 h 106"/>
                <a:gd name="T2" fmla="*/ 343 w 343"/>
                <a:gd name="T3" fmla="*/ 0 h 106"/>
                <a:gd name="T4" fmla="*/ 343 w 343"/>
                <a:gd name="T5" fmla="*/ 0 h 106"/>
                <a:gd name="T6" fmla="*/ 343 w 343"/>
                <a:gd name="T7" fmla="*/ 106 h 106"/>
                <a:gd name="T8" fmla="*/ 343 w 343"/>
                <a:gd name="T9" fmla="*/ 106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3" h="106">
                  <a:moveTo>
                    <a:pt x="0" y="0"/>
                  </a:moveTo>
                  <a:lnTo>
                    <a:pt x="343" y="0"/>
                  </a:lnTo>
                  <a:lnTo>
                    <a:pt x="343" y="10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Freeform 30"/>
            <p:cNvSpPr>
              <a:spLocks/>
            </p:cNvSpPr>
            <p:nvPr/>
          </p:nvSpPr>
          <p:spPr bwMode="auto">
            <a:xfrm>
              <a:off x="1666" y="1490"/>
              <a:ext cx="342" cy="107"/>
            </a:xfrm>
            <a:custGeom>
              <a:avLst/>
              <a:gdLst>
                <a:gd name="T0" fmla="*/ 0 w 342"/>
                <a:gd name="T1" fmla="*/ 0 h 107"/>
                <a:gd name="T2" fmla="*/ 342 w 342"/>
                <a:gd name="T3" fmla="*/ 0 h 107"/>
                <a:gd name="T4" fmla="*/ 342 w 342"/>
                <a:gd name="T5" fmla="*/ 107 h 1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2" h="107">
                  <a:moveTo>
                    <a:pt x="0" y="0"/>
                  </a:moveTo>
                  <a:lnTo>
                    <a:pt x="342" y="0"/>
                  </a:lnTo>
                  <a:lnTo>
                    <a:pt x="342" y="107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Line 31"/>
            <p:cNvSpPr>
              <a:spLocks noChangeShapeType="1"/>
            </p:cNvSpPr>
            <p:nvPr/>
          </p:nvSpPr>
          <p:spPr bwMode="auto">
            <a:xfrm>
              <a:off x="1468" y="784"/>
              <a:ext cx="1" cy="532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Rectangle 32"/>
            <p:cNvSpPr>
              <a:spLocks noChangeArrowheads="1"/>
            </p:cNvSpPr>
            <p:nvPr/>
          </p:nvSpPr>
          <p:spPr bwMode="auto">
            <a:xfrm>
              <a:off x="1324" y="913"/>
              <a:ext cx="296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06" name="Rectangle 33"/>
            <p:cNvSpPr>
              <a:spLocks noChangeArrowheads="1"/>
            </p:cNvSpPr>
            <p:nvPr/>
          </p:nvSpPr>
          <p:spPr bwMode="auto">
            <a:xfrm>
              <a:off x="1316" y="905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07" name="Freeform 34"/>
            <p:cNvSpPr>
              <a:spLocks/>
            </p:cNvSpPr>
            <p:nvPr/>
          </p:nvSpPr>
          <p:spPr bwMode="auto">
            <a:xfrm>
              <a:off x="1042" y="1483"/>
              <a:ext cx="259" cy="296"/>
            </a:xfrm>
            <a:custGeom>
              <a:avLst/>
              <a:gdLst>
                <a:gd name="T0" fmla="*/ 259 w 259"/>
                <a:gd name="T1" fmla="*/ 0 h 296"/>
                <a:gd name="T2" fmla="*/ 0 w 259"/>
                <a:gd name="T3" fmla="*/ 0 h 296"/>
                <a:gd name="T4" fmla="*/ 0 w 259"/>
                <a:gd name="T5" fmla="*/ 296 h 2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" h="296">
                  <a:moveTo>
                    <a:pt x="259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Freeform 35"/>
            <p:cNvSpPr>
              <a:spLocks/>
            </p:cNvSpPr>
            <p:nvPr/>
          </p:nvSpPr>
          <p:spPr bwMode="auto">
            <a:xfrm>
              <a:off x="2191" y="1855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0 h 175"/>
                <a:gd name="T6" fmla="*/ 205 w 205"/>
                <a:gd name="T7" fmla="*/ 175 h 175"/>
                <a:gd name="T8" fmla="*/ 205 w 20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Freeform 36"/>
            <p:cNvSpPr>
              <a:spLocks/>
            </p:cNvSpPr>
            <p:nvPr/>
          </p:nvSpPr>
          <p:spPr bwMode="auto">
            <a:xfrm>
              <a:off x="2183" y="1847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175 h 1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Freeform 37"/>
            <p:cNvSpPr>
              <a:spLocks/>
            </p:cNvSpPr>
            <p:nvPr/>
          </p:nvSpPr>
          <p:spPr bwMode="auto">
            <a:xfrm>
              <a:off x="1673" y="1855"/>
              <a:ext cx="191" cy="220"/>
            </a:xfrm>
            <a:custGeom>
              <a:avLst/>
              <a:gdLst>
                <a:gd name="T0" fmla="*/ 191 w 191"/>
                <a:gd name="T1" fmla="*/ 0 h 220"/>
                <a:gd name="T2" fmla="*/ 0 w 191"/>
                <a:gd name="T3" fmla="*/ 0 h 220"/>
                <a:gd name="T4" fmla="*/ 0 w 191"/>
                <a:gd name="T5" fmla="*/ 0 h 220"/>
                <a:gd name="T6" fmla="*/ 0 w 191"/>
                <a:gd name="T7" fmla="*/ 220 h 220"/>
                <a:gd name="T8" fmla="*/ 0 w 191"/>
                <a:gd name="T9" fmla="*/ 22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0">
                  <a:moveTo>
                    <a:pt x="191" y="0"/>
                  </a:moveTo>
                  <a:lnTo>
                    <a:pt x="0" y="0"/>
                  </a:lnTo>
                  <a:lnTo>
                    <a:pt x="0" y="22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1" name="Freeform 38"/>
            <p:cNvSpPr>
              <a:spLocks/>
            </p:cNvSpPr>
            <p:nvPr/>
          </p:nvSpPr>
          <p:spPr bwMode="auto">
            <a:xfrm>
              <a:off x="1666" y="1847"/>
              <a:ext cx="190" cy="221"/>
            </a:xfrm>
            <a:custGeom>
              <a:avLst/>
              <a:gdLst>
                <a:gd name="T0" fmla="*/ 190 w 190"/>
                <a:gd name="T1" fmla="*/ 0 h 221"/>
                <a:gd name="T2" fmla="*/ 0 w 190"/>
                <a:gd name="T3" fmla="*/ 0 h 221"/>
                <a:gd name="T4" fmla="*/ 0 w 190"/>
                <a:gd name="T5" fmla="*/ 221 h 2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" h="221">
                  <a:moveTo>
                    <a:pt x="190" y="0"/>
                  </a:move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Freeform 39"/>
            <p:cNvSpPr>
              <a:spLocks/>
            </p:cNvSpPr>
            <p:nvPr/>
          </p:nvSpPr>
          <p:spPr bwMode="auto">
            <a:xfrm>
              <a:off x="1658" y="2182"/>
              <a:ext cx="738" cy="98"/>
            </a:xfrm>
            <a:custGeom>
              <a:avLst/>
              <a:gdLst>
                <a:gd name="T0" fmla="*/ 0 w 738"/>
                <a:gd name="T1" fmla="*/ 0 h 98"/>
                <a:gd name="T2" fmla="*/ 0 w 738"/>
                <a:gd name="T3" fmla="*/ 98 h 98"/>
                <a:gd name="T4" fmla="*/ 0 w 738"/>
                <a:gd name="T5" fmla="*/ 98 h 98"/>
                <a:gd name="T6" fmla="*/ 738 w 738"/>
                <a:gd name="T7" fmla="*/ 98 h 98"/>
                <a:gd name="T8" fmla="*/ 738 w 738"/>
                <a:gd name="T9" fmla="*/ 98 h 98"/>
                <a:gd name="T10" fmla="*/ 738 w 738"/>
                <a:gd name="T11" fmla="*/ 0 h 98"/>
                <a:gd name="T12" fmla="*/ 738 w 738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8" h="98">
                  <a:moveTo>
                    <a:pt x="0" y="0"/>
                  </a:moveTo>
                  <a:lnTo>
                    <a:pt x="0" y="98"/>
                  </a:lnTo>
                  <a:lnTo>
                    <a:pt x="738" y="98"/>
                  </a:lnTo>
                  <a:lnTo>
                    <a:pt x="73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Rectangle 40"/>
            <p:cNvSpPr>
              <a:spLocks noChangeArrowheads="1"/>
            </p:cNvSpPr>
            <p:nvPr/>
          </p:nvSpPr>
          <p:spPr bwMode="auto">
            <a:xfrm>
              <a:off x="1651" y="2174"/>
              <a:ext cx="737" cy="9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14" name="Rectangle 41"/>
            <p:cNvSpPr>
              <a:spLocks noChangeArrowheads="1"/>
            </p:cNvSpPr>
            <p:nvPr/>
          </p:nvSpPr>
          <p:spPr bwMode="auto">
            <a:xfrm>
              <a:off x="1499" y="1931"/>
              <a:ext cx="289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15" name="Rectangle 42"/>
            <p:cNvSpPr>
              <a:spLocks noChangeArrowheads="1"/>
            </p:cNvSpPr>
            <p:nvPr/>
          </p:nvSpPr>
          <p:spPr bwMode="auto">
            <a:xfrm>
              <a:off x="1491" y="1923"/>
              <a:ext cx="304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16" name="Rectangle 43"/>
            <p:cNvSpPr>
              <a:spLocks noChangeArrowheads="1"/>
            </p:cNvSpPr>
            <p:nvPr/>
          </p:nvSpPr>
          <p:spPr bwMode="auto">
            <a:xfrm>
              <a:off x="2244" y="1931"/>
              <a:ext cx="297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17" name="Rectangle 44"/>
            <p:cNvSpPr>
              <a:spLocks noChangeArrowheads="1"/>
            </p:cNvSpPr>
            <p:nvPr/>
          </p:nvSpPr>
          <p:spPr bwMode="auto">
            <a:xfrm>
              <a:off x="2236" y="1923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18" name="Rectangle 45"/>
            <p:cNvSpPr>
              <a:spLocks noChangeArrowheads="1"/>
            </p:cNvSpPr>
            <p:nvPr/>
          </p:nvSpPr>
          <p:spPr bwMode="auto">
            <a:xfrm>
              <a:off x="898" y="1809"/>
              <a:ext cx="296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19" name="Rectangle 46"/>
            <p:cNvSpPr>
              <a:spLocks noChangeArrowheads="1"/>
            </p:cNvSpPr>
            <p:nvPr/>
          </p:nvSpPr>
          <p:spPr bwMode="auto">
            <a:xfrm>
              <a:off x="890" y="1802"/>
              <a:ext cx="312" cy="243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20" name="Line 47"/>
            <p:cNvSpPr>
              <a:spLocks noChangeShapeType="1"/>
            </p:cNvSpPr>
            <p:nvPr/>
          </p:nvSpPr>
          <p:spPr bwMode="auto">
            <a:xfrm>
              <a:off x="1468" y="2372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Line 48"/>
            <p:cNvSpPr>
              <a:spLocks noChangeShapeType="1"/>
            </p:cNvSpPr>
            <p:nvPr/>
          </p:nvSpPr>
          <p:spPr bwMode="auto">
            <a:xfrm>
              <a:off x="1468" y="2881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Oval 49"/>
            <p:cNvSpPr>
              <a:spLocks noChangeArrowheads="1"/>
            </p:cNvSpPr>
            <p:nvPr/>
          </p:nvSpPr>
          <p:spPr bwMode="auto">
            <a:xfrm>
              <a:off x="1430" y="3086"/>
              <a:ext cx="107" cy="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23" name="Oval 50"/>
            <p:cNvSpPr>
              <a:spLocks noChangeArrowheads="1"/>
            </p:cNvSpPr>
            <p:nvPr/>
          </p:nvSpPr>
          <p:spPr bwMode="auto">
            <a:xfrm>
              <a:off x="1423" y="3078"/>
              <a:ext cx="121" cy="137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4324" name="Freeform 51"/>
            <p:cNvSpPr>
              <a:spLocks/>
            </p:cNvSpPr>
            <p:nvPr/>
          </p:nvSpPr>
          <p:spPr bwMode="auto">
            <a:xfrm>
              <a:off x="753" y="1285"/>
              <a:ext cx="730" cy="1444"/>
            </a:xfrm>
            <a:custGeom>
              <a:avLst/>
              <a:gdLst>
                <a:gd name="T0" fmla="*/ 563 w 730"/>
                <a:gd name="T1" fmla="*/ 1444 h 1444"/>
                <a:gd name="T2" fmla="*/ 0 w 730"/>
                <a:gd name="T3" fmla="*/ 1444 h 1444"/>
                <a:gd name="T4" fmla="*/ 0 w 730"/>
                <a:gd name="T5" fmla="*/ 1444 h 1444"/>
                <a:gd name="T6" fmla="*/ 0 w 730"/>
                <a:gd name="T7" fmla="*/ 0 h 1444"/>
                <a:gd name="T8" fmla="*/ 0 w 730"/>
                <a:gd name="T9" fmla="*/ 0 h 1444"/>
                <a:gd name="T10" fmla="*/ 730 w 730"/>
                <a:gd name="T11" fmla="*/ 0 h 1444"/>
                <a:gd name="T12" fmla="*/ 730 w 730"/>
                <a:gd name="T13" fmla="*/ 0 h 1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0" h="1444">
                  <a:moveTo>
                    <a:pt x="563" y="1444"/>
                  </a:moveTo>
                  <a:lnTo>
                    <a:pt x="0" y="1444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Freeform 52"/>
            <p:cNvSpPr>
              <a:spLocks/>
            </p:cNvSpPr>
            <p:nvPr/>
          </p:nvSpPr>
          <p:spPr bwMode="auto">
            <a:xfrm>
              <a:off x="746" y="1278"/>
              <a:ext cx="730" cy="1443"/>
            </a:xfrm>
            <a:custGeom>
              <a:avLst/>
              <a:gdLst>
                <a:gd name="T0" fmla="*/ 562 w 730"/>
                <a:gd name="T1" fmla="*/ 1443 h 1443"/>
                <a:gd name="T2" fmla="*/ 0 w 730"/>
                <a:gd name="T3" fmla="*/ 1443 h 1443"/>
                <a:gd name="T4" fmla="*/ 0 w 730"/>
                <a:gd name="T5" fmla="*/ 0 h 1443"/>
                <a:gd name="T6" fmla="*/ 730 w 730"/>
                <a:gd name="T7" fmla="*/ 0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0" h="1443">
                  <a:moveTo>
                    <a:pt x="562" y="1443"/>
                  </a:moveTo>
                  <a:lnTo>
                    <a:pt x="0" y="1443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26" name="Group 53"/>
            <p:cNvGrpSpPr>
              <a:grpSpLocks/>
            </p:cNvGrpSpPr>
            <p:nvPr/>
          </p:nvGrpSpPr>
          <p:grpSpPr bwMode="auto">
            <a:xfrm>
              <a:off x="1324" y="1247"/>
              <a:ext cx="152" cy="53"/>
              <a:chOff x="1324" y="1247"/>
              <a:chExt cx="152" cy="53"/>
            </a:xfrm>
          </p:grpSpPr>
          <p:sp>
            <p:nvSpPr>
              <p:cNvPr id="54352" name="Freeform 54"/>
              <p:cNvSpPr>
                <a:spLocks/>
              </p:cNvSpPr>
              <p:nvPr/>
            </p:nvSpPr>
            <p:spPr bwMode="auto">
              <a:xfrm>
                <a:off x="1362" y="1247"/>
                <a:ext cx="114" cy="53"/>
              </a:xfrm>
              <a:custGeom>
                <a:avLst/>
                <a:gdLst>
                  <a:gd name="T0" fmla="*/ 114 w 114"/>
                  <a:gd name="T1" fmla="*/ 23 h 53"/>
                  <a:gd name="T2" fmla="*/ 0 w 114"/>
                  <a:gd name="T3" fmla="*/ 53 h 53"/>
                  <a:gd name="T4" fmla="*/ 0 w 114"/>
                  <a:gd name="T5" fmla="*/ 23 h 53"/>
                  <a:gd name="T6" fmla="*/ 0 w 114"/>
                  <a:gd name="T7" fmla="*/ 0 h 53"/>
                  <a:gd name="T8" fmla="*/ 114 w 114"/>
                  <a:gd name="T9" fmla="*/ 23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3">
                    <a:moveTo>
                      <a:pt x="114" y="23"/>
                    </a:moveTo>
                    <a:lnTo>
                      <a:pt x="0" y="5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11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3" name="Line 55"/>
              <p:cNvSpPr>
                <a:spLocks noChangeShapeType="1"/>
              </p:cNvSpPr>
              <p:nvPr/>
            </p:nvSpPr>
            <p:spPr bwMode="auto">
              <a:xfrm>
                <a:off x="1324" y="1270"/>
                <a:ext cx="3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27" name="Group 56"/>
            <p:cNvGrpSpPr>
              <a:grpSpLocks/>
            </p:cNvGrpSpPr>
            <p:nvPr/>
          </p:nvGrpSpPr>
          <p:grpSpPr bwMode="auto">
            <a:xfrm>
              <a:off x="1962" y="1490"/>
              <a:ext cx="54" cy="183"/>
              <a:chOff x="1962" y="1490"/>
              <a:chExt cx="54" cy="183"/>
            </a:xfrm>
          </p:grpSpPr>
          <p:sp>
            <p:nvSpPr>
              <p:cNvPr id="54350" name="Freeform 57"/>
              <p:cNvSpPr>
                <a:spLocks/>
              </p:cNvSpPr>
              <p:nvPr/>
            </p:nvSpPr>
            <p:spPr bwMode="auto">
              <a:xfrm>
                <a:off x="1962" y="1559"/>
                <a:ext cx="54" cy="114"/>
              </a:xfrm>
              <a:custGeom>
                <a:avLst/>
                <a:gdLst>
                  <a:gd name="T0" fmla="*/ 31 w 54"/>
                  <a:gd name="T1" fmla="*/ 114 h 114"/>
                  <a:gd name="T2" fmla="*/ 0 w 54"/>
                  <a:gd name="T3" fmla="*/ 0 h 114"/>
                  <a:gd name="T4" fmla="*/ 31 w 54"/>
                  <a:gd name="T5" fmla="*/ 0 h 114"/>
                  <a:gd name="T6" fmla="*/ 54 w 54"/>
                  <a:gd name="T7" fmla="*/ 0 h 114"/>
                  <a:gd name="T8" fmla="*/ 31 w 54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54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1" name="Line 58"/>
              <p:cNvSpPr>
                <a:spLocks noChangeShapeType="1"/>
              </p:cNvSpPr>
              <p:nvPr/>
            </p:nvSpPr>
            <p:spPr bwMode="auto">
              <a:xfrm>
                <a:off x="1993" y="1490"/>
                <a:ext cx="1" cy="6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28" name="Group 59"/>
            <p:cNvGrpSpPr>
              <a:grpSpLocks/>
            </p:cNvGrpSpPr>
            <p:nvPr/>
          </p:nvGrpSpPr>
          <p:grpSpPr bwMode="auto">
            <a:xfrm>
              <a:off x="1019" y="1642"/>
              <a:ext cx="61" cy="167"/>
              <a:chOff x="1019" y="1642"/>
              <a:chExt cx="61" cy="167"/>
            </a:xfrm>
          </p:grpSpPr>
          <p:sp>
            <p:nvSpPr>
              <p:cNvPr id="54348" name="Freeform 60"/>
              <p:cNvSpPr>
                <a:spLocks/>
              </p:cNvSpPr>
              <p:nvPr/>
            </p:nvSpPr>
            <p:spPr bwMode="auto">
              <a:xfrm>
                <a:off x="1019" y="1695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9" name="Line 61"/>
              <p:cNvSpPr>
                <a:spLocks noChangeShapeType="1"/>
              </p:cNvSpPr>
              <p:nvPr/>
            </p:nvSpPr>
            <p:spPr bwMode="auto">
              <a:xfrm>
                <a:off x="1050" y="1642"/>
                <a:ext cx="1" cy="5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29" name="Group 62"/>
            <p:cNvGrpSpPr>
              <a:grpSpLocks/>
            </p:cNvGrpSpPr>
            <p:nvPr/>
          </p:nvGrpSpPr>
          <p:grpSpPr bwMode="auto">
            <a:xfrm>
              <a:off x="1445" y="2379"/>
              <a:ext cx="61" cy="198"/>
              <a:chOff x="1445" y="2379"/>
              <a:chExt cx="61" cy="198"/>
            </a:xfrm>
          </p:grpSpPr>
          <p:sp>
            <p:nvSpPr>
              <p:cNvPr id="54346" name="Freeform 63"/>
              <p:cNvSpPr>
                <a:spLocks/>
              </p:cNvSpPr>
              <p:nvPr/>
            </p:nvSpPr>
            <p:spPr bwMode="auto">
              <a:xfrm>
                <a:off x="1445" y="2463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7" name="Line 64"/>
              <p:cNvSpPr>
                <a:spLocks noChangeShapeType="1"/>
              </p:cNvSpPr>
              <p:nvPr/>
            </p:nvSpPr>
            <p:spPr bwMode="auto">
              <a:xfrm>
                <a:off x="1476" y="2379"/>
                <a:ext cx="1" cy="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30" name="Group 65"/>
            <p:cNvGrpSpPr>
              <a:grpSpLocks/>
            </p:cNvGrpSpPr>
            <p:nvPr/>
          </p:nvGrpSpPr>
          <p:grpSpPr bwMode="auto">
            <a:xfrm>
              <a:off x="1445" y="1171"/>
              <a:ext cx="61" cy="152"/>
              <a:chOff x="1445" y="1171"/>
              <a:chExt cx="61" cy="152"/>
            </a:xfrm>
          </p:grpSpPr>
          <p:sp>
            <p:nvSpPr>
              <p:cNvPr id="54344" name="Freeform 66"/>
              <p:cNvSpPr>
                <a:spLocks/>
              </p:cNvSpPr>
              <p:nvPr/>
            </p:nvSpPr>
            <p:spPr bwMode="auto">
              <a:xfrm>
                <a:off x="1445" y="1209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5" name="Line 67"/>
              <p:cNvSpPr>
                <a:spLocks noChangeShapeType="1"/>
              </p:cNvSpPr>
              <p:nvPr/>
            </p:nvSpPr>
            <p:spPr bwMode="auto">
              <a:xfrm>
                <a:off x="1476" y="1171"/>
                <a:ext cx="1" cy="3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31" name="Group 68"/>
            <p:cNvGrpSpPr>
              <a:grpSpLocks/>
            </p:cNvGrpSpPr>
            <p:nvPr/>
          </p:nvGrpSpPr>
          <p:grpSpPr bwMode="auto">
            <a:xfrm>
              <a:off x="1445" y="2919"/>
              <a:ext cx="61" cy="136"/>
              <a:chOff x="1445" y="2919"/>
              <a:chExt cx="61" cy="136"/>
            </a:xfrm>
          </p:grpSpPr>
          <p:sp>
            <p:nvSpPr>
              <p:cNvPr id="54342" name="Freeform 69"/>
              <p:cNvSpPr>
                <a:spLocks/>
              </p:cNvSpPr>
              <p:nvPr/>
            </p:nvSpPr>
            <p:spPr bwMode="auto">
              <a:xfrm>
                <a:off x="1445" y="2941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3" name="Line 70"/>
              <p:cNvSpPr>
                <a:spLocks noChangeShapeType="1"/>
              </p:cNvSpPr>
              <p:nvPr/>
            </p:nvSpPr>
            <p:spPr bwMode="auto">
              <a:xfrm>
                <a:off x="1476" y="2919"/>
                <a:ext cx="1" cy="2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32" name="Freeform 71"/>
            <p:cNvSpPr>
              <a:spLocks/>
            </p:cNvSpPr>
            <p:nvPr/>
          </p:nvSpPr>
          <p:spPr bwMode="auto">
            <a:xfrm>
              <a:off x="1057" y="2045"/>
              <a:ext cx="959" cy="372"/>
            </a:xfrm>
            <a:custGeom>
              <a:avLst/>
              <a:gdLst>
                <a:gd name="T0" fmla="*/ 959 w 959"/>
                <a:gd name="T1" fmla="*/ 258 h 372"/>
                <a:gd name="T2" fmla="*/ 959 w 959"/>
                <a:gd name="T3" fmla="*/ 372 h 372"/>
                <a:gd name="T4" fmla="*/ 959 w 959"/>
                <a:gd name="T5" fmla="*/ 372 h 372"/>
                <a:gd name="T6" fmla="*/ 0 w 959"/>
                <a:gd name="T7" fmla="*/ 372 h 372"/>
                <a:gd name="T8" fmla="*/ 0 w 959"/>
                <a:gd name="T9" fmla="*/ 372 h 372"/>
                <a:gd name="T10" fmla="*/ 0 w 959"/>
                <a:gd name="T11" fmla="*/ 0 h 372"/>
                <a:gd name="T12" fmla="*/ 0 w 959"/>
                <a:gd name="T13" fmla="*/ 0 h 3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59" h="372">
                  <a:moveTo>
                    <a:pt x="959" y="258"/>
                  </a:moveTo>
                  <a:lnTo>
                    <a:pt x="959" y="372"/>
                  </a:lnTo>
                  <a:lnTo>
                    <a:pt x="0" y="372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3" name="Freeform 72"/>
            <p:cNvSpPr>
              <a:spLocks/>
            </p:cNvSpPr>
            <p:nvPr/>
          </p:nvSpPr>
          <p:spPr bwMode="auto">
            <a:xfrm>
              <a:off x="1050" y="2037"/>
              <a:ext cx="958" cy="373"/>
            </a:xfrm>
            <a:custGeom>
              <a:avLst/>
              <a:gdLst>
                <a:gd name="T0" fmla="*/ 958 w 958"/>
                <a:gd name="T1" fmla="*/ 259 h 373"/>
                <a:gd name="T2" fmla="*/ 958 w 958"/>
                <a:gd name="T3" fmla="*/ 373 h 373"/>
                <a:gd name="T4" fmla="*/ 0 w 958"/>
                <a:gd name="T5" fmla="*/ 373 h 373"/>
                <a:gd name="T6" fmla="*/ 0 w 958"/>
                <a:gd name="T7" fmla="*/ 0 h 3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8" h="373">
                  <a:moveTo>
                    <a:pt x="958" y="259"/>
                  </a:moveTo>
                  <a:lnTo>
                    <a:pt x="958" y="373"/>
                  </a:ln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77" name="Rectangle 73"/>
            <p:cNvSpPr>
              <a:spLocks noChangeArrowheads="1"/>
            </p:cNvSpPr>
            <p:nvPr/>
          </p:nvSpPr>
          <p:spPr bwMode="auto">
            <a:xfrm>
              <a:off x="1483" y="982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0778" name="Rectangle 74"/>
            <p:cNvSpPr>
              <a:spLocks noChangeArrowheads="1"/>
            </p:cNvSpPr>
            <p:nvPr/>
          </p:nvSpPr>
          <p:spPr bwMode="auto">
            <a:xfrm>
              <a:off x="1468" y="1453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0779" name="Rectangle 75"/>
            <p:cNvSpPr>
              <a:spLocks noChangeArrowheads="1"/>
            </p:cNvSpPr>
            <p:nvPr/>
          </p:nvSpPr>
          <p:spPr bwMode="auto">
            <a:xfrm>
              <a:off x="2001" y="1795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0780" name="Rectangle 76"/>
            <p:cNvSpPr>
              <a:spLocks noChangeArrowheads="1"/>
            </p:cNvSpPr>
            <p:nvPr/>
          </p:nvSpPr>
          <p:spPr bwMode="auto">
            <a:xfrm>
              <a:off x="989" y="1893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endPara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0781" name="Rectangle 77"/>
            <p:cNvSpPr>
              <a:spLocks noChangeArrowheads="1"/>
            </p:cNvSpPr>
            <p:nvPr/>
          </p:nvSpPr>
          <p:spPr bwMode="auto">
            <a:xfrm>
              <a:off x="1635" y="2030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0782" name="Rectangle 78"/>
            <p:cNvSpPr>
              <a:spLocks noChangeArrowheads="1"/>
            </p:cNvSpPr>
            <p:nvPr/>
          </p:nvSpPr>
          <p:spPr bwMode="auto">
            <a:xfrm>
              <a:off x="2381" y="2030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  <a:endPara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0783" name="Rectangle 79"/>
            <p:cNvSpPr>
              <a:spLocks noChangeArrowheads="1"/>
            </p:cNvSpPr>
            <p:nvPr/>
          </p:nvSpPr>
          <p:spPr bwMode="auto">
            <a:xfrm>
              <a:off x="1468" y="2676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  <a:endPara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0784" name="Rectangle 80"/>
            <p:cNvSpPr>
              <a:spLocks noChangeArrowheads="1"/>
            </p:cNvSpPr>
            <p:nvPr/>
          </p:nvSpPr>
          <p:spPr bwMode="auto">
            <a:xfrm>
              <a:off x="1590" y="3063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  <a:endPara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62D202-6AD8-44B8-A1E9-5C0FCCA313F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49463" y="280988"/>
            <a:ext cx="4389437" cy="5445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Basis Path Testing Notes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901700" y="1431925"/>
            <a:ext cx="2232025" cy="3162300"/>
            <a:chOff x="568" y="896"/>
            <a:chExt cx="1406" cy="1992"/>
          </a:xfrm>
        </p:grpSpPr>
        <p:sp>
          <p:nvSpPr>
            <p:cNvPr id="55322" name="Freeform 4"/>
            <p:cNvSpPr>
              <a:spLocks/>
            </p:cNvSpPr>
            <p:nvPr/>
          </p:nvSpPr>
          <p:spPr bwMode="auto">
            <a:xfrm>
              <a:off x="1423" y="1701"/>
              <a:ext cx="271" cy="263"/>
            </a:xfrm>
            <a:custGeom>
              <a:avLst/>
              <a:gdLst>
                <a:gd name="T0" fmla="*/ 135 w 271"/>
                <a:gd name="T1" fmla="*/ 0 h 263"/>
                <a:gd name="T2" fmla="*/ 0 w 271"/>
                <a:gd name="T3" fmla="*/ 135 h 263"/>
                <a:gd name="T4" fmla="*/ 135 w 271"/>
                <a:gd name="T5" fmla="*/ 263 h 263"/>
                <a:gd name="T6" fmla="*/ 271 w 271"/>
                <a:gd name="T7" fmla="*/ 135 h 263"/>
                <a:gd name="T8" fmla="*/ 135 w 271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" h="263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Freeform 5"/>
            <p:cNvSpPr>
              <a:spLocks/>
            </p:cNvSpPr>
            <p:nvPr/>
          </p:nvSpPr>
          <p:spPr bwMode="auto">
            <a:xfrm>
              <a:off x="1423" y="1701"/>
              <a:ext cx="271" cy="263"/>
            </a:xfrm>
            <a:custGeom>
              <a:avLst/>
              <a:gdLst>
                <a:gd name="T0" fmla="*/ 135 w 271"/>
                <a:gd name="T1" fmla="*/ 0 h 263"/>
                <a:gd name="T2" fmla="*/ 0 w 271"/>
                <a:gd name="T3" fmla="*/ 135 h 263"/>
                <a:gd name="T4" fmla="*/ 0 w 271"/>
                <a:gd name="T5" fmla="*/ 135 h 263"/>
                <a:gd name="T6" fmla="*/ 135 w 271"/>
                <a:gd name="T7" fmla="*/ 263 h 263"/>
                <a:gd name="T8" fmla="*/ 135 w 271"/>
                <a:gd name="T9" fmla="*/ 263 h 263"/>
                <a:gd name="T10" fmla="*/ 271 w 271"/>
                <a:gd name="T11" fmla="*/ 135 h 263"/>
                <a:gd name="T12" fmla="*/ 271 w 271"/>
                <a:gd name="T13" fmla="*/ 135 h 263"/>
                <a:gd name="T14" fmla="*/ 135 w 271"/>
                <a:gd name="T15" fmla="*/ 0 h 263"/>
                <a:gd name="T16" fmla="*/ 135 w 271"/>
                <a:gd name="T17" fmla="*/ 0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1" h="263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Freeform 6"/>
            <p:cNvSpPr>
              <a:spLocks/>
            </p:cNvSpPr>
            <p:nvPr/>
          </p:nvSpPr>
          <p:spPr bwMode="auto">
            <a:xfrm>
              <a:off x="1415" y="1693"/>
              <a:ext cx="271" cy="263"/>
            </a:xfrm>
            <a:custGeom>
              <a:avLst/>
              <a:gdLst>
                <a:gd name="T0" fmla="*/ 135 w 271"/>
                <a:gd name="T1" fmla="*/ 0 h 263"/>
                <a:gd name="T2" fmla="*/ 0 w 271"/>
                <a:gd name="T3" fmla="*/ 135 h 263"/>
                <a:gd name="T4" fmla="*/ 135 w 271"/>
                <a:gd name="T5" fmla="*/ 263 h 263"/>
                <a:gd name="T6" fmla="*/ 271 w 271"/>
                <a:gd name="T7" fmla="*/ 135 h 263"/>
                <a:gd name="T8" fmla="*/ 135 w 271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" h="263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Oval 7"/>
            <p:cNvSpPr>
              <a:spLocks noChangeArrowheads="1"/>
            </p:cNvSpPr>
            <p:nvPr/>
          </p:nvSpPr>
          <p:spPr bwMode="auto">
            <a:xfrm>
              <a:off x="1103" y="904"/>
              <a:ext cx="80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26" name="Oval 8"/>
            <p:cNvSpPr>
              <a:spLocks noChangeArrowheads="1"/>
            </p:cNvSpPr>
            <p:nvPr/>
          </p:nvSpPr>
          <p:spPr bwMode="auto">
            <a:xfrm>
              <a:off x="1095" y="896"/>
              <a:ext cx="96" cy="112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27" name="Freeform 9"/>
            <p:cNvSpPr>
              <a:spLocks/>
            </p:cNvSpPr>
            <p:nvPr/>
          </p:nvSpPr>
          <p:spPr bwMode="auto">
            <a:xfrm>
              <a:off x="1007" y="1430"/>
              <a:ext cx="272" cy="255"/>
            </a:xfrm>
            <a:custGeom>
              <a:avLst/>
              <a:gdLst>
                <a:gd name="T0" fmla="*/ 136 w 272"/>
                <a:gd name="T1" fmla="*/ 0 h 255"/>
                <a:gd name="T2" fmla="*/ 0 w 272"/>
                <a:gd name="T3" fmla="*/ 119 h 255"/>
                <a:gd name="T4" fmla="*/ 136 w 272"/>
                <a:gd name="T5" fmla="*/ 255 h 255"/>
                <a:gd name="T6" fmla="*/ 272 w 272"/>
                <a:gd name="T7" fmla="*/ 119 h 255"/>
                <a:gd name="T8" fmla="*/ 136 w 272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255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Freeform 10"/>
            <p:cNvSpPr>
              <a:spLocks/>
            </p:cNvSpPr>
            <p:nvPr/>
          </p:nvSpPr>
          <p:spPr bwMode="auto">
            <a:xfrm>
              <a:off x="1007" y="1430"/>
              <a:ext cx="272" cy="255"/>
            </a:xfrm>
            <a:custGeom>
              <a:avLst/>
              <a:gdLst>
                <a:gd name="T0" fmla="*/ 136 w 272"/>
                <a:gd name="T1" fmla="*/ 0 h 255"/>
                <a:gd name="T2" fmla="*/ 0 w 272"/>
                <a:gd name="T3" fmla="*/ 119 h 255"/>
                <a:gd name="T4" fmla="*/ 0 w 272"/>
                <a:gd name="T5" fmla="*/ 119 h 255"/>
                <a:gd name="T6" fmla="*/ 136 w 272"/>
                <a:gd name="T7" fmla="*/ 255 h 255"/>
                <a:gd name="T8" fmla="*/ 136 w 272"/>
                <a:gd name="T9" fmla="*/ 255 h 255"/>
                <a:gd name="T10" fmla="*/ 272 w 272"/>
                <a:gd name="T11" fmla="*/ 119 h 255"/>
                <a:gd name="T12" fmla="*/ 272 w 272"/>
                <a:gd name="T13" fmla="*/ 119 h 255"/>
                <a:gd name="T14" fmla="*/ 136 w 272"/>
                <a:gd name="T15" fmla="*/ 0 h 255"/>
                <a:gd name="T16" fmla="*/ 136 w 272"/>
                <a:gd name="T17" fmla="*/ 0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2" h="255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Freeform 11"/>
            <p:cNvSpPr>
              <a:spLocks/>
            </p:cNvSpPr>
            <p:nvPr/>
          </p:nvSpPr>
          <p:spPr bwMode="auto">
            <a:xfrm>
              <a:off x="999" y="1422"/>
              <a:ext cx="272" cy="255"/>
            </a:xfrm>
            <a:custGeom>
              <a:avLst/>
              <a:gdLst>
                <a:gd name="T0" fmla="*/ 136 w 272"/>
                <a:gd name="T1" fmla="*/ 0 h 255"/>
                <a:gd name="T2" fmla="*/ 0 w 272"/>
                <a:gd name="T3" fmla="*/ 119 h 255"/>
                <a:gd name="T4" fmla="*/ 136 w 272"/>
                <a:gd name="T5" fmla="*/ 255 h 255"/>
                <a:gd name="T6" fmla="*/ 272 w 272"/>
                <a:gd name="T7" fmla="*/ 119 h 255"/>
                <a:gd name="T8" fmla="*/ 136 w 272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255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0" name="Freeform 12"/>
            <p:cNvSpPr>
              <a:spLocks/>
            </p:cNvSpPr>
            <p:nvPr/>
          </p:nvSpPr>
          <p:spPr bwMode="auto">
            <a:xfrm>
              <a:off x="1007" y="2394"/>
              <a:ext cx="272" cy="263"/>
            </a:xfrm>
            <a:custGeom>
              <a:avLst/>
              <a:gdLst>
                <a:gd name="T0" fmla="*/ 136 w 272"/>
                <a:gd name="T1" fmla="*/ 0 h 263"/>
                <a:gd name="T2" fmla="*/ 0 w 272"/>
                <a:gd name="T3" fmla="*/ 128 h 263"/>
                <a:gd name="T4" fmla="*/ 136 w 272"/>
                <a:gd name="T5" fmla="*/ 263 h 263"/>
                <a:gd name="T6" fmla="*/ 272 w 272"/>
                <a:gd name="T7" fmla="*/ 128 h 263"/>
                <a:gd name="T8" fmla="*/ 136 w 272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263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Freeform 13"/>
            <p:cNvSpPr>
              <a:spLocks/>
            </p:cNvSpPr>
            <p:nvPr/>
          </p:nvSpPr>
          <p:spPr bwMode="auto">
            <a:xfrm>
              <a:off x="1007" y="2394"/>
              <a:ext cx="272" cy="263"/>
            </a:xfrm>
            <a:custGeom>
              <a:avLst/>
              <a:gdLst>
                <a:gd name="T0" fmla="*/ 136 w 272"/>
                <a:gd name="T1" fmla="*/ 0 h 263"/>
                <a:gd name="T2" fmla="*/ 0 w 272"/>
                <a:gd name="T3" fmla="*/ 128 h 263"/>
                <a:gd name="T4" fmla="*/ 0 w 272"/>
                <a:gd name="T5" fmla="*/ 128 h 263"/>
                <a:gd name="T6" fmla="*/ 136 w 272"/>
                <a:gd name="T7" fmla="*/ 263 h 263"/>
                <a:gd name="T8" fmla="*/ 136 w 272"/>
                <a:gd name="T9" fmla="*/ 263 h 263"/>
                <a:gd name="T10" fmla="*/ 272 w 272"/>
                <a:gd name="T11" fmla="*/ 128 h 263"/>
                <a:gd name="T12" fmla="*/ 272 w 272"/>
                <a:gd name="T13" fmla="*/ 128 h 263"/>
                <a:gd name="T14" fmla="*/ 136 w 272"/>
                <a:gd name="T15" fmla="*/ 0 h 263"/>
                <a:gd name="T16" fmla="*/ 136 w 272"/>
                <a:gd name="T17" fmla="*/ 0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2" h="263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2" name="Freeform 14"/>
            <p:cNvSpPr>
              <a:spLocks/>
            </p:cNvSpPr>
            <p:nvPr/>
          </p:nvSpPr>
          <p:spPr bwMode="auto">
            <a:xfrm>
              <a:off x="999" y="2386"/>
              <a:ext cx="272" cy="263"/>
            </a:xfrm>
            <a:custGeom>
              <a:avLst/>
              <a:gdLst>
                <a:gd name="T0" fmla="*/ 136 w 272"/>
                <a:gd name="T1" fmla="*/ 0 h 263"/>
                <a:gd name="T2" fmla="*/ 0 w 272"/>
                <a:gd name="T3" fmla="*/ 128 h 263"/>
                <a:gd name="T4" fmla="*/ 136 w 272"/>
                <a:gd name="T5" fmla="*/ 263 h 263"/>
                <a:gd name="T6" fmla="*/ 272 w 272"/>
                <a:gd name="T7" fmla="*/ 128 h 263"/>
                <a:gd name="T8" fmla="*/ 136 w 272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263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Freeform 15"/>
            <p:cNvSpPr>
              <a:spLocks/>
            </p:cNvSpPr>
            <p:nvPr/>
          </p:nvSpPr>
          <p:spPr bwMode="auto">
            <a:xfrm>
              <a:off x="1287" y="1549"/>
              <a:ext cx="271" cy="88"/>
            </a:xfrm>
            <a:custGeom>
              <a:avLst/>
              <a:gdLst>
                <a:gd name="T0" fmla="*/ 0 w 271"/>
                <a:gd name="T1" fmla="*/ 0 h 88"/>
                <a:gd name="T2" fmla="*/ 271 w 271"/>
                <a:gd name="T3" fmla="*/ 0 h 88"/>
                <a:gd name="T4" fmla="*/ 271 w 271"/>
                <a:gd name="T5" fmla="*/ 0 h 88"/>
                <a:gd name="T6" fmla="*/ 271 w 271"/>
                <a:gd name="T7" fmla="*/ 88 h 88"/>
                <a:gd name="T8" fmla="*/ 271 w 271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" h="88">
                  <a:moveTo>
                    <a:pt x="0" y="0"/>
                  </a:moveTo>
                  <a:lnTo>
                    <a:pt x="271" y="0"/>
                  </a:lnTo>
                  <a:lnTo>
                    <a:pt x="271" y="8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Freeform 16"/>
            <p:cNvSpPr>
              <a:spLocks/>
            </p:cNvSpPr>
            <p:nvPr/>
          </p:nvSpPr>
          <p:spPr bwMode="auto">
            <a:xfrm>
              <a:off x="1279" y="1541"/>
              <a:ext cx="271" cy="88"/>
            </a:xfrm>
            <a:custGeom>
              <a:avLst/>
              <a:gdLst>
                <a:gd name="T0" fmla="*/ 0 w 271"/>
                <a:gd name="T1" fmla="*/ 0 h 88"/>
                <a:gd name="T2" fmla="*/ 271 w 271"/>
                <a:gd name="T3" fmla="*/ 0 h 88"/>
                <a:gd name="T4" fmla="*/ 271 w 271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88">
                  <a:moveTo>
                    <a:pt x="0" y="0"/>
                  </a:moveTo>
                  <a:lnTo>
                    <a:pt x="271" y="0"/>
                  </a:lnTo>
                  <a:lnTo>
                    <a:pt x="271" y="8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5" name="Line 17"/>
            <p:cNvSpPr>
              <a:spLocks noChangeShapeType="1"/>
            </p:cNvSpPr>
            <p:nvPr/>
          </p:nvSpPr>
          <p:spPr bwMode="auto">
            <a:xfrm>
              <a:off x="1127" y="992"/>
              <a:ext cx="1" cy="41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6" name="Rectangle 18"/>
            <p:cNvSpPr>
              <a:spLocks noChangeArrowheads="1"/>
            </p:cNvSpPr>
            <p:nvPr/>
          </p:nvSpPr>
          <p:spPr bwMode="auto">
            <a:xfrm>
              <a:off x="1015" y="1095"/>
              <a:ext cx="24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37" name="Rectangle 19"/>
            <p:cNvSpPr>
              <a:spLocks noChangeArrowheads="1"/>
            </p:cNvSpPr>
            <p:nvPr/>
          </p:nvSpPr>
          <p:spPr bwMode="auto">
            <a:xfrm>
              <a:off x="1007" y="1087"/>
              <a:ext cx="256" cy="207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38" name="Freeform 20"/>
            <p:cNvSpPr>
              <a:spLocks/>
            </p:cNvSpPr>
            <p:nvPr/>
          </p:nvSpPr>
          <p:spPr bwMode="auto">
            <a:xfrm>
              <a:off x="792" y="1533"/>
              <a:ext cx="199" cy="232"/>
            </a:xfrm>
            <a:custGeom>
              <a:avLst/>
              <a:gdLst>
                <a:gd name="T0" fmla="*/ 199 w 199"/>
                <a:gd name="T1" fmla="*/ 0 h 232"/>
                <a:gd name="T2" fmla="*/ 0 w 199"/>
                <a:gd name="T3" fmla="*/ 0 h 232"/>
                <a:gd name="T4" fmla="*/ 0 w 199"/>
                <a:gd name="T5" fmla="*/ 232 h 2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" h="232">
                  <a:moveTo>
                    <a:pt x="199" y="0"/>
                  </a:moveTo>
                  <a:lnTo>
                    <a:pt x="0" y="0"/>
                  </a:lnTo>
                  <a:lnTo>
                    <a:pt x="0" y="232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9" name="Freeform 21"/>
            <p:cNvSpPr>
              <a:spLocks/>
            </p:cNvSpPr>
            <p:nvPr/>
          </p:nvSpPr>
          <p:spPr bwMode="auto">
            <a:xfrm>
              <a:off x="1694" y="1836"/>
              <a:ext cx="168" cy="128"/>
            </a:xfrm>
            <a:custGeom>
              <a:avLst/>
              <a:gdLst>
                <a:gd name="T0" fmla="*/ 0 w 168"/>
                <a:gd name="T1" fmla="*/ 0 h 128"/>
                <a:gd name="T2" fmla="*/ 168 w 168"/>
                <a:gd name="T3" fmla="*/ 0 h 128"/>
                <a:gd name="T4" fmla="*/ 168 w 168"/>
                <a:gd name="T5" fmla="*/ 0 h 128"/>
                <a:gd name="T6" fmla="*/ 168 w 168"/>
                <a:gd name="T7" fmla="*/ 128 h 128"/>
                <a:gd name="T8" fmla="*/ 168 w 168"/>
                <a:gd name="T9" fmla="*/ 128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128">
                  <a:moveTo>
                    <a:pt x="0" y="0"/>
                  </a:moveTo>
                  <a:lnTo>
                    <a:pt x="168" y="0"/>
                  </a:lnTo>
                  <a:lnTo>
                    <a:pt x="168" y="12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0" name="Freeform 22"/>
            <p:cNvSpPr>
              <a:spLocks/>
            </p:cNvSpPr>
            <p:nvPr/>
          </p:nvSpPr>
          <p:spPr bwMode="auto">
            <a:xfrm>
              <a:off x="1686" y="1828"/>
              <a:ext cx="168" cy="128"/>
            </a:xfrm>
            <a:custGeom>
              <a:avLst/>
              <a:gdLst>
                <a:gd name="T0" fmla="*/ 0 w 168"/>
                <a:gd name="T1" fmla="*/ 0 h 128"/>
                <a:gd name="T2" fmla="*/ 168 w 168"/>
                <a:gd name="T3" fmla="*/ 0 h 128"/>
                <a:gd name="T4" fmla="*/ 168 w 168"/>
                <a:gd name="T5" fmla="*/ 128 h 1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128">
                  <a:moveTo>
                    <a:pt x="0" y="0"/>
                  </a:moveTo>
                  <a:lnTo>
                    <a:pt x="168" y="0"/>
                  </a:lnTo>
                  <a:lnTo>
                    <a:pt x="168" y="12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1" name="Freeform 23"/>
            <p:cNvSpPr>
              <a:spLocks/>
            </p:cNvSpPr>
            <p:nvPr/>
          </p:nvSpPr>
          <p:spPr bwMode="auto">
            <a:xfrm>
              <a:off x="1287" y="1836"/>
              <a:ext cx="159" cy="168"/>
            </a:xfrm>
            <a:custGeom>
              <a:avLst/>
              <a:gdLst>
                <a:gd name="T0" fmla="*/ 159 w 159"/>
                <a:gd name="T1" fmla="*/ 0 h 168"/>
                <a:gd name="T2" fmla="*/ 0 w 159"/>
                <a:gd name="T3" fmla="*/ 0 h 168"/>
                <a:gd name="T4" fmla="*/ 0 w 159"/>
                <a:gd name="T5" fmla="*/ 0 h 168"/>
                <a:gd name="T6" fmla="*/ 0 w 159"/>
                <a:gd name="T7" fmla="*/ 168 h 168"/>
                <a:gd name="T8" fmla="*/ 0 w 159"/>
                <a:gd name="T9" fmla="*/ 168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168">
                  <a:moveTo>
                    <a:pt x="159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Freeform 24"/>
            <p:cNvSpPr>
              <a:spLocks/>
            </p:cNvSpPr>
            <p:nvPr/>
          </p:nvSpPr>
          <p:spPr bwMode="auto">
            <a:xfrm>
              <a:off x="1279" y="1828"/>
              <a:ext cx="159" cy="168"/>
            </a:xfrm>
            <a:custGeom>
              <a:avLst/>
              <a:gdLst>
                <a:gd name="T0" fmla="*/ 159 w 159"/>
                <a:gd name="T1" fmla="*/ 0 h 168"/>
                <a:gd name="T2" fmla="*/ 0 w 159"/>
                <a:gd name="T3" fmla="*/ 0 h 168"/>
                <a:gd name="T4" fmla="*/ 0 w 159"/>
                <a:gd name="T5" fmla="*/ 168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9" h="168">
                  <a:moveTo>
                    <a:pt x="159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3" name="Freeform 25"/>
            <p:cNvSpPr>
              <a:spLocks/>
            </p:cNvSpPr>
            <p:nvPr/>
          </p:nvSpPr>
          <p:spPr bwMode="auto">
            <a:xfrm>
              <a:off x="1279" y="2083"/>
              <a:ext cx="583" cy="80"/>
            </a:xfrm>
            <a:custGeom>
              <a:avLst/>
              <a:gdLst>
                <a:gd name="T0" fmla="*/ 0 w 583"/>
                <a:gd name="T1" fmla="*/ 0 h 80"/>
                <a:gd name="T2" fmla="*/ 0 w 583"/>
                <a:gd name="T3" fmla="*/ 80 h 80"/>
                <a:gd name="T4" fmla="*/ 0 w 583"/>
                <a:gd name="T5" fmla="*/ 80 h 80"/>
                <a:gd name="T6" fmla="*/ 583 w 583"/>
                <a:gd name="T7" fmla="*/ 80 h 80"/>
                <a:gd name="T8" fmla="*/ 583 w 583"/>
                <a:gd name="T9" fmla="*/ 80 h 80"/>
                <a:gd name="T10" fmla="*/ 583 w 583"/>
                <a:gd name="T11" fmla="*/ 0 h 80"/>
                <a:gd name="T12" fmla="*/ 583 w 583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3" h="80">
                  <a:moveTo>
                    <a:pt x="0" y="0"/>
                  </a:moveTo>
                  <a:lnTo>
                    <a:pt x="0" y="80"/>
                  </a:lnTo>
                  <a:lnTo>
                    <a:pt x="583" y="80"/>
                  </a:lnTo>
                  <a:lnTo>
                    <a:pt x="58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Rectangle 26"/>
            <p:cNvSpPr>
              <a:spLocks noChangeArrowheads="1"/>
            </p:cNvSpPr>
            <p:nvPr/>
          </p:nvSpPr>
          <p:spPr bwMode="auto">
            <a:xfrm>
              <a:off x="1271" y="2075"/>
              <a:ext cx="583" cy="80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45" name="Rectangle 27"/>
            <p:cNvSpPr>
              <a:spLocks noChangeArrowheads="1"/>
            </p:cNvSpPr>
            <p:nvPr/>
          </p:nvSpPr>
          <p:spPr bwMode="auto">
            <a:xfrm>
              <a:off x="1151" y="1884"/>
              <a:ext cx="24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46" name="Rectangle 28"/>
            <p:cNvSpPr>
              <a:spLocks noChangeArrowheads="1"/>
            </p:cNvSpPr>
            <p:nvPr/>
          </p:nvSpPr>
          <p:spPr bwMode="auto">
            <a:xfrm>
              <a:off x="1143" y="1876"/>
              <a:ext cx="256" cy="207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47" name="Rectangle 29"/>
            <p:cNvSpPr>
              <a:spLocks noChangeArrowheads="1"/>
            </p:cNvSpPr>
            <p:nvPr/>
          </p:nvSpPr>
          <p:spPr bwMode="auto">
            <a:xfrm>
              <a:off x="1734" y="1884"/>
              <a:ext cx="232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48" name="Rectangle 30"/>
            <p:cNvSpPr>
              <a:spLocks noChangeArrowheads="1"/>
            </p:cNvSpPr>
            <p:nvPr/>
          </p:nvSpPr>
          <p:spPr bwMode="auto">
            <a:xfrm>
              <a:off x="1726" y="1876"/>
              <a:ext cx="248" cy="207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49" name="Rectangle 31"/>
            <p:cNvSpPr>
              <a:spLocks noChangeArrowheads="1"/>
            </p:cNvSpPr>
            <p:nvPr/>
          </p:nvSpPr>
          <p:spPr bwMode="auto">
            <a:xfrm>
              <a:off x="688" y="1789"/>
              <a:ext cx="231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50" name="Rectangle 32"/>
            <p:cNvSpPr>
              <a:spLocks noChangeArrowheads="1"/>
            </p:cNvSpPr>
            <p:nvPr/>
          </p:nvSpPr>
          <p:spPr bwMode="auto">
            <a:xfrm>
              <a:off x="680" y="1781"/>
              <a:ext cx="247" cy="19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51" name="Line 33"/>
            <p:cNvSpPr>
              <a:spLocks noChangeShapeType="1"/>
            </p:cNvSpPr>
            <p:nvPr/>
          </p:nvSpPr>
          <p:spPr bwMode="auto">
            <a:xfrm>
              <a:off x="1127" y="2227"/>
              <a:ext cx="1" cy="12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2" name="Line 34"/>
            <p:cNvSpPr>
              <a:spLocks noChangeShapeType="1"/>
            </p:cNvSpPr>
            <p:nvPr/>
          </p:nvSpPr>
          <p:spPr bwMode="auto">
            <a:xfrm>
              <a:off x="1127" y="2625"/>
              <a:ext cx="1" cy="128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3" name="Oval 35"/>
            <p:cNvSpPr>
              <a:spLocks noChangeArrowheads="1"/>
            </p:cNvSpPr>
            <p:nvPr/>
          </p:nvSpPr>
          <p:spPr bwMode="auto">
            <a:xfrm>
              <a:off x="1103" y="2785"/>
              <a:ext cx="80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54" name="Oval 36"/>
            <p:cNvSpPr>
              <a:spLocks noChangeArrowheads="1"/>
            </p:cNvSpPr>
            <p:nvPr/>
          </p:nvSpPr>
          <p:spPr bwMode="auto">
            <a:xfrm>
              <a:off x="1095" y="2777"/>
              <a:ext cx="96" cy="111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5355" name="Freeform 37"/>
            <p:cNvSpPr>
              <a:spLocks/>
            </p:cNvSpPr>
            <p:nvPr/>
          </p:nvSpPr>
          <p:spPr bwMode="auto">
            <a:xfrm>
              <a:off x="576" y="1390"/>
              <a:ext cx="567" cy="1116"/>
            </a:xfrm>
            <a:custGeom>
              <a:avLst/>
              <a:gdLst>
                <a:gd name="T0" fmla="*/ 431 w 567"/>
                <a:gd name="T1" fmla="*/ 1116 h 1116"/>
                <a:gd name="T2" fmla="*/ 0 w 567"/>
                <a:gd name="T3" fmla="*/ 1116 h 1116"/>
                <a:gd name="T4" fmla="*/ 0 w 567"/>
                <a:gd name="T5" fmla="*/ 1116 h 1116"/>
                <a:gd name="T6" fmla="*/ 0 w 567"/>
                <a:gd name="T7" fmla="*/ 0 h 1116"/>
                <a:gd name="T8" fmla="*/ 0 w 567"/>
                <a:gd name="T9" fmla="*/ 0 h 1116"/>
                <a:gd name="T10" fmla="*/ 567 w 567"/>
                <a:gd name="T11" fmla="*/ 0 h 1116"/>
                <a:gd name="T12" fmla="*/ 567 w 567"/>
                <a:gd name="T13" fmla="*/ 0 h 1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7" h="1116">
                  <a:moveTo>
                    <a:pt x="431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6" name="Freeform 38"/>
            <p:cNvSpPr>
              <a:spLocks/>
            </p:cNvSpPr>
            <p:nvPr/>
          </p:nvSpPr>
          <p:spPr bwMode="auto">
            <a:xfrm>
              <a:off x="568" y="1382"/>
              <a:ext cx="567" cy="1116"/>
            </a:xfrm>
            <a:custGeom>
              <a:avLst/>
              <a:gdLst>
                <a:gd name="T0" fmla="*/ 431 w 567"/>
                <a:gd name="T1" fmla="*/ 1116 h 1116"/>
                <a:gd name="T2" fmla="*/ 0 w 567"/>
                <a:gd name="T3" fmla="*/ 1116 h 1116"/>
                <a:gd name="T4" fmla="*/ 0 w 567"/>
                <a:gd name="T5" fmla="*/ 0 h 1116"/>
                <a:gd name="T6" fmla="*/ 567 w 567"/>
                <a:gd name="T7" fmla="*/ 0 h 1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7" h="1116">
                  <a:moveTo>
                    <a:pt x="431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357" name="Group 39"/>
            <p:cNvGrpSpPr>
              <a:grpSpLocks/>
            </p:cNvGrpSpPr>
            <p:nvPr/>
          </p:nvGrpSpPr>
          <p:grpSpPr bwMode="auto">
            <a:xfrm>
              <a:off x="1015" y="1358"/>
              <a:ext cx="120" cy="48"/>
              <a:chOff x="1015" y="1358"/>
              <a:chExt cx="120" cy="48"/>
            </a:xfrm>
          </p:grpSpPr>
          <p:sp>
            <p:nvSpPr>
              <p:cNvPr id="55375" name="Freeform 40"/>
              <p:cNvSpPr>
                <a:spLocks/>
              </p:cNvSpPr>
              <p:nvPr/>
            </p:nvSpPr>
            <p:spPr bwMode="auto">
              <a:xfrm>
                <a:off x="1031" y="1358"/>
                <a:ext cx="104" cy="48"/>
              </a:xfrm>
              <a:custGeom>
                <a:avLst/>
                <a:gdLst>
                  <a:gd name="T0" fmla="*/ 104 w 104"/>
                  <a:gd name="T1" fmla="*/ 24 h 48"/>
                  <a:gd name="T2" fmla="*/ 0 w 104"/>
                  <a:gd name="T3" fmla="*/ 48 h 48"/>
                  <a:gd name="T4" fmla="*/ 0 w 104"/>
                  <a:gd name="T5" fmla="*/ 24 h 48"/>
                  <a:gd name="T6" fmla="*/ 0 w 104"/>
                  <a:gd name="T7" fmla="*/ 0 h 48"/>
                  <a:gd name="T8" fmla="*/ 104 w 104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4" h="48">
                    <a:moveTo>
                      <a:pt x="104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0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6" name="Line 41"/>
              <p:cNvSpPr>
                <a:spLocks noChangeShapeType="1"/>
              </p:cNvSpPr>
              <p:nvPr/>
            </p:nvSpPr>
            <p:spPr bwMode="auto">
              <a:xfrm>
                <a:off x="1015" y="1382"/>
                <a:ext cx="1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58" name="Group 42"/>
            <p:cNvGrpSpPr>
              <a:grpSpLocks/>
            </p:cNvGrpSpPr>
            <p:nvPr/>
          </p:nvGrpSpPr>
          <p:grpSpPr bwMode="auto">
            <a:xfrm>
              <a:off x="1518" y="1541"/>
              <a:ext cx="48" cy="152"/>
              <a:chOff x="1518" y="1541"/>
              <a:chExt cx="48" cy="152"/>
            </a:xfrm>
          </p:grpSpPr>
          <p:sp>
            <p:nvSpPr>
              <p:cNvPr id="55373" name="Freeform 43"/>
              <p:cNvSpPr>
                <a:spLocks/>
              </p:cNvSpPr>
              <p:nvPr/>
            </p:nvSpPr>
            <p:spPr bwMode="auto">
              <a:xfrm>
                <a:off x="1518" y="1589"/>
                <a:ext cx="48" cy="104"/>
              </a:xfrm>
              <a:custGeom>
                <a:avLst/>
                <a:gdLst>
                  <a:gd name="T0" fmla="*/ 24 w 48"/>
                  <a:gd name="T1" fmla="*/ 104 h 104"/>
                  <a:gd name="T2" fmla="*/ 0 w 48"/>
                  <a:gd name="T3" fmla="*/ 0 h 104"/>
                  <a:gd name="T4" fmla="*/ 24 w 48"/>
                  <a:gd name="T5" fmla="*/ 0 h 104"/>
                  <a:gd name="T6" fmla="*/ 48 w 48"/>
                  <a:gd name="T7" fmla="*/ 0 h 104"/>
                  <a:gd name="T8" fmla="*/ 24 w 48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4" name="Line 44"/>
              <p:cNvSpPr>
                <a:spLocks noChangeShapeType="1"/>
              </p:cNvSpPr>
              <p:nvPr/>
            </p:nvSpPr>
            <p:spPr bwMode="auto">
              <a:xfrm>
                <a:off x="1542" y="1541"/>
                <a:ext cx="1" cy="4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59" name="Group 45"/>
            <p:cNvGrpSpPr>
              <a:grpSpLocks/>
            </p:cNvGrpSpPr>
            <p:nvPr/>
          </p:nvGrpSpPr>
          <p:grpSpPr bwMode="auto">
            <a:xfrm>
              <a:off x="776" y="1653"/>
              <a:ext cx="56" cy="136"/>
              <a:chOff x="776" y="1653"/>
              <a:chExt cx="56" cy="136"/>
            </a:xfrm>
          </p:grpSpPr>
          <p:sp>
            <p:nvSpPr>
              <p:cNvPr id="55371" name="Freeform 46"/>
              <p:cNvSpPr>
                <a:spLocks/>
              </p:cNvSpPr>
              <p:nvPr/>
            </p:nvSpPr>
            <p:spPr bwMode="auto">
              <a:xfrm>
                <a:off x="776" y="1685"/>
                <a:ext cx="56" cy="104"/>
              </a:xfrm>
              <a:custGeom>
                <a:avLst/>
                <a:gdLst>
                  <a:gd name="T0" fmla="*/ 24 w 56"/>
                  <a:gd name="T1" fmla="*/ 104 h 104"/>
                  <a:gd name="T2" fmla="*/ 0 w 56"/>
                  <a:gd name="T3" fmla="*/ 0 h 104"/>
                  <a:gd name="T4" fmla="*/ 24 w 56"/>
                  <a:gd name="T5" fmla="*/ 0 h 104"/>
                  <a:gd name="T6" fmla="*/ 56 w 56"/>
                  <a:gd name="T7" fmla="*/ 0 h 104"/>
                  <a:gd name="T8" fmla="*/ 24 w 5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2" name="Line 47"/>
              <p:cNvSpPr>
                <a:spLocks noChangeShapeType="1"/>
              </p:cNvSpPr>
              <p:nvPr/>
            </p:nvSpPr>
            <p:spPr bwMode="auto">
              <a:xfrm>
                <a:off x="800" y="1653"/>
                <a:ext cx="1" cy="3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60" name="Group 48"/>
            <p:cNvGrpSpPr>
              <a:grpSpLocks/>
            </p:cNvGrpSpPr>
            <p:nvPr/>
          </p:nvGrpSpPr>
          <p:grpSpPr bwMode="auto">
            <a:xfrm>
              <a:off x="1111" y="2235"/>
              <a:ext cx="56" cy="151"/>
              <a:chOff x="1111" y="2235"/>
              <a:chExt cx="56" cy="151"/>
            </a:xfrm>
          </p:grpSpPr>
          <p:sp>
            <p:nvSpPr>
              <p:cNvPr id="55369" name="Freeform 49"/>
              <p:cNvSpPr>
                <a:spLocks/>
              </p:cNvSpPr>
              <p:nvPr/>
            </p:nvSpPr>
            <p:spPr bwMode="auto">
              <a:xfrm>
                <a:off x="1111" y="2275"/>
                <a:ext cx="56" cy="111"/>
              </a:xfrm>
              <a:custGeom>
                <a:avLst/>
                <a:gdLst>
                  <a:gd name="T0" fmla="*/ 24 w 56"/>
                  <a:gd name="T1" fmla="*/ 111 h 111"/>
                  <a:gd name="T2" fmla="*/ 0 w 56"/>
                  <a:gd name="T3" fmla="*/ 0 h 111"/>
                  <a:gd name="T4" fmla="*/ 24 w 56"/>
                  <a:gd name="T5" fmla="*/ 0 h 111"/>
                  <a:gd name="T6" fmla="*/ 56 w 56"/>
                  <a:gd name="T7" fmla="*/ 0 h 111"/>
                  <a:gd name="T8" fmla="*/ 24 w 56"/>
                  <a:gd name="T9" fmla="*/ 111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111">
                    <a:moveTo>
                      <a:pt x="24" y="111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0" name="Line 50"/>
              <p:cNvSpPr>
                <a:spLocks noChangeShapeType="1"/>
              </p:cNvSpPr>
              <p:nvPr/>
            </p:nvSpPr>
            <p:spPr bwMode="auto">
              <a:xfrm>
                <a:off x="1135" y="2235"/>
                <a:ext cx="1" cy="4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61" name="Group 51"/>
            <p:cNvGrpSpPr>
              <a:grpSpLocks/>
            </p:cNvGrpSpPr>
            <p:nvPr/>
          </p:nvGrpSpPr>
          <p:grpSpPr bwMode="auto">
            <a:xfrm>
              <a:off x="1111" y="1302"/>
              <a:ext cx="56" cy="112"/>
              <a:chOff x="1111" y="1302"/>
              <a:chExt cx="56" cy="112"/>
            </a:xfrm>
          </p:grpSpPr>
          <p:sp>
            <p:nvSpPr>
              <p:cNvPr id="55367" name="Freeform 52"/>
              <p:cNvSpPr>
                <a:spLocks/>
              </p:cNvSpPr>
              <p:nvPr/>
            </p:nvSpPr>
            <p:spPr bwMode="auto">
              <a:xfrm>
                <a:off x="1111" y="1310"/>
                <a:ext cx="56" cy="104"/>
              </a:xfrm>
              <a:custGeom>
                <a:avLst/>
                <a:gdLst>
                  <a:gd name="T0" fmla="*/ 24 w 56"/>
                  <a:gd name="T1" fmla="*/ 104 h 104"/>
                  <a:gd name="T2" fmla="*/ 0 w 56"/>
                  <a:gd name="T3" fmla="*/ 0 h 104"/>
                  <a:gd name="T4" fmla="*/ 24 w 56"/>
                  <a:gd name="T5" fmla="*/ 0 h 104"/>
                  <a:gd name="T6" fmla="*/ 56 w 56"/>
                  <a:gd name="T7" fmla="*/ 0 h 104"/>
                  <a:gd name="T8" fmla="*/ 24 w 5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8" name="Line 53"/>
              <p:cNvSpPr>
                <a:spLocks noChangeShapeType="1"/>
              </p:cNvSpPr>
              <p:nvPr/>
            </p:nvSpPr>
            <p:spPr bwMode="auto">
              <a:xfrm>
                <a:off x="1135" y="1302"/>
                <a:ext cx="1" cy="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62" name="Group 54"/>
            <p:cNvGrpSpPr>
              <a:grpSpLocks/>
            </p:cNvGrpSpPr>
            <p:nvPr/>
          </p:nvGrpSpPr>
          <p:grpSpPr bwMode="auto">
            <a:xfrm>
              <a:off x="1111" y="2649"/>
              <a:ext cx="56" cy="112"/>
              <a:chOff x="1111" y="2649"/>
              <a:chExt cx="56" cy="112"/>
            </a:xfrm>
          </p:grpSpPr>
          <p:sp>
            <p:nvSpPr>
              <p:cNvPr id="55365" name="Freeform 55"/>
              <p:cNvSpPr>
                <a:spLocks/>
              </p:cNvSpPr>
              <p:nvPr/>
            </p:nvSpPr>
            <p:spPr bwMode="auto">
              <a:xfrm>
                <a:off x="1111" y="2657"/>
                <a:ext cx="56" cy="104"/>
              </a:xfrm>
              <a:custGeom>
                <a:avLst/>
                <a:gdLst>
                  <a:gd name="T0" fmla="*/ 24 w 56"/>
                  <a:gd name="T1" fmla="*/ 104 h 104"/>
                  <a:gd name="T2" fmla="*/ 0 w 56"/>
                  <a:gd name="T3" fmla="*/ 0 h 104"/>
                  <a:gd name="T4" fmla="*/ 24 w 56"/>
                  <a:gd name="T5" fmla="*/ 0 h 104"/>
                  <a:gd name="T6" fmla="*/ 56 w 56"/>
                  <a:gd name="T7" fmla="*/ 0 h 104"/>
                  <a:gd name="T8" fmla="*/ 24 w 5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6" name="Line 56"/>
              <p:cNvSpPr>
                <a:spLocks noChangeShapeType="1"/>
              </p:cNvSpPr>
              <p:nvPr/>
            </p:nvSpPr>
            <p:spPr bwMode="auto">
              <a:xfrm>
                <a:off x="1135" y="2649"/>
                <a:ext cx="1" cy="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63" name="Freeform 57"/>
            <p:cNvSpPr>
              <a:spLocks/>
            </p:cNvSpPr>
            <p:nvPr/>
          </p:nvSpPr>
          <p:spPr bwMode="auto">
            <a:xfrm>
              <a:off x="808" y="1988"/>
              <a:ext cx="750" cy="271"/>
            </a:xfrm>
            <a:custGeom>
              <a:avLst/>
              <a:gdLst>
                <a:gd name="T0" fmla="*/ 750 w 750"/>
                <a:gd name="T1" fmla="*/ 191 h 271"/>
                <a:gd name="T2" fmla="*/ 750 w 750"/>
                <a:gd name="T3" fmla="*/ 271 h 271"/>
                <a:gd name="T4" fmla="*/ 750 w 750"/>
                <a:gd name="T5" fmla="*/ 271 h 271"/>
                <a:gd name="T6" fmla="*/ 0 w 750"/>
                <a:gd name="T7" fmla="*/ 271 h 271"/>
                <a:gd name="T8" fmla="*/ 0 w 750"/>
                <a:gd name="T9" fmla="*/ 271 h 271"/>
                <a:gd name="T10" fmla="*/ 0 w 750"/>
                <a:gd name="T11" fmla="*/ 0 h 271"/>
                <a:gd name="T12" fmla="*/ 0 w 750"/>
                <a:gd name="T13" fmla="*/ 0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0" h="271">
                  <a:moveTo>
                    <a:pt x="750" y="191"/>
                  </a:moveTo>
                  <a:lnTo>
                    <a:pt x="750" y="271"/>
                  </a:ln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4" name="Freeform 58"/>
            <p:cNvSpPr>
              <a:spLocks/>
            </p:cNvSpPr>
            <p:nvPr/>
          </p:nvSpPr>
          <p:spPr bwMode="auto">
            <a:xfrm>
              <a:off x="800" y="1980"/>
              <a:ext cx="750" cy="271"/>
            </a:xfrm>
            <a:custGeom>
              <a:avLst/>
              <a:gdLst>
                <a:gd name="T0" fmla="*/ 750 w 750"/>
                <a:gd name="T1" fmla="*/ 191 h 271"/>
                <a:gd name="T2" fmla="*/ 750 w 750"/>
                <a:gd name="T3" fmla="*/ 271 h 271"/>
                <a:gd name="T4" fmla="*/ 0 w 750"/>
                <a:gd name="T5" fmla="*/ 271 h 271"/>
                <a:gd name="T6" fmla="*/ 0 w 750"/>
                <a:gd name="T7" fmla="*/ 0 h 2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0" h="271">
                  <a:moveTo>
                    <a:pt x="750" y="191"/>
                  </a:moveTo>
                  <a:lnTo>
                    <a:pt x="750" y="271"/>
                  </a:ln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0" name="Group 59"/>
          <p:cNvGrpSpPr>
            <a:grpSpLocks/>
          </p:cNvGrpSpPr>
          <p:nvPr/>
        </p:nvGrpSpPr>
        <p:grpSpPr bwMode="auto">
          <a:xfrm>
            <a:off x="3652838" y="1536700"/>
            <a:ext cx="4449762" cy="3178175"/>
            <a:chOff x="2301" y="968"/>
            <a:chExt cx="2803" cy="2002"/>
          </a:xfrm>
        </p:grpSpPr>
        <p:grpSp>
          <p:nvGrpSpPr>
            <p:cNvPr id="55303" name="Group 60"/>
            <p:cNvGrpSpPr>
              <a:grpSpLocks/>
            </p:cNvGrpSpPr>
            <p:nvPr/>
          </p:nvGrpSpPr>
          <p:grpSpPr bwMode="auto">
            <a:xfrm>
              <a:off x="2301" y="2554"/>
              <a:ext cx="152" cy="151"/>
              <a:chOff x="2301" y="2554"/>
              <a:chExt cx="152" cy="151"/>
            </a:xfrm>
          </p:grpSpPr>
          <p:sp>
            <p:nvSpPr>
              <p:cNvPr id="55320" name="Rectangle 61"/>
              <p:cNvSpPr>
                <a:spLocks noChangeArrowheads="1"/>
              </p:cNvSpPr>
              <p:nvPr/>
            </p:nvSpPr>
            <p:spPr bwMode="auto">
              <a:xfrm>
                <a:off x="2325" y="2569"/>
                <a:ext cx="128" cy="136"/>
              </a:xfrm>
              <a:prstGeom prst="rect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  <p:sp>
            <p:nvSpPr>
              <p:cNvPr id="55321" name="Rectangle 62"/>
              <p:cNvSpPr>
                <a:spLocks noChangeArrowheads="1"/>
              </p:cNvSpPr>
              <p:nvPr/>
            </p:nvSpPr>
            <p:spPr bwMode="auto">
              <a:xfrm>
                <a:off x="2301" y="2554"/>
                <a:ext cx="136" cy="135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55304" name="Rectangle 63"/>
            <p:cNvSpPr>
              <a:spLocks noChangeArrowheads="1"/>
            </p:cNvSpPr>
            <p:nvPr/>
          </p:nvSpPr>
          <p:spPr bwMode="auto">
            <a:xfrm>
              <a:off x="2581" y="968"/>
              <a:ext cx="232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400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you don't need a flow chart, </a:t>
              </a: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5305" name="Rectangle 64"/>
            <p:cNvSpPr>
              <a:spLocks noChangeArrowheads="1"/>
            </p:cNvSpPr>
            <p:nvPr/>
          </p:nvSpPr>
          <p:spPr bwMode="auto">
            <a:xfrm>
              <a:off x="2581" y="1167"/>
              <a:ext cx="252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400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but the picture will help when </a:t>
              </a: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5306" name="Rectangle 65"/>
            <p:cNvSpPr>
              <a:spLocks noChangeArrowheads="1"/>
            </p:cNvSpPr>
            <p:nvPr/>
          </p:nvSpPr>
          <p:spPr bwMode="auto">
            <a:xfrm>
              <a:off x="2581" y="1367"/>
              <a:ext cx="202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400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you trace program paths</a:t>
              </a: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5307" name="Rectangle 66"/>
            <p:cNvSpPr>
              <a:spLocks noChangeArrowheads="1"/>
            </p:cNvSpPr>
            <p:nvPr/>
          </p:nvSpPr>
          <p:spPr bwMode="auto">
            <a:xfrm>
              <a:off x="2581" y="1566"/>
              <a:ext cx="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5308" name="Rectangle 67"/>
            <p:cNvSpPr>
              <a:spLocks noChangeArrowheads="1"/>
            </p:cNvSpPr>
            <p:nvPr/>
          </p:nvSpPr>
          <p:spPr bwMode="auto">
            <a:xfrm>
              <a:off x="2581" y="1765"/>
              <a:ext cx="250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400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count each simple logical test, </a:t>
              </a: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5309" name="Rectangle 68"/>
            <p:cNvSpPr>
              <a:spLocks noChangeArrowheads="1"/>
            </p:cNvSpPr>
            <p:nvPr/>
          </p:nvSpPr>
          <p:spPr bwMode="auto">
            <a:xfrm>
              <a:off x="2581" y="1964"/>
              <a:ext cx="246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400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compound tests count as 2 or </a:t>
              </a: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5310" name="Rectangle 69"/>
            <p:cNvSpPr>
              <a:spLocks noChangeArrowheads="1"/>
            </p:cNvSpPr>
            <p:nvPr/>
          </p:nvSpPr>
          <p:spPr bwMode="auto">
            <a:xfrm>
              <a:off x="2581" y="2164"/>
              <a:ext cx="4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400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more</a:t>
              </a: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5311" name="Rectangle 70"/>
            <p:cNvSpPr>
              <a:spLocks noChangeArrowheads="1"/>
            </p:cNvSpPr>
            <p:nvPr/>
          </p:nvSpPr>
          <p:spPr bwMode="auto">
            <a:xfrm>
              <a:off x="2581" y="2363"/>
              <a:ext cx="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5312" name="Rectangle 71"/>
            <p:cNvSpPr>
              <a:spLocks noChangeArrowheads="1"/>
            </p:cNvSpPr>
            <p:nvPr/>
          </p:nvSpPr>
          <p:spPr bwMode="auto">
            <a:xfrm>
              <a:off x="2581" y="2562"/>
              <a:ext cx="233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400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basis path testing should be </a:t>
              </a: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55313" name="Rectangle 72"/>
            <p:cNvSpPr>
              <a:spLocks noChangeArrowheads="1"/>
            </p:cNvSpPr>
            <p:nvPr/>
          </p:nvSpPr>
          <p:spPr bwMode="auto">
            <a:xfrm>
              <a:off x="2581" y="2761"/>
              <a:ext cx="219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400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applied to critical modules</a:t>
              </a:r>
              <a:endPara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grpSp>
          <p:nvGrpSpPr>
            <p:cNvPr id="55314" name="Group 73"/>
            <p:cNvGrpSpPr>
              <a:grpSpLocks/>
            </p:cNvGrpSpPr>
            <p:nvPr/>
          </p:nvGrpSpPr>
          <p:grpSpPr bwMode="auto">
            <a:xfrm>
              <a:off x="2301" y="1781"/>
              <a:ext cx="152" cy="151"/>
              <a:chOff x="2301" y="1781"/>
              <a:chExt cx="152" cy="151"/>
            </a:xfrm>
          </p:grpSpPr>
          <p:sp>
            <p:nvSpPr>
              <p:cNvPr id="55318" name="Rectangle 74"/>
              <p:cNvSpPr>
                <a:spLocks noChangeArrowheads="1"/>
              </p:cNvSpPr>
              <p:nvPr/>
            </p:nvSpPr>
            <p:spPr bwMode="auto">
              <a:xfrm>
                <a:off x="2325" y="1796"/>
                <a:ext cx="128" cy="136"/>
              </a:xfrm>
              <a:prstGeom prst="rect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  <p:sp>
            <p:nvSpPr>
              <p:cNvPr id="55319" name="Rectangle 75"/>
              <p:cNvSpPr>
                <a:spLocks noChangeArrowheads="1"/>
              </p:cNvSpPr>
              <p:nvPr/>
            </p:nvSpPr>
            <p:spPr bwMode="auto">
              <a:xfrm>
                <a:off x="2301" y="1781"/>
                <a:ext cx="136" cy="135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grpSp>
          <p:nvGrpSpPr>
            <p:cNvPr id="55315" name="Group 76"/>
            <p:cNvGrpSpPr>
              <a:grpSpLocks/>
            </p:cNvGrpSpPr>
            <p:nvPr/>
          </p:nvGrpSpPr>
          <p:grpSpPr bwMode="auto">
            <a:xfrm>
              <a:off x="2301" y="992"/>
              <a:ext cx="152" cy="151"/>
              <a:chOff x="2301" y="992"/>
              <a:chExt cx="152" cy="151"/>
            </a:xfrm>
          </p:grpSpPr>
          <p:sp>
            <p:nvSpPr>
              <p:cNvPr id="55316" name="Rectangle 77"/>
              <p:cNvSpPr>
                <a:spLocks noChangeArrowheads="1"/>
              </p:cNvSpPr>
              <p:nvPr/>
            </p:nvSpPr>
            <p:spPr bwMode="auto">
              <a:xfrm>
                <a:off x="2325" y="1008"/>
                <a:ext cx="128" cy="135"/>
              </a:xfrm>
              <a:prstGeom prst="rect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  <p:sp>
            <p:nvSpPr>
              <p:cNvPr id="55317" name="Rectangle 78"/>
              <p:cNvSpPr>
                <a:spLocks noChangeArrowheads="1"/>
              </p:cNvSpPr>
              <p:nvPr/>
            </p:nvSpPr>
            <p:spPr bwMode="auto">
              <a:xfrm>
                <a:off x="2301" y="992"/>
                <a:ext cx="136" cy="135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 b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</p:grpSp>
      <p:sp>
        <p:nvSpPr>
          <p:cNvPr id="55301" name="Rectangle 79"/>
          <p:cNvSpPr>
            <a:spLocks noChangeArrowheads="1"/>
          </p:cNvSpPr>
          <p:nvPr/>
        </p:nvSpPr>
        <p:spPr bwMode="auto">
          <a:xfrm>
            <a:off x="2251075" y="3175000"/>
            <a:ext cx="461963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F5E88-05F9-4603-88AC-743D24762D5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9813" y="244475"/>
            <a:ext cx="4560887" cy="6445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Graph Matrices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08063" y="1463675"/>
            <a:ext cx="7162800" cy="37687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graph matrix is a square matrix whose size (i.e., number of rows and columns) is equal to the number of nodes on a flow graph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Each row and column corresponds to an identified node, and matrix entries correspond to connections (an edge) between nodes.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 adding a </a:t>
            </a:r>
            <a:r>
              <a:rPr lang="en-US" altLang="en-US" sz="1800" i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link weight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to each matrix entry, the graph matrix can become a powerful tool for evaluating program control structure during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996482-A684-4084-AE77-EAF5BCA785E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51000" y="244475"/>
            <a:ext cx="6397625" cy="733425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 Structure Testing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14425" y="1514475"/>
            <a:ext cx="6591300" cy="24733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18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Condition testing 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 a test case design method that exercises the logical conditions contained in a program module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 flow testing 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 selects test paths of a program according to the locations of definitions and uses of variables in the program</a:t>
            </a:r>
            <a:endParaRPr lang="en-US" altLang="en-US" sz="1800" b="1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0860B-A2EB-4C6E-A400-E0FB25DAA40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0" y="417513"/>
            <a:ext cx="4468813" cy="5095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Loop Testing</a:t>
            </a:r>
          </a:p>
        </p:txBody>
      </p:sp>
      <p:sp>
        <p:nvSpPr>
          <p:cNvPr id="844803" name="Rectangle 3"/>
          <p:cNvSpPr>
            <a:spLocks noChangeArrowheads="1"/>
          </p:cNvSpPr>
          <p:nvPr/>
        </p:nvSpPr>
        <p:spPr bwMode="auto">
          <a:xfrm>
            <a:off x="2867025" y="4114800"/>
            <a:ext cx="95726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altLang="en-US" sz="1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Nested 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en-US" sz="1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Loops</a:t>
            </a:r>
          </a:p>
        </p:txBody>
      </p:sp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4149725" y="4729163"/>
            <a:ext cx="1598613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altLang="en-US" sz="1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Concatenated</a:t>
            </a:r>
          </a:p>
          <a:p>
            <a:pPr algn="ctr">
              <a:defRPr/>
            </a:pPr>
            <a:r>
              <a:rPr lang="en-US" altLang="en-US" sz="1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     Loops       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6005513" y="4940300"/>
            <a:ext cx="19431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9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Unstructured       </a:t>
            </a:r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6500813" y="5219700"/>
            <a:ext cx="814387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1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Loops</a:t>
            </a:r>
          </a:p>
        </p:txBody>
      </p:sp>
      <p:sp>
        <p:nvSpPr>
          <p:cNvPr id="844807" name="Rectangle 7"/>
          <p:cNvSpPr>
            <a:spLocks noChangeArrowheads="1"/>
          </p:cNvSpPr>
          <p:nvPr/>
        </p:nvSpPr>
        <p:spPr bwMode="auto">
          <a:xfrm>
            <a:off x="1392238" y="3538538"/>
            <a:ext cx="94615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altLang="en-US" sz="1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Simple 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en-US" sz="1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loop</a:t>
            </a:r>
          </a:p>
        </p:txBody>
      </p:sp>
      <p:sp>
        <p:nvSpPr>
          <p:cNvPr id="844808" name="Rectangle 8"/>
          <p:cNvSpPr>
            <a:spLocks noChangeArrowheads="1"/>
          </p:cNvSpPr>
          <p:nvPr/>
        </p:nvSpPr>
        <p:spPr bwMode="auto">
          <a:xfrm>
            <a:off x="1549400" y="1917700"/>
            <a:ext cx="685800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09" name="AutoShape 9"/>
          <p:cNvSpPr>
            <a:spLocks noChangeArrowheads="1"/>
          </p:cNvSpPr>
          <p:nvPr/>
        </p:nvSpPr>
        <p:spPr bwMode="auto">
          <a:xfrm>
            <a:off x="1587500" y="2590800"/>
            <a:ext cx="584200" cy="4953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10" name="Line 10"/>
          <p:cNvSpPr>
            <a:spLocks noChangeShapeType="1"/>
          </p:cNvSpPr>
          <p:nvPr/>
        </p:nvSpPr>
        <p:spPr bwMode="auto">
          <a:xfrm>
            <a:off x="1905000" y="16065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11" name="Line 11"/>
          <p:cNvSpPr>
            <a:spLocks noChangeShapeType="1"/>
          </p:cNvSpPr>
          <p:nvPr/>
        </p:nvSpPr>
        <p:spPr bwMode="auto">
          <a:xfrm>
            <a:off x="1892300" y="23939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12" name="Freeform 12"/>
          <p:cNvSpPr>
            <a:spLocks/>
          </p:cNvSpPr>
          <p:nvPr/>
        </p:nvSpPr>
        <p:spPr bwMode="auto">
          <a:xfrm>
            <a:off x="1270000" y="2171700"/>
            <a:ext cx="306388" cy="674688"/>
          </a:xfrm>
          <a:custGeom>
            <a:avLst/>
            <a:gdLst>
              <a:gd name="T0" fmla="*/ 192 w 193"/>
              <a:gd name="T1" fmla="*/ 424 h 425"/>
              <a:gd name="T2" fmla="*/ 0 w 193"/>
              <a:gd name="T3" fmla="*/ 424 h 425"/>
              <a:gd name="T4" fmla="*/ 0 w 193"/>
              <a:gd name="T5" fmla="*/ 0 h 425"/>
              <a:gd name="T6" fmla="*/ 160 w 193"/>
              <a:gd name="T7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13" name="Line 13"/>
          <p:cNvSpPr>
            <a:spLocks noChangeShapeType="1"/>
          </p:cNvSpPr>
          <p:nvPr/>
        </p:nvSpPr>
        <p:spPr bwMode="auto">
          <a:xfrm>
            <a:off x="1911350" y="313055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14" name="Rectangle 14"/>
          <p:cNvSpPr>
            <a:spLocks noChangeArrowheads="1"/>
          </p:cNvSpPr>
          <p:nvPr/>
        </p:nvSpPr>
        <p:spPr bwMode="auto">
          <a:xfrm>
            <a:off x="2971800" y="1739900"/>
            <a:ext cx="685800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15" name="AutoShape 15"/>
          <p:cNvSpPr>
            <a:spLocks noChangeArrowheads="1"/>
          </p:cNvSpPr>
          <p:nvPr/>
        </p:nvSpPr>
        <p:spPr bwMode="auto">
          <a:xfrm>
            <a:off x="3009900" y="2413000"/>
            <a:ext cx="584200" cy="4953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3327400" y="14287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3314700" y="22161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18" name="Freeform 18"/>
          <p:cNvSpPr>
            <a:spLocks/>
          </p:cNvSpPr>
          <p:nvPr/>
        </p:nvSpPr>
        <p:spPr bwMode="auto">
          <a:xfrm>
            <a:off x="2692400" y="1993900"/>
            <a:ext cx="306388" cy="674688"/>
          </a:xfrm>
          <a:custGeom>
            <a:avLst/>
            <a:gdLst>
              <a:gd name="T0" fmla="*/ 192 w 193"/>
              <a:gd name="T1" fmla="*/ 424 h 425"/>
              <a:gd name="T2" fmla="*/ 0 w 193"/>
              <a:gd name="T3" fmla="*/ 424 h 425"/>
              <a:gd name="T4" fmla="*/ 0 w 193"/>
              <a:gd name="T5" fmla="*/ 0 h 425"/>
              <a:gd name="T6" fmla="*/ 160 w 193"/>
              <a:gd name="T7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19" name="Line 19"/>
          <p:cNvSpPr>
            <a:spLocks noChangeShapeType="1"/>
          </p:cNvSpPr>
          <p:nvPr/>
        </p:nvSpPr>
        <p:spPr bwMode="auto">
          <a:xfrm>
            <a:off x="3333750" y="295275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20" name="AutoShape 20"/>
          <p:cNvSpPr>
            <a:spLocks noChangeArrowheads="1"/>
          </p:cNvSpPr>
          <p:nvPr/>
        </p:nvSpPr>
        <p:spPr bwMode="auto">
          <a:xfrm>
            <a:off x="3048000" y="3225800"/>
            <a:ext cx="584200" cy="4953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21" name="Line 21"/>
          <p:cNvSpPr>
            <a:spLocks noChangeShapeType="1"/>
          </p:cNvSpPr>
          <p:nvPr/>
        </p:nvSpPr>
        <p:spPr bwMode="auto">
          <a:xfrm>
            <a:off x="3371850" y="372745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22" name="Freeform 22"/>
          <p:cNvSpPr>
            <a:spLocks/>
          </p:cNvSpPr>
          <p:nvPr/>
        </p:nvSpPr>
        <p:spPr bwMode="auto">
          <a:xfrm>
            <a:off x="2578100" y="1663700"/>
            <a:ext cx="750888" cy="1817688"/>
          </a:xfrm>
          <a:custGeom>
            <a:avLst/>
            <a:gdLst>
              <a:gd name="T0" fmla="*/ 296 w 473"/>
              <a:gd name="T1" fmla="*/ 1144 h 1145"/>
              <a:gd name="T2" fmla="*/ 0 w 473"/>
              <a:gd name="T3" fmla="*/ 1144 h 1145"/>
              <a:gd name="T4" fmla="*/ 0 w 473"/>
              <a:gd name="T5" fmla="*/ 0 h 1145"/>
              <a:gd name="T6" fmla="*/ 472 w 473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3" h="1145">
                <a:moveTo>
                  <a:pt x="296" y="1144"/>
                </a:moveTo>
                <a:lnTo>
                  <a:pt x="0" y="1144"/>
                </a:lnTo>
                <a:lnTo>
                  <a:pt x="0" y="0"/>
                </a:lnTo>
                <a:lnTo>
                  <a:pt x="472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23" name="Rectangle 23"/>
          <p:cNvSpPr>
            <a:spLocks noChangeArrowheads="1"/>
          </p:cNvSpPr>
          <p:nvPr/>
        </p:nvSpPr>
        <p:spPr bwMode="auto">
          <a:xfrm>
            <a:off x="4699000" y="1536700"/>
            <a:ext cx="685800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24" name="AutoShape 24"/>
          <p:cNvSpPr>
            <a:spLocks noChangeArrowheads="1"/>
          </p:cNvSpPr>
          <p:nvPr/>
        </p:nvSpPr>
        <p:spPr bwMode="auto">
          <a:xfrm>
            <a:off x="4737100" y="2209800"/>
            <a:ext cx="584200" cy="4953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5054600" y="12255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6" name="Line 26"/>
          <p:cNvSpPr>
            <a:spLocks noChangeShapeType="1"/>
          </p:cNvSpPr>
          <p:nvPr/>
        </p:nvSpPr>
        <p:spPr bwMode="auto">
          <a:xfrm>
            <a:off x="5041900" y="20129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27" name="Freeform 27"/>
          <p:cNvSpPr>
            <a:spLocks/>
          </p:cNvSpPr>
          <p:nvPr/>
        </p:nvSpPr>
        <p:spPr bwMode="auto">
          <a:xfrm>
            <a:off x="4419600" y="1790700"/>
            <a:ext cx="306388" cy="674688"/>
          </a:xfrm>
          <a:custGeom>
            <a:avLst/>
            <a:gdLst>
              <a:gd name="T0" fmla="*/ 192 w 193"/>
              <a:gd name="T1" fmla="*/ 424 h 425"/>
              <a:gd name="T2" fmla="*/ 0 w 193"/>
              <a:gd name="T3" fmla="*/ 424 h 425"/>
              <a:gd name="T4" fmla="*/ 0 w 193"/>
              <a:gd name="T5" fmla="*/ 0 h 425"/>
              <a:gd name="T6" fmla="*/ 160 w 193"/>
              <a:gd name="T7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28" name="Line 28"/>
          <p:cNvSpPr>
            <a:spLocks noChangeShapeType="1"/>
          </p:cNvSpPr>
          <p:nvPr/>
        </p:nvSpPr>
        <p:spPr bwMode="auto">
          <a:xfrm>
            <a:off x="5060950" y="274955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29" name="Rectangle 29"/>
          <p:cNvSpPr>
            <a:spLocks noChangeArrowheads="1"/>
          </p:cNvSpPr>
          <p:nvPr/>
        </p:nvSpPr>
        <p:spPr bwMode="auto">
          <a:xfrm>
            <a:off x="4699000" y="3073400"/>
            <a:ext cx="685800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30" name="AutoShape 30"/>
          <p:cNvSpPr>
            <a:spLocks noChangeArrowheads="1"/>
          </p:cNvSpPr>
          <p:nvPr/>
        </p:nvSpPr>
        <p:spPr bwMode="auto">
          <a:xfrm>
            <a:off x="4737100" y="3746500"/>
            <a:ext cx="584200" cy="4953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31" name="Line 31"/>
          <p:cNvSpPr>
            <a:spLocks noChangeShapeType="1"/>
          </p:cNvSpPr>
          <p:nvPr/>
        </p:nvSpPr>
        <p:spPr bwMode="auto">
          <a:xfrm>
            <a:off x="5054600" y="27622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32" name="Line 32"/>
          <p:cNvSpPr>
            <a:spLocks noChangeShapeType="1"/>
          </p:cNvSpPr>
          <p:nvPr/>
        </p:nvSpPr>
        <p:spPr bwMode="auto">
          <a:xfrm>
            <a:off x="5041900" y="35496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33" name="Freeform 33"/>
          <p:cNvSpPr>
            <a:spLocks/>
          </p:cNvSpPr>
          <p:nvPr/>
        </p:nvSpPr>
        <p:spPr bwMode="auto">
          <a:xfrm>
            <a:off x="4419600" y="3327400"/>
            <a:ext cx="306388" cy="674688"/>
          </a:xfrm>
          <a:custGeom>
            <a:avLst/>
            <a:gdLst>
              <a:gd name="T0" fmla="*/ 192 w 193"/>
              <a:gd name="T1" fmla="*/ 424 h 425"/>
              <a:gd name="T2" fmla="*/ 0 w 193"/>
              <a:gd name="T3" fmla="*/ 424 h 425"/>
              <a:gd name="T4" fmla="*/ 0 w 193"/>
              <a:gd name="T5" fmla="*/ 0 h 425"/>
              <a:gd name="T6" fmla="*/ 160 w 193"/>
              <a:gd name="T7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34" name="Line 34"/>
          <p:cNvSpPr>
            <a:spLocks noChangeShapeType="1"/>
          </p:cNvSpPr>
          <p:nvPr/>
        </p:nvSpPr>
        <p:spPr bwMode="auto">
          <a:xfrm>
            <a:off x="5048250" y="429895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6604000" y="1244600"/>
            <a:ext cx="685800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44836" name="AutoShape 36"/>
          <p:cNvSpPr>
            <a:spLocks noChangeArrowheads="1"/>
          </p:cNvSpPr>
          <p:nvPr/>
        </p:nvSpPr>
        <p:spPr bwMode="auto">
          <a:xfrm>
            <a:off x="6642100" y="1917700"/>
            <a:ext cx="584200" cy="4953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6959600" y="9334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8" name="Line 38"/>
          <p:cNvSpPr>
            <a:spLocks noChangeShapeType="1"/>
          </p:cNvSpPr>
          <p:nvPr/>
        </p:nvSpPr>
        <p:spPr bwMode="auto">
          <a:xfrm>
            <a:off x="6946900" y="17208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39" name="Freeform 39"/>
          <p:cNvSpPr>
            <a:spLocks/>
          </p:cNvSpPr>
          <p:nvPr/>
        </p:nvSpPr>
        <p:spPr bwMode="auto">
          <a:xfrm>
            <a:off x="6324600" y="1498600"/>
            <a:ext cx="306388" cy="674688"/>
          </a:xfrm>
          <a:custGeom>
            <a:avLst/>
            <a:gdLst>
              <a:gd name="T0" fmla="*/ 192 w 193"/>
              <a:gd name="T1" fmla="*/ 424 h 425"/>
              <a:gd name="T2" fmla="*/ 0 w 193"/>
              <a:gd name="T3" fmla="*/ 424 h 425"/>
              <a:gd name="T4" fmla="*/ 0 w 193"/>
              <a:gd name="T5" fmla="*/ 0 h 425"/>
              <a:gd name="T6" fmla="*/ 160 w 193"/>
              <a:gd name="T7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40" name="Line 40"/>
          <p:cNvSpPr>
            <a:spLocks noChangeShapeType="1"/>
          </p:cNvSpPr>
          <p:nvPr/>
        </p:nvSpPr>
        <p:spPr bwMode="auto">
          <a:xfrm>
            <a:off x="6965950" y="245745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41" name="Rectangle 41"/>
          <p:cNvSpPr>
            <a:spLocks noChangeArrowheads="1"/>
          </p:cNvSpPr>
          <p:nvPr/>
        </p:nvSpPr>
        <p:spPr bwMode="auto">
          <a:xfrm>
            <a:off x="6604000" y="2806700"/>
            <a:ext cx="685800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42" name="AutoShape 42"/>
          <p:cNvSpPr>
            <a:spLocks noChangeArrowheads="1"/>
          </p:cNvSpPr>
          <p:nvPr/>
        </p:nvSpPr>
        <p:spPr bwMode="auto">
          <a:xfrm>
            <a:off x="6642100" y="3454400"/>
            <a:ext cx="584200" cy="4953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43" name="Line 43"/>
          <p:cNvSpPr>
            <a:spLocks noChangeShapeType="1"/>
          </p:cNvSpPr>
          <p:nvPr/>
        </p:nvSpPr>
        <p:spPr bwMode="auto">
          <a:xfrm>
            <a:off x="6959600" y="24701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44" name="Line 44"/>
          <p:cNvSpPr>
            <a:spLocks noChangeShapeType="1"/>
          </p:cNvSpPr>
          <p:nvPr/>
        </p:nvSpPr>
        <p:spPr bwMode="auto">
          <a:xfrm>
            <a:off x="6946900" y="32575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413" name="Freeform 45"/>
          <p:cNvSpPr>
            <a:spLocks/>
          </p:cNvSpPr>
          <p:nvPr/>
        </p:nvSpPr>
        <p:spPr bwMode="auto">
          <a:xfrm>
            <a:off x="6159500" y="1358900"/>
            <a:ext cx="522288" cy="2351088"/>
          </a:xfrm>
          <a:custGeom>
            <a:avLst/>
            <a:gdLst>
              <a:gd name="T0" fmla="*/ 2147483646 w 329"/>
              <a:gd name="T1" fmla="*/ 2147483646 h 1481"/>
              <a:gd name="T2" fmla="*/ 0 w 329"/>
              <a:gd name="T3" fmla="*/ 2147483646 h 1481"/>
              <a:gd name="T4" fmla="*/ 0 w 329"/>
              <a:gd name="T5" fmla="*/ 0 h 1481"/>
              <a:gd name="T6" fmla="*/ 2147483646 w 329"/>
              <a:gd name="T7" fmla="*/ 0 h 1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9" h="1481">
                <a:moveTo>
                  <a:pt x="328" y="1480"/>
                </a:moveTo>
                <a:lnTo>
                  <a:pt x="0" y="1480"/>
                </a:lnTo>
                <a:lnTo>
                  <a:pt x="0" y="0"/>
                </a:lnTo>
                <a:lnTo>
                  <a:pt x="273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46" name="Line 46"/>
          <p:cNvSpPr>
            <a:spLocks noChangeShapeType="1"/>
          </p:cNvSpPr>
          <p:nvPr/>
        </p:nvSpPr>
        <p:spPr bwMode="auto">
          <a:xfrm>
            <a:off x="6965950" y="399415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47" name="Freeform 47"/>
          <p:cNvSpPr>
            <a:spLocks/>
          </p:cNvSpPr>
          <p:nvPr/>
        </p:nvSpPr>
        <p:spPr bwMode="auto">
          <a:xfrm>
            <a:off x="7239000" y="2171700"/>
            <a:ext cx="534988" cy="1550988"/>
          </a:xfrm>
          <a:custGeom>
            <a:avLst/>
            <a:gdLst>
              <a:gd name="T0" fmla="*/ 0 w 337"/>
              <a:gd name="T1" fmla="*/ 0 h 977"/>
              <a:gd name="T2" fmla="*/ 336 w 337"/>
              <a:gd name="T3" fmla="*/ 0 h 977"/>
              <a:gd name="T4" fmla="*/ 328 w 337"/>
              <a:gd name="T5" fmla="*/ 976 h 977"/>
              <a:gd name="T6" fmla="*/ 24 w 337"/>
              <a:gd name="T7" fmla="*/ 976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7">
                <a:moveTo>
                  <a:pt x="0" y="0"/>
                </a:moveTo>
                <a:lnTo>
                  <a:pt x="336" y="0"/>
                </a:lnTo>
                <a:lnTo>
                  <a:pt x="328" y="976"/>
                </a:lnTo>
                <a:lnTo>
                  <a:pt x="24" y="976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48" name="AutoShape 48"/>
          <p:cNvSpPr>
            <a:spLocks noChangeArrowheads="1"/>
          </p:cNvSpPr>
          <p:nvPr/>
        </p:nvSpPr>
        <p:spPr bwMode="auto">
          <a:xfrm>
            <a:off x="6667500" y="4229100"/>
            <a:ext cx="584200" cy="4953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417" name="Freeform 49"/>
          <p:cNvSpPr>
            <a:spLocks/>
          </p:cNvSpPr>
          <p:nvPr/>
        </p:nvSpPr>
        <p:spPr bwMode="auto">
          <a:xfrm>
            <a:off x="7264400" y="3048000"/>
            <a:ext cx="801688" cy="1462088"/>
          </a:xfrm>
          <a:custGeom>
            <a:avLst/>
            <a:gdLst>
              <a:gd name="T0" fmla="*/ 0 w 505"/>
              <a:gd name="T1" fmla="*/ 2147483646 h 921"/>
              <a:gd name="T2" fmla="*/ 2147483646 w 505"/>
              <a:gd name="T3" fmla="*/ 2147483646 h 921"/>
              <a:gd name="T4" fmla="*/ 2147483646 w 505"/>
              <a:gd name="T5" fmla="*/ 0 h 921"/>
              <a:gd name="T6" fmla="*/ 2147483646 w 505"/>
              <a:gd name="T7" fmla="*/ 0 h 9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5" h="921">
                <a:moveTo>
                  <a:pt x="0" y="920"/>
                </a:moveTo>
                <a:lnTo>
                  <a:pt x="504" y="920"/>
                </a:lnTo>
                <a:lnTo>
                  <a:pt x="504" y="0"/>
                </a:lnTo>
                <a:lnTo>
                  <a:pt x="48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50" name="Freeform 50"/>
          <p:cNvSpPr>
            <a:spLocks/>
          </p:cNvSpPr>
          <p:nvPr/>
        </p:nvSpPr>
        <p:spPr bwMode="auto">
          <a:xfrm>
            <a:off x="5981700" y="1841500"/>
            <a:ext cx="954088" cy="2643188"/>
          </a:xfrm>
          <a:custGeom>
            <a:avLst/>
            <a:gdLst>
              <a:gd name="T0" fmla="*/ 424 w 601"/>
              <a:gd name="T1" fmla="*/ 1664 h 1665"/>
              <a:gd name="T2" fmla="*/ 0 w 601"/>
              <a:gd name="T3" fmla="*/ 1664 h 1665"/>
              <a:gd name="T4" fmla="*/ 8 w 601"/>
              <a:gd name="T5" fmla="*/ 0 h 1665"/>
              <a:gd name="T6" fmla="*/ 600 w 601"/>
              <a:gd name="T7" fmla="*/ 0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1" h="1665">
                <a:moveTo>
                  <a:pt x="424" y="1664"/>
                </a:moveTo>
                <a:lnTo>
                  <a:pt x="0" y="1664"/>
                </a:lnTo>
                <a:lnTo>
                  <a:pt x="8" y="0"/>
                </a:lnTo>
                <a:lnTo>
                  <a:pt x="60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4851" name="Line 51"/>
          <p:cNvSpPr>
            <a:spLocks noChangeShapeType="1"/>
          </p:cNvSpPr>
          <p:nvPr/>
        </p:nvSpPr>
        <p:spPr bwMode="auto">
          <a:xfrm>
            <a:off x="6978650" y="469265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82FEC-51B9-4535-87BE-4B079030C00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27200" y="492125"/>
            <a:ext cx="5289550" cy="4302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Loop Testing: Simple Loops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789113" y="1377950"/>
            <a:ext cx="47863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 i="1" u="sng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Minimum conditions—Simple Loops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157413" y="1873250"/>
            <a:ext cx="33274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1.  skip the loop entirely</a:t>
            </a: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170113" y="1974850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170113" y="2292350"/>
            <a:ext cx="45847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2.  only one pass through the loop</a:t>
            </a: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170113" y="2609850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170113" y="2698750"/>
            <a:ext cx="42497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3.  two passes through the loop</a:t>
            </a: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170113" y="3244850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2144713" y="3092450"/>
            <a:ext cx="48720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4.  m passes through the loop  m &lt; n</a:t>
            </a: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170113" y="3879850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170113" y="3498850"/>
            <a:ext cx="54260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5.  (n-1), n, and (n+1) passes through      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170113" y="3816350"/>
            <a:ext cx="1257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loop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220913" y="4324350"/>
            <a:ext cx="45974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where n is the maximum number 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2233613" y="4654550"/>
            <a:ext cx="27114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 allowable passes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FFA9C3-C681-4BB5-A508-497D6300AC3B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27163" y="455613"/>
            <a:ext cx="5087937" cy="609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Loop Testing: Nested Loops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928813" y="1455738"/>
            <a:ext cx="5524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Start at the innermost loop. Set all outer loops to their 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928813" y="1684338"/>
            <a:ext cx="38576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minimum iteration parameter values.</a:t>
            </a:r>
          </a:p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28813" y="1785938"/>
            <a:ext cx="18256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928813" y="2014538"/>
            <a:ext cx="4781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 the min+1, typical, max-1 and max for the 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928813" y="2243138"/>
            <a:ext cx="54911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innermost loop, while holding the outer loops at their 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928813" y="2471738"/>
            <a:ext cx="187007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minimum values.</a:t>
            </a:r>
          </a:p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1928813" y="2700338"/>
            <a:ext cx="18256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928813" y="2776538"/>
            <a:ext cx="55943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Move out one loop and set it up as in step 2, holding all 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1928813" y="3005138"/>
            <a:ext cx="5380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other loops at typical values. Continue this step until 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1928813" y="3233738"/>
            <a:ext cx="36893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outermost loop has been tested.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1928813" y="3906838"/>
            <a:ext cx="6161087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 the loops are independent of one another </a:t>
            </a:r>
          </a:p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928813" y="4135438"/>
            <a:ext cx="343376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then treat each as a simple loop</a:t>
            </a:r>
          </a:p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928813" y="4364038"/>
            <a:ext cx="290036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else* treat as nested loops</a:t>
            </a:r>
          </a:p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1928813" y="4592638"/>
            <a:ext cx="85566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endif* </a:t>
            </a:r>
          </a:p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1928813" y="4821238"/>
            <a:ext cx="18256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1928813" y="4935538"/>
            <a:ext cx="5159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 i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 example, the final loop counter value of loop 1 is 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1928813" y="5151438"/>
            <a:ext cx="24511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 i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 to initialize loop 2.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1427163" y="1063625"/>
            <a:ext cx="1450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 i="1" u="sng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Nested Loops</a:t>
            </a: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1306513" y="3538538"/>
            <a:ext cx="21129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 i="1" u="sng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Concatenated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FCF2F7-1AC1-40D7-8C1D-C5614B0510E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/>
          <p:cNvGrpSpPr>
            <a:grpSpLocks/>
          </p:cNvGrpSpPr>
          <p:nvPr/>
        </p:nvGrpSpPr>
        <p:grpSpPr bwMode="auto">
          <a:xfrm>
            <a:off x="6045200" y="1846263"/>
            <a:ext cx="1206500" cy="1158875"/>
            <a:chOff x="3808" y="1163"/>
            <a:chExt cx="760" cy="730"/>
          </a:xfrm>
        </p:grpSpPr>
        <p:sp>
          <p:nvSpPr>
            <p:cNvPr id="61469" name="Freeform 3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Freeform 4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Freeform 5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Freeform 6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Freeform 7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3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2730500" y="446088"/>
            <a:ext cx="3660775" cy="6953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Black-Box Testing</a:t>
            </a:r>
          </a:p>
        </p:txBody>
      </p:sp>
      <p:grpSp>
        <p:nvGrpSpPr>
          <p:cNvPr id="61444" name="Group 9"/>
          <p:cNvGrpSpPr>
            <a:grpSpLocks/>
          </p:cNvGrpSpPr>
          <p:nvPr/>
        </p:nvGrpSpPr>
        <p:grpSpPr bwMode="auto">
          <a:xfrm>
            <a:off x="4565650" y="3860800"/>
            <a:ext cx="889000" cy="1266825"/>
            <a:chOff x="2876" y="2432"/>
            <a:chExt cx="560" cy="798"/>
          </a:xfrm>
        </p:grpSpPr>
        <p:sp>
          <p:nvSpPr>
            <p:cNvPr id="61466" name="Freeform 10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Freeform 11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Freeform 12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45" name="Group 13"/>
          <p:cNvGrpSpPr>
            <a:grpSpLocks/>
          </p:cNvGrpSpPr>
          <p:nvPr/>
        </p:nvGrpSpPr>
        <p:grpSpPr bwMode="auto">
          <a:xfrm>
            <a:off x="3165475" y="2044700"/>
            <a:ext cx="3062288" cy="2330450"/>
            <a:chOff x="1994" y="1288"/>
            <a:chExt cx="1929" cy="1468"/>
          </a:xfrm>
        </p:grpSpPr>
        <p:sp>
          <p:nvSpPr>
            <p:cNvPr id="61463" name="Freeform 14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Freeform 15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Freeform 16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6" name="Freeform 17"/>
          <p:cNvSpPr>
            <a:spLocks/>
          </p:cNvSpPr>
          <p:nvPr/>
        </p:nvSpPr>
        <p:spPr bwMode="auto">
          <a:xfrm>
            <a:off x="4489450" y="1408113"/>
            <a:ext cx="466725" cy="147637"/>
          </a:xfrm>
          <a:custGeom>
            <a:avLst/>
            <a:gdLst>
              <a:gd name="T0" fmla="*/ 0 w 294"/>
              <a:gd name="T1" fmla="*/ 2147483646 h 93"/>
              <a:gd name="T2" fmla="*/ 2147483646 w 294"/>
              <a:gd name="T3" fmla="*/ 2147483646 h 93"/>
              <a:gd name="T4" fmla="*/ 2147483646 w 294"/>
              <a:gd name="T5" fmla="*/ 2147483646 h 93"/>
              <a:gd name="T6" fmla="*/ 2147483646 w 294"/>
              <a:gd name="T7" fmla="*/ 0 h 93"/>
              <a:gd name="T8" fmla="*/ 0 w 294"/>
              <a:gd name="T9" fmla="*/ 2147483646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7" name="Group 18"/>
          <p:cNvGrpSpPr>
            <a:grpSpLocks/>
          </p:cNvGrpSpPr>
          <p:nvPr/>
        </p:nvGrpSpPr>
        <p:grpSpPr bwMode="auto">
          <a:xfrm>
            <a:off x="4198938" y="1460500"/>
            <a:ext cx="1030287" cy="1052513"/>
            <a:chOff x="2645" y="920"/>
            <a:chExt cx="649" cy="663"/>
          </a:xfrm>
        </p:grpSpPr>
        <p:sp>
          <p:nvSpPr>
            <p:cNvPr id="61459" name="Freeform 19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Freeform 20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Freeform 21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48" name="Group 23"/>
          <p:cNvGrpSpPr>
            <a:grpSpLocks/>
          </p:cNvGrpSpPr>
          <p:nvPr/>
        </p:nvGrpSpPr>
        <p:grpSpPr bwMode="auto">
          <a:xfrm>
            <a:off x="2425700" y="3268663"/>
            <a:ext cx="1206500" cy="1158875"/>
            <a:chOff x="1528" y="2059"/>
            <a:chExt cx="760" cy="730"/>
          </a:xfrm>
        </p:grpSpPr>
        <p:sp>
          <p:nvSpPr>
            <p:cNvPr id="61454" name="Freeform 24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Freeform 25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Freeform 26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Freeform 27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Freeform 28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9" name="Rectangle 29"/>
          <p:cNvSpPr>
            <a:spLocks noChangeArrowheads="1"/>
          </p:cNvSpPr>
          <p:nvPr/>
        </p:nvSpPr>
        <p:spPr bwMode="auto">
          <a:xfrm>
            <a:off x="2347913" y="1573213"/>
            <a:ext cx="196691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requirements</a:t>
            </a:r>
          </a:p>
        </p:txBody>
      </p:sp>
      <p:sp>
        <p:nvSpPr>
          <p:cNvPr id="61450" name="Rectangle 30"/>
          <p:cNvSpPr>
            <a:spLocks noChangeArrowheads="1"/>
          </p:cNvSpPr>
          <p:nvPr/>
        </p:nvSpPr>
        <p:spPr bwMode="auto">
          <a:xfrm>
            <a:off x="5243513" y="4468813"/>
            <a:ext cx="103981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events</a:t>
            </a:r>
          </a:p>
        </p:txBody>
      </p:sp>
      <p:sp>
        <p:nvSpPr>
          <p:cNvPr id="61451" name="Rectangle 31"/>
          <p:cNvSpPr>
            <a:spLocks noChangeArrowheads="1"/>
          </p:cNvSpPr>
          <p:nvPr/>
        </p:nvSpPr>
        <p:spPr bwMode="auto">
          <a:xfrm>
            <a:off x="2538413" y="4405313"/>
            <a:ext cx="8842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</a:t>
            </a:r>
          </a:p>
        </p:txBody>
      </p:sp>
      <p:sp>
        <p:nvSpPr>
          <p:cNvPr id="61452" name="Rectangle 32"/>
          <p:cNvSpPr>
            <a:spLocks noChangeArrowheads="1"/>
          </p:cNvSpPr>
          <p:nvPr/>
        </p:nvSpPr>
        <p:spPr bwMode="auto">
          <a:xfrm>
            <a:off x="6538913" y="2982913"/>
            <a:ext cx="106521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F58C7-62A2-4513-B968-183DCB05C824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8100" y="414338"/>
            <a:ext cx="6418263" cy="2571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 Tests the Software?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3B2AC8-3A05-4AF4-973F-2A161306D16D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624013" y="3186113"/>
            <a:ext cx="15446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i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developer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710113" y="3198813"/>
            <a:ext cx="27844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i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independent tester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090613" y="3724275"/>
            <a:ext cx="2776537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Understands the system </a:t>
            </a:r>
          </a:p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506413" y="4092575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1103313" y="4067175"/>
            <a:ext cx="24558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but, will test "gently"</a:t>
            </a:r>
          </a:p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506413" y="4727575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1103313" y="4384675"/>
            <a:ext cx="31289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and, is driven by "delivery"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4773613" y="3775075"/>
            <a:ext cx="333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Must learn about the system,</a:t>
            </a:r>
          </a:p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4773613" y="40925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4786313" y="4067175"/>
            <a:ext cx="3076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but, will attempt to break it</a:t>
            </a:r>
          </a:p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4443413" y="47275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4799013" y="4371975"/>
            <a:ext cx="2784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and, is driven by quality</a:t>
            </a:r>
          </a:p>
        </p:txBody>
      </p:sp>
      <p:pic>
        <p:nvPicPr>
          <p:cNvPr id="25616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179513"/>
            <a:ext cx="212090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7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92225"/>
            <a:ext cx="201930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0413" y="244475"/>
            <a:ext cx="5103812" cy="6953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Black-Box Testing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1298575"/>
            <a:ext cx="7499350" cy="3819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How is functional validity tested?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How is system behavior and performance tested?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 classes of input will make good test cases?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 the system particularly sensitive to certain input values?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How are the boundaries of a data class isolated?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 data rates and data volume can the system tolerate?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 effect will specific combinations of data have on system operation?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60089A-4F51-4E4D-B482-78335D3F4605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Graph Based Testing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6363"/>
            <a:ext cx="7658100" cy="394493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 Graph-based testing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first builds a graph model for the program under test, and then tries to cover certain elements in the graph model.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 Graph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is one of the most widely used structures for abstraction.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800" smtClean="0">
                <a:ea typeface="ＭＳ Ｐゴシック" panose="020B0600070205080204" pitchFamily="34" charset="-128"/>
              </a:rPr>
              <a:t>Transportation network, social network,  molecular structure, geographic modeling, etc. 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Graph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is a well-defined, well-studied structure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800" smtClean="0">
                <a:ea typeface="ＭＳ Ｐゴシック" panose="020B0600070205080204" pitchFamily="34" charset="-128"/>
              </a:rPr>
              <a:t>Many algorithms have been reported that allow for easy manipulation of graphs.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Major Steps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27163"/>
            <a:ext cx="7696200" cy="375443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Step 1: Build a graph model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800" smtClean="0">
                <a:ea typeface="ＭＳ Ｐゴシック" panose="020B0600070205080204" pitchFamily="34" charset="-128"/>
              </a:rPr>
              <a:t>What information to be captured, and how to represent those information?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Step 2: Identify test requirements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800" smtClean="0">
                <a:ea typeface="ＭＳ Ｐゴシック" panose="020B0600070205080204" pitchFamily="34" charset="-128"/>
              </a:rPr>
              <a:t>A test requirement is a structural entity in the graph model that must be covered during testing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Step 3: Select test paths to cover those requirements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Step 4: Derive test data so that those test paths can be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Graph Models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27163"/>
            <a:ext cx="7810500" cy="3357562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Control flow graph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: Captures information about how the control is transferred in a program.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Data flow graph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: Augments a CFG with data flow information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Dependency graph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: Captures the data/control dependencies among program statements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Cause-effect graph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: Modeling relationships among program input conditions, known as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causes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, and output conditions, known as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Graph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477963"/>
            <a:ext cx="7759700" cy="317023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A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graph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consists of a set of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nodes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edges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that connect pairs of nodes.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</a:rPr>
              <a:t> Formally, a graph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G = &lt;N, N</a:t>
            </a:r>
            <a:r>
              <a:rPr lang="en-US" altLang="en-US" sz="20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, N</a:t>
            </a:r>
            <a:r>
              <a:rPr lang="en-US" altLang="en-US" sz="20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, E):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: a set of nodes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18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 N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: a set of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initial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nodes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18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 N:</a:t>
            </a:r>
            <a:r>
              <a:rPr lang="en-US" altLang="en-US" sz="18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a set of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final</a:t>
            </a:r>
            <a:r>
              <a:rPr lang="en-US" altLang="en-US" sz="18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nodes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E  N  N</a:t>
            </a:r>
            <a:r>
              <a:rPr lang="en-US" altLang="en-US" sz="18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: a set of edges</a:t>
            </a:r>
          </a:p>
          <a:p>
            <a:pPr marL="0" indent="0" algn="just">
              <a:buFont typeface="Wingdings" panose="05000000000000000000" pitchFamily="2" charset="2"/>
              <a:buChar char="q"/>
            </a:pPr>
            <a:r>
              <a:rPr lang="en-US" altLang="en-US" sz="2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In our context,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sz="2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0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, and 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0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sz="2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contain at least one node.</a:t>
            </a:r>
            <a:endParaRPr lang="en-US" altLang="en-US" sz="2000" baseline="-250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613" y="155575"/>
            <a:ext cx="6589712" cy="588963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</a:t>
            </a:r>
          </a:p>
        </p:txBody>
      </p:sp>
      <p:grpSp>
        <p:nvGrpSpPr>
          <p:cNvPr id="71683" name="Group 14"/>
          <p:cNvGrpSpPr>
            <a:grpSpLocks/>
          </p:cNvGrpSpPr>
          <p:nvPr/>
        </p:nvGrpSpPr>
        <p:grpSpPr bwMode="auto">
          <a:xfrm>
            <a:off x="1389063" y="1287463"/>
            <a:ext cx="1422400" cy="2573337"/>
            <a:chOff x="672" y="672"/>
            <a:chExt cx="1008" cy="1824"/>
          </a:xfrm>
        </p:grpSpPr>
        <p:sp>
          <p:nvSpPr>
            <p:cNvPr id="31779" name="Oval 4"/>
            <p:cNvSpPr>
              <a:spLocks noChangeArrowheads="1"/>
            </p:cNvSpPr>
            <p:nvPr/>
          </p:nvSpPr>
          <p:spPr bwMode="auto">
            <a:xfrm>
              <a:off x="1056" y="912"/>
              <a:ext cx="241" cy="2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778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  <a:r>
                <a:rPr lang="en-US" altLang="en-US" sz="1778" baseline="-2500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  <a:endParaRPr lang="en-US" altLang="en-US" sz="1778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780" name="Oval 6"/>
            <p:cNvSpPr>
              <a:spLocks noChangeArrowheads="1"/>
            </p:cNvSpPr>
            <p:nvPr/>
          </p:nvSpPr>
          <p:spPr bwMode="auto">
            <a:xfrm>
              <a:off x="672" y="15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778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  <a:r>
                <a:rPr lang="en-US" altLang="en-US" sz="1778" baseline="-250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781" name="Oval 7"/>
            <p:cNvSpPr>
              <a:spLocks noChangeArrowheads="1"/>
            </p:cNvSpPr>
            <p:nvPr/>
          </p:nvSpPr>
          <p:spPr bwMode="auto">
            <a:xfrm>
              <a:off x="1440" y="15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778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  <a:r>
                <a:rPr lang="en-US" altLang="en-US" sz="1778" baseline="-250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  <a:endPara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782" name="Oval 8"/>
            <p:cNvSpPr>
              <a:spLocks noChangeArrowheads="1"/>
            </p:cNvSpPr>
            <p:nvPr/>
          </p:nvSpPr>
          <p:spPr bwMode="auto">
            <a:xfrm>
              <a:off x="1056" y="2256"/>
              <a:ext cx="241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778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  <a:r>
                <a:rPr lang="en-US" altLang="en-US" sz="1778" baseline="-250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endPara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1718" name="Line 9"/>
            <p:cNvSpPr>
              <a:spLocks noChangeShapeType="1"/>
            </p:cNvSpPr>
            <p:nvPr/>
          </p:nvSpPr>
          <p:spPr bwMode="auto">
            <a:xfrm flipH="1">
              <a:off x="864" y="115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9" name="Line 10"/>
            <p:cNvSpPr>
              <a:spLocks noChangeShapeType="1"/>
            </p:cNvSpPr>
            <p:nvPr/>
          </p:nvSpPr>
          <p:spPr bwMode="auto">
            <a:xfrm>
              <a:off x="1248" y="115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0" name="Line 11"/>
            <p:cNvSpPr>
              <a:spLocks noChangeShapeType="1"/>
            </p:cNvSpPr>
            <p:nvPr/>
          </p:nvSpPr>
          <p:spPr bwMode="auto">
            <a:xfrm>
              <a:off x="816" y="1776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1" name="Line 12"/>
            <p:cNvSpPr>
              <a:spLocks noChangeShapeType="1"/>
            </p:cNvSpPr>
            <p:nvPr/>
          </p:nvSpPr>
          <p:spPr bwMode="auto">
            <a:xfrm flipH="1">
              <a:off x="1248" y="1776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2" name="Line 13"/>
            <p:cNvSpPr>
              <a:spLocks noChangeShapeType="1"/>
            </p:cNvSpPr>
            <p:nvPr/>
          </p:nvSpPr>
          <p:spPr bwMode="auto">
            <a:xfrm>
              <a:off x="1152" y="6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Oval 17"/>
          <p:cNvSpPr>
            <a:spLocks noChangeArrowheads="1"/>
          </p:cNvSpPr>
          <p:nvPr/>
        </p:nvSpPr>
        <p:spPr bwMode="auto">
          <a:xfrm>
            <a:off x="4097338" y="2506663"/>
            <a:ext cx="339725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1778" baseline="-25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n-US" altLang="en-US" sz="1778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50" name="Oval 18"/>
          <p:cNvSpPr>
            <a:spLocks noChangeArrowheads="1"/>
          </p:cNvSpPr>
          <p:nvPr/>
        </p:nvSpPr>
        <p:spPr bwMode="auto">
          <a:xfrm>
            <a:off x="5181600" y="2506663"/>
            <a:ext cx="338138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1778" baseline="-25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US" altLang="en-US" sz="1778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51" name="Oval 19"/>
          <p:cNvSpPr>
            <a:spLocks noChangeArrowheads="1"/>
          </p:cNvSpPr>
          <p:nvPr/>
        </p:nvSpPr>
        <p:spPr bwMode="auto">
          <a:xfrm>
            <a:off x="4640263" y="3522663"/>
            <a:ext cx="338137" cy="3381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1778" baseline="-25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n-US" altLang="en-US" sz="1778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687" name="Line 20"/>
          <p:cNvSpPr>
            <a:spLocks noChangeShapeType="1"/>
          </p:cNvSpPr>
          <p:nvPr/>
        </p:nvSpPr>
        <p:spPr bwMode="auto">
          <a:xfrm flipH="1">
            <a:off x="4368800" y="1963738"/>
            <a:ext cx="3381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Line 21"/>
          <p:cNvSpPr>
            <a:spLocks noChangeShapeType="1"/>
          </p:cNvSpPr>
          <p:nvPr/>
        </p:nvSpPr>
        <p:spPr bwMode="auto">
          <a:xfrm>
            <a:off x="4910138" y="1963738"/>
            <a:ext cx="33972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22"/>
          <p:cNvSpPr>
            <a:spLocks noChangeShapeType="1"/>
          </p:cNvSpPr>
          <p:nvPr/>
        </p:nvSpPr>
        <p:spPr bwMode="auto">
          <a:xfrm>
            <a:off x="4300538" y="2844800"/>
            <a:ext cx="406400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Line 23"/>
          <p:cNvSpPr>
            <a:spLocks noChangeShapeType="1"/>
          </p:cNvSpPr>
          <p:nvPr/>
        </p:nvSpPr>
        <p:spPr bwMode="auto">
          <a:xfrm flipH="1">
            <a:off x="4910138" y="2844800"/>
            <a:ext cx="406400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691" name="Group 25"/>
          <p:cNvGrpSpPr>
            <a:grpSpLocks/>
          </p:cNvGrpSpPr>
          <p:nvPr/>
        </p:nvGrpSpPr>
        <p:grpSpPr bwMode="auto">
          <a:xfrm>
            <a:off x="4640263" y="1287463"/>
            <a:ext cx="338137" cy="676275"/>
            <a:chOff x="2832" y="912"/>
            <a:chExt cx="240" cy="480"/>
          </a:xfrm>
        </p:grpSpPr>
        <p:sp>
          <p:nvSpPr>
            <p:cNvPr id="31777" name="Oval 16"/>
            <p:cNvSpPr>
              <a:spLocks noChangeArrowheads="1"/>
            </p:cNvSpPr>
            <p:nvPr/>
          </p:nvSpPr>
          <p:spPr bwMode="auto">
            <a:xfrm>
              <a:off x="2832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778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  <a:r>
                <a:rPr lang="en-US" altLang="en-US" sz="1778" baseline="-2500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  <a:endParaRPr lang="en-US" altLang="en-US" sz="1778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1713" name="Line 24"/>
            <p:cNvSpPr>
              <a:spLocks noChangeShapeType="1"/>
            </p:cNvSpPr>
            <p:nvPr/>
          </p:nvSpPr>
          <p:spPr bwMode="auto">
            <a:xfrm>
              <a:off x="2928" y="9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692" name="Group 26"/>
          <p:cNvGrpSpPr>
            <a:grpSpLocks/>
          </p:cNvGrpSpPr>
          <p:nvPr/>
        </p:nvGrpSpPr>
        <p:grpSpPr bwMode="auto">
          <a:xfrm>
            <a:off x="5926138" y="1287463"/>
            <a:ext cx="339725" cy="676275"/>
            <a:chOff x="2832" y="912"/>
            <a:chExt cx="240" cy="480"/>
          </a:xfrm>
        </p:grpSpPr>
        <p:sp>
          <p:nvSpPr>
            <p:cNvPr id="31775" name="Oval 27"/>
            <p:cNvSpPr>
              <a:spLocks noChangeArrowheads="1"/>
            </p:cNvSpPr>
            <p:nvPr/>
          </p:nvSpPr>
          <p:spPr bwMode="auto">
            <a:xfrm>
              <a:off x="2832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778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  <a:r>
                <a:rPr lang="en-US" altLang="en-US" sz="1778" baseline="-250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1711" name="Line 28"/>
            <p:cNvSpPr>
              <a:spLocks noChangeShapeType="1"/>
            </p:cNvSpPr>
            <p:nvPr/>
          </p:nvSpPr>
          <p:spPr bwMode="auto">
            <a:xfrm>
              <a:off x="2928" y="9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693" name="Group 29"/>
          <p:cNvGrpSpPr>
            <a:grpSpLocks/>
          </p:cNvGrpSpPr>
          <p:nvPr/>
        </p:nvGrpSpPr>
        <p:grpSpPr bwMode="auto">
          <a:xfrm>
            <a:off x="7010400" y="1287463"/>
            <a:ext cx="338138" cy="676275"/>
            <a:chOff x="2832" y="912"/>
            <a:chExt cx="240" cy="480"/>
          </a:xfrm>
        </p:grpSpPr>
        <p:sp>
          <p:nvSpPr>
            <p:cNvPr id="31773" name="Oval 30"/>
            <p:cNvSpPr>
              <a:spLocks noChangeArrowheads="1"/>
            </p:cNvSpPr>
            <p:nvPr/>
          </p:nvSpPr>
          <p:spPr bwMode="auto">
            <a:xfrm>
              <a:off x="2832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778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  <a:r>
                <a:rPr lang="en-US" altLang="en-US" sz="1778" baseline="-250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  <a:endPara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1709" name="Line 31"/>
            <p:cNvSpPr>
              <a:spLocks noChangeShapeType="1"/>
            </p:cNvSpPr>
            <p:nvPr/>
          </p:nvSpPr>
          <p:spPr bwMode="auto">
            <a:xfrm>
              <a:off x="2928" y="9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94" name="Line 32"/>
          <p:cNvSpPr>
            <a:spLocks noChangeShapeType="1"/>
          </p:cNvSpPr>
          <p:nvPr/>
        </p:nvSpPr>
        <p:spPr bwMode="auto">
          <a:xfrm flipH="1">
            <a:off x="5453063" y="1897063"/>
            <a:ext cx="4730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Oval 33"/>
          <p:cNvSpPr>
            <a:spLocks noChangeArrowheads="1"/>
          </p:cNvSpPr>
          <p:nvPr/>
        </p:nvSpPr>
        <p:spPr bwMode="auto">
          <a:xfrm>
            <a:off x="6535738" y="2506663"/>
            <a:ext cx="339725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1778" baseline="-25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n-US" altLang="en-US" sz="1778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1" name="Oval 34"/>
          <p:cNvSpPr>
            <a:spLocks noChangeArrowheads="1"/>
          </p:cNvSpPr>
          <p:nvPr/>
        </p:nvSpPr>
        <p:spPr bwMode="auto">
          <a:xfrm>
            <a:off x="7620000" y="2506663"/>
            <a:ext cx="338138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1778" baseline="-25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n-US" altLang="en-US" sz="1778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2" name="Oval 35"/>
          <p:cNvSpPr>
            <a:spLocks noChangeArrowheads="1"/>
          </p:cNvSpPr>
          <p:nvPr/>
        </p:nvSpPr>
        <p:spPr bwMode="auto">
          <a:xfrm>
            <a:off x="5994400" y="3522663"/>
            <a:ext cx="338138" cy="3381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1778" baseline="-25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en-US" altLang="en-US" sz="1778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3" name="Oval 36"/>
          <p:cNvSpPr>
            <a:spLocks noChangeArrowheads="1"/>
          </p:cNvSpPr>
          <p:nvPr/>
        </p:nvSpPr>
        <p:spPr bwMode="auto">
          <a:xfrm>
            <a:off x="7145338" y="3522663"/>
            <a:ext cx="339725" cy="3381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778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1778" baseline="-25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endParaRPr lang="en-US" altLang="en-US" sz="1778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699" name="Line 37"/>
          <p:cNvSpPr>
            <a:spLocks noChangeShapeType="1"/>
          </p:cNvSpPr>
          <p:nvPr/>
        </p:nvSpPr>
        <p:spPr bwMode="auto">
          <a:xfrm>
            <a:off x="6265863" y="1897063"/>
            <a:ext cx="3381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0" name="Line 38"/>
          <p:cNvSpPr>
            <a:spLocks noChangeShapeType="1"/>
          </p:cNvSpPr>
          <p:nvPr/>
        </p:nvSpPr>
        <p:spPr bwMode="auto">
          <a:xfrm flipH="1">
            <a:off x="6738938" y="1897063"/>
            <a:ext cx="3397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1" name="Line 39"/>
          <p:cNvSpPr>
            <a:spLocks noChangeShapeType="1"/>
          </p:cNvSpPr>
          <p:nvPr/>
        </p:nvSpPr>
        <p:spPr bwMode="auto">
          <a:xfrm>
            <a:off x="7348538" y="1897063"/>
            <a:ext cx="406400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2" name="Line 40"/>
          <p:cNvSpPr>
            <a:spLocks noChangeShapeType="1"/>
          </p:cNvSpPr>
          <p:nvPr/>
        </p:nvSpPr>
        <p:spPr bwMode="auto">
          <a:xfrm>
            <a:off x="5519738" y="2844800"/>
            <a:ext cx="5429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3" name="Line 41"/>
          <p:cNvSpPr>
            <a:spLocks noChangeShapeType="1"/>
          </p:cNvSpPr>
          <p:nvPr/>
        </p:nvSpPr>
        <p:spPr bwMode="auto">
          <a:xfrm flipH="1">
            <a:off x="6197600" y="2844800"/>
            <a:ext cx="40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4" name="Line 42"/>
          <p:cNvSpPr>
            <a:spLocks noChangeShapeType="1"/>
          </p:cNvSpPr>
          <p:nvPr/>
        </p:nvSpPr>
        <p:spPr bwMode="auto">
          <a:xfrm>
            <a:off x="6807200" y="2844800"/>
            <a:ext cx="40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5" name="Line 43"/>
          <p:cNvSpPr>
            <a:spLocks noChangeShapeType="1"/>
          </p:cNvSpPr>
          <p:nvPr/>
        </p:nvSpPr>
        <p:spPr bwMode="auto">
          <a:xfrm flipH="1">
            <a:off x="7348538" y="2844800"/>
            <a:ext cx="40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6" name="Text Box 45"/>
          <p:cNvSpPr txBox="1">
            <a:spLocks noChangeArrowheads="1"/>
          </p:cNvSpPr>
          <p:nvPr/>
        </p:nvSpPr>
        <p:spPr bwMode="auto">
          <a:xfrm>
            <a:off x="546100" y="4198938"/>
            <a:ext cx="4002088" cy="10779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 = {n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</a:p>
          <a:p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= {n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</a:p>
          <a:p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 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 {n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</a:p>
          <a:p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 = {(n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), (n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), (n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), (n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sz="1600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en-US" sz="16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)}</a:t>
            </a:r>
          </a:p>
        </p:txBody>
      </p:sp>
      <p:sp>
        <p:nvSpPr>
          <p:cNvPr id="71707" name="Text Box 48"/>
          <p:cNvSpPr txBox="1">
            <a:spLocks noChangeArrowheads="1"/>
          </p:cNvSpPr>
          <p:nvPr/>
        </p:nvSpPr>
        <p:spPr bwMode="auto">
          <a:xfrm>
            <a:off x="4775200" y="4198938"/>
            <a:ext cx="4354513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 = {n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 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6 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9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</a:p>
          <a:p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= {n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 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</a:p>
          <a:p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 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 {n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9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</a:p>
          <a:p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 = {(n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), (n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), (n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), (n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n</a:t>
            </a:r>
            <a:r>
              <a:rPr lang="en-US" altLang="en-US" baseline="-2500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</a:t>
            </a:r>
            <a:r>
              <a:rPr lang="en-US" altLang="en-US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),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Path, Subpath, Test Path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897063"/>
            <a:ext cx="7632700" cy="3357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Char char="q"/>
            </a:pPr>
            <a:r>
              <a:rPr lang="en-US" altLang="en-US" sz="1800" smtClean="0">
                <a:ea typeface="ＭＳ Ｐゴシック" panose="020B0600070205080204" pitchFamily="34" charset="-128"/>
              </a:rPr>
              <a:t> A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path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is a sequence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[n</a:t>
            </a:r>
            <a:r>
              <a:rPr lang="en-US" altLang="en-US" sz="18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, n</a:t>
            </a:r>
            <a:r>
              <a:rPr lang="en-US" altLang="en-US" sz="18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, …, n</a:t>
            </a:r>
            <a:r>
              <a:rPr lang="en-US" altLang="en-US" sz="18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]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of nodes, where each pair of adjacent nodes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(n</a:t>
            </a:r>
            <a:r>
              <a:rPr lang="en-US" altLang="en-US" sz="18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, n</a:t>
            </a:r>
            <a:r>
              <a:rPr lang="en-US" altLang="en-US" sz="1800" baseline="-250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is an edge.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6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length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 of a path refers to the number of edges in the path</a:t>
            </a:r>
          </a:p>
          <a:p>
            <a:pPr marL="0" indent="0">
              <a:buFont typeface="Wingdings" panose="05000000000000000000" pitchFamily="2" charset="2"/>
              <a:buChar char="q"/>
            </a:pPr>
            <a:r>
              <a:rPr lang="en-US" altLang="en-US" sz="1800" smtClean="0">
                <a:ea typeface="ＭＳ Ｐゴシック" panose="020B0600070205080204" pitchFamily="34" charset="-128"/>
              </a:rPr>
              <a:t> A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subpath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of a path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is a subsequence of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, possibly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itself.</a:t>
            </a:r>
          </a:p>
          <a:p>
            <a:pPr marL="0" indent="0">
              <a:buFont typeface="Wingdings" panose="05000000000000000000" pitchFamily="2" charset="2"/>
              <a:buChar char="q"/>
            </a:pPr>
            <a:r>
              <a:rPr lang="en-US" altLang="en-US" sz="1800" smtClean="0">
                <a:ea typeface="ＭＳ Ｐゴシック" panose="020B0600070205080204" pitchFamily="34" charset="-128"/>
              </a:rPr>
              <a:t> A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test path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is a path, possibly of length zero, that starts at an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initial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node, and ends at a </a:t>
            </a:r>
            <a:r>
              <a:rPr lang="en-US" altLang="en-US" sz="1800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final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smtClean="0">
                <a:ea typeface="ＭＳ Ｐゴシック" panose="020B0600070205080204" pitchFamily="34" charset="-128"/>
              </a:rPr>
              <a:t>Represents a path that is executed during a test run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Check Reachability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3" y="80963"/>
            <a:ext cx="6589712" cy="6635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</a:t>
            </a:r>
          </a:p>
        </p:txBody>
      </p:sp>
      <p:grpSp>
        <p:nvGrpSpPr>
          <p:cNvPr id="75779" name="Group 34"/>
          <p:cNvGrpSpPr>
            <a:grpSpLocks/>
          </p:cNvGrpSpPr>
          <p:nvPr/>
        </p:nvGrpSpPr>
        <p:grpSpPr bwMode="auto">
          <a:xfrm>
            <a:off x="2471738" y="677863"/>
            <a:ext cx="5592762" cy="2751137"/>
            <a:chOff x="1296" y="816"/>
            <a:chExt cx="2736" cy="1824"/>
          </a:xfrm>
        </p:grpSpPr>
        <p:sp>
          <p:nvSpPr>
            <p:cNvPr id="75781" name="Oval 5"/>
            <p:cNvSpPr>
              <a:spLocks noChangeArrowheads="1"/>
            </p:cNvSpPr>
            <p:nvPr/>
          </p:nvSpPr>
          <p:spPr bwMode="auto">
            <a:xfrm>
              <a:off x="1296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37931725" indent="-37474525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n</a:t>
              </a:r>
              <a:r>
                <a:rPr lang="en-US" altLang="en-US" baseline="-2500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3</a:t>
              </a:r>
              <a:endPara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75782" name="Oval 6"/>
            <p:cNvSpPr>
              <a:spLocks noChangeArrowheads="1"/>
            </p:cNvSpPr>
            <p:nvPr/>
          </p:nvSpPr>
          <p:spPr bwMode="auto">
            <a:xfrm>
              <a:off x="2064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37931725" indent="-37474525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n</a:t>
              </a:r>
              <a:r>
                <a:rPr lang="en-US" altLang="en-US" baseline="-2500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4</a:t>
              </a:r>
              <a:endPara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75783" name="Oval 7"/>
            <p:cNvSpPr>
              <a:spLocks noChangeArrowheads="1"/>
            </p:cNvSpPr>
            <p:nvPr/>
          </p:nvSpPr>
          <p:spPr bwMode="auto">
            <a:xfrm>
              <a:off x="1680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37931725" indent="-37474525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n</a:t>
              </a:r>
              <a:r>
                <a:rPr lang="en-US" altLang="en-US" baseline="-2500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7</a:t>
              </a:r>
              <a:endPara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 flipH="1">
              <a:off x="1488" y="129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1872" y="129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1440" y="1920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 flipH="1">
              <a:off x="1872" y="1920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788" name="Group 12"/>
            <p:cNvGrpSpPr>
              <a:grpSpLocks/>
            </p:cNvGrpSpPr>
            <p:nvPr/>
          </p:nvGrpSpPr>
          <p:grpSpPr bwMode="auto">
            <a:xfrm>
              <a:off x="1680" y="816"/>
              <a:ext cx="240" cy="480"/>
              <a:chOff x="2832" y="912"/>
              <a:chExt cx="240" cy="480"/>
            </a:xfrm>
          </p:grpSpPr>
          <p:sp>
            <p:nvSpPr>
              <p:cNvPr id="75807" name="Oval 13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37931725" indent="-37474525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altLang="en-US" baseline="-250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0</a:t>
                </a:r>
                <a:endPara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  <p:sp>
            <p:nvSpPr>
              <p:cNvPr id="75808" name="Line 14"/>
              <p:cNvSpPr>
                <a:spLocks noChangeShapeType="1"/>
              </p:cNvSpPr>
              <p:nvPr/>
            </p:nvSpPr>
            <p:spPr bwMode="auto">
              <a:xfrm>
                <a:off x="2928" y="9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789" name="Group 15"/>
            <p:cNvGrpSpPr>
              <a:grpSpLocks/>
            </p:cNvGrpSpPr>
            <p:nvPr/>
          </p:nvGrpSpPr>
          <p:grpSpPr bwMode="auto">
            <a:xfrm>
              <a:off x="2592" y="816"/>
              <a:ext cx="240" cy="480"/>
              <a:chOff x="2832" y="912"/>
              <a:chExt cx="240" cy="480"/>
            </a:xfrm>
          </p:grpSpPr>
          <p:sp>
            <p:nvSpPr>
              <p:cNvPr id="75805" name="Oval 16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37931725" indent="-37474525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altLang="en-US" baseline="-250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</a:t>
                </a:r>
                <a:endPara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  <p:sp>
            <p:nvSpPr>
              <p:cNvPr id="75806" name="Line 17"/>
              <p:cNvSpPr>
                <a:spLocks noChangeShapeType="1"/>
              </p:cNvSpPr>
              <p:nvPr/>
            </p:nvSpPr>
            <p:spPr bwMode="auto">
              <a:xfrm>
                <a:off x="2928" y="9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790" name="Group 18"/>
            <p:cNvGrpSpPr>
              <a:grpSpLocks/>
            </p:cNvGrpSpPr>
            <p:nvPr/>
          </p:nvGrpSpPr>
          <p:grpSpPr bwMode="auto">
            <a:xfrm>
              <a:off x="3360" y="816"/>
              <a:ext cx="240" cy="480"/>
              <a:chOff x="2832" y="912"/>
              <a:chExt cx="240" cy="480"/>
            </a:xfrm>
          </p:grpSpPr>
          <p:sp>
            <p:nvSpPr>
              <p:cNvPr id="75803" name="Oval 19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37931725" indent="-37474525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altLang="en-US" baseline="-250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endPara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  <p:sp>
            <p:nvSpPr>
              <p:cNvPr id="75804" name="Line 20"/>
              <p:cNvSpPr>
                <a:spLocks noChangeShapeType="1"/>
              </p:cNvSpPr>
              <p:nvPr/>
            </p:nvSpPr>
            <p:spPr bwMode="auto">
              <a:xfrm>
                <a:off x="2928" y="9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791" name="Line 21"/>
            <p:cNvSpPr>
              <a:spLocks noChangeShapeType="1"/>
            </p:cNvSpPr>
            <p:nvPr/>
          </p:nvSpPr>
          <p:spPr bwMode="auto">
            <a:xfrm flipH="1">
              <a:off x="2256" y="124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Oval 22"/>
            <p:cNvSpPr>
              <a:spLocks noChangeArrowheads="1"/>
            </p:cNvSpPr>
            <p:nvPr/>
          </p:nvSpPr>
          <p:spPr bwMode="auto">
            <a:xfrm>
              <a:off x="3024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37931725" indent="-37474525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n</a:t>
              </a:r>
              <a:r>
                <a:rPr lang="en-US" altLang="en-US" baseline="-2500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5</a:t>
              </a:r>
              <a:endPara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75793" name="Oval 23"/>
            <p:cNvSpPr>
              <a:spLocks noChangeArrowheads="1"/>
            </p:cNvSpPr>
            <p:nvPr/>
          </p:nvSpPr>
          <p:spPr bwMode="auto">
            <a:xfrm>
              <a:off x="3792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37931725" indent="-37474525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n</a:t>
              </a:r>
              <a:r>
                <a:rPr lang="en-US" altLang="en-US" baseline="-2500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6</a:t>
              </a:r>
              <a:endPara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75794" name="Oval 24"/>
            <p:cNvSpPr>
              <a:spLocks noChangeArrowheads="1"/>
            </p:cNvSpPr>
            <p:nvPr/>
          </p:nvSpPr>
          <p:spPr bwMode="auto">
            <a:xfrm>
              <a:off x="2640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37931725" indent="-37474525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n</a:t>
              </a:r>
              <a:r>
                <a:rPr lang="en-US" altLang="en-US" baseline="-2500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8</a:t>
              </a:r>
              <a:endPara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75795" name="Oval 25"/>
            <p:cNvSpPr>
              <a:spLocks noChangeArrowheads="1"/>
            </p:cNvSpPr>
            <p:nvPr/>
          </p:nvSpPr>
          <p:spPr bwMode="auto">
            <a:xfrm>
              <a:off x="3456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37931725" indent="-37474525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n</a:t>
              </a:r>
              <a:r>
                <a:rPr lang="en-US" altLang="en-US" baseline="-2500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9</a:t>
              </a:r>
              <a:endParaRPr lang="en-US" alt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75796" name="Line 26"/>
            <p:cNvSpPr>
              <a:spLocks noChangeShapeType="1"/>
            </p:cNvSpPr>
            <p:nvPr/>
          </p:nvSpPr>
          <p:spPr bwMode="auto">
            <a:xfrm>
              <a:off x="2832" y="1248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Line 27"/>
            <p:cNvSpPr>
              <a:spLocks noChangeShapeType="1"/>
            </p:cNvSpPr>
            <p:nvPr/>
          </p:nvSpPr>
          <p:spPr bwMode="auto">
            <a:xfrm flipH="1">
              <a:off x="3168" y="1248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28"/>
            <p:cNvSpPr>
              <a:spLocks noChangeShapeType="1"/>
            </p:cNvSpPr>
            <p:nvPr/>
          </p:nvSpPr>
          <p:spPr bwMode="auto">
            <a:xfrm>
              <a:off x="3600" y="124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Line 29"/>
            <p:cNvSpPr>
              <a:spLocks noChangeShapeType="1"/>
            </p:cNvSpPr>
            <p:nvPr/>
          </p:nvSpPr>
          <p:spPr bwMode="auto">
            <a:xfrm>
              <a:off x="2304" y="1920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30"/>
            <p:cNvSpPr>
              <a:spLocks noChangeShapeType="1"/>
            </p:cNvSpPr>
            <p:nvPr/>
          </p:nvSpPr>
          <p:spPr bwMode="auto">
            <a:xfrm flipH="1">
              <a:off x="2784" y="192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Line 31"/>
            <p:cNvSpPr>
              <a:spLocks noChangeShapeType="1"/>
            </p:cNvSpPr>
            <p:nvPr/>
          </p:nvSpPr>
          <p:spPr bwMode="auto">
            <a:xfrm>
              <a:off x="3216" y="192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32"/>
            <p:cNvSpPr>
              <a:spLocks noChangeShapeType="1"/>
            </p:cNvSpPr>
            <p:nvPr/>
          </p:nvSpPr>
          <p:spPr bwMode="auto">
            <a:xfrm flipH="1">
              <a:off x="3600" y="192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3" name="Text Box 33"/>
          <p:cNvSpPr txBox="1">
            <a:spLocks noChangeArrowheads="1"/>
          </p:cNvSpPr>
          <p:nvPr/>
        </p:nvSpPr>
        <p:spPr bwMode="auto">
          <a:xfrm>
            <a:off x="2703513" y="4152900"/>
            <a:ext cx="4967287" cy="1460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p1 = [n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, 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, 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>
              <a:defRPr/>
            </a:pP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p2 = [n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, 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, 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, 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, 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>
              <a:defRPr/>
            </a:pP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p3 = [n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, 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, 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>
              <a:defRPr/>
            </a:pP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reach(n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) = ? </a:t>
            </a:r>
          </a:p>
          <a:p>
            <a:pPr>
              <a:defRPr/>
            </a:pP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reach(n</a:t>
            </a:r>
            <a:r>
              <a:rPr lang="en-US" altLang="en-US" sz="1778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altLang="en-US" sz="1778" dirty="0" smtClean="0">
                <a:latin typeface="Cambria" panose="02040503050406030204" pitchFamily="18" charset="0"/>
                <a:ea typeface="Cambria" panose="02040503050406030204" pitchFamily="18" charset="0"/>
              </a:rPr>
              <a:t>)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5788" y="1338263"/>
            <a:ext cx="3973512" cy="4129087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11860" indent="-311860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solidFill>
                  <a:schemeClr val="accent2"/>
                </a:solidFill>
                <a:ea typeface="ＭＳ Ｐゴシック" panose="020B0600070205080204" pitchFamily="34" charset="-128"/>
              </a:rPr>
              <a:t>begin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</a:t>
            </a:r>
            <a:r>
              <a:rPr lang="en-US" altLang="en-US" sz="1778">
                <a:solidFill>
                  <a:schemeClr val="accent2"/>
                </a:solidFill>
                <a:ea typeface="ＭＳ Ｐゴシック" panose="020B0600070205080204" pitchFamily="34" charset="-128"/>
              </a:rPr>
              <a:t>int</a:t>
            </a:r>
            <a:r>
              <a:rPr lang="en-US" altLang="en-US" sz="1778">
                <a:ea typeface="ＭＳ Ｐゴシック" panose="020B0600070205080204" pitchFamily="34" charset="-128"/>
              </a:rPr>
              <a:t> x, y, power;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</a:t>
            </a:r>
            <a:r>
              <a:rPr lang="en-US" altLang="en-US" sz="1778">
                <a:solidFill>
                  <a:schemeClr val="accent2"/>
                </a:solidFill>
                <a:ea typeface="ＭＳ Ｐゴシック" panose="020B0600070205080204" pitchFamily="34" charset="-128"/>
              </a:rPr>
              <a:t>float</a:t>
            </a:r>
            <a:r>
              <a:rPr lang="en-US" altLang="en-US" sz="1778">
                <a:ea typeface="ＭＳ Ｐゴシック" panose="020B0600070205080204" pitchFamily="34" charset="-128"/>
              </a:rPr>
              <a:t> z;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input (x, y);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</a:t>
            </a:r>
            <a:r>
              <a:rPr lang="en-US" altLang="en-US" sz="1778">
                <a:solidFill>
                  <a:schemeClr val="accent2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sz="1778">
                <a:ea typeface="ＭＳ Ｐゴシック" panose="020B0600070205080204" pitchFamily="34" charset="-128"/>
              </a:rPr>
              <a:t> (y &lt; 0)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    power = -y;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</a:t>
            </a:r>
            <a:r>
              <a:rPr lang="en-US" altLang="en-US" sz="1778">
                <a:solidFill>
                  <a:schemeClr val="accent2"/>
                </a:solidFill>
                <a:ea typeface="ＭＳ Ｐゴシック" panose="020B0600070205080204" pitchFamily="34" charset="-128"/>
              </a:rPr>
              <a:t>else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    power = y;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z = 1;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</a:t>
            </a:r>
            <a:r>
              <a:rPr lang="en-US" altLang="en-US" sz="1778">
                <a:solidFill>
                  <a:schemeClr val="accent2"/>
                </a:solidFill>
                <a:ea typeface="ＭＳ Ｐゴシック" panose="020B0600070205080204" pitchFamily="34" charset="-128"/>
              </a:rPr>
              <a:t>while</a:t>
            </a:r>
            <a:r>
              <a:rPr lang="en-US" altLang="en-US" sz="1778">
                <a:ea typeface="ＭＳ Ｐゴシック" panose="020B0600070205080204" pitchFamily="34" charset="-128"/>
              </a:rPr>
              <a:t> (power != 0) {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    z = z * x;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    power = power – 1;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}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</a:t>
            </a:r>
            <a:r>
              <a:rPr lang="en-US" altLang="en-US" sz="1778">
                <a:solidFill>
                  <a:schemeClr val="accent2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sz="1778">
                <a:ea typeface="ＭＳ Ｐゴシック" panose="020B0600070205080204" pitchFamily="34" charset="-128"/>
              </a:rPr>
              <a:t> (y &lt; 0)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    z = 1/z;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ea typeface="ＭＳ Ｐゴシック" panose="020B0600070205080204" pitchFamily="34" charset="-128"/>
              </a:rPr>
              <a:t>   output (z);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778">
                <a:solidFill>
                  <a:schemeClr val="accent2"/>
                </a:solidFill>
                <a:ea typeface="ＭＳ Ｐゴシック" panose="020B0600070205080204" pitchFamily="34" charset="-128"/>
              </a:rPr>
              <a:t>end</a:t>
            </a:r>
            <a:r>
              <a:rPr lang="en-US" altLang="en-US" sz="1778">
                <a:ea typeface="ＭＳ Ｐゴシック" panose="020B0600070205080204" pitchFamily="34" charset="-128"/>
              </a:rPr>
              <a:t>;</a:t>
            </a:r>
          </a:p>
          <a:p>
            <a:pPr marL="311860" indent="-31186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en-US" sz="1778">
              <a:ea typeface="ＭＳ Ｐゴシック" panose="020B0600070205080204" pitchFamily="34" charset="-128"/>
            </a:endParaRPr>
          </a:p>
        </p:txBody>
      </p:sp>
      <p:graphicFrame>
        <p:nvGraphicFramePr>
          <p:cNvPr id="23863" name="Group 311"/>
          <p:cNvGraphicFramePr>
            <a:graphicFrameLocks noGrp="1"/>
          </p:cNvGraphicFramePr>
          <p:nvPr>
            <p:ph sz="half" idx="2"/>
          </p:nvPr>
        </p:nvGraphicFramePr>
        <p:xfrm>
          <a:off x="4775200" y="1490663"/>
          <a:ext cx="2913063" cy="3170237"/>
        </p:xfrm>
        <a:graphic>
          <a:graphicData uri="http://schemas.openxmlformats.org/drawingml/2006/table">
            <a:tbl>
              <a:tblPr/>
              <a:tblGrid>
                <a:gridCol w="677456"/>
                <a:gridCol w="1016185"/>
                <a:gridCol w="677456"/>
                <a:gridCol w="541966"/>
              </a:tblGrid>
              <a:tr h="3654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Block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Lines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Entry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Exit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2, 3, 4, 5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2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5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2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6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6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6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3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8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8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8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4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9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9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9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5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10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10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10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6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11, 12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11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12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7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14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14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14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8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15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15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15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9</a:t>
                      </a:r>
                    </a:p>
                  </a:txBody>
                  <a:tcPr marL="81295" marR="81295" marT="40637" marB="4063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16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16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108" charset="0"/>
                        </a:rPr>
                        <a:t>16</a:t>
                      </a:r>
                    </a:p>
                  </a:txBody>
                  <a:tcPr marL="81295" marR="81295" marT="40637" marB="40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897063"/>
            <a:ext cx="6591300" cy="3357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Char char="q"/>
            </a:pPr>
            <a:r>
              <a:rPr lang="en-US" altLang="en-US" smtClean="0">
                <a:ea typeface="ＭＳ Ｐゴシック" panose="020B0600070205080204" pitchFamily="34" charset="-128"/>
              </a:rPr>
              <a:t> A </a:t>
            </a:r>
            <a:r>
              <a:rPr lang="en-US" altLang="en-US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control flow graph</a:t>
            </a:r>
            <a:r>
              <a:rPr lang="en-US" altLang="en-US" smtClean="0">
                <a:ea typeface="ＭＳ Ｐゴシック" panose="020B0600070205080204" pitchFamily="34" charset="-128"/>
              </a:rPr>
              <a:t> is a graph with two distinguished nodes, </a:t>
            </a:r>
            <a:r>
              <a:rPr lang="en-US" altLang="en-US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start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end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mtClean="0">
                <a:ea typeface="ＭＳ Ｐゴシック" panose="020B0600070205080204" pitchFamily="34" charset="-128"/>
              </a:rPr>
              <a:t>Node </a:t>
            </a:r>
            <a:r>
              <a:rPr lang="en-US" altLang="en-US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start</a:t>
            </a:r>
            <a:r>
              <a:rPr lang="en-US" altLang="en-US" smtClean="0">
                <a:ea typeface="ＭＳ Ｐゴシック" panose="020B0600070205080204" pitchFamily="34" charset="-128"/>
              </a:rPr>
              <a:t> has no incoming edges, and node </a:t>
            </a:r>
            <a:r>
              <a:rPr lang="en-US" altLang="en-US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end</a:t>
            </a:r>
            <a:r>
              <a:rPr lang="en-US" altLang="en-US" smtClean="0">
                <a:ea typeface="ＭＳ Ｐゴシック" panose="020B0600070205080204" pitchFamily="34" charset="-128"/>
              </a:rPr>
              <a:t> has no outgoing edges.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mtClean="0">
                <a:ea typeface="ＭＳ Ｐゴシック" panose="020B0600070205080204" pitchFamily="34" charset="-128"/>
              </a:rPr>
              <a:t>Every node can be reached from </a:t>
            </a:r>
            <a:r>
              <a:rPr lang="en-US" altLang="en-US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start</a:t>
            </a:r>
            <a:r>
              <a:rPr lang="en-US" altLang="en-US" smtClean="0">
                <a:ea typeface="ＭＳ Ｐゴシック" panose="020B0600070205080204" pitchFamily="34" charset="-128"/>
              </a:rPr>
              <a:t>, and can reach </a:t>
            </a:r>
            <a:r>
              <a:rPr lang="en-US" altLang="en-US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end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Font typeface="Wingdings" panose="05000000000000000000" pitchFamily="2" charset="2"/>
              <a:buChar char="q"/>
            </a:pPr>
            <a:r>
              <a:rPr lang="en-US" altLang="en-US" smtClean="0">
                <a:ea typeface="ＭＳ Ｐゴシック" panose="020B0600070205080204" pitchFamily="34" charset="-128"/>
              </a:rPr>
              <a:t> In a CFG, a node is typically a </a:t>
            </a:r>
            <a:r>
              <a:rPr lang="en-US" altLang="en-US" smtClean="0">
                <a:solidFill>
                  <a:srgbClr val="006600"/>
                </a:solidFill>
                <a:ea typeface="ＭＳ Ｐゴシック" panose="020B0600070205080204" pitchFamily="34" charset="-128"/>
              </a:rPr>
              <a:t>basic block</a:t>
            </a:r>
            <a:r>
              <a:rPr lang="en-US" altLang="en-US" smtClean="0">
                <a:ea typeface="ＭＳ Ｐゴシック" panose="020B0600070205080204" pitchFamily="34" charset="-128"/>
              </a:rPr>
              <a:t>, and an edge indicates the flow of control from one block to another.</a:t>
            </a:r>
          </a:p>
        </p:txBody>
      </p:sp>
      <p:sp>
        <p:nvSpPr>
          <p:cNvPr id="79876" name="Title 1"/>
          <p:cNvSpPr>
            <a:spLocks noGrp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52563" y="527050"/>
            <a:ext cx="6816725" cy="2682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Testing Strategy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23C5B1-6D79-49CE-82F3-45FE6AFDE3FF}" type="slidenum">
              <a:rPr lang="en-US" altLang="en-US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26628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554163"/>
            <a:ext cx="47625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547813" y="1204913"/>
            <a:ext cx="1168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unit test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6353175" y="1260475"/>
            <a:ext cx="149383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integration</a:t>
            </a:r>
          </a:p>
          <a:p>
            <a:pPr algn="ctr">
              <a:lnSpc>
                <a:spcPct val="75000"/>
              </a:lnSpc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6823075" y="4460875"/>
            <a:ext cx="136683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validation</a:t>
            </a:r>
          </a:p>
          <a:p>
            <a:pPr algn="ctr">
              <a:lnSpc>
                <a:spcPct val="75000"/>
              </a:lnSpc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455738" y="4448175"/>
            <a:ext cx="1001712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system</a:t>
            </a:r>
          </a:p>
          <a:p>
            <a:pPr algn="ctr">
              <a:lnSpc>
                <a:spcPct val="75000"/>
              </a:lnSpc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44"/>
          <p:cNvGrpSpPr>
            <a:grpSpLocks/>
          </p:cNvGrpSpPr>
          <p:nvPr/>
        </p:nvGrpSpPr>
        <p:grpSpPr bwMode="auto">
          <a:xfrm>
            <a:off x="6126163" y="1181100"/>
            <a:ext cx="1679575" cy="4470400"/>
            <a:chOff x="1776" y="624"/>
            <a:chExt cx="1191" cy="3168"/>
          </a:xfrm>
        </p:grpSpPr>
        <p:sp>
          <p:nvSpPr>
            <p:cNvPr id="56325" name="Oval 4"/>
            <p:cNvSpPr>
              <a:spLocks noChangeArrowheads="1"/>
            </p:cNvSpPr>
            <p:nvPr/>
          </p:nvSpPr>
          <p:spPr bwMode="auto">
            <a:xfrm>
              <a:off x="2160" y="624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422" smtClean="0"/>
                <a:t>start</a:t>
              </a:r>
            </a:p>
          </p:txBody>
        </p:sp>
        <p:sp>
          <p:nvSpPr>
            <p:cNvPr id="56326" name="Oval 6"/>
            <p:cNvSpPr>
              <a:spLocks noChangeArrowheads="1"/>
            </p:cNvSpPr>
            <p:nvPr/>
          </p:nvSpPr>
          <p:spPr bwMode="auto">
            <a:xfrm>
              <a:off x="2160" y="3504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422" smtClean="0"/>
                <a:t>end</a:t>
              </a:r>
            </a:p>
          </p:txBody>
        </p:sp>
        <p:sp>
          <p:nvSpPr>
            <p:cNvPr id="56327" name="Oval 7"/>
            <p:cNvSpPr>
              <a:spLocks noChangeArrowheads="1"/>
            </p:cNvSpPr>
            <p:nvPr/>
          </p:nvSpPr>
          <p:spPr bwMode="auto">
            <a:xfrm>
              <a:off x="2256" y="11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244" smtClean="0"/>
                <a:t>1</a:t>
              </a:r>
            </a:p>
          </p:txBody>
        </p:sp>
        <p:sp>
          <p:nvSpPr>
            <p:cNvPr id="81927" name="Line 9"/>
            <p:cNvSpPr>
              <a:spLocks noChangeShapeType="1"/>
            </p:cNvSpPr>
            <p:nvPr/>
          </p:nvSpPr>
          <p:spPr bwMode="auto">
            <a:xfrm>
              <a:off x="2352" y="9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Oval 14"/>
            <p:cNvSpPr>
              <a:spLocks noChangeArrowheads="1"/>
            </p:cNvSpPr>
            <p:nvPr/>
          </p:nvSpPr>
          <p:spPr bwMode="auto">
            <a:xfrm>
              <a:off x="1968" y="1440"/>
              <a:ext cx="191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244" smtClean="0"/>
                <a:t>2</a:t>
              </a:r>
            </a:p>
          </p:txBody>
        </p:sp>
        <p:sp>
          <p:nvSpPr>
            <p:cNvPr id="56330" name="Oval 15"/>
            <p:cNvSpPr>
              <a:spLocks noChangeArrowheads="1"/>
            </p:cNvSpPr>
            <p:nvPr/>
          </p:nvSpPr>
          <p:spPr bwMode="auto">
            <a:xfrm>
              <a:off x="2544" y="14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244" smtClean="0"/>
                <a:t>3</a:t>
              </a:r>
            </a:p>
          </p:txBody>
        </p:sp>
        <p:sp>
          <p:nvSpPr>
            <p:cNvPr id="56331" name="Oval 16"/>
            <p:cNvSpPr>
              <a:spLocks noChangeArrowheads="1"/>
            </p:cNvSpPr>
            <p:nvPr/>
          </p:nvSpPr>
          <p:spPr bwMode="auto">
            <a:xfrm>
              <a:off x="2256" y="1680"/>
              <a:ext cx="192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244" smtClean="0"/>
                <a:t>4</a:t>
              </a:r>
            </a:p>
          </p:txBody>
        </p:sp>
        <p:sp>
          <p:nvSpPr>
            <p:cNvPr id="56332" name="Oval 17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244" smtClean="0"/>
                <a:t>5</a:t>
              </a:r>
            </a:p>
          </p:txBody>
        </p:sp>
        <p:sp>
          <p:nvSpPr>
            <p:cNvPr id="56333" name="Oval 18"/>
            <p:cNvSpPr>
              <a:spLocks noChangeArrowheads="1"/>
            </p:cNvSpPr>
            <p:nvPr/>
          </p:nvSpPr>
          <p:spPr bwMode="auto">
            <a:xfrm>
              <a:off x="2256" y="23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244" smtClean="0"/>
                <a:t>6</a:t>
              </a:r>
            </a:p>
          </p:txBody>
        </p:sp>
        <p:sp>
          <p:nvSpPr>
            <p:cNvPr id="56334" name="Oval 19"/>
            <p:cNvSpPr>
              <a:spLocks noChangeArrowheads="1"/>
            </p:cNvSpPr>
            <p:nvPr/>
          </p:nvSpPr>
          <p:spPr bwMode="auto">
            <a:xfrm>
              <a:off x="2256" y="2688"/>
              <a:ext cx="192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244" smtClean="0"/>
                <a:t>7</a:t>
              </a:r>
            </a:p>
          </p:txBody>
        </p:sp>
        <p:sp>
          <p:nvSpPr>
            <p:cNvPr id="56335" name="Oval 20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244" smtClean="0"/>
                <a:t>8</a:t>
              </a:r>
            </a:p>
          </p:txBody>
        </p:sp>
        <p:sp>
          <p:nvSpPr>
            <p:cNvPr id="56336" name="Oval 21"/>
            <p:cNvSpPr>
              <a:spLocks noChangeArrowheads="1"/>
            </p:cNvSpPr>
            <p:nvPr/>
          </p:nvSpPr>
          <p:spPr bwMode="auto">
            <a:xfrm>
              <a:off x="2256" y="3120"/>
              <a:ext cx="192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244" smtClean="0"/>
                <a:t>9</a:t>
              </a:r>
            </a:p>
          </p:txBody>
        </p:sp>
        <p:sp>
          <p:nvSpPr>
            <p:cNvPr id="81936" name="Line 22"/>
            <p:cNvSpPr>
              <a:spLocks noChangeShapeType="1"/>
            </p:cNvSpPr>
            <p:nvPr/>
          </p:nvSpPr>
          <p:spPr bwMode="auto">
            <a:xfrm flipH="1">
              <a:off x="2064" y="13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23"/>
            <p:cNvSpPr>
              <a:spLocks noChangeShapeType="1"/>
            </p:cNvSpPr>
            <p:nvPr/>
          </p:nvSpPr>
          <p:spPr bwMode="auto">
            <a:xfrm>
              <a:off x="2400" y="13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Line 24"/>
            <p:cNvSpPr>
              <a:spLocks noChangeShapeType="1"/>
            </p:cNvSpPr>
            <p:nvPr/>
          </p:nvSpPr>
          <p:spPr bwMode="auto">
            <a:xfrm>
              <a:off x="2064" y="163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9" name="Line 25"/>
            <p:cNvSpPr>
              <a:spLocks noChangeShapeType="1"/>
            </p:cNvSpPr>
            <p:nvPr/>
          </p:nvSpPr>
          <p:spPr bwMode="auto">
            <a:xfrm flipH="1">
              <a:off x="2448" y="163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0" name="Line 26"/>
            <p:cNvSpPr>
              <a:spLocks noChangeShapeType="1"/>
            </p:cNvSpPr>
            <p:nvPr/>
          </p:nvSpPr>
          <p:spPr bwMode="auto">
            <a:xfrm>
              <a:off x="235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Line 27"/>
            <p:cNvSpPr>
              <a:spLocks noChangeShapeType="1"/>
            </p:cNvSpPr>
            <p:nvPr/>
          </p:nvSpPr>
          <p:spPr bwMode="auto">
            <a:xfrm>
              <a:off x="2448" y="283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Line 28"/>
            <p:cNvSpPr>
              <a:spLocks noChangeShapeType="1"/>
            </p:cNvSpPr>
            <p:nvPr/>
          </p:nvSpPr>
          <p:spPr bwMode="auto">
            <a:xfrm flipH="1">
              <a:off x="2448" y="307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3" name="Line 29"/>
            <p:cNvSpPr>
              <a:spLocks noChangeShapeType="1"/>
            </p:cNvSpPr>
            <p:nvPr/>
          </p:nvSpPr>
          <p:spPr bwMode="auto">
            <a:xfrm>
              <a:off x="235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4" name="Line 30"/>
            <p:cNvSpPr>
              <a:spLocks noChangeShapeType="1"/>
            </p:cNvSpPr>
            <p:nvPr/>
          </p:nvSpPr>
          <p:spPr bwMode="auto">
            <a:xfrm>
              <a:off x="235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5" name="Line 31"/>
            <p:cNvSpPr>
              <a:spLocks noChangeShapeType="1"/>
            </p:cNvSpPr>
            <p:nvPr/>
          </p:nvSpPr>
          <p:spPr bwMode="auto">
            <a:xfrm>
              <a:off x="2352" y="22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6" name="Line 32"/>
            <p:cNvSpPr>
              <a:spLocks noChangeShapeType="1"/>
            </p:cNvSpPr>
            <p:nvPr/>
          </p:nvSpPr>
          <p:spPr bwMode="auto">
            <a:xfrm flipH="1">
              <a:off x="1776" y="24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7" name="Line 33"/>
            <p:cNvSpPr>
              <a:spLocks noChangeShapeType="1"/>
            </p:cNvSpPr>
            <p:nvPr/>
          </p:nvSpPr>
          <p:spPr bwMode="auto">
            <a:xfrm flipV="1">
              <a:off x="1776" y="19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8" name="Line 34"/>
            <p:cNvSpPr>
              <a:spLocks noChangeShapeType="1"/>
            </p:cNvSpPr>
            <p:nvPr/>
          </p:nvSpPr>
          <p:spPr bwMode="auto">
            <a:xfrm>
              <a:off x="177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9" name="Line 35"/>
            <p:cNvSpPr>
              <a:spLocks noChangeShapeType="1"/>
            </p:cNvSpPr>
            <p:nvPr/>
          </p:nvSpPr>
          <p:spPr bwMode="auto">
            <a:xfrm>
              <a:off x="2448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0" name="Line 36"/>
            <p:cNvSpPr>
              <a:spLocks noChangeShapeType="1"/>
            </p:cNvSpPr>
            <p:nvPr/>
          </p:nvSpPr>
          <p:spPr bwMode="auto">
            <a:xfrm>
              <a:off x="2736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1" name="Line 37"/>
            <p:cNvSpPr>
              <a:spLocks noChangeShapeType="1"/>
            </p:cNvSpPr>
            <p:nvPr/>
          </p:nvSpPr>
          <p:spPr bwMode="auto">
            <a:xfrm flipH="1">
              <a:off x="2448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Text Box 38"/>
            <p:cNvSpPr txBox="1">
              <a:spLocks noChangeArrowheads="1"/>
            </p:cNvSpPr>
            <p:nvPr/>
          </p:nvSpPr>
          <p:spPr bwMode="auto">
            <a:xfrm>
              <a:off x="2448" y="1968"/>
              <a:ext cx="36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67" smtClean="0">
                  <a:solidFill>
                    <a:schemeClr val="accent2"/>
                  </a:solidFill>
                </a:rPr>
                <a:t>false</a:t>
              </a:r>
            </a:p>
          </p:txBody>
        </p:sp>
        <p:sp>
          <p:nvSpPr>
            <p:cNvPr id="56354" name="Text Box 39"/>
            <p:cNvSpPr txBox="1">
              <a:spLocks noChangeArrowheads="1"/>
            </p:cNvSpPr>
            <p:nvPr/>
          </p:nvSpPr>
          <p:spPr bwMode="auto">
            <a:xfrm>
              <a:off x="2496" y="1248"/>
              <a:ext cx="36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67" smtClean="0">
                  <a:solidFill>
                    <a:schemeClr val="accent2"/>
                  </a:solidFill>
                </a:rPr>
                <a:t>false</a:t>
              </a:r>
            </a:p>
          </p:txBody>
        </p:sp>
        <p:sp>
          <p:nvSpPr>
            <p:cNvPr id="56355" name="Text Box 40"/>
            <p:cNvSpPr txBox="1">
              <a:spLocks noChangeArrowheads="1"/>
            </p:cNvSpPr>
            <p:nvPr/>
          </p:nvSpPr>
          <p:spPr bwMode="auto">
            <a:xfrm>
              <a:off x="1839" y="1248"/>
              <a:ext cx="3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67" smtClean="0">
                  <a:solidFill>
                    <a:schemeClr val="accent2"/>
                  </a:solidFill>
                </a:rPr>
                <a:t>true</a:t>
              </a:r>
            </a:p>
          </p:txBody>
        </p:sp>
        <p:sp>
          <p:nvSpPr>
            <p:cNvPr id="56356" name="Text Box 41"/>
            <p:cNvSpPr txBox="1">
              <a:spLocks noChangeArrowheads="1"/>
            </p:cNvSpPr>
            <p:nvPr/>
          </p:nvSpPr>
          <p:spPr bwMode="auto">
            <a:xfrm>
              <a:off x="2352" y="2208"/>
              <a:ext cx="32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67" smtClean="0">
                  <a:solidFill>
                    <a:schemeClr val="accent2"/>
                  </a:solidFill>
                </a:rPr>
                <a:t>true</a:t>
              </a:r>
            </a:p>
          </p:txBody>
        </p:sp>
        <p:sp>
          <p:nvSpPr>
            <p:cNvPr id="56357" name="Text Box 42"/>
            <p:cNvSpPr txBox="1">
              <a:spLocks noChangeArrowheads="1"/>
            </p:cNvSpPr>
            <p:nvPr/>
          </p:nvSpPr>
          <p:spPr bwMode="auto">
            <a:xfrm>
              <a:off x="2641" y="2736"/>
              <a:ext cx="32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67" smtClean="0">
                  <a:solidFill>
                    <a:schemeClr val="accent2"/>
                  </a:solidFill>
                </a:rPr>
                <a:t>true</a:t>
              </a:r>
            </a:p>
          </p:txBody>
        </p:sp>
        <p:sp>
          <p:nvSpPr>
            <p:cNvPr id="56358" name="Text Box 43"/>
            <p:cNvSpPr txBox="1">
              <a:spLocks noChangeArrowheads="1"/>
            </p:cNvSpPr>
            <p:nvPr/>
          </p:nvSpPr>
          <p:spPr bwMode="auto">
            <a:xfrm>
              <a:off x="2016" y="2880"/>
              <a:ext cx="3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CC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67" smtClean="0">
                  <a:solidFill>
                    <a:schemeClr val="accent2"/>
                  </a:solidFill>
                </a:rPr>
                <a:t>false</a:t>
              </a:r>
            </a:p>
          </p:txBody>
        </p:sp>
      </p:grpSp>
      <p:sp>
        <p:nvSpPr>
          <p:cNvPr id="81923" name="Rectangle 2"/>
          <p:cNvSpPr txBox="1">
            <a:spLocks noChangeArrowheads="1"/>
          </p:cNvSpPr>
          <p:nvPr/>
        </p:nvSpPr>
        <p:spPr bwMode="auto">
          <a:xfrm>
            <a:off x="1677988" y="309563"/>
            <a:ext cx="47180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06400">
              <a:spcBef>
                <a:spcPts val="888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60400" indent="-254000" defTabSz="406400">
              <a:spcBef>
                <a:spcPts val="888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016000" indent="-203200" defTabSz="406400">
              <a:spcBef>
                <a:spcPts val="888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422400" indent="-203200" defTabSz="406400">
              <a:spcBef>
                <a:spcPts val="888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0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indent="-203200" defTabSz="406400">
              <a:spcBef>
                <a:spcPts val="888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0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indent="-203200" defTabSz="406400" eaLnBrk="0" fontAlgn="base" hangingPunct="0">
              <a:spcBef>
                <a:spcPts val="888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0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indent="-203200" defTabSz="406400" eaLnBrk="0" fontAlgn="base" hangingPunct="0">
              <a:spcBef>
                <a:spcPts val="888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0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indent="-203200" defTabSz="406400" eaLnBrk="0" fontAlgn="base" hangingPunct="0">
              <a:spcBef>
                <a:spcPts val="888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0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indent="-203200" defTabSz="406400" eaLnBrk="0" fontAlgn="base" hangingPunct="0">
              <a:spcBef>
                <a:spcPts val="888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0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rgbClr val="262626"/>
                </a:solidFill>
                <a:ea typeface="ＭＳ Ｐゴシック" panose="020B0600070205080204" pitchFamily="34" charset="-128"/>
              </a:rPr>
              <a:t>Control Flow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Information Domain: </a:t>
            </a:r>
            <a:br>
              <a:rPr lang="en-US" altLang="en-US" smtClean="0"/>
            </a:br>
            <a:r>
              <a:rPr lang="en-US" altLang="en-US" smtClean="0"/>
              <a:t>inputs and outputs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897063"/>
            <a:ext cx="6591300" cy="3357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422"/>
              <a:t>Defining the input domain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22"/>
              <a:t>Boolean value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T or 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22"/>
              <a:t>Numeric value in a particular range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99 &lt;= N &lt;= 99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Integer, Floating point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22"/>
              <a:t>One of a fixed set of enumerated values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{Jan, Feb, Mar, …}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{Visa, MasterCard, Discover, …}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22"/>
              <a:t>Formatted strings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Phone numbers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File names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URLs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Credit card numbers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22"/>
              <a:t>Regular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Partitioning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897063"/>
            <a:ext cx="7480300" cy="3357562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Typically the universe of all possible test cases is so large that you cannot try them all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You have to select a relatively small number of test cases to actually run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Which test cases should you choose?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partitioning helps answer this question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900" y="554038"/>
            <a:ext cx="4533900" cy="690562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Partitioning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897063"/>
            <a:ext cx="7927975" cy="3357562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Partition the test cases into "equivalence classes"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Each equivalence class contains a set of "equivalent" test cases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 test cases are considered to be equivalent if we expect the program to process them both in the same way (i.e., follow the same path through the code)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 you expect the program to process two test cases in the same way, only test one of them, thus reducing the number of test cases you have to run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Partitioning</a:t>
            </a:r>
          </a:p>
        </p:txBody>
      </p:sp>
      <p:sp>
        <p:nvSpPr>
          <p:cNvPr id="901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117600" y="1760538"/>
            <a:ext cx="6908800" cy="7461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First-level partitioning: Valid vs. Invalid test cases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352800" y="3386138"/>
            <a:ext cx="723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03738" y="3389313"/>
            <a:ext cx="9159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Invalid</a:t>
            </a:r>
          </a:p>
        </p:txBody>
      </p:sp>
      <p:sp>
        <p:nvSpPr>
          <p:cNvPr id="90118" name="Oval 2"/>
          <p:cNvSpPr>
            <a:spLocks noChangeArrowheads="1"/>
          </p:cNvSpPr>
          <p:nvPr/>
        </p:nvSpPr>
        <p:spPr bwMode="auto">
          <a:xfrm>
            <a:off x="2811463" y="2370138"/>
            <a:ext cx="3589337" cy="3319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19" name="Line 3"/>
          <p:cNvSpPr>
            <a:spLocks noChangeShapeType="1"/>
          </p:cNvSpPr>
          <p:nvPr/>
        </p:nvSpPr>
        <p:spPr bwMode="auto">
          <a:xfrm>
            <a:off x="4300538" y="2370138"/>
            <a:ext cx="0" cy="331946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Oval 18"/>
          <p:cNvSpPr>
            <a:spLocks noChangeArrowheads="1"/>
          </p:cNvSpPr>
          <p:nvPr/>
        </p:nvSpPr>
        <p:spPr bwMode="auto">
          <a:xfrm>
            <a:off x="4706938" y="32512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21" name="Oval 19"/>
          <p:cNvSpPr>
            <a:spLocks noChangeArrowheads="1"/>
          </p:cNvSpPr>
          <p:nvPr/>
        </p:nvSpPr>
        <p:spPr bwMode="auto">
          <a:xfrm>
            <a:off x="4503738" y="2573338"/>
            <a:ext cx="68262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22" name="Oval 20"/>
          <p:cNvSpPr>
            <a:spLocks noChangeArrowheads="1"/>
          </p:cNvSpPr>
          <p:nvPr/>
        </p:nvSpPr>
        <p:spPr bwMode="auto">
          <a:xfrm>
            <a:off x="5688013" y="35433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23" name="Oval 21"/>
          <p:cNvSpPr>
            <a:spLocks noChangeArrowheads="1"/>
          </p:cNvSpPr>
          <p:nvPr/>
        </p:nvSpPr>
        <p:spPr bwMode="auto">
          <a:xfrm>
            <a:off x="4775200" y="3860800"/>
            <a:ext cx="68263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24" name="Oval 25"/>
          <p:cNvSpPr>
            <a:spLocks noChangeArrowheads="1"/>
          </p:cNvSpPr>
          <p:nvPr/>
        </p:nvSpPr>
        <p:spPr bwMode="auto">
          <a:xfrm>
            <a:off x="3962400" y="2641600"/>
            <a:ext cx="68263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25" name="Oval 26"/>
          <p:cNvSpPr>
            <a:spLocks noChangeArrowheads="1"/>
          </p:cNvSpPr>
          <p:nvPr/>
        </p:nvSpPr>
        <p:spPr bwMode="auto">
          <a:xfrm>
            <a:off x="3624263" y="32512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26" name="Oval 27"/>
          <p:cNvSpPr>
            <a:spLocks noChangeArrowheads="1"/>
          </p:cNvSpPr>
          <p:nvPr/>
        </p:nvSpPr>
        <p:spPr bwMode="auto">
          <a:xfrm>
            <a:off x="3014663" y="400685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27" name="Oval 28"/>
          <p:cNvSpPr>
            <a:spLocks noChangeArrowheads="1"/>
          </p:cNvSpPr>
          <p:nvPr/>
        </p:nvSpPr>
        <p:spPr bwMode="auto">
          <a:xfrm>
            <a:off x="3624263" y="44704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28" name="Oval 29"/>
          <p:cNvSpPr>
            <a:spLocks noChangeArrowheads="1"/>
          </p:cNvSpPr>
          <p:nvPr/>
        </p:nvSpPr>
        <p:spPr bwMode="auto">
          <a:xfrm>
            <a:off x="3690938" y="52832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29" name="Oval 27"/>
          <p:cNvSpPr>
            <a:spLocks noChangeArrowheads="1"/>
          </p:cNvSpPr>
          <p:nvPr/>
        </p:nvSpPr>
        <p:spPr bwMode="auto">
          <a:xfrm flipH="1">
            <a:off x="3805238" y="3902075"/>
            <a:ext cx="65087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0" name="Oval 27"/>
          <p:cNvSpPr>
            <a:spLocks noChangeArrowheads="1"/>
          </p:cNvSpPr>
          <p:nvPr/>
        </p:nvSpPr>
        <p:spPr bwMode="auto">
          <a:xfrm>
            <a:off x="4046538" y="4144963"/>
            <a:ext cx="65087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1" name="Oval 28"/>
          <p:cNvSpPr>
            <a:spLocks noChangeArrowheads="1"/>
          </p:cNvSpPr>
          <p:nvPr/>
        </p:nvSpPr>
        <p:spPr bwMode="auto">
          <a:xfrm>
            <a:off x="5729288" y="4013200"/>
            <a:ext cx="65087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2" name="Oval 28"/>
          <p:cNvSpPr>
            <a:spLocks noChangeArrowheads="1"/>
          </p:cNvSpPr>
          <p:nvPr/>
        </p:nvSpPr>
        <p:spPr bwMode="auto">
          <a:xfrm>
            <a:off x="5514975" y="4437063"/>
            <a:ext cx="65088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3" name="Oval 28"/>
          <p:cNvSpPr>
            <a:spLocks noChangeArrowheads="1"/>
          </p:cNvSpPr>
          <p:nvPr/>
        </p:nvSpPr>
        <p:spPr bwMode="auto">
          <a:xfrm>
            <a:off x="5991225" y="4413250"/>
            <a:ext cx="65088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4" name="Oval 26"/>
          <p:cNvSpPr>
            <a:spLocks noChangeArrowheads="1"/>
          </p:cNvSpPr>
          <p:nvPr/>
        </p:nvSpPr>
        <p:spPr bwMode="auto">
          <a:xfrm>
            <a:off x="3238500" y="3795713"/>
            <a:ext cx="66675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5" name="Oval 27"/>
          <p:cNvSpPr>
            <a:spLocks noChangeArrowheads="1"/>
          </p:cNvSpPr>
          <p:nvPr/>
        </p:nvSpPr>
        <p:spPr bwMode="auto">
          <a:xfrm>
            <a:off x="3081338" y="4340225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6" name="Oval 27"/>
          <p:cNvSpPr>
            <a:spLocks noChangeArrowheads="1"/>
          </p:cNvSpPr>
          <p:nvPr/>
        </p:nvSpPr>
        <p:spPr bwMode="auto">
          <a:xfrm>
            <a:off x="3667125" y="4916488"/>
            <a:ext cx="66675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7" name="Oval 27"/>
          <p:cNvSpPr>
            <a:spLocks noChangeArrowheads="1"/>
          </p:cNvSpPr>
          <p:nvPr/>
        </p:nvSpPr>
        <p:spPr bwMode="auto">
          <a:xfrm>
            <a:off x="4741863" y="4899025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8" name="Oval 27"/>
          <p:cNvSpPr>
            <a:spLocks noChangeArrowheads="1"/>
          </p:cNvSpPr>
          <p:nvPr/>
        </p:nvSpPr>
        <p:spPr bwMode="auto">
          <a:xfrm>
            <a:off x="4602163" y="44958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39" name="Oval 27"/>
          <p:cNvSpPr>
            <a:spLocks noChangeArrowheads="1"/>
          </p:cNvSpPr>
          <p:nvPr/>
        </p:nvSpPr>
        <p:spPr bwMode="auto">
          <a:xfrm>
            <a:off x="4824413" y="4183063"/>
            <a:ext cx="68262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40" name="Oval 28"/>
          <p:cNvSpPr>
            <a:spLocks noChangeArrowheads="1"/>
          </p:cNvSpPr>
          <p:nvPr/>
        </p:nvSpPr>
        <p:spPr bwMode="auto">
          <a:xfrm>
            <a:off x="5154613" y="2924175"/>
            <a:ext cx="65087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title"/>
          </p:nvPr>
        </p:nvSpPr>
        <p:spPr>
          <a:xfrm>
            <a:off x="1530350" y="517525"/>
            <a:ext cx="6588125" cy="473075"/>
          </a:xfrm>
        </p:spPr>
        <p:txBody>
          <a:bodyPr/>
          <a:lstStyle/>
          <a:p>
            <a:pPr eaLnBrk="1" hangingPunct="1"/>
            <a:r>
              <a:rPr lang="en-US" altLang="en-US" smtClean="0"/>
              <a:t>Equivalence Partitioning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03300" y="1597025"/>
            <a:ext cx="7543800" cy="498475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Partition valid and invalid test cases into equivalence classes</a:t>
            </a:r>
          </a:p>
        </p:txBody>
      </p:sp>
      <p:sp>
        <p:nvSpPr>
          <p:cNvPr id="92164" name="Oval 2"/>
          <p:cNvSpPr>
            <a:spLocks noChangeArrowheads="1"/>
          </p:cNvSpPr>
          <p:nvPr/>
        </p:nvSpPr>
        <p:spPr bwMode="auto">
          <a:xfrm>
            <a:off x="2811463" y="2370138"/>
            <a:ext cx="3589337" cy="3319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65" name="Line 3"/>
          <p:cNvSpPr>
            <a:spLocks noChangeShapeType="1"/>
          </p:cNvSpPr>
          <p:nvPr/>
        </p:nvSpPr>
        <p:spPr bwMode="auto">
          <a:xfrm>
            <a:off x="4300538" y="2370138"/>
            <a:ext cx="0" cy="331946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Oval 18"/>
          <p:cNvSpPr>
            <a:spLocks noChangeArrowheads="1"/>
          </p:cNvSpPr>
          <p:nvPr/>
        </p:nvSpPr>
        <p:spPr bwMode="auto">
          <a:xfrm>
            <a:off x="4706938" y="32512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67" name="Oval 19"/>
          <p:cNvSpPr>
            <a:spLocks noChangeArrowheads="1"/>
          </p:cNvSpPr>
          <p:nvPr/>
        </p:nvSpPr>
        <p:spPr bwMode="auto">
          <a:xfrm>
            <a:off x="4503738" y="2573338"/>
            <a:ext cx="68262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68" name="Oval 20"/>
          <p:cNvSpPr>
            <a:spLocks noChangeArrowheads="1"/>
          </p:cNvSpPr>
          <p:nvPr/>
        </p:nvSpPr>
        <p:spPr bwMode="auto">
          <a:xfrm>
            <a:off x="5688013" y="35433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69" name="Oval 21"/>
          <p:cNvSpPr>
            <a:spLocks noChangeArrowheads="1"/>
          </p:cNvSpPr>
          <p:nvPr/>
        </p:nvSpPr>
        <p:spPr bwMode="auto">
          <a:xfrm>
            <a:off x="4775200" y="3860800"/>
            <a:ext cx="68263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70" name="Oval 25"/>
          <p:cNvSpPr>
            <a:spLocks noChangeArrowheads="1"/>
          </p:cNvSpPr>
          <p:nvPr/>
        </p:nvSpPr>
        <p:spPr bwMode="auto">
          <a:xfrm>
            <a:off x="3962400" y="2641600"/>
            <a:ext cx="68263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71" name="Oval 26"/>
          <p:cNvSpPr>
            <a:spLocks noChangeArrowheads="1"/>
          </p:cNvSpPr>
          <p:nvPr/>
        </p:nvSpPr>
        <p:spPr bwMode="auto">
          <a:xfrm>
            <a:off x="3624263" y="32512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72" name="Oval 27"/>
          <p:cNvSpPr>
            <a:spLocks noChangeArrowheads="1"/>
          </p:cNvSpPr>
          <p:nvPr/>
        </p:nvSpPr>
        <p:spPr bwMode="auto">
          <a:xfrm>
            <a:off x="3014663" y="400685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73" name="Oval 28"/>
          <p:cNvSpPr>
            <a:spLocks noChangeArrowheads="1"/>
          </p:cNvSpPr>
          <p:nvPr/>
        </p:nvSpPr>
        <p:spPr bwMode="auto">
          <a:xfrm>
            <a:off x="3624263" y="44704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74" name="Oval 29"/>
          <p:cNvSpPr>
            <a:spLocks noChangeArrowheads="1"/>
          </p:cNvSpPr>
          <p:nvPr/>
        </p:nvSpPr>
        <p:spPr bwMode="auto">
          <a:xfrm>
            <a:off x="3690938" y="52832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3476625" y="2546350"/>
            <a:ext cx="673100" cy="996950"/>
          </a:xfrm>
          <a:custGeom>
            <a:avLst/>
            <a:gdLst>
              <a:gd name="connsiteX0" fmla="*/ 688369 w 758189"/>
              <a:gd name="connsiteY0" fmla="*/ 11439 h 1121048"/>
              <a:gd name="connsiteX1" fmla="*/ 626724 w 758189"/>
              <a:gd name="connsiteY1" fmla="*/ 1165 h 1121048"/>
              <a:gd name="connsiteX2" fmla="*/ 400692 w 758189"/>
              <a:gd name="connsiteY2" fmla="*/ 21713 h 1121048"/>
              <a:gd name="connsiteX3" fmla="*/ 359596 w 758189"/>
              <a:gd name="connsiteY3" fmla="*/ 73084 h 1121048"/>
              <a:gd name="connsiteX4" fmla="*/ 339047 w 758189"/>
              <a:gd name="connsiteY4" fmla="*/ 93632 h 1121048"/>
              <a:gd name="connsiteX5" fmla="*/ 308225 w 758189"/>
              <a:gd name="connsiteY5" fmla="*/ 186100 h 1121048"/>
              <a:gd name="connsiteX6" fmla="*/ 297951 w 758189"/>
              <a:gd name="connsiteY6" fmla="*/ 216922 h 1121048"/>
              <a:gd name="connsiteX7" fmla="*/ 287677 w 758189"/>
              <a:gd name="connsiteY7" fmla="*/ 299115 h 1121048"/>
              <a:gd name="connsiteX8" fmla="*/ 267128 w 758189"/>
              <a:gd name="connsiteY8" fmla="*/ 391583 h 1121048"/>
              <a:gd name="connsiteX9" fmla="*/ 205483 w 758189"/>
              <a:gd name="connsiteY9" fmla="*/ 463502 h 1121048"/>
              <a:gd name="connsiteX10" fmla="*/ 174661 w 758189"/>
              <a:gd name="connsiteY10" fmla="*/ 473776 h 1121048"/>
              <a:gd name="connsiteX11" fmla="*/ 123290 w 758189"/>
              <a:gd name="connsiteY11" fmla="*/ 514873 h 1121048"/>
              <a:gd name="connsiteX12" fmla="*/ 92468 w 758189"/>
              <a:gd name="connsiteY12" fmla="*/ 525147 h 1121048"/>
              <a:gd name="connsiteX13" fmla="*/ 51371 w 758189"/>
              <a:gd name="connsiteY13" fmla="*/ 566244 h 1121048"/>
              <a:gd name="connsiteX14" fmla="*/ 20548 w 758189"/>
              <a:gd name="connsiteY14" fmla="*/ 617614 h 1121048"/>
              <a:gd name="connsiteX15" fmla="*/ 10274 w 758189"/>
              <a:gd name="connsiteY15" fmla="*/ 658711 h 1121048"/>
              <a:gd name="connsiteX16" fmla="*/ 0 w 758189"/>
              <a:gd name="connsiteY16" fmla="*/ 689533 h 1121048"/>
              <a:gd name="connsiteX17" fmla="*/ 10274 w 758189"/>
              <a:gd name="connsiteY17" fmla="*/ 997758 h 1121048"/>
              <a:gd name="connsiteX18" fmla="*/ 20548 w 758189"/>
              <a:gd name="connsiteY18" fmla="*/ 1028581 h 1121048"/>
              <a:gd name="connsiteX19" fmla="*/ 41097 w 758189"/>
              <a:gd name="connsiteY19" fmla="*/ 1049129 h 1121048"/>
              <a:gd name="connsiteX20" fmla="*/ 123290 w 758189"/>
              <a:gd name="connsiteY20" fmla="*/ 1100500 h 1121048"/>
              <a:gd name="connsiteX21" fmla="*/ 154112 w 758189"/>
              <a:gd name="connsiteY21" fmla="*/ 1110774 h 1121048"/>
              <a:gd name="connsiteX22" fmla="*/ 184935 w 758189"/>
              <a:gd name="connsiteY22" fmla="*/ 1121048 h 1121048"/>
              <a:gd name="connsiteX23" fmla="*/ 400692 w 758189"/>
              <a:gd name="connsiteY23" fmla="*/ 1110774 h 1121048"/>
              <a:gd name="connsiteX24" fmla="*/ 431515 w 758189"/>
              <a:gd name="connsiteY24" fmla="*/ 1100500 h 1121048"/>
              <a:gd name="connsiteX25" fmla="*/ 452063 w 758189"/>
              <a:gd name="connsiteY25" fmla="*/ 1079951 h 1121048"/>
              <a:gd name="connsiteX26" fmla="*/ 493160 w 758189"/>
              <a:gd name="connsiteY26" fmla="*/ 1018306 h 1121048"/>
              <a:gd name="connsiteX27" fmla="*/ 534256 w 758189"/>
              <a:gd name="connsiteY27" fmla="*/ 895017 h 1121048"/>
              <a:gd name="connsiteX28" fmla="*/ 544530 w 758189"/>
              <a:gd name="connsiteY28" fmla="*/ 864194 h 1121048"/>
              <a:gd name="connsiteX29" fmla="*/ 585627 w 758189"/>
              <a:gd name="connsiteY29" fmla="*/ 812823 h 1121048"/>
              <a:gd name="connsiteX30" fmla="*/ 606175 w 758189"/>
              <a:gd name="connsiteY30" fmla="*/ 751178 h 1121048"/>
              <a:gd name="connsiteX31" fmla="*/ 616450 w 758189"/>
              <a:gd name="connsiteY31" fmla="*/ 720356 h 1121048"/>
              <a:gd name="connsiteX32" fmla="*/ 647272 w 758189"/>
              <a:gd name="connsiteY32" fmla="*/ 689533 h 1121048"/>
              <a:gd name="connsiteX33" fmla="*/ 667820 w 758189"/>
              <a:gd name="connsiteY33" fmla="*/ 627888 h 1121048"/>
              <a:gd name="connsiteX34" fmla="*/ 678095 w 758189"/>
              <a:gd name="connsiteY34" fmla="*/ 597066 h 1121048"/>
              <a:gd name="connsiteX35" fmla="*/ 698643 w 758189"/>
              <a:gd name="connsiteY35" fmla="*/ 566244 h 1121048"/>
              <a:gd name="connsiteX36" fmla="*/ 719191 w 758189"/>
              <a:gd name="connsiteY36" fmla="*/ 504599 h 1121048"/>
              <a:gd name="connsiteX37" fmla="*/ 739739 w 758189"/>
              <a:gd name="connsiteY37" fmla="*/ 432679 h 1121048"/>
              <a:gd name="connsiteX38" fmla="*/ 739739 w 758189"/>
              <a:gd name="connsiteY38" fmla="*/ 31987 h 1121048"/>
              <a:gd name="connsiteX39" fmla="*/ 678095 w 758189"/>
              <a:gd name="connsiteY39" fmla="*/ 11439 h 1121048"/>
              <a:gd name="connsiteX40" fmla="*/ 585627 w 758189"/>
              <a:gd name="connsiteY40" fmla="*/ 11439 h 112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58189" h="1121048">
                <a:moveTo>
                  <a:pt x="688369" y="11439"/>
                </a:moveTo>
                <a:cubicBezTo>
                  <a:pt x="667821" y="8014"/>
                  <a:pt x="647556" y="1165"/>
                  <a:pt x="626724" y="1165"/>
                </a:cubicBezTo>
                <a:cubicBezTo>
                  <a:pt x="453231" y="1165"/>
                  <a:pt x="487924" y="-7363"/>
                  <a:pt x="400692" y="21713"/>
                </a:cubicBezTo>
                <a:cubicBezTo>
                  <a:pt x="351069" y="71338"/>
                  <a:pt x="411450" y="8268"/>
                  <a:pt x="359596" y="73084"/>
                </a:cubicBezTo>
                <a:cubicBezTo>
                  <a:pt x="353545" y="80648"/>
                  <a:pt x="345897" y="86783"/>
                  <a:pt x="339047" y="93632"/>
                </a:cubicBezTo>
                <a:lnTo>
                  <a:pt x="308225" y="186100"/>
                </a:lnTo>
                <a:lnTo>
                  <a:pt x="297951" y="216922"/>
                </a:lnTo>
                <a:cubicBezTo>
                  <a:pt x="294526" y="244320"/>
                  <a:pt x="291582" y="271782"/>
                  <a:pt x="287677" y="299115"/>
                </a:cubicBezTo>
                <a:cubicBezTo>
                  <a:pt x="284521" y="321209"/>
                  <a:pt x="279363" y="367113"/>
                  <a:pt x="267128" y="391583"/>
                </a:cubicBezTo>
                <a:cubicBezTo>
                  <a:pt x="257926" y="409988"/>
                  <a:pt x="220650" y="458446"/>
                  <a:pt x="205483" y="463502"/>
                </a:cubicBezTo>
                <a:cubicBezTo>
                  <a:pt x="195209" y="466927"/>
                  <a:pt x="184347" y="468933"/>
                  <a:pt x="174661" y="473776"/>
                </a:cubicBezTo>
                <a:cubicBezTo>
                  <a:pt x="51295" y="535458"/>
                  <a:pt x="218843" y="457539"/>
                  <a:pt x="123290" y="514873"/>
                </a:cubicBezTo>
                <a:cubicBezTo>
                  <a:pt x="114004" y="520445"/>
                  <a:pt x="102742" y="521722"/>
                  <a:pt x="92468" y="525147"/>
                </a:cubicBezTo>
                <a:cubicBezTo>
                  <a:pt x="78769" y="538846"/>
                  <a:pt x="57497" y="547865"/>
                  <a:pt x="51371" y="566244"/>
                </a:cubicBezTo>
                <a:cubicBezTo>
                  <a:pt x="38034" y="606256"/>
                  <a:pt x="48755" y="589408"/>
                  <a:pt x="20548" y="617614"/>
                </a:cubicBezTo>
                <a:cubicBezTo>
                  <a:pt x="17123" y="631313"/>
                  <a:pt x="14153" y="645134"/>
                  <a:pt x="10274" y="658711"/>
                </a:cubicBezTo>
                <a:cubicBezTo>
                  <a:pt x="7299" y="669124"/>
                  <a:pt x="0" y="678703"/>
                  <a:pt x="0" y="689533"/>
                </a:cubicBezTo>
                <a:cubicBezTo>
                  <a:pt x="0" y="792332"/>
                  <a:pt x="4055" y="895148"/>
                  <a:pt x="10274" y="997758"/>
                </a:cubicBezTo>
                <a:cubicBezTo>
                  <a:pt x="10929" y="1008568"/>
                  <a:pt x="14976" y="1019294"/>
                  <a:pt x="20548" y="1028581"/>
                </a:cubicBezTo>
                <a:cubicBezTo>
                  <a:pt x="25532" y="1036887"/>
                  <a:pt x="35046" y="1041565"/>
                  <a:pt x="41097" y="1049129"/>
                </a:cubicBezTo>
                <a:cubicBezTo>
                  <a:pt x="82542" y="1100934"/>
                  <a:pt x="34350" y="1070853"/>
                  <a:pt x="123290" y="1100500"/>
                </a:cubicBezTo>
                <a:lnTo>
                  <a:pt x="154112" y="1110774"/>
                </a:lnTo>
                <a:lnTo>
                  <a:pt x="184935" y="1121048"/>
                </a:lnTo>
                <a:cubicBezTo>
                  <a:pt x="256854" y="1117623"/>
                  <a:pt x="328940" y="1116753"/>
                  <a:pt x="400692" y="1110774"/>
                </a:cubicBezTo>
                <a:cubicBezTo>
                  <a:pt x="411485" y="1109875"/>
                  <a:pt x="422228" y="1106072"/>
                  <a:pt x="431515" y="1100500"/>
                </a:cubicBezTo>
                <a:cubicBezTo>
                  <a:pt x="439821" y="1095516"/>
                  <a:pt x="446251" y="1087700"/>
                  <a:pt x="452063" y="1079951"/>
                </a:cubicBezTo>
                <a:cubicBezTo>
                  <a:pt x="466881" y="1060194"/>
                  <a:pt x="493160" y="1018306"/>
                  <a:pt x="493160" y="1018306"/>
                </a:cubicBezTo>
                <a:lnTo>
                  <a:pt x="534256" y="895017"/>
                </a:lnTo>
                <a:cubicBezTo>
                  <a:pt x="537681" y="884743"/>
                  <a:pt x="536872" y="871852"/>
                  <a:pt x="544530" y="864194"/>
                </a:cubicBezTo>
                <a:cubicBezTo>
                  <a:pt x="561611" y="847114"/>
                  <a:pt x="575257" y="836155"/>
                  <a:pt x="585627" y="812823"/>
                </a:cubicBezTo>
                <a:cubicBezTo>
                  <a:pt x="594424" y="793030"/>
                  <a:pt x="599325" y="771726"/>
                  <a:pt x="606175" y="751178"/>
                </a:cubicBezTo>
                <a:cubicBezTo>
                  <a:pt x="609600" y="740904"/>
                  <a:pt x="608792" y="728014"/>
                  <a:pt x="616450" y="720356"/>
                </a:cubicBezTo>
                <a:lnTo>
                  <a:pt x="647272" y="689533"/>
                </a:lnTo>
                <a:lnTo>
                  <a:pt x="667820" y="627888"/>
                </a:lnTo>
                <a:cubicBezTo>
                  <a:pt x="671245" y="617614"/>
                  <a:pt x="672088" y="606077"/>
                  <a:pt x="678095" y="597066"/>
                </a:cubicBezTo>
                <a:lnTo>
                  <a:pt x="698643" y="566244"/>
                </a:lnTo>
                <a:cubicBezTo>
                  <a:pt x="705492" y="545696"/>
                  <a:pt x="713938" y="525612"/>
                  <a:pt x="719191" y="504599"/>
                </a:cubicBezTo>
                <a:cubicBezTo>
                  <a:pt x="732092" y="452995"/>
                  <a:pt x="725000" y="476898"/>
                  <a:pt x="739739" y="432679"/>
                </a:cubicBezTo>
                <a:cubicBezTo>
                  <a:pt x="754975" y="295563"/>
                  <a:pt x="772234" y="180538"/>
                  <a:pt x="739739" y="31987"/>
                </a:cubicBezTo>
                <a:cubicBezTo>
                  <a:pt x="735110" y="10828"/>
                  <a:pt x="699754" y="11439"/>
                  <a:pt x="678095" y="11439"/>
                </a:cubicBezTo>
                <a:lnTo>
                  <a:pt x="585627" y="114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2919413" y="3532188"/>
            <a:ext cx="703262" cy="1017587"/>
          </a:xfrm>
          <a:custGeom>
            <a:avLst/>
            <a:gdLst>
              <a:gd name="connsiteX0" fmla="*/ 688369 w 791110"/>
              <a:gd name="connsiteY0" fmla="*/ 0 h 1145720"/>
              <a:gd name="connsiteX1" fmla="*/ 585627 w 791110"/>
              <a:gd name="connsiteY1" fmla="*/ 30823 h 1145720"/>
              <a:gd name="connsiteX2" fmla="*/ 462337 w 791110"/>
              <a:gd name="connsiteY2" fmla="*/ 61645 h 1145720"/>
              <a:gd name="connsiteX3" fmla="*/ 359596 w 791110"/>
              <a:gd name="connsiteY3" fmla="*/ 92468 h 1145720"/>
              <a:gd name="connsiteX4" fmla="*/ 287677 w 791110"/>
              <a:gd name="connsiteY4" fmla="*/ 113016 h 1145720"/>
              <a:gd name="connsiteX5" fmla="*/ 215758 w 791110"/>
              <a:gd name="connsiteY5" fmla="*/ 184935 h 1145720"/>
              <a:gd name="connsiteX6" fmla="*/ 174661 w 791110"/>
              <a:gd name="connsiteY6" fmla="*/ 226032 h 1145720"/>
              <a:gd name="connsiteX7" fmla="*/ 154113 w 791110"/>
              <a:gd name="connsiteY7" fmla="*/ 256854 h 1145720"/>
              <a:gd name="connsiteX8" fmla="*/ 102742 w 791110"/>
              <a:gd name="connsiteY8" fmla="*/ 308225 h 1145720"/>
              <a:gd name="connsiteX9" fmla="*/ 61645 w 791110"/>
              <a:gd name="connsiteY9" fmla="*/ 380144 h 1145720"/>
              <a:gd name="connsiteX10" fmla="*/ 41097 w 791110"/>
              <a:gd name="connsiteY10" fmla="*/ 410967 h 1145720"/>
              <a:gd name="connsiteX11" fmla="*/ 10274 w 791110"/>
              <a:gd name="connsiteY11" fmla="*/ 523982 h 1145720"/>
              <a:gd name="connsiteX12" fmla="*/ 0 w 791110"/>
              <a:gd name="connsiteY12" fmla="*/ 606176 h 1145720"/>
              <a:gd name="connsiteX13" fmla="*/ 10274 w 791110"/>
              <a:gd name="connsiteY13" fmla="*/ 965771 h 1145720"/>
              <a:gd name="connsiteX14" fmla="*/ 30823 w 791110"/>
              <a:gd name="connsiteY14" fmla="*/ 1078787 h 1145720"/>
              <a:gd name="connsiteX15" fmla="*/ 51371 w 791110"/>
              <a:gd name="connsiteY15" fmla="*/ 1109609 h 1145720"/>
              <a:gd name="connsiteX16" fmla="*/ 82193 w 791110"/>
              <a:gd name="connsiteY16" fmla="*/ 1119883 h 1145720"/>
              <a:gd name="connsiteX17" fmla="*/ 154113 w 791110"/>
              <a:gd name="connsiteY17" fmla="*/ 1140432 h 1145720"/>
              <a:gd name="connsiteX18" fmla="*/ 380144 w 791110"/>
              <a:gd name="connsiteY18" fmla="*/ 1109609 h 1145720"/>
              <a:gd name="connsiteX19" fmla="*/ 410966 w 791110"/>
              <a:gd name="connsiteY19" fmla="*/ 1089061 h 1145720"/>
              <a:gd name="connsiteX20" fmla="*/ 421241 w 791110"/>
              <a:gd name="connsiteY20" fmla="*/ 1047964 h 1145720"/>
              <a:gd name="connsiteX21" fmla="*/ 410966 w 791110"/>
              <a:gd name="connsiteY21" fmla="*/ 893852 h 1145720"/>
              <a:gd name="connsiteX22" fmla="*/ 400692 w 791110"/>
              <a:gd name="connsiteY22" fmla="*/ 863029 h 1145720"/>
              <a:gd name="connsiteX23" fmla="*/ 390418 w 791110"/>
              <a:gd name="connsiteY23" fmla="*/ 821933 h 1145720"/>
              <a:gd name="connsiteX24" fmla="*/ 380144 w 791110"/>
              <a:gd name="connsiteY24" fmla="*/ 750014 h 1145720"/>
              <a:gd name="connsiteX25" fmla="*/ 390418 w 791110"/>
              <a:gd name="connsiteY25" fmla="*/ 647272 h 1145720"/>
              <a:gd name="connsiteX26" fmla="*/ 493160 w 791110"/>
              <a:gd name="connsiteY26" fmla="*/ 616450 h 1145720"/>
              <a:gd name="connsiteX27" fmla="*/ 554805 w 791110"/>
              <a:gd name="connsiteY27" fmla="*/ 606176 h 1145720"/>
              <a:gd name="connsiteX28" fmla="*/ 616450 w 791110"/>
              <a:gd name="connsiteY28" fmla="*/ 585627 h 1145720"/>
              <a:gd name="connsiteX29" fmla="*/ 647272 w 791110"/>
              <a:gd name="connsiteY29" fmla="*/ 575353 h 1145720"/>
              <a:gd name="connsiteX30" fmla="*/ 698643 w 791110"/>
              <a:gd name="connsiteY30" fmla="*/ 523982 h 1145720"/>
              <a:gd name="connsiteX31" fmla="*/ 729465 w 791110"/>
              <a:gd name="connsiteY31" fmla="*/ 493160 h 1145720"/>
              <a:gd name="connsiteX32" fmla="*/ 750014 w 791110"/>
              <a:gd name="connsiteY32" fmla="*/ 431515 h 1145720"/>
              <a:gd name="connsiteX33" fmla="*/ 760288 w 791110"/>
              <a:gd name="connsiteY33" fmla="*/ 400692 h 1145720"/>
              <a:gd name="connsiteX34" fmla="*/ 770562 w 791110"/>
              <a:gd name="connsiteY34" fmla="*/ 359596 h 1145720"/>
              <a:gd name="connsiteX35" fmla="*/ 791110 w 791110"/>
              <a:gd name="connsiteY35" fmla="*/ 246580 h 1145720"/>
              <a:gd name="connsiteX36" fmla="*/ 780836 w 791110"/>
              <a:gd name="connsiteY36" fmla="*/ 102742 h 1145720"/>
              <a:gd name="connsiteX37" fmla="*/ 750014 w 791110"/>
              <a:gd name="connsiteY37" fmla="*/ 82194 h 1145720"/>
              <a:gd name="connsiteX38" fmla="*/ 729465 w 791110"/>
              <a:gd name="connsiteY38" fmla="*/ 61645 h 1145720"/>
              <a:gd name="connsiteX39" fmla="*/ 636998 w 791110"/>
              <a:gd name="connsiteY39" fmla="*/ 10274 h 1145720"/>
              <a:gd name="connsiteX40" fmla="*/ 606175 w 791110"/>
              <a:gd name="connsiteY40" fmla="*/ 10274 h 11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91110" h="1145720">
                <a:moveTo>
                  <a:pt x="688369" y="0"/>
                </a:moveTo>
                <a:cubicBezTo>
                  <a:pt x="578874" y="43799"/>
                  <a:pt x="694766" y="1058"/>
                  <a:pt x="585627" y="30823"/>
                </a:cubicBezTo>
                <a:cubicBezTo>
                  <a:pt x="396816" y="82316"/>
                  <a:pt x="648644" y="24384"/>
                  <a:pt x="462337" y="61645"/>
                </a:cubicBezTo>
                <a:cubicBezTo>
                  <a:pt x="380789" y="77955"/>
                  <a:pt x="464455" y="66254"/>
                  <a:pt x="359596" y="92468"/>
                </a:cubicBezTo>
                <a:cubicBezTo>
                  <a:pt x="307993" y="105369"/>
                  <a:pt x="331895" y="98277"/>
                  <a:pt x="287677" y="113016"/>
                </a:cubicBezTo>
                <a:lnTo>
                  <a:pt x="215758" y="184935"/>
                </a:lnTo>
                <a:lnTo>
                  <a:pt x="174661" y="226032"/>
                </a:lnTo>
                <a:cubicBezTo>
                  <a:pt x="167812" y="236306"/>
                  <a:pt x="162244" y="247561"/>
                  <a:pt x="154113" y="256854"/>
                </a:cubicBezTo>
                <a:cubicBezTo>
                  <a:pt x="138166" y="275079"/>
                  <a:pt x="116175" y="288076"/>
                  <a:pt x="102742" y="308225"/>
                </a:cubicBezTo>
                <a:cubicBezTo>
                  <a:pt x="52689" y="383301"/>
                  <a:pt x="113772" y="288918"/>
                  <a:pt x="61645" y="380144"/>
                </a:cubicBezTo>
                <a:cubicBezTo>
                  <a:pt x="55519" y="390865"/>
                  <a:pt x="46112" y="399683"/>
                  <a:pt x="41097" y="410967"/>
                </a:cubicBezTo>
                <a:cubicBezTo>
                  <a:pt x="25987" y="444965"/>
                  <a:pt x="15961" y="487019"/>
                  <a:pt x="10274" y="523982"/>
                </a:cubicBezTo>
                <a:cubicBezTo>
                  <a:pt x="6075" y="551272"/>
                  <a:pt x="3425" y="578778"/>
                  <a:pt x="0" y="606176"/>
                </a:cubicBezTo>
                <a:cubicBezTo>
                  <a:pt x="3425" y="726041"/>
                  <a:pt x="4570" y="845993"/>
                  <a:pt x="10274" y="965771"/>
                </a:cubicBezTo>
                <a:cubicBezTo>
                  <a:pt x="10869" y="978267"/>
                  <a:pt x="21485" y="1056997"/>
                  <a:pt x="30823" y="1078787"/>
                </a:cubicBezTo>
                <a:cubicBezTo>
                  <a:pt x="35687" y="1090136"/>
                  <a:pt x="41729" y="1101895"/>
                  <a:pt x="51371" y="1109609"/>
                </a:cubicBezTo>
                <a:cubicBezTo>
                  <a:pt x="59828" y="1116374"/>
                  <a:pt x="71780" y="1116908"/>
                  <a:pt x="82193" y="1119883"/>
                </a:cubicBezTo>
                <a:cubicBezTo>
                  <a:pt x="172507" y="1145688"/>
                  <a:pt x="80204" y="1115797"/>
                  <a:pt x="154113" y="1140432"/>
                </a:cubicBezTo>
                <a:cubicBezTo>
                  <a:pt x="499631" y="1123156"/>
                  <a:pt x="292691" y="1179573"/>
                  <a:pt x="380144" y="1109609"/>
                </a:cubicBezTo>
                <a:cubicBezTo>
                  <a:pt x="389786" y="1101895"/>
                  <a:pt x="400692" y="1095910"/>
                  <a:pt x="410966" y="1089061"/>
                </a:cubicBezTo>
                <a:cubicBezTo>
                  <a:pt x="414391" y="1075362"/>
                  <a:pt x="421241" y="1062085"/>
                  <a:pt x="421241" y="1047964"/>
                </a:cubicBezTo>
                <a:cubicBezTo>
                  <a:pt x="421241" y="996479"/>
                  <a:pt x="416652" y="945022"/>
                  <a:pt x="410966" y="893852"/>
                </a:cubicBezTo>
                <a:cubicBezTo>
                  <a:pt x="409770" y="883088"/>
                  <a:pt x="403667" y="873442"/>
                  <a:pt x="400692" y="863029"/>
                </a:cubicBezTo>
                <a:cubicBezTo>
                  <a:pt x="396813" y="849452"/>
                  <a:pt x="392944" y="835826"/>
                  <a:pt x="390418" y="821933"/>
                </a:cubicBezTo>
                <a:cubicBezTo>
                  <a:pt x="386086" y="798107"/>
                  <a:pt x="383569" y="773987"/>
                  <a:pt x="380144" y="750014"/>
                </a:cubicBezTo>
                <a:cubicBezTo>
                  <a:pt x="383569" y="715767"/>
                  <a:pt x="373076" y="677002"/>
                  <a:pt x="390418" y="647272"/>
                </a:cubicBezTo>
                <a:cubicBezTo>
                  <a:pt x="393880" y="641338"/>
                  <a:pt x="477714" y="619539"/>
                  <a:pt x="493160" y="616450"/>
                </a:cubicBezTo>
                <a:cubicBezTo>
                  <a:pt x="513587" y="612365"/>
                  <a:pt x="534257" y="609601"/>
                  <a:pt x="554805" y="606176"/>
                </a:cubicBezTo>
                <a:lnTo>
                  <a:pt x="616450" y="585627"/>
                </a:lnTo>
                <a:lnTo>
                  <a:pt x="647272" y="575353"/>
                </a:lnTo>
                <a:lnTo>
                  <a:pt x="698643" y="523982"/>
                </a:lnTo>
                <a:lnTo>
                  <a:pt x="729465" y="493160"/>
                </a:lnTo>
                <a:lnTo>
                  <a:pt x="750014" y="431515"/>
                </a:lnTo>
                <a:cubicBezTo>
                  <a:pt x="753439" y="421241"/>
                  <a:pt x="757661" y="411199"/>
                  <a:pt x="760288" y="400692"/>
                </a:cubicBezTo>
                <a:cubicBezTo>
                  <a:pt x="763713" y="386993"/>
                  <a:pt x="767499" y="373380"/>
                  <a:pt x="770562" y="359596"/>
                </a:cubicBezTo>
                <a:cubicBezTo>
                  <a:pt x="780135" y="316519"/>
                  <a:pt x="783675" y="291188"/>
                  <a:pt x="791110" y="246580"/>
                </a:cubicBezTo>
                <a:cubicBezTo>
                  <a:pt x="787685" y="198634"/>
                  <a:pt x="792494" y="149375"/>
                  <a:pt x="780836" y="102742"/>
                </a:cubicBezTo>
                <a:cubicBezTo>
                  <a:pt x="777841" y="90763"/>
                  <a:pt x="759656" y="89908"/>
                  <a:pt x="750014" y="82194"/>
                </a:cubicBezTo>
                <a:cubicBezTo>
                  <a:pt x="742450" y="76143"/>
                  <a:pt x="737215" y="67457"/>
                  <a:pt x="729465" y="61645"/>
                </a:cubicBezTo>
                <a:cubicBezTo>
                  <a:pt x="704255" y="42737"/>
                  <a:pt x="671319" y="15995"/>
                  <a:pt x="636998" y="10274"/>
                </a:cubicBezTo>
                <a:cubicBezTo>
                  <a:pt x="626863" y="8585"/>
                  <a:pt x="616449" y="10274"/>
                  <a:pt x="606175" y="102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3476625" y="4375150"/>
            <a:ext cx="447675" cy="1085850"/>
          </a:xfrm>
          <a:custGeom>
            <a:avLst/>
            <a:gdLst>
              <a:gd name="connsiteX0" fmla="*/ 339047 w 504785"/>
              <a:gd name="connsiteY0" fmla="*/ 41097 h 1222625"/>
              <a:gd name="connsiteX1" fmla="*/ 256854 w 504785"/>
              <a:gd name="connsiteY1" fmla="*/ 10275 h 1222625"/>
              <a:gd name="connsiteX2" fmla="*/ 205483 w 504785"/>
              <a:gd name="connsiteY2" fmla="*/ 0 h 1222625"/>
              <a:gd name="connsiteX3" fmla="*/ 61645 w 504785"/>
              <a:gd name="connsiteY3" fmla="*/ 10275 h 1222625"/>
              <a:gd name="connsiteX4" fmla="*/ 30823 w 504785"/>
              <a:gd name="connsiteY4" fmla="*/ 20549 h 1222625"/>
              <a:gd name="connsiteX5" fmla="*/ 10274 w 504785"/>
              <a:gd name="connsiteY5" fmla="*/ 82194 h 1222625"/>
              <a:gd name="connsiteX6" fmla="*/ 0 w 504785"/>
              <a:gd name="connsiteY6" fmla="*/ 113016 h 1222625"/>
              <a:gd name="connsiteX7" fmla="*/ 10274 w 504785"/>
              <a:gd name="connsiteY7" fmla="*/ 441789 h 1222625"/>
              <a:gd name="connsiteX8" fmla="*/ 20548 w 504785"/>
              <a:gd name="connsiteY8" fmla="*/ 523982 h 1222625"/>
              <a:gd name="connsiteX9" fmla="*/ 30823 w 504785"/>
              <a:gd name="connsiteY9" fmla="*/ 626724 h 1222625"/>
              <a:gd name="connsiteX10" fmla="*/ 61645 w 504785"/>
              <a:gd name="connsiteY10" fmla="*/ 791110 h 1222625"/>
              <a:gd name="connsiteX11" fmla="*/ 92468 w 504785"/>
              <a:gd name="connsiteY11" fmla="*/ 893852 h 1222625"/>
              <a:gd name="connsiteX12" fmla="*/ 113016 w 504785"/>
              <a:gd name="connsiteY12" fmla="*/ 986319 h 1222625"/>
              <a:gd name="connsiteX13" fmla="*/ 123290 w 504785"/>
              <a:gd name="connsiteY13" fmla="*/ 1017142 h 1222625"/>
              <a:gd name="connsiteX14" fmla="*/ 143838 w 504785"/>
              <a:gd name="connsiteY14" fmla="*/ 1099335 h 1222625"/>
              <a:gd name="connsiteX15" fmla="*/ 164387 w 504785"/>
              <a:gd name="connsiteY15" fmla="*/ 1119883 h 1222625"/>
              <a:gd name="connsiteX16" fmla="*/ 184935 w 504785"/>
              <a:gd name="connsiteY16" fmla="*/ 1150706 h 1222625"/>
              <a:gd name="connsiteX17" fmla="*/ 215757 w 504785"/>
              <a:gd name="connsiteY17" fmla="*/ 1171254 h 1222625"/>
              <a:gd name="connsiteX18" fmla="*/ 236306 w 504785"/>
              <a:gd name="connsiteY18" fmla="*/ 1191803 h 1222625"/>
              <a:gd name="connsiteX19" fmla="*/ 297951 w 504785"/>
              <a:gd name="connsiteY19" fmla="*/ 1222625 h 1222625"/>
              <a:gd name="connsiteX20" fmla="*/ 441789 w 504785"/>
              <a:gd name="connsiteY20" fmla="*/ 1212351 h 1222625"/>
              <a:gd name="connsiteX21" fmla="*/ 462337 w 504785"/>
              <a:gd name="connsiteY21" fmla="*/ 1181528 h 1222625"/>
              <a:gd name="connsiteX22" fmla="*/ 493160 w 504785"/>
              <a:gd name="connsiteY22" fmla="*/ 1068513 h 1222625"/>
              <a:gd name="connsiteX23" fmla="*/ 493160 w 504785"/>
              <a:gd name="connsiteY23" fmla="*/ 246580 h 1222625"/>
              <a:gd name="connsiteX24" fmla="*/ 472611 w 504785"/>
              <a:gd name="connsiteY24" fmla="*/ 143839 h 1222625"/>
              <a:gd name="connsiteX25" fmla="*/ 452063 w 504785"/>
              <a:gd name="connsiteY25" fmla="*/ 123290 h 1222625"/>
              <a:gd name="connsiteX26" fmla="*/ 431515 w 504785"/>
              <a:gd name="connsiteY26" fmla="*/ 92468 h 1222625"/>
              <a:gd name="connsiteX27" fmla="*/ 339047 w 504785"/>
              <a:gd name="connsiteY27" fmla="*/ 61645 h 1222625"/>
              <a:gd name="connsiteX28" fmla="*/ 339047 w 504785"/>
              <a:gd name="connsiteY28" fmla="*/ 41097 h 12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4785" h="1222625">
                <a:moveTo>
                  <a:pt x="339047" y="41097"/>
                </a:moveTo>
                <a:cubicBezTo>
                  <a:pt x="325348" y="32535"/>
                  <a:pt x="278333" y="15645"/>
                  <a:pt x="256854" y="10275"/>
                </a:cubicBezTo>
                <a:cubicBezTo>
                  <a:pt x="239913" y="6040"/>
                  <a:pt x="222607" y="3425"/>
                  <a:pt x="205483" y="0"/>
                </a:cubicBezTo>
                <a:cubicBezTo>
                  <a:pt x="157537" y="3425"/>
                  <a:pt x="109384" y="4658"/>
                  <a:pt x="61645" y="10275"/>
                </a:cubicBezTo>
                <a:cubicBezTo>
                  <a:pt x="50889" y="11540"/>
                  <a:pt x="37118" y="11736"/>
                  <a:pt x="30823" y="20549"/>
                </a:cubicBezTo>
                <a:cubicBezTo>
                  <a:pt x="18233" y="38174"/>
                  <a:pt x="17124" y="61646"/>
                  <a:pt x="10274" y="82194"/>
                </a:cubicBezTo>
                <a:lnTo>
                  <a:pt x="0" y="113016"/>
                </a:lnTo>
                <a:cubicBezTo>
                  <a:pt x="3425" y="222607"/>
                  <a:pt x="4799" y="332281"/>
                  <a:pt x="10274" y="441789"/>
                </a:cubicBezTo>
                <a:cubicBezTo>
                  <a:pt x="11653" y="469365"/>
                  <a:pt x="17499" y="496540"/>
                  <a:pt x="20548" y="523982"/>
                </a:cubicBezTo>
                <a:cubicBezTo>
                  <a:pt x="24349" y="558190"/>
                  <a:pt x="26173" y="592621"/>
                  <a:pt x="30823" y="626724"/>
                </a:cubicBezTo>
                <a:cubicBezTo>
                  <a:pt x="36049" y="665044"/>
                  <a:pt x="47246" y="743112"/>
                  <a:pt x="61645" y="791110"/>
                </a:cubicBezTo>
                <a:cubicBezTo>
                  <a:pt x="83592" y="864269"/>
                  <a:pt x="78938" y="832969"/>
                  <a:pt x="92468" y="893852"/>
                </a:cubicBezTo>
                <a:cubicBezTo>
                  <a:pt x="103064" y="941533"/>
                  <a:pt x="100485" y="942461"/>
                  <a:pt x="113016" y="986319"/>
                </a:cubicBezTo>
                <a:cubicBezTo>
                  <a:pt x="115991" y="996732"/>
                  <a:pt x="120663" y="1006635"/>
                  <a:pt x="123290" y="1017142"/>
                </a:cubicBezTo>
                <a:cubicBezTo>
                  <a:pt x="126446" y="1029768"/>
                  <a:pt x="133773" y="1082561"/>
                  <a:pt x="143838" y="1099335"/>
                </a:cubicBezTo>
                <a:cubicBezTo>
                  <a:pt x="148822" y="1107641"/>
                  <a:pt x="158336" y="1112319"/>
                  <a:pt x="164387" y="1119883"/>
                </a:cubicBezTo>
                <a:cubicBezTo>
                  <a:pt x="172101" y="1129525"/>
                  <a:pt x="176204" y="1141974"/>
                  <a:pt x="184935" y="1150706"/>
                </a:cubicBezTo>
                <a:cubicBezTo>
                  <a:pt x="193666" y="1159437"/>
                  <a:pt x="206115" y="1163540"/>
                  <a:pt x="215757" y="1171254"/>
                </a:cubicBezTo>
                <a:cubicBezTo>
                  <a:pt x="223321" y="1177305"/>
                  <a:pt x="228742" y="1185752"/>
                  <a:pt x="236306" y="1191803"/>
                </a:cubicBezTo>
                <a:cubicBezTo>
                  <a:pt x="264758" y="1214565"/>
                  <a:pt x="265396" y="1211774"/>
                  <a:pt x="297951" y="1222625"/>
                </a:cubicBezTo>
                <a:cubicBezTo>
                  <a:pt x="345897" y="1219200"/>
                  <a:pt x="395156" y="1224009"/>
                  <a:pt x="441789" y="1212351"/>
                </a:cubicBezTo>
                <a:cubicBezTo>
                  <a:pt x="453768" y="1209356"/>
                  <a:pt x="457322" y="1192812"/>
                  <a:pt x="462337" y="1181528"/>
                </a:cubicBezTo>
                <a:cubicBezTo>
                  <a:pt x="481299" y="1138864"/>
                  <a:pt x="484370" y="1112464"/>
                  <a:pt x="493160" y="1068513"/>
                </a:cubicBezTo>
                <a:cubicBezTo>
                  <a:pt x="507237" y="674362"/>
                  <a:pt x="510021" y="743989"/>
                  <a:pt x="493160" y="246580"/>
                </a:cubicBezTo>
                <a:cubicBezTo>
                  <a:pt x="492818" y="236503"/>
                  <a:pt x="485418" y="165183"/>
                  <a:pt x="472611" y="143839"/>
                </a:cubicBezTo>
                <a:cubicBezTo>
                  <a:pt x="467627" y="135533"/>
                  <a:pt x="458114" y="130854"/>
                  <a:pt x="452063" y="123290"/>
                </a:cubicBezTo>
                <a:cubicBezTo>
                  <a:pt x="444349" y="113648"/>
                  <a:pt x="441986" y="99012"/>
                  <a:pt x="431515" y="92468"/>
                </a:cubicBezTo>
                <a:cubicBezTo>
                  <a:pt x="431509" y="92464"/>
                  <a:pt x="354461" y="66783"/>
                  <a:pt x="339047" y="61645"/>
                </a:cubicBezTo>
                <a:cubicBezTo>
                  <a:pt x="303631" y="49840"/>
                  <a:pt x="352746" y="49659"/>
                  <a:pt x="339047" y="4109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4443413" y="3725863"/>
            <a:ext cx="638175" cy="1608137"/>
          </a:xfrm>
          <a:custGeom>
            <a:avLst/>
            <a:gdLst>
              <a:gd name="connsiteX0" fmla="*/ 359595 w 717070"/>
              <a:gd name="connsiteY0" fmla="*/ 0 h 1808252"/>
              <a:gd name="connsiteX1" fmla="*/ 328773 w 717070"/>
              <a:gd name="connsiteY1" fmla="*/ 51371 h 1808252"/>
              <a:gd name="connsiteX2" fmla="*/ 246580 w 717070"/>
              <a:gd name="connsiteY2" fmla="*/ 123290 h 1808252"/>
              <a:gd name="connsiteX3" fmla="*/ 184935 w 717070"/>
              <a:gd name="connsiteY3" fmla="*/ 195209 h 1808252"/>
              <a:gd name="connsiteX4" fmla="*/ 143838 w 717070"/>
              <a:gd name="connsiteY4" fmla="*/ 236306 h 1808252"/>
              <a:gd name="connsiteX5" fmla="*/ 123290 w 717070"/>
              <a:gd name="connsiteY5" fmla="*/ 267128 h 1808252"/>
              <a:gd name="connsiteX6" fmla="*/ 82193 w 717070"/>
              <a:gd name="connsiteY6" fmla="*/ 318499 h 1808252"/>
              <a:gd name="connsiteX7" fmla="*/ 61645 w 717070"/>
              <a:gd name="connsiteY7" fmla="*/ 380144 h 1808252"/>
              <a:gd name="connsiteX8" fmla="*/ 51371 w 717070"/>
              <a:gd name="connsiteY8" fmla="*/ 410966 h 1808252"/>
              <a:gd name="connsiteX9" fmla="*/ 30822 w 717070"/>
              <a:gd name="connsiteY9" fmla="*/ 554805 h 1808252"/>
              <a:gd name="connsiteX10" fmla="*/ 0 w 717070"/>
              <a:gd name="connsiteY10" fmla="*/ 1037690 h 1808252"/>
              <a:gd name="connsiteX11" fmla="*/ 10274 w 717070"/>
              <a:gd name="connsiteY11" fmla="*/ 1356189 h 1808252"/>
              <a:gd name="connsiteX12" fmla="*/ 30822 w 717070"/>
              <a:gd name="connsiteY12" fmla="*/ 1448656 h 1808252"/>
              <a:gd name="connsiteX13" fmla="*/ 51371 w 717070"/>
              <a:gd name="connsiteY13" fmla="*/ 1469205 h 1808252"/>
              <a:gd name="connsiteX14" fmla="*/ 92467 w 717070"/>
              <a:gd name="connsiteY14" fmla="*/ 1530850 h 1808252"/>
              <a:gd name="connsiteX15" fmla="*/ 123290 w 717070"/>
              <a:gd name="connsiteY15" fmla="*/ 1551398 h 1808252"/>
              <a:gd name="connsiteX16" fmla="*/ 174660 w 717070"/>
              <a:gd name="connsiteY16" fmla="*/ 1602769 h 1808252"/>
              <a:gd name="connsiteX17" fmla="*/ 195209 w 717070"/>
              <a:gd name="connsiteY17" fmla="*/ 1623317 h 1808252"/>
              <a:gd name="connsiteX18" fmla="*/ 226031 w 717070"/>
              <a:gd name="connsiteY18" fmla="*/ 1654140 h 1808252"/>
              <a:gd name="connsiteX19" fmla="*/ 287676 w 717070"/>
              <a:gd name="connsiteY19" fmla="*/ 1695236 h 1808252"/>
              <a:gd name="connsiteX20" fmla="*/ 318499 w 717070"/>
              <a:gd name="connsiteY20" fmla="*/ 1715784 h 1808252"/>
              <a:gd name="connsiteX21" fmla="*/ 380144 w 717070"/>
              <a:gd name="connsiteY21" fmla="*/ 1746607 h 1808252"/>
              <a:gd name="connsiteX22" fmla="*/ 462337 w 717070"/>
              <a:gd name="connsiteY22" fmla="*/ 1797978 h 1808252"/>
              <a:gd name="connsiteX23" fmla="*/ 493159 w 717070"/>
              <a:gd name="connsiteY23" fmla="*/ 1808252 h 1808252"/>
              <a:gd name="connsiteX24" fmla="*/ 626723 w 717070"/>
              <a:gd name="connsiteY24" fmla="*/ 1797978 h 1808252"/>
              <a:gd name="connsiteX25" fmla="*/ 657546 w 717070"/>
              <a:gd name="connsiteY25" fmla="*/ 1787704 h 1808252"/>
              <a:gd name="connsiteX26" fmla="*/ 678094 w 717070"/>
              <a:gd name="connsiteY26" fmla="*/ 1767155 h 1808252"/>
              <a:gd name="connsiteX27" fmla="*/ 698642 w 717070"/>
              <a:gd name="connsiteY27" fmla="*/ 1736333 h 1808252"/>
              <a:gd name="connsiteX28" fmla="*/ 698642 w 717070"/>
              <a:gd name="connsiteY28" fmla="*/ 1417834 h 1808252"/>
              <a:gd name="connsiteX29" fmla="*/ 688368 w 717070"/>
              <a:gd name="connsiteY29" fmla="*/ 1345915 h 1808252"/>
              <a:gd name="connsiteX30" fmla="*/ 647272 w 717070"/>
              <a:gd name="connsiteY30" fmla="*/ 1160980 h 1808252"/>
              <a:gd name="connsiteX31" fmla="*/ 636998 w 717070"/>
              <a:gd name="connsiteY31" fmla="*/ 1068513 h 1808252"/>
              <a:gd name="connsiteX32" fmla="*/ 616449 w 717070"/>
              <a:gd name="connsiteY32" fmla="*/ 852755 h 1808252"/>
              <a:gd name="connsiteX33" fmla="*/ 462337 w 717070"/>
              <a:gd name="connsiteY33" fmla="*/ 41097 h 1808252"/>
              <a:gd name="connsiteX34" fmla="*/ 328773 w 717070"/>
              <a:gd name="connsiteY34" fmla="*/ 41097 h 180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070" h="1808252">
                <a:moveTo>
                  <a:pt x="359595" y="0"/>
                </a:moveTo>
                <a:cubicBezTo>
                  <a:pt x="349321" y="17124"/>
                  <a:pt x="341248" y="35778"/>
                  <a:pt x="328773" y="51371"/>
                </a:cubicBezTo>
                <a:cubicBezTo>
                  <a:pt x="258451" y="139274"/>
                  <a:pt x="302762" y="75134"/>
                  <a:pt x="246580" y="123290"/>
                </a:cubicBezTo>
                <a:cubicBezTo>
                  <a:pt x="166871" y="191612"/>
                  <a:pt x="235274" y="136480"/>
                  <a:pt x="184935" y="195209"/>
                </a:cubicBezTo>
                <a:cubicBezTo>
                  <a:pt x="172327" y="209918"/>
                  <a:pt x="154584" y="220186"/>
                  <a:pt x="143838" y="236306"/>
                </a:cubicBezTo>
                <a:cubicBezTo>
                  <a:pt x="136989" y="246580"/>
                  <a:pt x="131004" y="257486"/>
                  <a:pt x="123290" y="267128"/>
                </a:cubicBezTo>
                <a:cubicBezTo>
                  <a:pt x="64731" y="340326"/>
                  <a:pt x="145436" y="223635"/>
                  <a:pt x="82193" y="318499"/>
                </a:cubicBezTo>
                <a:lnTo>
                  <a:pt x="61645" y="380144"/>
                </a:lnTo>
                <a:cubicBezTo>
                  <a:pt x="58220" y="390418"/>
                  <a:pt x="53495" y="400347"/>
                  <a:pt x="51371" y="410966"/>
                </a:cubicBezTo>
                <a:cubicBezTo>
                  <a:pt x="37304" y="481297"/>
                  <a:pt x="38957" y="465315"/>
                  <a:pt x="30822" y="554805"/>
                </a:cubicBezTo>
                <a:cubicBezTo>
                  <a:pt x="5984" y="828023"/>
                  <a:pt x="11698" y="768627"/>
                  <a:pt x="0" y="1037690"/>
                </a:cubicBezTo>
                <a:cubicBezTo>
                  <a:pt x="3425" y="1143856"/>
                  <a:pt x="4541" y="1250122"/>
                  <a:pt x="10274" y="1356189"/>
                </a:cubicBezTo>
                <a:cubicBezTo>
                  <a:pt x="10808" y="1366070"/>
                  <a:pt x="19949" y="1430535"/>
                  <a:pt x="30822" y="1448656"/>
                </a:cubicBezTo>
                <a:cubicBezTo>
                  <a:pt x="35806" y="1456962"/>
                  <a:pt x="45559" y="1461455"/>
                  <a:pt x="51371" y="1469205"/>
                </a:cubicBezTo>
                <a:cubicBezTo>
                  <a:pt x="66188" y="1488962"/>
                  <a:pt x="71919" y="1517151"/>
                  <a:pt x="92467" y="1530850"/>
                </a:cubicBezTo>
                <a:cubicBezTo>
                  <a:pt x="102741" y="1537699"/>
                  <a:pt x="113997" y="1543267"/>
                  <a:pt x="123290" y="1551398"/>
                </a:cubicBezTo>
                <a:cubicBezTo>
                  <a:pt x="141515" y="1567345"/>
                  <a:pt x="157536" y="1585645"/>
                  <a:pt x="174660" y="1602769"/>
                </a:cubicBezTo>
                <a:lnTo>
                  <a:pt x="195209" y="1623317"/>
                </a:lnTo>
                <a:cubicBezTo>
                  <a:pt x="205483" y="1633591"/>
                  <a:pt x="213941" y="1646080"/>
                  <a:pt x="226031" y="1654140"/>
                </a:cubicBezTo>
                <a:lnTo>
                  <a:pt x="287676" y="1695236"/>
                </a:lnTo>
                <a:cubicBezTo>
                  <a:pt x="297950" y="1702085"/>
                  <a:pt x="306785" y="1711879"/>
                  <a:pt x="318499" y="1715784"/>
                </a:cubicBezTo>
                <a:cubicBezTo>
                  <a:pt x="361035" y="1729964"/>
                  <a:pt x="340310" y="1720052"/>
                  <a:pt x="380144" y="1746607"/>
                </a:cubicBezTo>
                <a:cubicBezTo>
                  <a:pt x="412707" y="1795451"/>
                  <a:pt x="388978" y="1773525"/>
                  <a:pt x="462337" y="1797978"/>
                </a:cubicBezTo>
                <a:lnTo>
                  <a:pt x="493159" y="1808252"/>
                </a:lnTo>
                <a:cubicBezTo>
                  <a:pt x="537680" y="1804827"/>
                  <a:pt x="582415" y="1803516"/>
                  <a:pt x="626723" y="1797978"/>
                </a:cubicBezTo>
                <a:cubicBezTo>
                  <a:pt x="637469" y="1796635"/>
                  <a:pt x="648259" y="1793276"/>
                  <a:pt x="657546" y="1787704"/>
                </a:cubicBezTo>
                <a:cubicBezTo>
                  <a:pt x="665852" y="1782720"/>
                  <a:pt x="672043" y="1774719"/>
                  <a:pt x="678094" y="1767155"/>
                </a:cubicBezTo>
                <a:cubicBezTo>
                  <a:pt x="685808" y="1757513"/>
                  <a:pt x="691793" y="1746607"/>
                  <a:pt x="698642" y="1736333"/>
                </a:cubicBezTo>
                <a:cubicBezTo>
                  <a:pt x="730576" y="1608606"/>
                  <a:pt x="714581" y="1688784"/>
                  <a:pt x="698642" y="1417834"/>
                </a:cubicBezTo>
                <a:cubicBezTo>
                  <a:pt x="697220" y="1393659"/>
                  <a:pt x="693117" y="1369661"/>
                  <a:pt x="688368" y="1345915"/>
                </a:cubicBezTo>
                <a:cubicBezTo>
                  <a:pt x="673188" y="1270014"/>
                  <a:pt x="656244" y="1241730"/>
                  <a:pt x="647272" y="1160980"/>
                </a:cubicBezTo>
                <a:cubicBezTo>
                  <a:pt x="643847" y="1130158"/>
                  <a:pt x="640084" y="1099371"/>
                  <a:pt x="636998" y="1068513"/>
                </a:cubicBezTo>
                <a:cubicBezTo>
                  <a:pt x="629809" y="996627"/>
                  <a:pt x="616449" y="852755"/>
                  <a:pt x="616449" y="852755"/>
                </a:cubicBezTo>
                <a:cubicBezTo>
                  <a:pt x="597119" y="98887"/>
                  <a:pt x="861935" y="56466"/>
                  <a:pt x="462337" y="41097"/>
                </a:cubicBezTo>
                <a:cubicBezTo>
                  <a:pt x="417849" y="39386"/>
                  <a:pt x="373294" y="41097"/>
                  <a:pt x="328773" y="41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4386263" y="2447925"/>
            <a:ext cx="1254125" cy="1049338"/>
          </a:xfrm>
          <a:custGeom>
            <a:avLst/>
            <a:gdLst>
              <a:gd name="connsiteX0" fmla="*/ 353236 w 1411474"/>
              <a:gd name="connsiteY0" fmla="*/ 41097 h 1181528"/>
              <a:gd name="connsiteX1" fmla="*/ 209398 w 1411474"/>
              <a:gd name="connsiteY1" fmla="*/ 10274 h 1181528"/>
              <a:gd name="connsiteX2" fmla="*/ 178576 w 1411474"/>
              <a:gd name="connsiteY2" fmla="*/ 0 h 1181528"/>
              <a:gd name="connsiteX3" fmla="*/ 55286 w 1411474"/>
              <a:gd name="connsiteY3" fmla="*/ 61645 h 1181528"/>
              <a:gd name="connsiteX4" fmla="*/ 34737 w 1411474"/>
              <a:gd name="connsiteY4" fmla="*/ 82193 h 1181528"/>
              <a:gd name="connsiteX5" fmla="*/ 14189 w 1411474"/>
              <a:gd name="connsiteY5" fmla="*/ 102742 h 1181528"/>
              <a:gd name="connsiteX6" fmla="*/ 14189 w 1411474"/>
              <a:gd name="connsiteY6" fmla="*/ 400692 h 1181528"/>
              <a:gd name="connsiteX7" fmla="*/ 45011 w 1411474"/>
              <a:gd name="connsiteY7" fmla="*/ 534256 h 1181528"/>
              <a:gd name="connsiteX8" fmla="*/ 86108 w 1411474"/>
              <a:gd name="connsiteY8" fmla="*/ 585627 h 1181528"/>
              <a:gd name="connsiteX9" fmla="*/ 106656 w 1411474"/>
              <a:gd name="connsiteY9" fmla="*/ 904126 h 1181528"/>
              <a:gd name="connsiteX10" fmla="*/ 137479 w 1411474"/>
              <a:gd name="connsiteY10" fmla="*/ 1037690 h 1181528"/>
              <a:gd name="connsiteX11" fmla="*/ 219672 w 1411474"/>
              <a:gd name="connsiteY11" fmla="*/ 1109609 h 1181528"/>
              <a:gd name="connsiteX12" fmla="*/ 250495 w 1411474"/>
              <a:gd name="connsiteY12" fmla="*/ 1130157 h 1181528"/>
              <a:gd name="connsiteX13" fmla="*/ 281317 w 1411474"/>
              <a:gd name="connsiteY13" fmla="*/ 1150706 h 1181528"/>
              <a:gd name="connsiteX14" fmla="*/ 342962 w 1411474"/>
              <a:gd name="connsiteY14" fmla="*/ 1171254 h 1181528"/>
              <a:gd name="connsiteX15" fmla="*/ 373785 w 1411474"/>
              <a:gd name="connsiteY15" fmla="*/ 1181528 h 1181528"/>
              <a:gd name="connsiteX16" fmla="*/ 589542 w 1411474"/>
              <a:gd name="connsiteY16" fmla="*/ 1171254 h 1181528"/>
              <a:gd name="connsiteX17" fmla="*/ 620364 w 1411474"/>
              <a:gd name="connsiteY17" fmla="*/ 1150706 h 1181528"/>
              <a:gd name="connsiteX18" fmla="*/ 661461 w 1411474"/>
              <a:gd name="connsiteY18" fmla="*/ 1099335 h 1181528"/>
              <a:gd name="connsiteX19" fmla="*/ 723106 w 1411474"/>
              <a:gd name="connsiteY19" fmla="*/ 1037690 h 1181528"/>
              <a:gd name="connsiteX20" fmla="*/ 743654 w 1411474"/>
              <a:gd name="connsiteY20" fmla="*/ 996593 h 1181528"/>
              <a:gd name="connsiteX21" fmla="*/ 815573 w 1411474"/>
              <a:gd name="connsiteY21" fmla="*/ 945223 h 1181528"/>
              <a:gd name="connsiteX22" fmla="*/ 866944 w 1411474"/>
              <a:gd name="connsiteY22" fmla="*/ 904126 h 1181528"/>
              <a:gd name="connsiteX23" fmla="*/ 928589 w 1411474"/>
              <a:gd name="connsiteY23" fmla="*/ 883578 h 1181528"/>
              <a:gd name="connsiteX24" fmla="*/ 1000508 w 1411474"/>
              <a:gd name="connsiteY24" fmla="*/ 863029 h 1181528"/>
              <a:gd name="connsiteX25" fmla="*/ 1164895 w 1411474"/>
              <a:gd name="connsiteY25" fmla="*/ 852755 h 1181528"/>
              <a:gd name="connsiteX26" fmla="*/ 1267636 w 1411474"/>
              <a:gd name="connsiteY26" fmla="*/ 842481 h 1181528"/>
              <a:gd name="connsiteX27" fmla="*/ 1339555 w 1411474"/>
              <a:gd name="connsiteY27" fmla="*/ 821933 h 1181528"/>
              <a:gd name="connsiteX28" fmla="*/ 1360104 w 1411474"/>
              <a:gd name="connsiteY28" fmla="*/ 801384 h 1181528"/>
              <a:gd name="connsiteX29" fmla="*/ 1370378 w 1411474"/>
              <a:gd name="connsiteY29" fmla="*/ 770562 h 1181528"/>
              <a:gd name="connsiteX30" fmla="*/ 1390926 w 1411474"/>
              <a:gd name="connsiteY30" fmla="*/ 739739 h 1181528"/>
              <a:gd name="connsiteX31" fmla="*/ 1411474 w 1411474"/>
              <a:gd name="connsiteY31" fmla="*/ 606175 h 1181528"/>
              <a:gd name="connsiteX32" fmla="*/ 1401200 w 1411474"/>
              <a:gd name="connsiteY32" fmla="*/ 328773 h 1181528"/>
              <a:gd name="connsiteX33" fmla="*/ 1390926 w 1411474"/>
              <a:gd name="connsiteY33" fmla="*/ 297951 h 1181528"/>
              <a:gd name="connsiteX34" fmla="*/ 1360104 w 1411474"/>
              <a:gd name="connsiteY34" fmla="*/ 277402 h 1181528"/>
              <a:gd name="connsiteX35" fmla="*/ 1288185 w 1411474"/>
              <a:gd name="connsiteY35" fmla="*/ 246580 h 1181528"/>
              <a:gd name="connsiteX36" fmla="*/ 1247088 w 1411474"/>
              <a:gd name="connsiteY36" fmla="*/ 236306 h 1181528"/>
              <a:gd name="connsiteX37" fmla="*/ 1185443 w 1411474"/>
              <a:gd name="connsiteY37" fmla="*/ 215757 h 1181528"/>
              <a:gd name="connsiteX38" fmla="*/ 1154620 w 1411474"/>
              <a:gd name="connsiteY38" fmla="*/ 205483 h 1181528"/>
              <a:gd name="connsiteX39" fmla="*/ 918315 w 1411474"/>
              <a:gd name="connsiteY39" fmla="*/ 184935 h 1181528"/>
              <a:gd name="connsiteX40" fmla="*/ 856670 w 1411474"/>
              <a:gd name="connsiteY40" fmla="*/ 174661 h 1181528"/>
              <a:gd name="connsiteX41" fmla="*/ 712832 w 1411474"/>
              <a:gd name="connsiteY41" fmla="*/ 154113 h 1181528"/>
              <a:gd name="connsiteX42" fmla="*/ 610090 w 1411474"/>
              <a:gd name="connsiteY42" fmla="*/ 123290 h 1181528"/>
              <a:gd name="connsiteX43" fmla="*/ 568994 w 1411474"/>
              <a:gd name="connsiteY43" fmla="*/ 113016 h 1181528"/>
              <a:gd name="connsiteX44" fmla="*/ 507349 w 1411474"/>
              <a:gd name="connsiteY44" fmla="*/ 92468 h 1181528"/>
              <a:gd name="connsiteX45" fmla="*/ 414881 w 1411474"/>
              <a:gd name="connsiteY45" fmla="*/ 61645 h 1181528"/>
              <a:gd name="connsiteX46" fmla="*/ 353236 w 1411474"/>
              <a:gd name="connsiteY46" fmla="*/ 41097 h 1181528"/>
              <a:gd name="connsiteX47" fmla="*/ 353236 w 1411474"/>
              <a:gd name="connsiteY47" fmla="*/ 41097 h 11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11474" h="1181528">
                <a:moveTo>
                  <a:pt x="353236" y="41097"/>
                </a:moveTo>
                <a:cubicBezTo>
                  <a:pt x="249548" y="28136"/>
                  <a:pt x="297238" y="39555"/>
                  <a:pt x="209398" y="10274"/>
                </a:cubicBezTo>
                <a:lnTo>
                  <a:pt x="178576" y="0"/>
                </a:lnTo>
                <a:cubicBezTo>
                  <a:pt x="82682" y="13699"/>
                  <a:pt x="123781" y="-6850"/>
                  <a:pt x="55286" y="61645"/>
                </a:cubicBezTo>
                <a:lnTo>
                  <a:pt x="34737" y="82193"/>
                </a:lnTo>
                <a:lnTo>
                  <a:pt x="14189" y="102742"/>
                </a:lnTo>
                <a:cubicBezTo>
                  <a:pt x="-7921" y="235406"/>
                  <a:pt x="-1248" y="169127"/>
                  <a:pt x="14189" y="400692"/>
                </a:cubicBezTo>
                <a:cubicBezTo>
                  <a:pt x="15400" y="418855"/>
                  <a:pt x="27651" y="516896"/>
                  <a:pt x="45011" y="534256"/>
                </a:cubicBezTo>
                <a:cubicBezTo>
                  <a:pt x="74291" y="563536"/>
                  <a:pt x="60187" y="546745"/>
                  <a:pt x="86108" y="585627"/>
                </a:cubicBezTo>
                <a:cubicBezTo>
                  <a:pt x="120091" y="721563"/>
                  <a:pt x="87553" y="579387"/>
                  <a:pt x="106656" y="904126"/>
                </a:cubicBezTo>
                <a:cubicBezTo>
                  <a:pt x="108337" y="932697"/>
                  <a:pt x="119700" y="1011021"/>
                  <a:pt x="137479" y="1037690"/>
                </a:cubicBezTo>
                <a:cubicBezTo>
                  <a:pt x="171725" y="1089061"/>
                  <a:pt x="147753" y="1061664"/>
                  <a:pt x="219672" y="1109609"/>
                </a:cubicBezTo>
                <a:lnTo>
                  <a:pt x="250495" y="1130157"/>
                </a:lnTo>
                <a:cubicBezTo>
                  <a:pt x="260769" y="1137006"/>
                  <a:pt x="269603" y="1146801"/>
                  <a:pt x="281317" y="1150706"/>
                </a:cubicBezTo>
                <a:lnTo>
                  <a:pt x="342962" y="1171254"/>
                </a:lnTo>
                <a:lnTo>
                  <a:pt x="373785" y="1181528"/>
                </a:lnTo>
                <a:cubicBezTo>
                  <a:pt x="445704" y="1178103"/>
                  <a:pt x="518097" y="1180184"/>
                  <a:pt x="589542" y="1171254"/>
                </a:cubicBezTo>
                <a:cubicBezTo>
                  <a:pt x="601794" y="1169722"/>
                  <a:pt x="610722" y="1158420"/>
                  <a:pt x="620364" y="1150706"/>
                </a:cubicBezTo>
                <a:cubicBezTo>
                  <a:pt x="655090" y="1122925"/>
                  <a:pt x="628598" y="1136306"/>
                  <a:pt x="661461" y="1099335"/>
                </a:cubicBezTo>
                <a:cubicBezTo>
                  <a:pt x="680767" y="1077615"/>
                  <a:pt x="723106" y="1037690"/>
                  <a:pt x="723106" y="1037690"/>
                </a:cubicBezTo>
                <a:cubicBezTo>
                  <a:pt x="729955" y="1023991"/>
                  <a:pt x="733687" y="1008222"/>
                  <a:pt x="743654" y="996593"/>
                </a:cubicBezTo>
                <a:cubicBezTo>
                  <a:pt x="759428" y="978189"/>
                  <a:pt x="795887" y="960972"/>
                  <a:pt x="815573" y="945223"/>
                </a:cubicBezTo>
                <a:cubicBezTo>
                  <a:pt x="842258" y="923875"/>
                  <a:pt x="831370" y="919937"/>
                  <a:pt x="866944" y="904126"/>
                </a:cubicBezTo>
                <a:cubicBezTo>
                  <a:pt x="886737" y="895329"/>
                  <a:pt x="908041" y="890427"/>
                  <a:pt x="928589" y="883578"/>
                </a:cubicBezTo>
                <a:cubicBezTo>
                  <a:pt x="947362" y="877320"/>
                  <a:pt x="982082" y="864872"/>
                  <a:pt x="1000508" y="863029"/>
                </a:cubicBezTo>
                <a:cubicBezTo>
                  <a:pt x="1055138" y="857566"/>
                  <a:pt x="1110154" y="856966"/>
                  <a:pt x="1164895" y="852755"/>
                </a:cubicBezTo>
                <a:cubicBezTo>
                  <a:pt x="1199211" y="850115"/>
                  <a:pt x="1233389" y="845906"/>
                  <a:pt x="1267636" y="842481"/>
                </a:cubicBezTo>
                <a:cubicBezTo>
                  <a:pt x="1275313" y="840562"/>
                  <a:pt x="1329027" y="828250"/>
                  <a:pt x="1339555" y="821933"/>
                </a:cubicBezTo>
                <a:cubicBezTo>
                  <a:pt x="1347861" y="816949"/>
                  <a:pt x="1353254" y="808234"/>
                  <a:pt x="1360104" y="801384"/>
                </a:cubicBezTo>
                <a:cubicBezTo>
                  <a:pt x="1363529" y="791110"/>
                  <a:pt x="1365535" y="780248"/>
                  <a:pt x="1370378" y="770562"/>
                </a:cubicBezTo>
                <a:cubicBezTo>
                  <a:pt x="1375900" y="759517"/>
                  <a:pt x="1386590" y="751301"/>
                  <a:pt x="1390926" y="739739"/>
                </a:cubicBezTo>
                <a:cubicBezTo>
                  <a:pt x="1399751" y="716204"/>
                  <a:pt x="1409887" y="618874"/>
                  <a:pt x="1411474" y="606175"/>
                </a:cubicBezTo>
                <a:cubicBezTo>
                  <a:pt x="1408049" y="513708"/>
                  <a:pt x="1407355" y="421099"/>
                  <a:pt x="1401200" y="328773"/>
                </a:cubicBezTo>
                <a:cubicBezTo>
                  <a:pt x="1400480" y="317967"/>
                  <a:pt x="1397691" y="306408"/>
                  <a:pt x="1390926" y="297951"/>
                </a:cubicBezTo>
                <a:cubicBezTo>
                  <a:pt x="1383212" y="288309"/>
                  <a:pt x="1370825" y="283528"/>
                  <a:pt x="1360104" y="277402"/>
                </a:cubicBezTo>
                <a:cubicBezTo>
                  <a:pt x="1332709" y="261748"/>
                  <a:pt x="1316999" y="254812"/>
                  <a:pt x="1288185" y="246580"/>
                </a:cubicBezTo>
                <a:cubicBezTo>
                  <a:pt x="1274608" y="242701"/>
                  <a:pt x="1260613" y="240364"/>
                  <a:pt x="1247088" y="236306"/>
                </a:cubicBezTo>
                <a:cubicBezTo>
                  <a:pt x="1226342" y="230082"/>
                  <a:pt x="1205991" y="222607"/>
                  <a:pt x="1185443" y="215757"/>
                </a:cubicBezTo>
                <a:cubicBezTo>
                  <a:pt x="1175169" y="212332"/>
                  <a:pt x="1165341" y="207015"/>
                  <a:pt x="1154620" y="205483"/>
                </a:cubicBezTo>
                <a:cubicBezTo>
                  <a:pt x="1028351" y="187445"/>
                  <a:pt x="1106870" y="196720"/>
                  <a:pt x="918315" y="184935"/>
                </a:cubicBezTo>
                <a:cubicBezTo>
                  <a:pt x="897767" y="181510"/>
                  <a:pt x="877292" y="177607"/>
                  <a:pt x="856670" y="174661"/>
                </a:cubicBezTo>
                <a:cubicBezTo>
                  <a:pt x="790393" y="165193"/>
                  <a:pt x="774108" y="166369"/>
                  <a:pt x="712832" y="154113"/>
                </a:cubicBezTo>
                <a:cubicBezTo>
                  <a:pt x="631315" y="137809"/>
                  <a:pt x="714900" y="149493"/>
                  <a:pt x="610090" y="123290"/>
                </a:cubicBezTo>
                <a:cubicBezTo>
                  <a:pt x="596391" y="119865"/>
                  <a:pt x="582519" y="117073"/>
                  <a:pt x="568994" y="113016"/>
                </a:cubicBezTo>
                <a:cubicBezTo>
                  <a:pt x="548248" y="106792"/>
                  <a:pt x="527897" y="99317"/>
                  <a:pt x="507349" y="92468"/>
                </a:cubicBezTo>
                <a:lnTo>
                  <a:pt x="414881" y="61645"/>
                </a:lnTo>
                <a:cubicBezTo>
                  <a:pt x="414879" y="61644"/>
                  <a:pt x="353237" y="41097"/>
                  <a:pt x="353236" y="41097"/>
                </a:cubicBezTo>
                <a:lnTo>
                  <a:pt x="353236" y="4109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180" name="Oval 27"/>
          <p:cNvSpPr>
            <a:spLocks noChangeArrowheads="1"/>
          </p:cNvSpPr>
          <p:nvPr/>
        </p:nvSpPr>
        <p:spPr bwMode="auto">
          <a:xfrm flipH="1">
            <a:off x="3805238" y="3902075"/>
            <a:ext cx="65087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81" name="Oval 27"/>
          <p:cNvSpPr>
            <a:spLocks noChangeArrowheads="1"/>
          </p:cNvSpPr>
          <p:nvPr/>
        </p:nvSpPr>
        <p:spPr bwMode="auto">
          <a:xfrm>
            <a:off x="4046538" y="4144963"/>
            <a:ext cx="65087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3654425" y="3775075"/>
            <a:ext cx="623888" cy="574675"/>
          </a:xfrm>
          <a:custGeom>
            <a:avLst/>
            <a:gdLst>
              <a:gd name="connsiteX0" fmla="*/ 506889 w 702098"/>
              <a:gd name="connsiteY0" fmla="*/ 636997 h 647490"/>
              <a:gd name="connsiteX1" fmla="*/ 568534 w 702098"/>
              <a:gd name="connsiteY1" fmla="*/ 626723 h 647490"/>
              <a:gd name="connsiteX2" fmla="*/ 640453 w 702098"/>
              <a:gd name="connsiteY2" fmla="*/ 606175 h 647490"/>
              <a:gd name="connsiteX3" fmla="*/ 691823 w 702098"/>
              <a:gd name="connsiteY3" fmla="*/ 544530 h 647490"/>
              <a:gd name="connsiteX4" fmla="*/ 702098 w 702098"/>
              <a:gd name="connsiteY4" fmla="*/ 513708 h 647490"/>
              <a:gd name="connsiteX5" fmla="*/ 691823 w 702098"/>
              <a:gd name="connsiteY5" fmla="*/ 369869 h 647490"/>
              <a:gd name="connsiteX6" fmla="*/ 661001 w 702098"/>
              <a:gd name="connsiteY6" fmla="*/ 267128 h 647490"/>
              <a:gd name="connsiteX7" fmla="*/ 609630 w 702098"/>
              <a:gd name="connsiteY7" fmla="*/ 174660 h 647490"/>
              <a:gd name="connsiteX8" fmla="*/ 578808 w 702098"/>
              <a:gd name="connsiteY8" fmla="*/ 154112 h 647490"/>
              <a:gd name="connsiteX9" fmla="*/ 558259 w 702098"/>
              <a:gd name="connsiteY9" fmla="*/ 133564 h 647490"/>
              <a:gd name="connsiteX10" fmla="*/ 496614 w 702098"/>
              <a:gd name="connsiteY10" fmla="*/ 113015 h 647490"/>
              <a:gd name="connsiteX11" fmla="*/ 434969 w 702098"/>
              <a:gd name="connsiteY11" fmla="*/ 71919 h 647490"/>
              <a:gd name="connsiteX12" fmla="*/ 373325 w 702098"/>
              <a:gd name="connsiteY12" fmla="*/ 51370 h 647490"/>
              <a:gd name="connsiteX13" fmla="*/ 352776 w 702098"/>
              <a:gd name="connsiteY13" fmla="*/ 30822 h 647490"/>
              <a:gd name="connsiteX14" fmla="*/ 250035 w 702098"/>
              <a:gd name="connsiteY14" fmla="*/ 0 h 647490"/>
              <a:gd name="connsiteX15" fmla="*/ 95922 w 702098"/>
              <a:gd name="connsiteY15" fmla="*/ 10274 h 647490"/>
              <a:gd name="connsiteX16" fmla="*/ 34277 w 702098"/>
              <a:gd name="connsiteY16" fmla="*/ 30822 h 647490"/>
              <a:gd name="connsiteX17" fmla="*/ 13729 w 702098"/>
              <a:gd name="connsiteY17" fmla="*/ 61645 h 647490"/>
              <a:gd name="connsiteX18" fmla="*/ 13729 w 702098"/>
              <a:gd name="connsiteY18" fmla="*/ 226031 h 647490"/>
              <a:gd name="connsiteX19" fmla="*/ 44551 w 702098"/>
              <a:gd name="connsiteY19" fmla="*/ 256854 h 647490"/>
              <a:gd name="connsiteX20" fmla="*/ 137019 w 702098"/>
              <a:gd name="connsiteY20" fmla="*/ 297950 h 647490"/>
              <a:gd name="connsiteX21" fmla="*/ 167841 w 702098"/>
              <a:gd name="connsiteY21" fmla="*/ 308224 h 647490"/>
              <a:gd name="connsiteX22" fmla="*/ 188390 w 702098"/>
              <a:gd name="connsiteY22" fmla="*/ 328773 h 647490"/>
              <a:gd name="connsiteX23" fmla="*/ 219212 w 702098"/>
              <a:gd name="connsiteY23" fmla="*/ 339047 h 647490"/>
              <a:gd name="connsiteX24" fmla="*/ 270583 w 702098"/>
              <a:gd name="connsiteY24" fmla="*/ 380144 h 647490"/>
              <a:gd name="connsiteX25" fmla="*/ 311680 w 702098"/>
              <a:gd name="connsiteY25" fmla="*/ 441788 h 647490"/>
              <a:gd name="connsiteX26" fmla="*/ 342502 w 702098"/>
              <a:gd name="connsiteY26" fmla="*/ 503433 h 647490"/>
              <a:gd name="connsiteX27" fmla="*/ 383599 w 702098"/>
              <a:gd name="connsiteY27" fmla="*/ 544530 h 647490"/>
              <a:gd name="connsiteX28" fmla="*/ 434969 w 702098"/>
              <a:gd name="connsiteY28" fmla="*/ 595901 h 647490"/>
              <a:gd name="connsiteX29" fmla="*/ 455518 w 702098"/>
              <a:gd name="connsiteY29" fmla="*/ 616449 h 647490"/>
              <a:gd name="connsiteX30" fmla="*/ 517163 w 702098"/>
              <a:gd name="connsiteY30" fmla="*/ 647272 h 647490"/>
              <a:gd name="connsiteX31" fmla="*/ 506889 w 702098"/>
              <a:gd name="connsiteY31" fmla="*/ 636997 h 6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2098" h="647490">
                <a:moveTo>
                  <a:pt x="506889" y="636997"/>
                </a:moveTo>
                <a:cubicBezTo>
                  <a:pt x="515451" y="633572"/>
                  <a:pt x="548107" y="630808"/>
                  <a:pt x="568534" y="626723"/>
                </a:cubicBezTo>
                <a:cubicBezTo>
                  <a:pt x="600784" y="620273"/>
                  <a:pt x="611078" y="615966"/>
                  <a:pt x="640453" y="606175"/>
                </a:cubicBezTo>
                <a:cubicBezTo>
                  <a:pt x="663178" y="583450"/>
                  <a:pt x="677517" y="573141"/>
                  <a:pt x="691823" y="544530"/>
                </a:cubicBezTo>
                <a:cubicBezTo>
                  <a:pt x="696666" y="534844"/>
                  <a:pt x="698673" y="523982"/>
                  <a:pt x="702098" y="513708"/>
                </a:cubicBezTo>
                <a:cubicBezTo>
                  <a:pt x="698673" y="465762"/>
                  <a:pt x="697131" y="417643"/>
                  <a:pt x="691823" y="369869"/>
                </a:cubicBezTo>
                <a:cubicBezTo>
                  <a:pt x="689235" y="346579"/>
                  <a:pt x="666166" y="282623"/>
                  <a:pt x="661001" y="267128"/>
                </a:cubicBezTo>
                <a:cubicBezTo>
                  <a:pt x="650295" y="235008"/>
                  <a:pt x="639913" y="194848"/>
                  <a:pt x="609630" y="174660"/>
                </a:cubicBezTo>
                <a:cubicBezTo>
                  <a:pt x="599356" y="167811"/>
                  <a:pt x="588450" y="161826"/>
                  <a:pt x="578808" y="154112"/>
                </a:cubicBezTo>
                <a:cubicBezTo>
                  <a:pt x="571244" y="148061"/>
                  <a:pt x="566923" y="137896"/>
                  <a:pt x="558259" y="133564"/>
                </a:cubicBezTo>
                <a:cubicBezTo>
                  <a:pt x="538886" y="123877"/>
                  <a:pt x="514636" y="125030"/>
                  <a:pt x="496614" y="113015"/>
                </a:cubicBezTo>
                <a:cubicBezTo>
                  <a:pt x="476066" y="99316"/>
                  <a:pt x="458397" y="79729"/>
                  <a:pt x="434969" y="71919"/>
                </a:cubicBezTo>
                <a:lnTo>
                  <a:pt x="373325" y="51370"/>
                </a:lnTo>
                <a:cubicBezTo>
                  <a:pt x="366475" y="44521"/>
                  <a:pt x="361440" y="35154"/>
                  <a:pt x="352776" y="30822"/>
                </a:cubicBezTo>
                <a:cubicBezTo>
                  <a:pt x="327763" y="18316"/>
                  <a:pt x="279531" y="7374"/>
                  <a:pt x="250035" y="0"/>
                </a:cubicBezTo>
                <a:cubicBezTo>
                  <a:pt x="198664" y="3425"/>
                  <a:pt x="146890" y="2993"/>
                  <a:pt x="95922" y="10274"/>
                </a:cubicBezTo>
                <a:cubicBezTo>
                  <a:pt x="74480" y="13337"/>
                  <a:pt x="34277" y="30822"/>
                  <a:pt x="34277" y="30822"/>
                </a:cubicBezTo>
                <a:cubicBezTo>
                  <a:pt x="27428" y="41096"/>
                  <a:pt x="19251" y="50600"/>
                  <a:pt x="13729" y="61645"/>
                </a:cubicBezTo>
                <a:cubicBezTo>
                  <a:pt x="-10691" y="110486"/>
                  <a:pt x="2730" y="182036"/>
                  <a:pt x="13729" y="226031"/>
                </a:cubicBezTo>
                <a:cubicBezTo>
                  <a:pt x="17253" y="240127"/>
                  <a:pt x="33389" y="247552"/>
                  <a:pt x="44551" y="256854"/>
                </a:cubicBezTo>
                <a:cubicBezTo>
                  <a:pt x="77112" y="283989"/>
                  <a:pt x="92223" y="283018"/>
                  <a:pt x="137019" y="297950"/>
                </a:cubicBezTo>
                <a:lnTo>
                  <a:pt x="167841" y="308224"/>
                </a:lnTo>
                <a:cubicBezTo>
                  <a:pt x="174691" y="315074"/>
                  <a:pt x="180084" y="323789"/>
                  <a:pt x="188390" y="328773"/>
                </a:cubicBezTo>
                <a:cubicBezTo>
                  <a:pt x="197676" y="334345"/>
                  <a:pt x="209526" y="334204"/>
                  <a:pt x="219212" y="339047"/>
                </a:cubicBezTo>
                <a:cubicBezTo>
                  <a:pt x="235392" y="347137"/>
                  <a:pt x="259113" y="364851"/>
                  <a:pt x="270583" y="380144"/>
                </a:cubicBezTo>
                <a:cubicBezTo>
                  <a:pt x="285401" y="399901"/>
                  <a:pt x="311680" y="441788"/>
                  <a:pt x="311680" y="441788"/>
                </a:cubicBezTo>
                <a:cubicBezTo>
                  <a:pt x="321624" y="471621"/>
                  <a:pt x="320775" y="478084"/>
                  <a:pt x="342502" y="503433"/>
                </a:cubicBezTo>
                <a:cubicBezTo>
                  <a:pt x="355110" y="518142"/>
                  <a:pt x="372853" y="528410"/>
                  <a:pt x="383599" y="544530"/>
                </a:cubicBezTo>
                <a:cubicBezTo>
                  <a:pt x="418823" y="597367"/>
                  <a:pt x="386047" y="556764"/>
                  <a:pt x="434969" y="595901"/>
                </a:cubicBezTo>
                <a:cubicBezTo>
                  <a:pt x="442533" y="601952"/>
                  <a:pt x="447954" y="610398"/>
                  <a:pt x="455518" y="616449"/>
                </a:cubicBezTo>
                <a:cubicBezTo>
                  <a:pt x="474202" y="631396"/>
                  <a:pt x="493176" y="643274"/>
                  <a:pt x="517163" y="647272"/>
                </a:cubicBezTo>
                <a:cubicBezTo>
                  <a:pt x="527297" y="648961"/>
                  <a:pt x="498327" y="640422"/>
                  <a:pt x="506889" y="63699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183" name="Oval 28"/>
          <p:cNvSpPr>
            <a:spLocks noChangeArrowheads="1"/>
          </p:cNvSpPr>
          <p:nvPr/>
        </p:nvSpPr>
        <p:spPr bwMode="auto">
          <a:xfrm>
            <a:off x="5729288" y="4013200"/>
            <a:ext cx="65087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84" name="Oval 28"/>
          <p:cNvSpPr>
            <a:spLocks noChangeArrowheads="1"/>
          </p:cNvSpPr>
          <p:nvPr/>
        </p:nvSpPr>
        <p:spPr bwMode="auto">
          <a:xfrm>
            <a:off x="5514975" y="4437063"/>
            <a:ext cx="65088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85" name="Oval 28"/>
          <p:cNvSpPr>
            <a:spLocks noChangeArrowheads="1"/>
          </p:cNvSpPr>
          <p:nvPr/>
        </p:nvSpPr>
        <p:spPr bwMode="auto">
          <a:xfrm>
            <a:off x="5991225" y="4413250"/>
            <a:ext cx="65088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5410200" y="3290888"/>
            <a:ext cx="766763" cy="1419225"/>
          </a:xfrm>
          <a:custGeom>
            <a:avLst/>
            <a:gdLst>
              <a:gd name="connsiteX0" fmla="*/ 297951 w 863029"/>
              <a:gd name="connsiteY0" fmla="*/ 14504 h 1596724"/>
              <a:gd name="connsiteX1" fmla="*/ 123290 w 863029"/>
              <a:gd name="connsiteY1" fmla="*/ 35052 h 1596724"/>
              <a:gd name="connsiteX2" fmla="*/ 61645 w 863029"/>
              <a:gd name="connsiteY2" fmla="*/ 55601 h 1596724"/>
              <a:gd name="connsiteX3" fmla="*/ 20548 w 863029"/>
              <a:gd name="connsiteY3" fmla="*/ 117246 h 1596724"/>
              <a:gd name="connsiteX4" fmla="*/ 0 w 863029"/>
              <a:gd name="connsiteY4" fmla="*/ 178890 h 1596724"/>
              <a:gd name="connsiteX5" fmla="*/ 10274 w 863029"/>
              <a:gd name="connsiteY5" fmla="*/ 898082 h 1596724"/>
              <a:gd name="connsiteX6" fmla="*/ 20548 w 863029"/>
              <a:gd name="connsiteY6" fmla="*/ 1000823 h 1596724"/>
              <a:gd name="connsiteX7" fmla="*/ 41097 w 863029"/>
              <a:gd name="connsiteY7" fmla="*/ 1144661 h 1596724"/>
              <a:gd name="connsiteX8" fmla="*/ 61645 w 863029"/>
              <a:gd name="connsiteY8" fmla="*/ 1401515 h 1596724"/>
              <a:gd name="connsiteX9" fmla="*/ 71919 w 863029"/>
              <a:gd name="connsiteY9" fmla="*/ 1473434 h 1596724"/>
              <a:gd name="connsiteX10" fmla="*/ 82193 w 863029"/>
              <a:gd name="connsiteY10" fmla="*/ 1504257 h 1596724"/>
              <a:gd name="connsiteX11" fmla="*/ 113016 w 863029"/>
              <a:gd name="connsiteY11" fmla="*/ 1514531 h 1596724"/>
              <a:gd name="connsiteX12" fmla="*/ 143838 w 863029"/>
              <a:gd name="connsiteY12" fmla="*/ 1535079 h 1596724"/>
              <a:gd name="connsiteX13" fmla="*/ 164387 w 863029"/>
              <a:gd name="connsiteY13" fmla="*/ 1555628 h 1596724"/>
              <a:gd name="connsiteX14" fmla="*/ 226032 w 863029"/>
              <a:gd name="connsiteY14" fmla="*/ 1576176 h 1596724"/>
              <a:gd name="connsiteX15" fmla="*/ 421241 w 863029"/>
              <a:gd name="connsiteY15" fmla="*/ 1596724 h 1596724"/>
              <a:gd name="connsiteX16" fmla="*/ 750014 w 863029"/>
              <a:gd name="connsiteY16" fmla="*/ 1576176 h 1596724"/>
              <a:gd name="connsiteX17" fmla="*/ 780836 w 863029"/>
              <a:gd name="connsiteY17" fmla="*/ 1565902 h 1596724"/>
              <a:gd name="connsiteX18" fmla="*/ 842481 w 863029"/>
              <a:gd name="connsiteY18" fmla="*/ 1463160 h 1596724"/>
              <a:gd name="connsiteX19" fmla="*/ 852755 w 863029"/>
              <a:gd name="connsiteY19" fmla="*/ 1432338 h 1596724"/>
              <a:gd name="connsiteX20" fmla="*/ 863029 w 863029"/>
              <a:gd name="connsiteY20" fmla="*/ 1401515 h 1596724"/>
              <a:gd name="connsiteX21" fmla="*/ 852755 w 863029"/>
              <a:gd name="connsiteY21" fmla="*/ 1196032 h 1596724"/>
              <a:gd name="connsiteX22" fmla="*/ 832207 w 863029"/>
              <a:gd name="connsiteY22" fmla="*/ 1093290 h 1596724"/>
              <a:gd name="connsiteX23" fmla="*/ 821933 w 863029"/>
              <a:gd name="connsiteY23" fmla="*/ 1041920 h 1596724"/>
              <a:gd name="connsiteX24" fmla="*/ 811659 w 863029"/>
              <a:gd name="connsiteY24" fmla="*/ 1011097 h 1596724"/>
              <a:gd name="connsiteX25" fmla="*/ 791110 w 863029"/>
              <a:gd name="connsiteY25" fmla="*/ 918630 h 1596724"/>
              <a:gd name="connsiteX26" fmla="*/ 780836 w 863029"/>
              <a:gd name="connsiteY26" fmla="*/ 836437 h 1596724"/>
              <a:gd name="connsiteX27" fmla="*/ 770562 w 863029"/>
              <a:gd name="connsiteY27" fmla="*/ 774792 h 1596724"/>
              <a:gd name="connsiteX28" fmla="*/ 760288 w 863029"/>
              <a:gd name="connsiteY28" fmla="*/ 548760 h 1596724"/>
              <a:gd name="connsiteX29" fmla="*/ 739739 w 863029"/>
              <a:gd name="connsiteY29" fmla="*/ 353551 h 1596724"/>
              <a:gd name="connsiteX30" fmla="*/ 698643 w 863029"/>
              <a:gd name="connsiteY30" fmla="*/ 209713 h 1596724"/>
              <a:gd name="connsiteX31" fmla="*/ 678095 w 863029"/>
              <a:gd name="connsiteY31" fmla="*/ 148068 h 1596724"/>
              <a:gd name="connsiteX32" fmla="*/ 636998 w 863029"/>
              <a:gd name="connsiteY32" fmla="*/ 106971 h 1596724"/>
              <a:gd name="connsiteX33" fmla="*/ 585627 w 863029"/>
              <a:gd name="connsiteY33" fmla="*/ 55601 h 1596724"/>
              <a:gd name="connsiteX34" fmla="*/ 565079 w 863029"/>
              <a:gd name="connsiteY34" fmla="*/ 35052 h 1596724"/>
              <a:gd name="connsiteX35" fmla="*/ 503434 w 863029"/>
              <a:gd name="connsiteY35" fmla="*/ 14504 h 1596724"/>
              <a:gd name="connsiteX36" fmla="*/ 297951 w 863029"/>
              <a:gd name="connsiteY36" fmla="*/ 14504 h 159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63029" h="1596724">
                <a:moveTo>
                  <a:pt x="297951" y="14504"/>
                </a:moveTo>
                <a:cubicBezTo>
                  <a:pt x="234594" y="17929"/>
                  <a:pt x="179842" y="19629"/>
                  <a:pt x="123290" y="35052"/>
                </a:cubicBezTo>
                <a:cubicBezTo>
                  <a:pt x="102393" y="40751"/>
                  <a:pt x="61645" y="55601"/>
                  <a:pt x="61645" y="55601"/>
                </a:cubicBezTo>
                <a:cubicBezTo>
                  <a:pt x="47946" y="76149"/>
                  <a:pt x="28358" y="93817"/>
                  <a:pt x="20548" y="117246"/>
                </a:cubicBezTo>
                <a:lnTo>
                  <a:pt x="0" y="178890"/>
                </a:lnTo>
                <a:cubicBezTo>
                  <a:pt x="3425" y="418621"/>
                  <a:pt x="4282" y="658402"/>
                  <a:pt x="10274" y="898082"/>
                </a:cubicBezTo>
                <a:cubicBezTo>
                  <a:pt x="11134" y="932489"/>
                  <a:pt x="16747" y="966616"/>
                  <a:pt x="20548" y="1000823"/>
                </a:cubicBezTo>
                <a:cubicBezTo>
                  <a:pt x="29119" y="1077956"/>
                  <a:pt x="29519" y="1075194"/>
                  <a:pt x="41097" y="1144661"/>
                </a:cubicBezTo>
                <a:cubicBezTo>
                  <a:pt x="47946" y="1230279"/>
                  <a:pt x="49498" y="1316487"/>
                  <a:pt x="61645" y="1401515"/>
                </a:cubicBezTo>
                <a:cubicBezTo>
                  <a:pt x="65070" y="1425488"/>
                  <a:pt x="67170" y="1449688"/>
                  <a:pt x="71919" y="1473434"/>
                </a:cubicBezTo>
                <a:cubicBezTo>
                  <a:pt x="74043" y="1484054"/>
                  <a:pt x="74535" y="1496599"/>
                  <a:pt x="82193" y="1504257"/>
                </a:cubicBezTo>
                <a:cubicBezTo>
                  <a:pt x="89851" y="1511915"/>
                  <a:pt x="102742" y="1511106"/>
                  <a:pt x="113016" y="1514531"/>
                </a:cubicBezTo>
                <a:cubicBezTo>
                  <a:pt x="123290" y="1521380"/>
                  <a:pt x="134196" y="1527365"/>
                  <a:pt x="143838" y="1535079"/>
                </a:cubicBezTo>
                <a:cubicBezTo>
                  <a:pt x="151402" y="1541130"/>
                  <a:pt x="155723" y="1551296"/>
                  <a:pt x="164387" y="1555628"/>
                </a:cubicBezTo>
                <a:cubicBezTo>
                  <a:pt x="183760" y="1565315"/>
                  <a:pt x="204793" y="1571928"/>
                  <a:pt x="226032" y="1576176"/>
                </a:cubicBezTo>
                <a:cubicBezTo>
                  <a:pt x="324537" y="1595877"/>
                  <a:pt x="259984" y="1585206"/>
                  <a:pt x="421241" y="1596724"/>
                </a:cubicBezTo>
                <a:cubicBezTo>
                  <a:pt x="592758" y="1590598"/>
                  <a:pt x="634999" y="1609037"/>
                  <a:pt x="750014" y="1576176"/>
                </a:cubicBezTo>
                <a:cubicBezTo>
                  <a:pt x="760427" y="1573201"/>
                  <a:pt x="770562" y="1569327"/>
                  <a:pt x="780836" y="1565902"/>
                </a:cubicBezTo>
                <a:cubicBezTo>
                  <a:pt x="837249" y="1509489"/>
                  <a:pt x="815806" y="1543184"/>
                  <a:pt x="842481" y="1463160"/>
                </a:cubicBezTo>
                <a:lnTo>
                  <a:pt x="852755" y="1432338"/>
                </a:lnTo>
                <a:lnTo>
                  <a:pt x="863029" y="1401515"/>
                </a:lnTo>
                <a:cubicBezTo>
                  <a:pt x="859604" y="1333021"/>
                  <a:pt x="859579" y="1264272"/>
                  <a:pt x="852755" y="1196032"/>
                </a:cubicBezTo>
                <a:cubicBezTo>
                  <a:pt x="849280" y="1161280"/>
                  <a:pt x="839056" y="1127537"/>
                  <a:pt x="832207" y="1093290"/>
                </a:cubicBezTo>
                <a:cubicBezTo>
                  <a:pt x="828782" y="1076167"/>
                  <a:pt x="827455" y="1058486"/>
                  <a:pt x="821933" y="1041920"/>
                </a:cubicBezTo>
                <a:cubicBezTo>
                  <a:pt x="818508" y="1031646"/>
                  <a:pt x="814008" y="1021669"/>
                  <a:pt x="811659" y="1011097"/>
                </a:cubicBezTo>
                <a:cubicBezTo>
                  <a:pt x="787550" y="902609"/>
                  <a:pt x="814238" y="988014"/>
                  <a:pt x="791110" y="918630"/>
                </a:cubicBezTo>
                <a:cubicBezTo>
                  <a:pt x="787685" y="891232"/>
                  <a:pt x="784741" y="863770"/>
                  <a:pt x="780836" y="836437"/>
                </a:cubicBezTo>
                <a:cubicBezTo>
                  <a:pt x="777890" y="815815"/>
                  <a:pt x="772046" y="795571"/>
                  <a:pt x="770562" y="774792"/>
                </a:cubicBezTo>
                <a:cubicBezTo>
                  <a:pt x="765189" y="699562"/>
                  <a:pt x="764717" y="624052"/>
                  <a:pt x="760288" y="548760"/>
                </a:cubicBezTo>
                <a:cubicBezTo>
                  <a:pt x="757692" y="504629"/>
                  <a:pt x="750157" y="405640"/>
                  <a:pt x="739739" y="353551"/>
                </a:cubicBezTo>
                <a:cubicBezTo>
                  <a:pt x="726837" y="289043"/>
                  <a:pt x="718228" y="268469"/>
                  <a:pt x="698643" y="209713"/>
                </a:cubicBezTo>
                <a:lnTo>
                  <a:pt x="678095" y="148068"/>
                </a:lnTo>
                <a:cubicBezTo>
                  <a:pt x="664396" y="134369"/>
                  <a:pt x="647744" y="123091"/>
                  <a:pt x="636998" y="106971"/>
                </a:cubicBezTo>
                <a:cubicBezTo>
                  <a:pt x="601771" y="54131"/>
                  <a:pt x="634554" y="94743"/>
                  <a:pt x="585627" y="55601"/>
                </a:cubicBezTo>
                <a:cubicBezTo>
                  <a:pt x="578063" y="49550"/>
                  <a:pt x="573743" y="39384"/>
                  <a:pt x="565079" y="35052"/>
                </a:cubicBezTo>
                <a:cubicBezTo>
                  <a:pt x="545706" y="25365"/>
                  <a:pt x="523982" y="21353"/>
                  <a:pt x="503434" y="14504"/>
                </a:cubicBezTo>
                <a:cubicBezTo>
                  <a:pt x="410881" y="-16346"/>
                  <a:pt x="361308" y="11079"/>
                  <a:pt x="297951" y="1450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187" name="Oval 26"/>
          <p:cNvSpPr>
            <a:spLocks noChangeArrowheads="1"/>
          </p:cNvSpPr>
          <p:nvPr/>
        </p:nvSpPr>
        <p:spPr bwMode="auto">
          <a:xfrm>
            <a:off x="3238500" y="3795713"/>
            <a:ext cx="66675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88" name="Oval 27"/>
          <p:cNvSpPr>
            <a:spLocks noChangeArrowheads="1"/>
          </p:cNvSpPr>
          <p:nvPr/>
        </p:nvSpPr>
        <p:spPr bwMode="auto">
          <a:xfrm>
            <a:off x="3081338" y="4340225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89" name="Oval 27"/>
          <p:cNvSpPr>
            <a:spLocks noChangeArrowheads="1"/>
          </p:cNvSpPr>
          <p:nvPr/>
        </p:nvSpPr>
        <p:spPr bwMode="auto">
          <a:xfrm>
            <a:off x="3667125" y="4916488"/>
            <a:ext cx="66675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90" name="Oval 27"/>
          <p:cNvSpPr>
            <a:spLocks noChangeArrowheads="1"/>
          </p:cNvSpPr>
          <p:nvPr/>
        </p:nvSpPr>
        <p:spPr bwMode="auto">
          <a:xfrm>
            <a:off x="4741863" y="4899025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91" name="Oval 27"/>
          <p:cNvSpPr>
            <a:spLocks noChangeArrowheads="1"/>
          </p:cNvSpPr>
          <p:nvPr/>
        </p:nvSpPr>
        <p:spPr bwMode="auto">
          <a:xfrm>
            <a:off x="4602163" y="44958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92" name="Oval 27"/>
          <p:cNvSpPr>
            <a:spLocks noChangeArrowheads="1"/>
          </p:cNvSpPr>
          <p:nvPr/>
        </p:nvSpPr>
        <p:spPr bwMode="auto">
          <a:xfrm>
            <a:off x="4824413" y="4183063"/>
            <a:ext cx="68262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93" name="Oval 28"/>
          <p:cNvSpPr>
            <a:spLocks noChangeArrowheads="1"/>
          </p:cNvSpPr>
          <p:nvPr/>
        </p:nvSpPr>
        <p:spPr bwMode="auto">
          <a:xfrm>
            <a:off x="5154613" y="2924175"/>
            <a:ext cx="65087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Equivalence Partitioning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7763" y="1792288"/>
            <a:ext cx="6908800" cy="744537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Create a test case for at least one value from each equivalence class</a:t>
            </a:r>
          </a:p>
        </p:txBody>
      </p:sp>
      <p:sp>
        <p:nvSpPr>
          <p:cNvPr id="94212" name="Oval 2"/>
          <p:cNvSpPr>
            <a:spLocks noChangeArrowheads="1"/>
          </p:cNvSpPr>
          <p:nvPr/>
        </p:nvSpPr>
        <p:spPr bwMode="auto">
          <a:xfrm>
            <a:off x="2811463" y="2370138"/>
            <a:ext cx="3589337" cy="3319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13" name="Line 3"/>
          <p:cNvSpPr>
            <a:spLocks noChangeShapeType="1"/>
          </p:cNvSpPr>
          <p:nvPr/>
        </p:nvSpPr>
        <p:spPr bwMode="auto">
          <a:xfrm>
            <a:off x="4300538" y="2370138"/>
            <a:ext cx="0" cy="331946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Oval 18"/>
          <p:cNvSpPr>
            <a:spLocks noChangeArrowheads="1"/>
          </p:cNvSpPr>
          <p:nvPr/>
        </p:nvSpPr>
        <p:spPr bwMode="auto">
          <a:xfrm>
            <a:off x="4706938" y="32512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15" name="Oval 19"/>
          <p:cNvSpPr>
            <a:spLocks noChangeArrowheads="1"/>
          </p:cNvSpPr>
          <p:nvPr/>
        </p:nvSpPr>
        <p:spPr bwMode="auto">
          <a:xfrm>
            <a:off x="4503738" y="2573338"/>
            <a:ext cx="68262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16" name="Oval 20"/>
          <p:cNvSpPr>
            <a:spLocks noChangeArrowheads="1"/>
          </p:cNvSpPr>
          <p:nvPr/>
        </p:nvSpPr>
        <p:spPr bwMode="auto">
          <a:xfrm>
            <a:off x="5688013" y="35433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17" name="Oval 21"/>
          <p:cNvSpPr>
            <a:spLocks noChangeArrowheads="1"/>
          </p:cNvSpPr>
          <p:nvPr/>
        </p:nvSpPr>
        <p:spPr bwMode="auto">
          <a:xfrm>
            <a:off x="4775200" y="3860800"/>
            <a:ext cx="68263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18" name="Oval 25"/>
          <p:cNvSpPr>
            <a:spLocks noChangeArrowheads="1"/>
          </p:cNvSpPr>
          <p:nvPr/>
        </p:nvSpPr>
        <p:spPr bwMode="auto">
          <a:xfrm>
            <a:off x="3962400" y="2641600"/>
            <a:ext cx="68263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19" name="Oval 26"/>
          <p:cNvSpPr>
            <a:spLocks noChangeArrowheads="1"/>
          </p:cNvSpPr>
          <p:nvPr/>
        </p:nvSpPr>
        <p:spPr bwMode="auto">
          <a:xfrm>
            <a:off x="3624263" y="32512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20" name="Oval 27"/>
          <p:cNvSpPr>
            <a:spLocks noChangeArrowheads="1"/>
          </p:cNvSpPr>
          <p:nvPr/>
        </p:nvSpPr>
        <p:spPr bwMode="auto">
          <a:xfrm>
            <a:off x="3014663" y="400685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21" name="Oval 28"/>
          <p:cNvSpPr>
            <a:spLocks noChangeArrowheads="1"/>
          </p:cNvSpPr>
          <p:nvPr/>
        </p:nvSpPr>
        <p:spPr bwMode="auto">
          <a:xfrm>
            <a:off x="3624263" y="44704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22" name="Oval 29"/>
          <p:cNvSpPr>
            <a:spLocks noChangeArrowheads="1"/>
          </p:cNvSpPr>
          <p:nvPr/>
        </p:nvSpPr>
        <p:spPr bwMode="auto">
          <a:xfrm>
            <a:off x="3690938" y="52832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Freeform 43"/>
          <p:cNvSpPr/>
          <p:nvPr/>
        </p:nvSpPr>
        <p:spPr>
          <a:xfrm>
            <a:off x="3476625" y="2546350"/>
            <a:ext cx="673100" cy="996950"/>
          </a:xfrm>
          <a:custGeom>
            <a:avLst/>
            <a:gdLst>
              <a:gd name="connsiteX0" fmla="*/ 688369 w 758189"/>
              <a:gd name="connsiteY0" fmla="*/ 11439 h 1121048"/>
              <a:gd name="connsiteX1" fmla="*/ 626724 w 758189"/>
              <a:gd name="connsiteY1" fmla="*/ 1165 h 1121048"/>
              <a:gd name="connsiteX2" fmla="*/ 400692 w 758189"/>
              <a:gd name="connsiteY2" fmla="*/ 21713 h 1121048"/>
              <a:gd name="connsiteX3" fmla="*/ 359596 w 758189"/>
              <a:gd name="connsiteY3" fmla="*/ 73084 h 1121048"/>
              <a:gd name="connsiteX4" fmla="*/ 339047 w 758189"/>
              <a:gd name="connsiteY4" fmla="*/ 93632 h 1121048"/>
              <a:gd name="connsiteX5" fmla="*/ 308225 w 758189"/>
              <a:gd name="connsiteY5" fmla="*/ 186100 h 1121048"/>
              <a:gd name="connsiteX6" fmla="*/ 297951 w 758189"/>
              <a:gd name="connsiteY6" fmla="*/ 216922 h 1121048"/>
              <a:gd name="connsiteX7" fmla="*/ 287677 w 758189"/>
              <a:gd name="connsiteY7" fmla="*/ 299115 h 1121048"/>
              <a:gd name="connsiteX8" fmla="*/ 267128 w 758189"/>
              <a:gd name="connsiteY8" fmla="*/ 391583 h 1121048"/>
              <a:gd name="connsiteX9" fmla="*/ 205483 w 758189"/>
              <a:gd name="connsiteY9" fmla="*/ 463502 h 1121048"/>
              <a:gd name="connsiteX10" fmla="*/ 174661 w 758189"/>
              <a:gd name="connsiteY10" fmla="*/ 473776 h 1121048"/>
              <a:gd name="connsiteX11" fmla="*/ 123290 w 758189"/>
              <a:gd name="connsiteY11" fmla="*/ 514873 h 1121048"/>
              <a:gd name="connsiteX12" fmla="*/ 92468 w 758189"/>
              <a:gd name="connsiteY12" fmla="*/ 525147 h 1121048"/>
              <a:gd name="connsiteX13" fmla="*/ 51371 w 758189"/>
              <a:gd name="connsiteY13" fmla="*/ 566244 h 1121048"/>
              <a:gd name="connsiteX14" fmla="*/ 20548 w 758189"/>
              <a:gd name="connsiteY14" fmla="*/ 617614 h 1121048"/>
              <a:gd name="connsiteX15" fmla="*/ 10274 w 758189"/>
              <a:gd name="connsiteY15" fmla="*/ 658711 h 1121048"/>
              <a:gd name="connsiteX16" fmla="*/ 0 w 758189"/>
              <a:gd name="connsiteY16" fmla="*/ 689533 h 1121048"/>
              <a:gd name="connsiteX17" fmla="*/ 10274 w 758189"/>
              <a:gd name="connsiteY17" fmla="*/ 997758 h 1121048"/>
              <a:gd name="connsiteX18" fmla="*/ 20548 w 758189"/>
              <a:gd name="connsiteY18" fmla="*/ 1028581 h 1121048"/>
              <a:gd name="connsiteX19" fmla="*/ 41097 w 758189"/>
              <a:gd name="connsiteY19" fmla="*/ 1049129 h 1121048"/>
              <a:gd name="connsiteX20" fmla="*/ 123290 w 758189"/>
              <a:gd name="connsiteY20" fmla="*/ 1100500 h 1121048"/>
              <a:gd name="connsiteX21" fmla="*/ 154112 w 758189"/>
              <a:gd name="connsiteY21" fmla="*/ 1110774 h 1121048"/>
              <a:gd name="connsiteX22" fmla="*/ 184935 w 758189"/>
              <a:gd name="connsiteY22" fmla="*/ 1121048 h 1121048"/>
              <a:gd name="connsiteX23" fmla="*/ 400692 w 758189"/>
              <a:gd name="connsiteY23" fmla="*/ 1110774 h 1121048"/>
              <a:gd name="connsiteX24" fmla="*/ 431515 w 758189"/>
              <a:gd name="connsiteY24" fmla="*/ 1100500 h 1121048"/>
              <a:gd name="connsiteX25" fmla="*/ 452063 w 758189"/>
              <a:gd name="connsiteY25" fmla="*/ 1079951 h 1121048"/>
              <a:gd name="connsiteX26" fmla="*/ 493160 w 758189"/>
              <a:gd name="connsiteY26" fmla="*/ 1018306 h 1121048"/>
              <a:gd name="connsiteX27" fmla="*/ 534256 w 758189"/>
              <a:gd name="connsiteY27" fmla="*/ 895017 h 1121048"/>
              <a:gd name="connsiteX28" fmla="*/ 544530 w 758189"/>
              <a:gd name="connsiteY28" fmla="*/ 864194 h 1121048"/>
              <a:gd name="connsiteX29" fmla="*/ 585627 w 758189"/>
              <a:gd name="connsiteY29" fmla="*/ 812823 h 1121048"/>
              <a:gd name="connsiteX30" fmla="*/ 606175 w 758189"/>
              <a:gd name="connsiteY30" fmla="*/ 751178 h 1121048"/>
              <a:gd name="connsiteX31" fmla="*/ 616450 w 758189"/>
              <a:gd name="connsiteY31" fmla="*/ 720356 h 1121048"/>
              <a:gd name="connsiteX32" fmla="*/ 647272 w 758189"/>
              <a:gd name="connsiteY32" fmla="*/ 689533 h 1121048"/>
              <a:gd name="connsiteX33" fmla="*/ 667820 w 758189"/>
              <a:gd name="connsiteY33" fmla="*/ 627888 h 1121048"/>
              <a:gd name="connsiteX34" fmla="*/ 678095 w 758189"/>
              <a:gd name="connsiteY34" fmla="*/ 597066 h 1121048"/>
              <a:gd name="connsiteX35" fmla="*/ 698643 w 758189"/>
              <a:gd name="connsiteY35" fmla="*/ 566244 h 1121048"/>
              <a:gd name="connsiteX36" fmla="*/ 719191 w 758189"/>
              <a:gd name="connsiteY36" fmla="*/ 504599 h 1121048"/>
              <a:gd name="connsiteX37" fmla="*/ 739739 w 758189"/>
              <a:gd name="connsiteY37" fmla="*/ 432679 h 1121048"/>
              <a:gd name="connsiteX38" fmla="*/ 739739 w 758189"/>
              <a:gd name="connsiteY38" fmla="*/ 31987 h 1121048"/>
              <a:gd name="connsiteX39" fmla="*/ 678095 w 758189"/>
              <a:gd name="connsiteY39" fmla="*/ 11439 h 1121048"/>
              <a:gd name="connsiteX40" fmla="*/ 585627 w 758189"/>
              <a:gd name="connsiteY40" fmla="*/ 11439 h 112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58189" h="1121048">
                <a:moveTo>
                  <a:pt x="688369" y="11439"/>
                </a:moveTo>
                <a:cubicBezTo>
                  <a:pt x="667821" y="8014"/>
                  <a:pt x="647556" y="1165"/>
                  <a:pt x="626724" y="1165"/>
                </a:cubicBezTo>
                <a:cubicBezTo>
                  <a:pt x="453231" y="1165"/>
                  <a:pt x="487924" y="-7363"/>
                  <a:pt x="400692" y="21713"/>
                </a:cubicBezTo>
                <a:cubicBezTo>
                  <a:pt x="351069" y="71338"/>
                  <a:pt x="411450" y="8268"/>
                  <a:pt x="359596" y="73084"/>
                </a:cubicBezTo>
                <a:cubicBezTo>
                  <a:pt x="353545" y="80648"/>
                  <a:pt x="345897" y="86783"/>
                  <a:pt x="339047" y="93632"/>
                </a:cubicBezTo>
                <a:lnTo>
                  <a:pt x="308225" y="186100"/>
                </a:lnTo>
                <a:lnTo>
                  <a:pt x="297951" y="216922"/>
                </a:lnTo>
                <a:cubicBezTo>
                  <a:pt x="294526" y="244320"/>
                  <a:pt x="291582" y="271782"/>
                  <a:pt x="287677" y="299115"/>
                </a:cubicBezTo>
                <a:cubicBezTo>
                  <a:pt x="284521" y="321209"/>
                  <a:pt x="279363" y="367113"/>
                  <a:pt x="267128" y="391583"/>
                </a:cubicBezTo>
                <a:cubicBezTo>
                  <a:pt x="257926" y="409988"/>
                  <a:pt x="220650" y="458446"/>
                  <a:pt x="205483" y="463502"/>
                </a:cubicBezTo>
                <a:cubicBezTo>
                  <a:pt x="195209" y="466927"/>
                  <a:pt x="184347" y="468933"/>
                  <a:pt x="174661" y="473776"/>
                </a:cubicBezTo>
                <a:cubicBezTo>
                  <a:pt x="51295" y="535458"/>
                  <a:pt x="218843" y="457539"/>
                  <a:pt x="123290" y="514873"/>
                </a:cubicBezTo>
                <a:cubicBezTo>
                  <a:pt x="114004" y="520445"/>
                  <a:pt x="102742" y="521722"/>
                  <a:pt x="92468" y="525147"/>
                </a:cubicBezTo>
                <a:cubicBezTo>
                  <a:pt x="78769" y="538846"/>
                  <a:pt x="57497" y="547865"/>
                  <a:pt x="51371" y="566244"/>
                </a:cubicBezTo>
                <a:cubicBezTo>
                  <a:pt x="38034" y="606256"/>
                  <a:pt x="48755" y="589408"/>
                  <a:pt x="20548" y="617614"/>
                </a:cubicBezTo>
                <a:cubicBezTo>
                  <a:pt x="17123" y="631313"/>
                  <a:pt x="14153" y="645134"/>
                  <a:pt x="10274" y="658711"/>
                </a:cubicBezTo>
                <a:cubicBezTo>
                  <a:pt x="7299" y="669124"/>
                  <a:pt x="0" y="678703"/>
                  <a:pt x="0" y="689533"/>
                </a:cubicBezTo>
                <a:cubicBezTo>
                  <a:pt x="0" y="792332"/>
                  <a:pt x="4055" y="895148"/>
                  <a:pt x="10274" y="997758"/>
                </a:cubicBezTo>
                <a:cubicBezTo>
                  <a:pt x="10929" y="1008568"/>
                  <a:pt x="14976" y="1019294"/>
                  <a:pt x="20548" y="1028581"/>
                </a:cubicBezTo>
                <a:cubicBezTo>
                  <a:pt x="25532" y="1036887"/>
                  <a:pt x="35046" y="1041565"/>
                  <a:pt x="41097" y="1049129"/>
                </a:cubicBezTo>
                <a:cubicBezTo>
                  <a:pt x="82542" y="1100934"/>
                  <a:pt x="34350" y="1070853"/>
                  <a:pt x="123290" y="1100500"/>
                </a:cubicBezTo>
                <a:lnTo>
                  <a:pt x="154112" y="1110774"/>
                </a:lnTo>
                <a:lnTo>
                  <a:pt x="184935" y="1121048"/>
                </a:lnTo>
                <a:cubicBezTo>
                  <a:pt x="256854" y="1117623"/>
                  <a:pt x="328940" y="1116753"/>
                  <a:pt x="400692" y="1110774"/>
                </a:cubicBezTo>
                <a:cubicBezTo>
                  <a:pt x="411485" y="1109875"/>
                  <a:pt x="422228" y="1106072"/>
                  <a:pt x="431515" y="1100500"/>
                </a:cubicBezTo>
                <a:cubicBezTo>
                  <a:pt x="439821" y="1095516"/>
                  <a:pt x="446251" y="1087700"/>
                  <a:pt x="452063" y="1079951"/>
                </a:cubicBezTo>
                <a:cubicBezTo>
                  <a:pt x="466881" y="1060194"/>
                  <a:pt x="493160" y="1018306"/>
                  <a:pt x="493160" y="1018306"/>
                </a:cubicBezTo>
                <a:lnTo>
                  <a:pt x="534256" y="895017"/>
                </a:lnTo>
                <a:cubicBezTo>
                  <a:pt x="537681" y="884743"/>
                  <a:pt x="536872" y="871852"/>
                  <a:pt x="544530" y="864194"/>
                </a:cubicBezTo>
                <a:cubicBezTo>
                  <a:pt x="561611" y="847114"/>
                  <a:pt x="575257" y="836155"/>
                  <a:pt x="585627" y="812823"/>
                </a:cubicBezTo>
                <a:cubicBezTo>
                  <a:pt x="594424" y="793030"/>
                  <a:pt x="599325" y="771726"/>
                  <a:pt x="606175" y="751178"/>
                </a:cubicBezTo>
                <a:cubicBezTo>
                  <a:pt x="609600" y="740904"/>
                  <a:pt x="608792" y="728014"/>
                  <a:pt x="616450" y="720356"/>
                </a:cubicBezTo>
                <a:lnTo>
                  <a:pt x="647272" y="689533"/>
                </a:lnTo>
                <a:lnTo>
                  <a:pt x="667820" y="627888"/>
                </a:lnTo>
                <a:cubicBezTo>
                  <a:pt x="671245" y="617614"/>
                  <a:pt x="672088" y="606077"/>
                  <a:pt x="678095" y="597066"/>
                </a:cubicBezTo>
                <a:lnTo>
                  <a:pt x="698643" y="566244"/>
                </a:lnTo>
                <a:cubicBezTo>
                  <a:pt x="705492" y="545696"/>
                  <a:pt x="713938" y="525612"/>
                  <a:pt x="719191" y="504599"/>
                </a:cubicBezTo>
                <a:cubicBezTo>
                  <a:pt x="732092" y="452995"/>
                  <a:pt x="725000" y="476898"/>
                  <a:pt x="739739" y="432679"/>
                </a:cubicBezTo>
                <a:cubicBezTo>
                  <a:pt x="754975" y="295563"/>
                  <a:pt x="772234" y="180538"/>
                  <a:pt x="739739" y="31987"/>
                </a:cubicBezTo>
                <a:cubicBezTo>
                  <a:pt x="735110" y="10828"/>
                  <a:pt x="699754" y="11439"/>
                  <a:pt x="678095" y="11439"/>
                </a:cubicBezTo>
                <a:lnTo>
                  <a:pt x="585627" y="114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919413" y="3532188"/>
            <a:ext cx="703262" cy="1017587"/>
          </a:xfrm>
          <a:custGeom>
            <a:avLst/>
            <a:gdLst>
              <a:gd name="connsiteX0" fmla="*/ 688369 w 791110"/>
              <a:gd name="connsiteY0" fmla="*/ 0 h 1145720"/>
              <a:gd name="connsiteX1" fmla="*/ 585627 w 791110"/>
              <a:gd name="connsiteY1" fmla="*/ 30823 h 1145720"/>
              <a:gd name="connsiteX2" fmla="*/ 462337 w 791110"/>
              <a:gd name="connsiteY2" fmla="*/ 61645 h 1145720"/>
              <a:gd name="connsiteX3" fmla="*/ 359596 w 791110"/>
              <a:gd name="connsiteY3" fmla="*/ 92468 h 1145720"/>
              <a:gd name="connsiteX4" fmla="*/ 287677 w 791110"/>
              <a:gd name="connsiteY4" fmla="*/ 113016 h 1145720"/>
              <a:gd name="connsiteX5" fmla="*/ 215758 w 791110"/>
              <a:gd name="connsiteY5" fmla="*/ 184935 h 1145720"/>
              <a:gd name="connsiteX6" fmla="*/ 174661 w 791110"/>
              <a:gd name="connsiteY6" fmla="*/ 226032 h 1145720"/>
              <a:gd name="connsiteX7" fmla="*/ 154113 w 791110"/>
              <a:gd name="connsiteY7" fmla="*/ 256854 h 1145720"/>
              <a:gd name="connsiteX8" fmla="*/ 102742 w 791110"/>
              <a:gd name="connsiteY8" fmla="*/ 308225 h 1145720"/>
              <a:gd name="connsiteX9" fmla="*/ 61645 w 791110"/>
              <a:gd name="connsiteY9" fmla="*/ 380144 h 1145720"/>
              <a:gd name="connsiteX10" fmla="*/ 41097 w 791110"/>
              <a:gd name="connsiteY10" fmla="*/ 410967 h 1145720"/>
              <a:gd name="connsiteX11" fmla="*/ 10274 w 791110"/>
              <a:gd name="connsiteY11" fmla="*/ 523982 h 1145720"/>
              <a:gd name="connsiteX12" fmla="*/ 0 w 791110"/>
              <a:gd name="connsiteY12" fmla="*/ 606176 h 1145720"/>
              <a:gd name="connsiteX13" fmla="*/ 10274 w 791110"/>
              <a:gd name="connsiteY13" fmla="*/ 965771 h 1145720"/>
              <a:gd name="connsiteX14" fmla="*/ 30823 w 791110"/>
              <a:gd name="connsiteY14" fmla="*/ 1078787 h 1145720"/>
              <a:gd name="connsiteX15" fmla="*/ 51371 w 791110"/>
              <a:gd name="connsiteY15" fmla="*/ 1109609 h 1145720"/>
              <a:gd name="connsiteX16" fmla="*/ 82193 w 791110"/>
              <a:gd name="connsiteY16" fmla="*/ 1119883 h 1145720"/>
              <a:gd name="connsiteX17" fmla="*/ 154113 w 791110"/>
              <a:gd name="connsiteY17" fmla="*/ 1140432 h 1145720"/>
              <a:gd name="connsiteX18" fmla="*/ 380144 w 791110"/>
              <a:gd name="connsiteY18" fmla="*/ 1109609 h 1145720"/>
              <a:gd name="connsiteX19" fmla="*/ 410966 w 791110"/>
              <a:gd name="connsiteY19" fmla="*/ 1089061 h 1145720"/>
              <a:gd name="connsiteX20" fmla="*/ 421241 w 791110"/>
              <a:gd name="connsiteY20" fmla="*/ 1047964 h 1145720"/>
              <a:gd name="connsiteX21" fmla="*/ 410966 w 791110"/>
              <a:gd name="connsiteY21" fmla="*/ 893852 h 1145720"/>
              <a:gd name="connsiteX22" fmla="*/ 400692 w 791110"/>
              <a:gd name="connsiteY22" fmla="*/ 863029 h 1145720"/>
              <a:gd name="connsiteX23" fmla="*/ 390418 w 791110"/>
              <a:gd name="connsiteY23" fmla="*/ 821933 h 1145720"/>
              <a:gd name="connsiteX24" fmla="*/ 380144 w 791110"/>
              <a:gd name="connsiteY24" fmla="*/ 750014 h 1145720"/>
              <a:gd name="connsiteX25" fmla="*/ 390418 w 791110"/>
              <a:gd name="connsiteY25" fmla="*/ 647272 h 1145720"/>
              <a:gd name="connsiteX26" fmla="*/ 493160 w 791110"/>
              <a:gd name="connsiteY26" fmla="*/ 616450 h 1145720"/>
              <a:gd name="connsiteX27" fmla="*/ 554805 w 791110"/>
              <a:gd name="connsiteY27" fmla="*/ 606176 h 1145720"/>
              <a:gd name="connsiteX28" fmla="*/ 616450 w 791110"/>
              <a:gd name="connsiteY28" fmla="*/ 585627 h 1145720"/>
              <a:gd name="connsiteX29" fmla="*/ 647272 w 791110"/>
              <a:gd name="connsiteY29" fmla="*/ 575353 h 1145720"/>
              <a:gd name="connsiteX30" fmla="*/ 698643 w 791110"/>
              <a:gd name="connsiteY30" fmla="*/ 523982 h 1145720"/>
              <a:gd name="connsiteX31" fmla="*/ 729465 w 791110"/>
              <a:gd name="connsiteY31" fmla="*/ 493160 h 1145720"/>
              <a:gd name="connsiteX32" fmla="*/ 750014 w 791110"/>
              <a:gd name="connsiteY32" fmla="*/ 431515 h 1145720"/>
              <a:gd name="connsiteX33" fmla="*/ 760288 w 791110"/>
              <a:gd name="connsiteY33" fmla="*/ 400692 h 1145720"/>
              <a:gd name="connsiteX34" fmla="*/ 770562 w 791110"/>
              <a:gd name="connsiteY34" fmla="*/ 359596 h 1145720"/>
              <a:gd name="connsiteX35" fmla="*/ 791110 w 791110"/>
              <a:gd name="connsiteY35" fmla="*/ 246580 h 1145720"/>
              <a:gd name="connsiteX36" fmla="*/ 780836 w 791110"/>
              <a:gd name="connsiteY36" fmla="*/ 102742 h 1145720"/>
              <a:gd name="connsiteX37" fmla="*/ 750014 w 791110"/>
              <a:gd name="connsiteY37" fmla="*/ 82194 h 1145720"/>
              <a:gd name="connsiteX38" fmla="*/ 729465 w 791110"/>
              <a:gd name="connsiteY38" fmla="*/ 61645 h 1145720"/>
              <a:gd name="connsiteX39" fmla="*/ 636998 w 791110"/>
              <a:gd name="connsiteY39" fmla="*/ 10274 h 1145720"/>
              <a:gd name="connsiteX40" fmla="*/ 606175 w 791110"/>
              <a:gd name="connsiteY40" fmla="*/ 10274 h 11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91110" h="1145720">
                <a:moveTo>
                  <a:pt x="688369" y="0"/>
                </a:moveTo>
                <a:cubicBezTo>
                  <a:pt x="578874" y="43799"/>
                  <a:pt x="694766" y="1058"/>
                  <a:pt x="585627" y="30823"/>
                </a:cubicBezTo>
                <a:cubicBezTo>
                  <a:pt x="396816" y="82316"/>
                  <a:pt x="648644" y="24384"/>
                  <a:pt x="462337" y="61645"/>
                </a:cubicBezTo>
                <a:cubicBezTo>
                  <a:pt x="380789" y="77955"/>
                  <a:pt x="464455" y="66254"/>
                  <a:pt x="359596" y="92468"/>
                </a:cubicBezTo>
                <a:cubicBezTo>
                  <a:pt x="307993" y="105369"/>
                  <a:pt x="331895" y="98277"/>
                  <a:pt x="287677" y="113016"/>
                </a:cubicBezTo>
                <a:lnTo>
                  <a:pt x="215758" y="184935"/>
                </a:lnTo>
                <a:lnTo>
                  <a:pt x="174661" y="226032"/>
                </a:lnTo>
                <a:cubicBezTo>
                  <a:pt x="167812" y="236306"/>
                  <a:pt x="162244" y="247561"/>
                  <a:pt x="154113" y="256854"/>
                </a:cubicBezTo>
                <a:cubicBezTo>
                  <a:pt x="138166" y="275079"/>
                  <a:pt x="116175" y="288076"/>
                  <a:pt x="102742" y="308225"/>
                </a:cubicBezTo>
                <a:cubicBezTo>
                  <a:pt x="52689" y="383301"/>
                  <a:pt x="113772" y="288918"/>
                  <a:pt x="61645" y="380144"/>
                </a:cubicBezTo>
                <a:cubicBezTo>
                  <a:pt x="55519" y="390865"/>
                  <a:pt x="46112" y="399683"/>
                  <a:pt x="41097" y="410967"/>
                </a:cubicBezTo>
                <a:cubicBezTo>
                  <a:pt x="25987" y="444965"/>
                  <a:pt x="15961" y="487019"/>
                  <a:pt x="10274" y="523982"/>
                </a:cubicBezTo>
                <a:cubicBezTo>
                  <a:pt x="6075" y="551272"/>
                  <a:pt x="3425" y="578778"/>
                  <a:pt x="0" y="606176"/>
                </a:cubicBezTo>
                <a:cubicBezTo>
                  <a:pt x="3425" y="726041"/>
                  <a:pt x="4570" y="845993"/>
                  <a:pt x="10274" y="965771"/>
                </a:cubicBezTo>
                <a:cubicBezTo>
                  <a:pt x="10869" y="978267"/>
                  <a:pt x="21485" y="1056997"/>
                  <a:pt x="30823" y="1078787"/>
                </a:cubicBezTo>
                <a:cubicBezTo>
                  <a:pt x="35687" y="1090136"/>
                  <a:pt x="41729" y="1101895"/>
                  <a:pt x="51371" y="1109609"/>
                </a:cubicBezTo>
                <a:cubicBezTo>
                  <a:pt x="59828" y="1116374"/>
                  <a:pt x="71780" y="1116908"/>
                  <a:pt x="82193" y="1119883"/>
                </a:cubicBezTo>
                <a:cubicBezTo>
                  <a:pt x="172507" y="1145688"/>
                  <a:pt x="80204" y="1115797"/>
                  <a:pt x="154113" y="1140432"/>
                </a:cubicBezTo>
                <a:cubicBezTo>
                  <a:pt x="499631" y="1123156"/>
                  <a:pt x="292691" y="1179573"/>
                  <a:pt x="380144" y="1109609"/>
                </a:cubicBezTo>
                <a:cubicBezTo>
                  <a:pt x="389786" y="1101895"/>
                  <a:pt x="400692" y="1095910"/>
                  <a:pt x="410966" y="1089061"/>
                </a:cubicBezTo>
                <a:cubicBezTo>
                  <a:pt x="414391" y="1075362"/>
                  <a:pt x="421241" y="1062085"/>
                  <a:pt x="421241" y="1047964"/>
                </a:cubicBezTo>
                <a:cubicBezTo>
                  <a:pt x="421241" y="996479"/>
                  <a:pt x="416652" y="945022"/>
                  <a:pt x="410966" y="893852"/>
                </a:cubicBezTo>
                <a:cubicBezTo>
                  <a:pt x="409770" y="883088"/>
                  <a:pt x="403667" y="873442"/>
                  <a:pt x="400692" y="863029"/>
                </a:cubicBezTo>
                <a:cubicBezTo>
                  <a:pt x="396813" y="849452"/>
                  <a:pt x="392944" y="835826"/>
                  <a:pt x="390418" y="821933"/>
                </a:cubicBezTo>
                <a:cubicBezTo>
                  <a:pt x="386086" y="798107"/>
                  <a:pt x="383569" y="773987"/>
                  <a:pt x="380144" y="750014"/>
                </a:cubicBezTo>
                <a:cubicBezTo>
                  <a:pt x="383569" y="715767"/>
                  <a:pt x="373076" y="677002"/>
                  <a:pt x="390418" y="647272"/>
                </a:cubicBezTo>
                <a:cubicBezTo>
                  <a:pt x="393880" y="641338"/>
                  <a:pt x="477714" y="619539"/>
                  <a:pt x="493160" y="616450"/>
                </a:cubicBezTo>
                <a:cubicBezTo>
                  <a:pt x="513587" y="612365"/>
                  <a:pt x="534257" y="609601"/>
                  <a:pt x="554805" y="606176"/>
                </a:cubicBezTo>
                <a:lnTo>
                  <a:pt x="616450" y="585627"/>
                </a:lnTo>
                <a:lnTo>
                  <a:pt x="647272" y="575353"/>
                </a:lnTo>
                <a:lnTo>
                  <a:pt x="698643" y="523982"/>
                </a:lnTo>
                <a:lnTo>
                  <a:pt x="729465" y="493160"/>
                </a:lnTo>
                <a:lnTo>
                  <a:pt x="750014" y="431515"/>
                </a:lnTo>
                <a:cubicBezTo>
                  <a:pt x="753439" y="421241"/>
                  <a:pt x="757661" y="411199"/>
                  <a:pt x="760288" y="400692"/>
                </a:cubicBezTo>
                <a:cubicBezTo>
                  <a:pt x="763713" y="386993"/>
                  <a:pt x="767499" y="373380"/>
                  <a:pt x="770562" y="359596"/>
                </a:cubicBezTo>
                <a:cubicBezTo>
                  <a:pt x="780135" y="316519"/>
                  <a:pt x="783675" y="291188"/>
                  <a:pt x="791110" y="246580"/>
                </a:cubicBezTo>
                <a:cubicBezTo>
                  <a:pt x="787685" y="198634"/>
                  <a:pt x="792494" y="149375"/>
                  <a:pt x="780836" y="102742"/>
                </a:cubicBezTo>
                <a:cubicBezTo>
                  <a:pt x="777841" y="90763"/>
                  <a:pt x="759656" y="89908"/>
                  <a:pt x="750014" y="82194"/>
                </a:cubicBezTo>
                <a:cubicBezTo>
                  <a:pt x="742450" y="76143"/>
                  <a:pt x="737215" y="67457"/>
                  <a:pt x="729465" y="61645"/>
                </a:cubicBezTo>
                <a:cubicBezTo>
                  <a:pt x="704255" y="42737"/>
                  <a:pt x="671319" y="15995"/>
                  <a:pt x="636998" y="10274"/>
                </a:cubicBezTo>
                <a:cubicBezTo>
                  <a:pt x="626863" y="8585"/>
                  <a:pt x="616449" y="10274"/>
                  <a:pt x="606175" y="102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476625" y="4375150"/>
            <a:ext cx="447675" cy="1085850"/>
          </a:xfrm>
          <a:custGeom>
            <a:avLst/>
            <a:gdLst>
              <a:gd name="connsiteX0" fmla="*/ 339047 w 504785"/>
              <a:gd name="connsiteY0" fmla="*/ 41097 h 1222625"/>
              <a:gd name="connsiteX1" fmla="*/ 256854 w 504785"/>
              <a:gd name="connsiteY1" fmla="*/ 10275 h 1222625"/>
              <a:gd name="connsiteX2" fmla="*/ 205483 w 504785"/>
              <a:gd name="connsiteY2" fmla="*/ 0 h 1222625"/>
              <a:gd name="connsiteX3" fmla="*/ 61645 w 504785"/>
              <a:gd name="connsiteY3" fmla="*/ 10275 h 1222625"/>
              <a:gd name="connsiteX4" fmla="*/ 30823 w 504785"/>
              <a:gd name="connsiteY4" fmla="*/ 20549 h 1222625"/>
              <a:gd name="connsiteX5" fmla="*/ 10274 w 504785"/>
              <a:gd name="connsiteY5" fmla="*/ 82194 h 1222625"/>
              <a:gd name="connsiteX6" fmla="*/ 0 w 504785"/>
              <a:gd name="connsiteY6" fmla="*/ 113016 h 1222625"/>
              <a:gd name="connsiteX7" fmla="*/ 10274 w 504785"/>
              <a:gd name="connsiteY7" fmla="*/ 441789 h 1222625"/>
              <a:gd name="connsiteX8" fmla="*/ 20548 w 504785"/>
              <a:gd name="connsiteY8" fmla="*/ 523982 h 1222625"/>
              <a:gd name="connsiteX9" fmla="*/ 30823 w 504785"/>
              <a:gd name="connsiteY9" fmla="*/ 626724 h 1222625"/>
              <a:gd name="connsiteX10" fmla="*/ 61645 w 504785"/>
              <a:gd name="connsiteY10" fmla="*/ 791110 h 1222625"/>
              <a:gd name="connsiteX11" fmla="*/ 92468 w 504785"/>
              <a:gd name="connsiteY11" fmla="*/ 893852 h 1222625"/>
              <a:gd name="connsiteX12" fmla="*/ 113016 w 504785"/>
              <a:gd name="connsiteY12" fmla="*/ 986319 h 1222625"/>
              <a:gd name="connsiteX13" fmla="*/ 123290 w 504785"/>
              <a:gd name="connsiteY13" fmla="*/ 1017142 h 1222625"/>
              <a:gd name="connsiteX14" fmla="*/ 143838 w 504785"/>
              <a:gd name="connsiteY14" fmla="*/ 1099335 h 1222625"/>
              <a:gd name="connsiteX15" fmla="*/ 164387 w 504785"/>
              <a:gd name="connsiteY15" fmla="*/ 1119883 h 1222625"/>
              <a:gd name="connsiteX16" fmla="*/ 184935 w 504785"/>
              <a:gd name="connsiteY16" fmla="*/ 1150706 h 1222625"/>
              <a:gd name="connsiteX17" fmla="*/ 215757 w 504785"/>
              <a:gd name="connsiteY17" fmla="*/ 1171254 h 1222625"/>
              <a:gd name="connsiteX18" fmla="*/ 236306 w 504785"/>
              <a:gd name="connsiteY18" fmla="*/ 1191803 h 1222625"/>
              <a:gd name="connsiteX19" fmla="*/ 297951 w 504785"/>
              <a:gd name="connsiteY19" fmla="*/ 1222625 h 1222625"/>
              <a:gd name="connsiteX20" fmla="*/ 441789 w 504785"/>
              <a:gd name="connsiteY20" fmla="*/ 1212351 h 1222625"/>
              <a:gd name="connsiteX21" fmla="*/ 462337 w 504785"/>
              <a:gd name="connsiteY21" fmla="*/ 1181528 h 1222625"/>
              <a:gd name="connsiteX22" fmla="*/ 493160 w 504785"/>
              <a:gd name="connsiteY22" fmla="*/ 1068513 h 1222625"/>
              <a:gd name="connsiteX23" fmla="*/ 493160 w 504785"/>
              <a:gd name="connsiteY23" fmla="*/ 246580 h 1222625"/>
              <a:gd name="connsiteX24" fmla="*/ 472611 w 504785"/>
              <a:gd name="connsiteY24" fmla="*/ 143839 h 1222625"/>
              <a:gd name="connsiteX25" fmla="*/ 452063 w 504785"/>
              <a:gd name="connsiteY25" fmla="*/ 123290 h 1222625"/>
              <a:gd name="connsiteX26" fmla="*/ 431515 w 504785"/>
              <a:gd name="connsiteY26" fmla="*/ 92468 h 1222625"/>
              <a:gd name="connsiteX27" fmla="*/ 339047 w 504785"/>
              <a:gd name="connsiteY27" fmla="*/ 61645 h 1222625"/>
              <a:gd name="connsiteX28" fmla="*/ 339047 w 504785"/>
              <a:gd name="connsiteY28" fmla="*/ 41097 h 12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4785" h="1222625">
                <a:moveTo>
                  <a:pt x="339047" y="41097"/>
                </a:moveTo>
                <a:cubicBezTo>
                  <a:pt x="325348" y="32535"/>
                  <a:pt x="278333" y="15645"/>
                  <a:pt x="256854" y="10275"/>
                </a:cubicBezTo>
                <a:cubicBezTo>
                  <a:pt x="239913" y="6040"/>
                  <a:pt x="222607" y="3425"/>
                  <a:pt x="205483" y="0"/>
                </a:cubicBezTo>
                <a:cubicBezTo>
                  <a:pt x="157537" y="3425"/>
                  <a:pt x="109384" y="4658"/>
                  <a:pt x="61645" y="10275"/>
                </a:cubicBezTo>
                <a:cubicBezTo>
                  <a:pt x="50889" y="11540"/>
                  <a:pt x="37118" y="11736"/>
                  <a:pt x="30823" y="20549"/>
                </a:cubicBezTo>
                <a:cubicBezTo>
                  <a:pt x="18233" y="38174"/>
                  <a:pt x="17124" y="61646"/>
                  <a:pt x="10274" y="82194"/>
                </a:cubicBezTo>
                <a:lnTo>
                  <a:pt x="0" y="113016"/>
                </a:lnTo>
                <a:cubicBezTo>
                  <a:pt x="3425" y="222607"/>
                  <a:pt x="4799" y="332281"/>
                  <a:pt x="10274" y="441789"/>
                </a:cubicBezTo>
                <a:cubicBezTo>
                  <a:pt x="11653" y="469365"/>
                  <a:pt x="17499" y="496540"/>
                  <a:pt x="20548" y="523982"/>
                </a:cubicBezTo>
                <a:cubicBezTo>
                  <a:pt x="24349" y="558190"/>
                  <a:pt x="26173" y="592621"/>
                  <a:pt x="30823" y="626724"/>
                </a:cubicBezTo>
                <a:cubicBezTo>
                  <a:pt x="36049" y="665044"/>
                  <a:pt x="47246" y="743112"/>
                  <a:pt x="61645" y="791110"/>
                </a:cubicBezTo>
                <a:cubicBezTo>
                  <a:pt x="83592" y="864269"/>
                  <a:pt x="78938" y="832969"/>
                  <a:pt x="92468" y="893852"/>
                </a:cubicBezTo>
                <a:cubicBezTo>
                  <a:pt x="103064" y="941533"/>
                  <a:pt x="100485" y="942461"/>
                  <a:pt x="113016" y="986319"/>
                </a:cubicBezTo>
                <a:cubicBezTo>
                  <a:pt x="115991" y="996732"/>
                  <a:pt x="120663" y="1006635"/>
                  <a:pt x="123290" y="1017142"/>
                </a:cubicBezTo>
                <a:cubicBezTo>
                  <a:pt x="126446" y="1029768"/>
                  <a:pt x="133773" y="1082561"/>
                  <a:pt x="143838" y="1099335"/>
                </a:cubicBezTo>
                <a:cubicBezTo>
                  <a:pt x="148822" y="1107641"/>
                  <a:pt x="158336" y="1112319"/>
                  <a:pt x="164387" y="1119883"/>
                </a:cubicBezTo>
                <a:cubicBezTo>
                  <a:pt x="172101" y="1129525"/>
                  <a:pt x="176204" y="1141974"/>
                  <a:pt x="184935" y="1150706"/>
                </a:cubicBezTo>
                <a:cubicBezTo>
                  <a:pt x="193666" y="1159437"/>
                  <a:pt x="206115" y="1163540"/>
                  <a:pt x="215757" y="1171254"/>
                </a:cubicBezTo>
                <a:cubicBezTo>
                  <a:pt x="223321" y="1177305"/>
                  <a:pt x="228742" y="1185752"/>
                  <a:pt x="236306" y="1191803"/>
                </a:cubicBezTo>
                <a:cubicBezTo>
                  <a:pt x="264758" y="1214565"/>
                  <a:pt x="265396" y="1211774"/>
                  <a:pt x="297951" y="1222625"/>
                </a:cubicBezTo>
                <a:cubicBezTo>
                  <a:pt x="345897" y="1219200"/>
                  <a:pt x="395156" y="1224009"/>
                  <a:pt x="441789" y="1212351"/>
                </a:cubicBezTo>
                <a:cubicBezTo>
                  <a:pt x="453768" y="1209356"/>
                  <a:pt x="457322" y="1192812"/>
                  <a:pt x="462337" y="1181528"/>
                </a:cubicBezTo>
                <a:cubicBezTo>
                  <a:pt x="481299" y="1138864"/>
                  <a:pt x="484370" y="1112464"/>
                  <a:pt x="493160" y="1068513"/>
                </a:cubicBezTo>
                <a:cubicBezTo>
                  <a:pt x="507237" y="674362"/>
                  <a:pt x="510021" y="743989"/>
                  <a:pt x="493160" y="246580"/>
                </a:cubicBezTo>
                <a:cubicBezTo>
                  <a:pt x="492818" y="236503"/>
                  <a:pt x="485418" y="165183"/>
                  <a:pt x="472611" y="143839"/>
                </a:cubicBezTo>
                <a:cubicBezTo>
                  <a:pt x="467627" y="135533"/>
                  <a:pt x="458114" y="130854"/>
                  <a:pt x="452063" y="123290"/>
                </a:cubicBezTo>
                <a:cubicBezTo>
                  <a:pt x="444349" y="113648"/>
                  <a:pt x="441986" y="99012"/>
                  <a:pt x="431515" y="92468"/>
                </a:cubicBezTo>
                <a:cubicBezTo>
                  <a:pt x="431509" y="92464"/>
                  <a:pt x="354461" y="66783"/>
                  <a:pt x="339047" y="61645"/>
                </a:cubicBezTo>
                <a:cubicBezTo>
                  <a:pt x="303631" y="49840"/>
                  <a:pt x="352746" y="49659"/>
                  <a:pt x="339047" y="4109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443413" y="3725863"/>
            <a:ext cx="638175" cy="1608137"/>
          </a:xfrm>
          <a:custGeom>
            <a:avLst/>
            <a:gdLst>
              <a:gd name="connsiteX0" fmla="*/ 359595 w 717070"/>
              <a:gd name="connsiteY0" fmla="*/ 0 h 1808252"/>
              <a:gd name="connsiteX1" fmla="*/ 328773 w 717070"/>
              <a:gd name="connsiteY1" fmla="*/ 51371 h 1808252"/>
              <a:gd name="connsiteX2" fmla="*/ 246580 w 717070"/>
              <a:gd name="connsiteY2" fmla="*/ 123290 h 1808252"/>
              <a:gd name="connsiteX3" fmla="*/ 184935 w 717070"/>
              <a:gd name="connsiteY3" fmla="*/ 195209 h 1808252"/>
              <a:gd name="connsiteX4" fmla="*/ 143838 w 717070"/>
              <a:gd name="connsiteY4" fmla="*/ 236306 h 1808252"/>
              <a:gd name="connsiteX5" fmla="*/ 123290 w 717070"/>
              <a:gd name="connsiteY5" fmla="*/ 267128 h 1808252"/>
              <a:gd name="connsiteX6" fmla="*/ 82193 w 717070"/>
              <a:gd name="connsiteY6" fmla="*/ 318499 h 1808252"/>
              <a:gd name="connsiteX7" fmla="*/ 61645 w 717070"/>
              <a:gd name="connsiteY7" fmla="*/ 380144 h 1808252"/>
              <a:gd name="connsiteX8" fmla="*/ 51371 w 717070"/>
              <a:gd name="connsiteY8" fmla="*/ 410966 h 1808252"/>
              <a:gd name="connsiteX9" fmla="*/ 30822 w 717070"/>
              <a:gd name="connsiteY9" fmla="*/ 554805 h 1808252"/>
              <a:gd name="connsiteX10" fmla="*/ 0 w 717070"/>
              <a:gd name="connsiteY10" fmla="*/ 1037690 h 1808252"/>
              <a:gd name="connsiteX11" fmla="*/ 10274 w 717070"/>
              <a:gd name="connsiteY11" fmla="*/ 1356189 h 1808252"/>
              <a:gd name="connsiteX12" fmla="*/ 30822 w 717070"/>
              <a:gd name="connsiteY12" fmla="*/ 1448656 h 1808252"/>
              <a:gd name="connsiteX13" fmla="*/ 51371 w 717070"/>
              <a:gd name="connsiteY13" fmla="*/ 1469205 h 1808252"/>
              <a:gd name="connsiteX14" fmla="*/ 92467 w 717070"/>
              <a:gd name="connsiteY14" fmla="*/ 1530850 h 1808252"/>
              <a:gd name="connsiteX15" fmla="*/ 123290 w 717070"/>
              <a:gd name="connsiteY15" fmla="*/ 1551398 h 1808252"/>
              <a:gd name="connsiteX16" fmla="*/ 174660 w 717070"/>
              <a:gd name="connsiteY16" fmla="*/ 1602769 h 1808252"/>
              <a:gd name="connsiteX17" fmla="*/ 195209 w 717070"/>
              <a:gd name="connsiteY17" fmla="*/ 1623317 h 1808252"/>
              <a:gd name="connsiteX18" fmla="*/ 226031 w 717070"/>
              <a:gd name="connsiteY18" fmla="*/ 1654140 h 1808252"/>
              <a:gd name="connsiteX19" fmla="*/ 287676 w 717070"/>
              <a:gd name="connsiteY19" fmla="*/ 1695236 h 1808252"/>
              <a:gd name="connsiteX20" fmla="*/ 318499 w 717070"/>
              <a:gd name="connsiteY20" fmla="*/ 1715784 h 1808252"/>
              <a:gd name="connsiteX21" fmla="*/ 380144 w 717070"/>
              <a:gd name="connsiteY21" fmla="*/ 1746607 h 1808252"/>
              <a:gd name="connsiteX22" fmla="*/ 462337 w 717070"/>
              <a:gd name="connsiteY22" fmla="*/ 1797978 h 1808252"/>
              <a:gd name="connsiteX23" fmla="*/ 493159 w 717070"/>
              <a:gd name="connsiteY23" fmla="*/ 1808252 h 1808252"/>
              <a:gd name="connsiteX24" fmla="*/ 626723 w 717070"/>
              <a:gd name="connsiteY24" fmla="*/ 1797978 h 1808252"/>
              <a:gd name="connsiteX25" fmla="*/ 657546 w 717070"/>
              <a:gd name="connsiteY25" fmla="*/ 1787704 h 1808252"/>
              <a:gd name="connsiteX26" fmla="*/ 678094 w 717070"/>
              <a:gd name="connsiteY26" fmla="*/ 1767155 h 1808252"/>
              <a:gd name="connsiteX27" fmla="*/ 698642 w 717070"/>
              <a:gd name="connsiteY27" fmla="*/ 1736333 h 1808252"/>
              <a:gd name="connsiteX28" fmla="*/ 698642 w 717070"/>
              <a:gd name="connsiteY28" fmla="*/ 1417834 h 1808252"/>
              <a:gd name="connsiteX29" fmla="*/ 688368 w 717070"/>
              <a:gd name="connsiteY29" fmla="*/ 1345915 h 1808252"/>
              <a:gd name="connsiteX30" fmla="*/ 647272 w 717070"/>
              <a:gd name="connsiteY30" fmla="*/ 1160980 h 1808252"/>
              <a:gd name="connsiteX31" fmla="*/ 636998 w 717070"/>
              <a:gd name="connsiteY31" fmla="*/ 1068513 h 1808252"/>
              <a:gd name="connsiteX32" fmla="*/ 616449 w 717070"/>
              <a:gd name="connsiteY32" fmla="*/ 852755 h 1808252"/>
              <a:gd name="connsiteX33" fmla="*/ 462337 w 717070"/>
              <a:gd name="connsiteY33" fmla="*/ 41097 h 1808252"/>
              <a:gd name="connsiteX34" fmla="*/ 328773 w 717070"/>
              <a:gd name="connsiteY34" fmla="*/ 41097 h 180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070" h="1808252">
                <a:moveTo>
                  <a:pt x="359595" y="0"/>
                </a:moveTo>
                <a:cubicBezTo>
                  <a:pt x="349321" y="17124"/>
                  <a:pt x="341248" y="35778"/>
                  <a:pt x="328773" y="51371"/>
                </a:cubicBezTo>
                <a:cubicBezTo>
                  <a:pt x="258451" y="139274"/>
                  <a:pt x="302762" y="75134"/>
                  <a:pt x="246580" y="123290"/>
                </a:cubicBezTo>
                <a:cubicBezTo>
                  <a:pt x="166871" y="191612"/>
                  <a:pt x="235274" y="136480"/>
                  <a:pt x="184935" y="195209"/>
                </a:cubicBezTo>
                <a:cubicBezTo>
                  <a:pt x="172327" y="209918"/>
                  <a:pt x="154584" y="220186"/>
                  <a:pt x="143838" y="236306"/>
                </a:cubicBezTo>
                <a:cubicBezTo>
                  <a:pt x="136989" y="246580"/>
                  <a:pt x="131004" y="257486"/>
                  <a:pt x="123290" y="267128"/>
                </a:cubicBezTo>
                <a:cubicBezTo>
                  <a:pt x="64731" y="340326"/>
                  <a:pt x="145436" y="223635"/>
                  <a:pt x="82193" y="318499"/>
                </a:cubicBezTo>
                <a:lnTo>
                  <a:pt x="61645" y="380144"/>
                </a:lnTo>
                <a:cubicBezTo>
                  <a:pt x="58220" y="390418"/>
                  <a:pt x="53495" y="400347"/>
                  <a:pt x="51371" y="410966"/>
                </a:cubicBezTo>
                <a:cubicBezTo>
                  <a:pt x="37304" y="481297"/>
                  <a:pt x="38957" y="465315"/>
                  <a:pt x="30822" y="554805"/>
                </a:cubicBezTo>
                <a:cubicBezTo>
                  <a:pt x="5984" y="828023"/>
                  <a:pt x="11698" y="768627"/>
                  <a:pt x="0" y="1037690"/>
                </a:cubicBezTo>
                <a:cubicBezTo>
                  <a:pt x="3425" y="1143856"/>
                  <a:pt x="4541" y="1250122"/>
                  <a:pt x="10274" y="1356189"/>
                </a:cubicBezTo>
                <a:cubicBezTo>
                  <a:pt x="10808" y="1366070"/>
                  <a:pt x="19949" y="1430535"/>
                  <a:pt x="30822" y="1448656"/>
                </a:cubicBezTo>
                <a:cubicBezTo>
                  <a:pt x="35806" y="1456962"/>
                  <a:pt x="45559" y="1461455"/>
                  <a:pt x="51371" y="1469205"/>
                </a:cubicBezTo>
                <a:cubicBezTo>
                  <a:pt x="66188" y="1488962"/>
                  <a:pt x="71919" y="1517151"/>
                  <a:pt x="92467" y="1530850"/>
                </a:cubicBezTo>
                <a:cubicBezTo>
                  <a:pt x="102741" y="1537699"/>
                  <a:pt x="113997" y="1543267"/>
                  <a:pt x="123290" y="1551398"/>
                </a:cubicBezTo>
                <a:cubicBezTo>
                  <a:pt x="141515" y="1567345"/>
                  <a:pt x="157536" y="1585645"/>
                  <a:pt x="174660" y="1602769"/>
                </a:cubicBezTo>
                <a:lnTo>
                  <a:pt x="195209" y="1623317"/>
                </a:lnTo>
                <a:cubicBezTo>
                  <a:pt x="205483" y="1633591"/>
                  <a:pt x="213941" y="1646080"/>
                  <a:pt x="226031" y="1654140"/>
                </a:cubicBezTo>
                <a:lnTo>
                  <a:pt x="287676" y="1695236"/>
                </a:lnTo>
                <a:cubicBezTo>
                  <a:pt x="297950" y="1702085"/>
                  <a:pt x="306785" y="1711879"/>
                  <a:pt x="318499" y="1715784"/>
                </a:cubicBezTo>
                <a:cubicBezTo>
                  <a:pt x="361035" y="1729964"/>
                  <a:pt x="340310" y="1720052"/>
                  <a:pt x="380144" y="1746607"/>
                </a:cubicBezTo>
                <a:cubicBezTo>
                  <a:pt x="412707" y="1795451"/>
                  <a:pt x="388978" y="1773525"/>
                  <a:pt x="462337" y="1797978"/>
                </a:cubicBezTo>
                <a:lnTo>
                  <a:pt x="493159" y="1808252"/>
                </a:lnTo>
                <a:cubicBezTo>
                  <a:pt x="537680" y="1804827"/>
                  <a:pt x="582415" y="1803516"/>
                  <a:pt x="626723" y="1797978"/>
                </a:cubicBezTo>
                <a:cubicBezTo>
                  <a:pt x="637469" y="1796635"/>
                  <a:pt x="648259" y="1793276"/>
                  <a:pt x="657546" y="1787704"/>
                </a:cubicBezTo>
                <a:cubicBezTo>
                  <a:pt x="665852" y="1782720"/>
                  <a:pt x="672043" y="1774719"/>
                  <a:pt x="678094" y="1767155"/>
                </a:cubicBezTo>
                <a:cubicBezTo>
                  <a:pt x="685808" y="1757513"/>
                  <a:pt x="691793" y="1746607"/>
                  <a:pt x="698642" y="1736333"/>
                </a:cubicBezTo>
                <a:cubicBezTo>
                  <a:pt x="730576" y="1608606"/>
                  <a:pt x="714581" y="1688784"/>
                  <a:pt x="698642" y="1417834"/>
                </a:cubicBezTo>
                <a:cubicBezTo>
                  <a:pt x="697220" y="1393659"/>
                  <a:pt x="693117" y="1369661"/>
                  <a:pt x="688368" y="1345915"/>
                </a:cubicBezTo>
                <a:cubicBezTo>
                  <a:pt x="673188" y="1270014"/>
                  <a:pt x="656244" y="1241730"/>
                  <a:pt x="647272" y="1160980"/>
                </a:cubicBezTo>
                <a:cubicBezTo>
                  <a:pt x="643847" y="1130158"/>
                  <a:pt x="640084" y="1099371"/>
                  <a:pt x="636998" y="1068513"/>
                </a:cubicBezTo>
                <a:cubicBezTo>
                  <a:pt x="629809" y="996627"/>
                  <a:pt x="616449" y="852755"/>
                  <a:pt x="616449" y="852755"/>
                </a:cubicBezTo>
                <a:cubicBezTo>
                  <a:pt x="597119" y="98887"/>
                  <a:pt x="861935" y="56466"/>
                  <a:pt x="462337" y="41097"/>
                </a:cubicBezTo>
                <a:cubicBezTo>
                  <a:pt x="417849" y="39386"/>
                  <a:pt x="373294" y="41097"/>
                  <a:pt x="328773" y="41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386263" y="2447925"/>
            <a:ext cx="1254125" cy="1049338"/>
          </a:xfrm>
          <a:custGeom>
            <a:avLst/>
            <a:gdLst>
              <a:gd name="connsiteX0" fmla="*/ 353236 w 1411474"/>
              <a:gd name="connsiteY0" fmla="*/ 41097 h 1181528"/>
              <a:gd name="connsiteX1" fmla="*/ 209398 w 1411474"/>
              <a:gd name="connsiteY1" fmla="*/ 10274 h 1181528"/>
              <a:gd name="connsiteX2" fmla="*/ 178576 w 1411474"/>
              <a:gd name="connsiteY2" fmla="*/ 0 h 1181528"/>
              <a:gd name="connsiteX3" fmla="*/ 55286 w 1411474"/>
              <a:gd name="connsiteY3" fmla="*/ 61645 h 1181528"/>
              <a:gd name="connsiteX4" fmla="*/ 34737 w 1411474"/>
              <a:gd name="connsiteY4" fmla="*/ 82193 h 1181528"/>
              <a:gd name="connsiteX5" fmla="*/ 14189 w 1411474"/>
              <a:gd name="connsiteY5" fmla="*/ 102742 h 1181528"/>
              <a:gd name="connsiteX6" fmla="*/ 14189 w 1411474"/>
              <a:gd name="connsiteY6" fmla="*/ 400692 h 1181528"/>
              <a:gd name="connsiteX7" fmla="*/ 45011 w 1411474"/>
              <a:gd name="connsiteY7" fmla="*/ 534256 h 1181528"/>
              <a:gd name="connsiteX8" fmla="*/ 86108 w 1411474"/>
              <a:gd name="connsiteY8" fmla="*/ 585627 h 1181528"/>
              <a:gd name="connsiteX9" fmla="*/ 106656 w 1411474"/>
              <a:gd name="connsiteY9" fmla="*/ 904126 h 1181528"/>
              <a:gd name="connsiteX10" fmla="*/ 137479 w 1411474"/>
              <a:gd name="connsiteY10" fmla="*/ 1037690 h 1181528"/>
              <a:gd name="connsiteX11" fmla="*/ 219672 w 1411474"/>
              <a:gd name="connsiteY11" fmla="*/ 1109609 h 1181528"/>
              <a:gd name="connsiteX12" fmla="*/ 250495 w 1411474"/>
              <a:gd name="connsiteY12" fmla="*/ 1130157 h 1181528"/>
              <a:gd name="connsiteX13" fmla="*/ 281317 w 1411474"/>
              <a:gd name="connsiteY13" fmla="*/ 1150706 h 1181528"/>
              <a:gd name="connsiteX14" fmla="*/ 342962 w 1411474"/>
              <a:gd name="connsiteY14" fmla="*/ 1171254 h 1181528"/>
              <a:gd name="connsiteX15" fmla="*/ 373785 w 1411474"/>
              <a:gd name="connsiteY15" fmla="*/ 1181528 h 1181528"/>
              <a:gd name="connsiteX16" fmla="*/ 589542 w 1411474"/>
              <a:gd name="connsiteY16" fmla="*/ 1171254 h 1181528"/>
              <a:gd name="connsiteX17" fmla="*/ 620364 w 1411474"/>
              <a:gd name="connsiteY17" fmla="*/ 1150706 h 1181528"/>
              <a:gd name="connsiteX18" fmla="*/ 661461 w 1411474"/>
              <a:gd name="connsiteY18" fmla="*/ 1099335 h 1181528"/>
              <a:gd name="connsiteX19" fmla="*/ 723106 w 1411474"/>
              <a:gd name="connsiteY19" fmla="*/ 1037690 h 1181528"/>
              <a:gd name="connsiteX20" fmla="*/ 743654 w 1411474"/>
              <a:gd name="connsiteY20" fmla="*/ 996593 h 1181528"/>
              <a:gd name="connsiteX21" fmla="*/ 815573 w 1411474"/>
              <a:gd name="connsiteY21" fmla="*/ 945223 h 1181528"/>
              <a:gd name="connsiteX22" fmla="*/ 866944 w 1411474"/>
              <a:gd name="connsiteY22" fmla="*/ 904126 h 1181528"/>
              <a:gd name="connsiteX23" fmla="*/ 928589 w 1411474"/>
              <a:gd name="connsiteY23" fmla="*/ 883578 h 1181528"/>
              <a:gd name="connsiteX24" fmla="*/ 1000508 w 1411474"/>
              <a:gd name="connsiteY24" fmla="*/ 863029 h 1181528"/>
              <a:gd name="connsiteX25" fmla="*/ 1164895 w 1411474"/>
              <a:gd name="connsiteY25" fmla="*/ 852755 h 1181528"/>
              <a:gd name="connsiteX26" fmla="*/ 1267636 w 1411474"/>
              <a:gd name="connsiteY26" fmla="*/ 842481 h 1181528"/>
              <a:gd name="connsiteX27" fmla="*/ 1339555 w 1411474"/>
              <a:gd name="connsiteY27" fmla="*/ 821933 h 1181528"/>
              <a:gd name="connsiteX28" fmla="*/ 1360104 w 1411474"/>
              <a:gd name="connsiteY28" fmla="*/ 801384 h 1181528"/>
              <a:gd name="connsiteX29" fmla="*/ 1370378 w 1411474"/>
              <a:gd name="connsiteY29" fmla="*/ 770562 h 1181528"/>
              <a:gd name="connsiteX30" fmla="*/ 1390926 w 1411474"/>
              <a:gd name="connsiteY30" fmla="*/ 739739 h 1181528"/>
              <a:gd name="connsiteX31" fmla="*/ 1411474 w 1411474"/>
              <a:gd name="connsiteY31" fmla="*/ 606175 h 1181528"/>
              <a:gd name="connsiteX32" fmla="*/ 1401200 w 1411474"/>
              <a:gd name="connsiteY32" fmla="*/ 328773 h 1181528"/>
              <a:gd name="connsiteX33" fmla="*/ 1390926 w 1411474"/>
              <a:gd name="connsiteY33" fmla="*/ 297951 h 1181528"/>
              <a:gd name="connsiteX34" fmla="*/ 1360104 w 1411474"/>
              <a:gd name="connsiteY34" fmla="*/ 277402 h 1181528"/>
              <a:gd name="connsiteX35" fmla="*/ 1288185 w 1411474"/>
              <a:gd name="connsiteY35" fmla="*/ 246580 h 1181528"/>
              <a:gd name="connsiteX36" fmla="*/ 1247088 w 1411474"/>
              <a:gd name="connsiteY36" fmla="*/ 236306 h 1181528"/>
              <a:gd name="connsiteX37" fmla="*/ 1185443 w 1411474"/>
              <a:gd name="connsiteY37" fmla="*/ 215757 h 1181528"/>
              <a:gd name="connsiteX38" fmla="*/ 1154620 w 1411474"/>
              <a:gd name="connsiteY38" fmla="*/ 205483 h 1181528"/>
              <a:gd name="connsiteX39" fmla="*/ 918315 w 1411474"/>
              <a:gd name="connsiteY39" fmla="*/ 184935 h 1181528"/>
              <a:gd name="connsiteX40" fmla="*/ 856670 w 1411474"/>
              <a:gd name="connsiteY40" fmla="*/ 174661 h 1181528"/>
              <a:gd name="connsiteX41" fmla="*/ 712832 w 1411474"/>
              <a:gd name="connsiteY41" fmla="*/ 154113 h 1181528"/>
              <a:gd name="connsiteX42" fmla="*/ 610090 w 1411474"/>
              <a:gd name="connsiteY42" fmla="*/ 123290 h 1181528"/>
              <a:gd name="connsiteX43" fmla="*/ 568994 w 1411474"/>
              <a:gd name="connsiteY43" fmla="*/ 113016 h 1181528"/>
              <a:gd name="connsiteX44" fmla="*/ 507349 w 1411474"/>
              <a:gd name="connsiteY44" fmla="*/ 92468 h 1181528"/>
              <a:gd name="connsiteX45" fmla="*/ 414881 w 1411474"/>
              <a:gd name="connsiteY45" fmla="*/ 61645 h 1181528"/>
              <a:gd name="connsiteX46" fmla="*/ 353236 w 1411474"/>
              <a:gd name="connsiteY46" fmla="*/ 41097 h 1181528"/>
              <a:gd name="connsiteX47" fmla="*/ 353236 w 1411474"/>
              <a:gd name="connsiteY47" fmla="*/ 41097 h 11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11474" h="1181528">
                <a:moveTo>
                  <a:pt x="353236" y="41097"/>
                </a:moveTo>
                <a:cubicBezTo>
                  <a:pt x="249548" y="28136"/>
                  <a:pt x="297238" y="39555"/>
                  <a:pt x="209398" y="10274"/>
                </a:cubicBezTo>
                <a:lnTo>
                  <a:pt x="178576" y="0"/>
                </a:lnTo>
                <a:cubicBezTo>
                  <a:pt x="82682" y="13699"/>
                  <a:pt x="123781" y="-6850"/>
                  <a:pt x="55286" y="61645"/>
                </a:cubicBezTo>
                <a:lnTo>
                  <a:pt x="34737" y="82193"/>
                </a:lnTo>
                <a:lnTo>
                  <a:pt x="14189" y="102742"/>
                </a:lnTo>
                <a:cubicBezTo>
                  <a:pt x="-7921" y="235406"/>
                  <a:pt x="-1248" y="169127"/>
                  <a:pt x="14189" y="400692"/>
                </a:cubicBezTo>
                <a:cubicBezTo>
                  <a:pt x="15400" y="418855"/>
                  <a:pt x="27651" y="516896"/>
                  <a:pt x="45011" y="534256"/>
                </a:cubicBezTo>
                <a:cubicBezTo>
                  <a:pt x="74291" y="563536"/>
                  <a:pt x="60187" y="546745"/>
                  <a:pt x="86108" y="585627"/>
                </a:cubicBezTo>
                <a:cubicBezTo>
                  <a:pt x="120091" y="721563"/>
                  <a:pt x="87553" y="579387"/>
                  <a:pt x="106656" y="904126"/>
                </a:cubicBezTo>
                <a:cubicBezTo>
                  <a:pt x="108337" y="932697"/>
                  <a:pt x="119700" y="1011021"/>
                  <a:pt x="137479" y="1037690"/>
                </a:cubicBezTo>
                <a:cubicBezTo>
                  <a:pt x="171725" y="1089061"/>
                  <a:pt x="147753" y="1061664"/>
                  <a:pt x="219672" y="1109609"/>
                </a:cubicBezTo>
                <a:lnTo>
                  <a:pt x="250495" y="1130157"/>
                </a:lnTo>
                <a:cubicBezTo>
                  <a:pt x="260769" y="1137006"/>
                  <a:pt x="269603" y="1146801"/>
                  <a:pt x="281317" y="1150706"/>
                </a:cubicBezTo>
                <a:lnTo>
                  <a:pt x="342962" y="1171254"/>
                </a:lnTo>
                <a:lnTo>
                  <a:pt x="373785" y="1181528"/>
                </a:lnTo>
                <a:cubicBezTo>
                  <a:pt x="445704" y="1178103"/>
                  <a:pt x="518097" y="1180184"/>
                  <a:pt x="589542" y="1171254"/>
                </a:cubicBezTo>
                <a:cubicBezTo>
                  <a:pt x="601794" y="1169722"/>
                  <a:pt x="610722" y="1158420"/>
                  <a:pt x="620364" y="1150706"/>
                </a:cubicBezTo>
                <a:cubicBezTo>
                  <a:pt x="655090" y="1122925"/>
                  <a:pt x="628598" y="1136306"/>
                  <a:pt x="661461" y="1099335"/>
                </a:cubicBezTo>
                <a:cubicBezTo>
                  <a:pt x="680767" y="1077615"/>
                  <a:pt x="723106" y="1037690"/>
                  <a:pt x="723106" y="1037690"/>
                </a:cubicBezTo>
                <a:cubicBezTo>
                  <a:pt x="729955" y="1023991"/>
                  <a:pt x="733687" y="1008222"/>
                  <a:pt x="743654" y="996593"/>
                </a:cubicBezTo>
                <a:cubicBezTo>
                  <a:pt x="759428" y="978189"/>
                  <a:pt x="795887" y="960972"/>
                  <a:pt x="815573" y="945223"/>
                </a:cubicBezTo>
                <a:cubicBezTo>
                  <a:pt x="842258" y="923875"/>
                  <a:pt x="831370" y="919937"/>
                  <a:pt x="866944" y="904126"/>
                </a:cubicBezTo>
                <a:cubicBezTo>
                  <a:pt x="886737" y="895329"/>
                  <a:pt x="908041" y="890427"/>
                  <a:pt x="928589" y="883578"/>
                </a:cubicBezTo>
                <a:cubicBezTo>
                  <a:pt x="947362" y="877320"/>
                  <a:pt x="982082" y="864872"/>
                  <a:pt x="1000508" y="863029"/>
                </a:cubicBezTo>
                <a:cubicBezTo>
                  <a:pt x="1055138" y="857566"/>
                  <a:pt x="1110154" y="856966"/>
                  <a:pt x="1164895" y="852755"/>
                </a:cubicBezTo>
                <a:cubicBezTo>
                  <a:pt x="1199211" y="850115"/>
                  <a:pt x="1233389" y="845906"/>
                  <a:pt x="1267636" y="842481"/>
                </a:cubicBezTo>
                <a:cubicBezTo>
                  <a:pt x="1275313" y="840562"/>
                  <a:pt x="1329027" y="828250"/>
                  <a:pt x="1339555" y="821933"/>
                </a:cubicBezTo>
                <a:cubicBezTo>
                  <a:pt x="1347861" y="816949"/>
                  <a:pt x="1353254" y="808234"/>
                  <a:pt x="1360104" y="801384"/>
                </a:cubicBezTo>
                <a:cubicBezTo>
                  <a:pt x="1363529" y="791110"/>
                  <a:pt x="1365535" y="780248"/>
                  <a:pt x="1370378" y="770562"/>
                </a:cubicBezTo>
                <a:cubicBezTo>
                  <a:pt x="1375900" y="759517"/>
                  <a:pt x="1386590" y="751301"/>
                  <a:pt x="1390926" y="739739"/>
                </a:cubicBezTo>
                <a:cubicBezTo>
                  <a:pt x="1399751" y="716204"/>
                  <a:pt x="1409887" y="618874"/>
                  <a:pt x="1411474" y="606175"/>
                </a:cubicBezTo>
                <a:cubicBezTo>
                  <a:pt x="1408049" y="513708"/>
                  <a:pt x="1407355" y="421099"/>
                  <a:pt x="1401200" y="328773"/>
                </a:cubicBezTo>
                <a:cubicBezTo>
                  <a:pt x="1400480" y="317967"/>
                  <a:pt x="1397691" y="306408"/>
                  <a:pt x="1390926" y="297951"/>
                </a:cubicBezTo>
                <a:cubicBezTo>
                  <a:pt x="1383212" y="288309"/>
                  <a:pt x="1370825" y="283528"/>
                  <a:pt x="1360104" y="277402"/>
                </a:cubicBezTo>
                <a:cubicBezTo>
                  <a:pt x="1332709" y="261748"/>
                  <a:pt x="1316999" y="254812"/>
                  <a:pt x="1288185" y="246580"/>
                </a:cubicBezTo>
                <a:cubicBezTo>
                  <a:pt x="1274608" y="242701"/>
                  <a:pt x="1260613" y="240364"/>
                  <a:pt x="1247088" y="236306"/>
                </a:cubicBezTo>
                <a:cubicBezTo>
                  <a:pt x="1226342" y="230082"/>
                  <a:pt x="1205991" y="222607"/>
                  <a:pt x="1185443" y="215757"/>
                </a:cubicBezTo>
                <a:cubicBezTo>
                  <a:pt x="1175169" y="212332"/>
                  <a:pt x="1165341" y="207015"/>
                  <a:pt x="1154620" y="205483"/>
                </a:cubicBezTo>
                <a:cubicBezTo>
                  <a:pt x="1028351" y="187445"/>
                  <a:pt x="1106870" y="196720"/>
                  <a:pt x="918315" y="184935"/>
                </a:cubicBezTo>
                <a:cubicBezTo>
                  <a:pt x="897767" y="181510"/>
                  <a:pt x="877292" y="177607"/>
                  <a:pt x="856670" y="174661"/>
                </a:cubicBezTo>
                <a:cubicBezTo>
                  <a:pt x="790393" y="165193"/>
                  <a:pt x="774108" y="166369"/>
                  <a:pt x="712832" y="154113"/>
                </a:cubicBezTo>
                <a:cubicBezTo>
                  <a:pt x="631315" y="137809"/>
                  <a:pt x="714900" y="149493"/>
                  <a:pt x="610090" y="123290"/>
                </a:cubicBezTo>
                <a:cubicBezTo>
                  <a:pt x="596391" y="119865"/>
                  <a:pt x="582519" y="117073"/>
                  <a:pt x="568994" y="113016"/>
                </a:cubicBezTo>
                <a:cubicBezTo>
                  <a:pt x="548248" y="106792"/>
                  <a:pt x="527897" y="99317"/>
                  <a:pt x="507349" y="92468"/>
                </a:cubicBezTo>
                <a:lnTo>
                  <a:pt x="414881" y="61645"/>
                </a:lnTo>
                <a:cubicBezTo>
                  <a:pt x="414879" y="61644"/>
                  <a:pt x="353237" y="41097"/>
                  <a:pt x="353236" y="41097"/>
                </a:cubicBezTo>
                <a:lnTo>
                  <a:pt x="353236" y="4109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228" name="Oval 27"/>
          <p:cNvSpPr>
            <a:spLocks noChangeArrowheads="1"/>
          </p:cNvSpPr>
          <p:nvPr/>
        </p:nvSpPr>
        <p:spPr bwMode="auto">
          <a:xfrm flipH="1">
            <a:off x="3805238" y="3902075"/>
            <a:ext cx="65087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29" name="Oval 27"/>
          <p:cNvSpPr>
            <a:spLocks noChangeArrowheads="1"/>
          </p:cNvSpPr>
          <p:nvPr/>
        </p:nvSpPr>
        <p:spPr bwMode="auto">
          <a:xfrm>
            <a:off x="4046538" y="4144963"/>
            <a:ext cx="65087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3654425" y="3775075"/>
            <a:ext cx="623888" cy="574675"/>
          </a:xfrm>
          <a:custGeom>
            <a:avLst/>
            <a:gdLst>
              <a:gd name="connsiteX0" fmla="*/ 506889 w 702098"/>
              <a:gd name="connsiteY0" fmla="*/ 636997 h 647490"/>
              <a:gd name="connsiteX1" fmla="*/ 568534 w 702098"/>
              <a:gd name="connsiteY1" fmla="*/ 626723 h 647490"/>
              <a:gd name="connsiteX2" fmla="*/ 640453 w 702098"/>
              <a:gd name="connsiteY2" fmla="*/ 606175 h 647490"/>
              <a:gd name="connsiteX3" fmla="*/ 691823 w 702098"/>
              <a:gd name="connsiteY3" fmla="*/ 544530 h 647490"/>
              <a:gd name="connsiteX4" fmla="*/ 702098 w 702098"/>
              <a:gd name="connsiteY4" fmla="*/ 513708 h 647490"/>
              <a:gd name="connsiteX5" fmla="*/ 691823 w 702098"/>
              <a:gd name="connsiteY5" fmla="*/ 369869 h 647490"/>
              <a:gd name="connsiteX6" fmla="*/ 661001 w 702098"/>
              <a:gd name="connsiteY6" fmla="*/ 267128 h 647490"/>
              <a:gd name="connsiteX7" fmla="*/ 609630 w 702098"/>
              <a:gd name="connsiteY7" fmla="*/ 174660 h 647490"/>
              <a:gd name="connsiteX8" fmla="*/ 578808 w 702098"/>
              <a:gd name="connsiteY8" fmla="*/ 154112 h 647490"/>
              <a:gd name="connsiteX9" fmla="*/ 558259 w 702098"/>
              <a:gd name="connsiteY9" fmla="*/ 133564 h 647490"/>
              <a:gd name="connsiteX10" fmla="*/ 496614 w 702098"/>
              <a:gd name="connsiteY10" fmla="*/ 113015 h 647490"/>
              <a:gd name="connsiteX11" fmla="*/ 434969 w 702098"/>
              <a:gd name="connsiteY11" fmla="*/ 71919 h 647490"/>
              <a:gd name="connsiteX12" fmla="*/ 373325 w 702098"/>
              <a:gd name="connsiteY12" fmla="*/ 51370 h 647490"/>
              <a:gd name="connsiteX13" fmla="*/ 352776 w 702098"/>
              <a:gd name="connsiteY13" fmla="*/ 30822 h 647490"/>
              <a:gd name="connsiteX14" fmla="*/ 250035 w 702098"/>
              <a:gd name="connsiteY14" fmla="*/ 0 h 647490"/>
              <a:gd name="connsiteX15" fmla="*/ 95922 w 702098"/>
              <a:gd name="connsiteY15" fmla="*/ 10274 h 647490"/>
              <a:gd name="connsiteX16" fmla="*/ 34277 w 702098"/>
              <a:gd name="connsiteY16" fmla="*/ 30822 h 647490"/>
              <a:gd name="connsiteX17" fmla="*/ 13729 w 702098"/>
              <a:gd name="connsiteY17" fmla="*/ 61645 h 647490"/>
              <a:gd name="connsiteX18" fmla="*/ 13729 w 702098"/>
              <a:gd name="connsiteY18" fmla="*/ 226031 h 647490"/>
              <a:gd name="connsiteX19" fmla="*/ 44551 w 702098"/>
              <a:gd name="connsiteY19" fmla="*/ 256854 h 647490"/>
              <a:gd name="connsiteX20" fmla="*/ 137019 w 702098"/>
              <a:gd name="connsiteY20" fmla="*/ 297950 h 647490"/>
              <a:gd name="connsiteX21" fmla="*/ 167841 w 702098"/>
              <a:gd name="connsiteY21" fmla="*/ 308224 h 647490"/>
              <a:gd name="connsiteX22" fmla="*/ 188390 w 702098"/>
              <a:gd name="connsiteY22" fmla="*/ 328773 h 647490"/>
              <a:gd name="connsiteX23" fmla="*/ 219212 w 702098"/>
              <a:gd name="connsiteY23" fmla="*/ 339047 h 647490"/>
              <a:gd name="connsiteX24" fmla="*/ 270583 w 702098"/>
              <a:gd name="connsiteY24" fmla="*/ 380144 h 647490"/>
              <a:gd name="connsiteX25" fmla="*/ 311680 w 702098"/>
              <a:gd name="connsiteY25" fmla="*/ 441788 h 647490"/>
              <a:gd name="connsiteX26" fmla="*/ 342502 w 702098"/>
              <a:gd name="connsiteY26" fmla="*/ 503433 h 647490"/>
              <a:gd name="connsiteX27" fmla="*/ 383599 w 702098"/>
              <a:gd name="connsiteY27" fmla="*/ 544530 h 647490"/>
              <a:gd name="connsiteX28" fmla="*/ 434969 w 702098"/>
              <a:gd name="connsiteY28" fmla="*/ 595901 h 647490"/>
              <a:gd name="connsiteX29" fmla="*/ 455518 w 702098"/>
              <a:gd name="connsiteY29" fmla="*/ 616449 h 647490"/>
              <a:gd name="connsiteX30" fmla="*/ 517163 w 702098"/>
              <a:gd name="connsiteY30" fmla="*/ 647272 h 647490"/>
              <a:gd name="connsiteX31" fmla="*/ 506889 w 702098"/>
              <a:gd name="connsiteY31" fmla="*/ 636997 h 6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2098" h="647490">
                <a:moveTo>
                  <a:pt x="506889" y="636997"/>
                </a:moveTo>
                <a:cubicBezTo>
                  <a:pt x="515451" y="633572"/>
                  <a:pt x="548107" y="630808"/>
                  <a:pt x="568534" y="626723"/>
                </a:cubicBezTo>
                <a:cubicBezTo>
                  <a:pt x="600784" y="620273"/>
                  <a:pt x="611078" y="615966"/>
                  <a:pt x="640453" y="606175"/>
                </a:cubicBezTo>
                <a:cubicBezTo>
                  <a:pt x="663178" y="583450"/>
                  <a:pt x="677517" y="573141"/>
                  <a:pt x="691823" y="544530"/>
                </a:cubicBezTo>
                <a:cubicBezTo>
                  <a:pt x="696666" y="534844"/>
                  <a:pt x="698673" y="523982"/>
                  <a:pt x="702098" y="513708"/>
                </a:cubicBezTo>
                <a:cubicBezTo>
                  <a:pt x="698673" y="465762"/>
                  <a:pt x="697131" y="417643"/>
                  <a:pt x="691823" y="369869"/>
                </a:cubicBezTo>
                <a:cubicBezTo>
                  <a:pt x="689235" y="346579"/>
                  <a:pt x="666166" y="282623"/>
                  <a:pt x="661001" y="267128"/>
                </a:cubicBezTo>
                <a:cubicBezTo>
                  <a:pt x="650295" y="235008"/>
                  <a:pt x="639913" y="194848"/>
                  <a:pt x="609630" y="174660"/>
                </a:cubicBezTo>
                <a:cubicBezTo>
                  <a:pt x="599356" y="167811"/>
                  <a:pt x="588450" y="161826"/>
                  <a:pt x="578808" y="154112"/>
                </a:cubicBezTo>
                <a:cubicBezTo>
                  <a:pt x="571244" y="148061"/>
                  <a:pt x="566923" y="137896"/>
                  <a:pt x="558259" y="133564"/>
                </a:cubicBezTo>
                <a:cubicBezTo>
                  <a:pt x="538886" y="123877"/>
                  <a:pt x="514636" y="125030"/>
                  <a:pt x="496614" y="113015"/>
                </a:cubicBezTo>
                <a:cubicBezTo>
                  <a:pt x="476066" y="99316"/>
                  <a:pt x="458397" y="79729"/>
                  <a:pt x="434969" y="71919"/>
                </a:cubicBezTo>
                <a:lnTo>
                  <a:pt x="373325" y="51370"/>
                </a:lnTo>
                <a:cubicBezTo>
                  <a:pt x="366475" y="44521"/>
                  <a:pt x="361440" y="35154"/>
                  <a:pt x="352776" y="30822"/>
                </a:cubicBezTo>
                <a:cubicBezTo>
                  <a:pt x="327763" y="18316"/>
                  <a:pt x="279531" y="7374"/>
                  <a:pt x="250035" y="0"/>
                </a:cubicBezTo>
                <a:cubicBezTo>
                  <a:pt x="198664" y="3425"/>
                  <a:pt x="146890" y="2993"/>
                  <a:pt x="95922" y="10274"/>
                </a:cubicBezTo>
                <a:cubicBezTo>
                  <a:pt x="74480" y="13337"/>
                  <a:pt x="34277" y="30822"/>
                  <a:pt x="34277" y="30822"/>
                </a:cubicBezTo>
                <a:cubicBezTo>
                  <a:pt x="27428" y="41096"/>
                  <a:pt x="19251" y="50600"/>
                  <a:pt x="13729" y="61645"/>
                </a:cubicBezTo>
                <a:cubicBezTo>
                  <a:pt x="-10691" y="110486"/>
                  <a:pt x="2730" y="182036"/>
                  <a:pt x="13729" y="226031"/>
                </a:cubicBezTo>
                <a:cubicBezTo>
                  <a:pt x="17253" y="240127"/>
                  <a:pt x="33389" y="247552"/>
                  <a:pt x="44551" y="256854"/>
                </a:cubicBezTo>
                <a:cubicBezTo>
                  <a:pt x="77112" y="283989"/>
                  <a:pt x="92223" y="283018"/>
                  <a:pt x="137019" y="297950"/>
                </a:cubicBezTo>
                <a:lnTo>
                  <a:pt x="167841" y="308224"/>
                </a:lnTo>
                <a:cubicBezTo>
                  <a:pt x="174691" y="315074"/>
                  <a:pt x="180084" y="323789"/>
                  <a:pt x="188390" y="328773"/>
                </a:cubicBezTo>
                <a:cubicBezTo>
                  <a:pt x="197676" y="334345"/>
                  <a:pt x="209526" y="334204"/>
                  <a:pt x="219212" y="339047"/>
                </a:cubicBezTo>
                <a:cubicBezTo>
                  <a:pt x="235392" y="347137"/>
                  <a:pt x="259113" y="364851"/>
                  <a:pt x="270583" y="380144"/>
                </a:cubicBezTo>
                <a:cubicBezTo>
                  <a:pt x="285401" y="399901"/>
                  <a:pt x="311680" y="441788"/>
                  <a:pt x="311680" y="441788"/>
                </a:cubicBezTo>
                <a:cubicBezTo>
                  <a:pt x="321624" y="471621"/>
                  <a:pt x="320775" y="478084"/>
                  <a:pt x="342502" y="503433"/>
                </a:cubicBezTo>
                <a:cubicBezTo>
                  <a:pt x="355110" y="518142"/>
                  <a:pt x="372853" y="528410"/>
                  <a:pt x="383599" y="544530"/>
                </a:cubicBezTo>
                <a:cubicBezTo>
                  <a:pt x="418823" y="597367"/>
                  <a:pt x="386047" y="556764"/>
                  <a:pt x="434969" y="595901"/>
                </a:cubicBezTo>
                <a:cubicBezTo>
                  <a:pt x="442533" y="601952"/>
                  <a:pt x="447954" y="610398"/>
                  <a:pt x="455518" y="616449"/>
                </a:cubicBezTo>
                <a:cubicBezTo>
                  <a:pt x="474202" y="631396"/>
                  <a:pt x="493176" y="643274"/>
                  <a:pt x="517163" y="647272"/>
                </a:cubicBezTo>
                <a:cubicBezTo>
                  <a:pt x="527297" y="648961"/>
                  <a:pt x="498327" y="640422"/>
                  <a:pt x="506889" y="63699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231" name="Oval 28"/>
          <p:cNvSpPr>
            <a:spLocks noChangeArrowheads="1"/>
          </p:cNvSpPr>
          <p:nvPr/>
        </p:nvSpPr>
        <p:spPr bwMode="auto">
          <a:xfrm>
            <a:off x="5729288" y="4013200"/>
            <a:ext cx="65087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32" name="Oval 28"/>
          <p:cNvSpPr>
            <a:spLocks noChangeArrowheads="1"/>
          </p:cNvSpPr>
          <p:nvPr/>
        </p:nvSpPr>
        <p:spPr bwMode="auto">
          <a:xfrm>
            <a:off x="5514975" y="4437063"/>
            <a:ext cx="65088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33" name="Oval 28"/>
          <p:cNvSpPr>
            <a:spLocks noChangeArrowheads="1"/>
          </p:cNvSpPr>
          <p:nvPr/>
        </p:nvSpPr>
        <p:spPr bwMode="auto">
          <a:xfrm>
            <a:off x="5991225" y="4413250"/>
            <a:ext cx="65088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" name="Freeform 55"/>
          <p:cNvSpPr/>
          <p:nvPr/>
        </p:nvSpPr>
        <p:spPr>
          <a:xfrm>
            <a:off x="5410200" y="3290888"/>
            <a:ext cx="766763" cy="1419225"/>
          </a:xfrm>
          <a:custGeom>
            <a:avLst/>
            <a:gdLst>
              <a:gd name="connsiteX0" fmla="*/ 297951 w 863029"/>
              <a:gd name="connsiteY0" fmla="*/ 14504 h 1596724"/>
              <a:gd name="connsiteX1" fmla="*/ 123290 w 863029"/>
              <a:gd name="connsiteY1" fmla="*/ 35052 h 1596724"/>
              <a:gd name="connsiteX2" fmla="*/ 61645 w 863029"/>
              <a:gd name="connsiteY2" fmla="*/ 55601 h 1596724"/>
              <a:gd name="connsiteX3" fmla="*/ 20548 w 863029"/>
              <a:gd name="connsiteY3" fmla="*/ 117246 h 1596724"/>
              <a:gd name="connsiteX4" fmla="*/ 0 w 863029"/>
              <a:gd name="connsiteY4" fmla="*/ 178890 h 1596724"/>
              <a:gd name="connsiteX5" fmla="*/ 10274 w 863029"/>
              <a:gd name="connsiteY5" fmla="*/ 898082 h 1596724"/>
              <a:gd name="connsiteX6" fmla="*/ 20548 w 863029"/>
              <a:gd name="connsiteY6" fmla="*/ 1000823 h 1596724"/>
              <a:gd name="connsiteX7" fmla="*/ 41097 w 863029"/>
              <a:gd name="connsiteY7" fmla="*/ 1144661 h 1596724"/>
              <a:gd name="connsiteX8" fmla="*/ 61645 w 863029"/>
              <a:gd name="connsiteY8" fmla="*/ 1401515 h 1596724"/>
              <a:gd name="connsiteX9" fmla="*/ 71919 w 863029"/>
              <a:gd name="connsiteY9" fmla="*/ 1473434 h 1596724"/>
              <a:gd name="connsiteX10" fmla="*/ 82193 w 863029"/>
              <a:gd name="connsiteY10" fmla="*/ 1504257 h 1596724"/>
              <a:gd name="connsiteX11" fmla="*/ 113016 w 863029"/>
              <a:gd name="connsiteY11" fmla="*/ 1514531 h 1596724"/>
              <a:gd name="connsiteX12" fmla="*/ 143838 w 863029"/>
              <a:gd name="connsiteY12" fmla="*/ 1535079 h 1596724"/>
              <a:gd name="connsiteX13" fmla="*/ 164387 w 863029"/>
              <a:gd name="connsiteY13" fmla="*/ 1555628 h 1596724"/>
              <a:gd name="connsiteX14" fmla="*/ 226032 w 863029"/>
              <a:gd name="connsiteY14" fmla="*/ 1576176 h 1596724"/>
              <a:gd name="connsiteX15" fmla="*/ 421241 w 863029"/>
              <a:gd name="connsiteY15" fmla="*/ 1596724 h 1596724"/>
              <a:gd name="connsiteX16" fmla="*/ 750014 w 863029"/>
              <a:gd name="connsiteY16" fmla="*/ 1576176 h 1596724"/>
              <a:gd name="connsiteX17" fmla="*/ 780836 w 863029"/>
              <a:gd name="connsiteY17" fmla="*/ 1565902 h 1596724"/>
              <a:gd name="connsiteX18" fmla="*/ 842481 w 863029"/>
              <a:gd name="connsiteY18" fmla="*/ 1463160 h 1596724"/>
              <a:gd name="connsiteX19" fmla="*/ 852755 w 863029"/>
              <a:gd name="connsiteY19" fmla="*/ 1432338 h 1596724"/>
              <a:gd name="connsiteX20" fmla="*/ 863029 w 863029"/>
              <a:gd name="connsiteY20" fmla="*/ 1401515 h 1596724"/>
              <a:gd name="connsiteX21" fmla="*/ 852755 w 863029"/>
              <a:gd name="connsiteY21" fmla="*/ 1196032 h 1596724"/>
              <a:gd name="connsiteX22" fmla="*/ 832207 w 863029"/>
              <a:gd name="connsiteY22" fmla="*/ 1093290 h 1596724"/>
              <a:gd name="connsiteX23" fmla="*/ 821933 w 863029"/>
              <a:gd name="connsiteY23" fmla="*/ 1041920 h 1596724"/>
              <a:gd name="connsiteX24" fmla="*/ 811659 w 863029"/>
              <a:gd name="connsiteY24" fmla="*/ 1011097 h 1596724"/>
              <a:gd name="connsiteX25" fmla="*/ 791110 w 863029"/>
              <a:gd name="connsiteY25" fmla="*/ 918630 h 1596724"/>
              <a:gd name="connsiteX26" fmla="*/ 780836 w 863029"/>
              <a:gd name="connsiteY26" fmla="*/ 836437 h 1596724"/>
              <a:gd name="connsiteX27" fmla="*/ 770562 w 863029"/>
              <a:gd name="connsiteY27" fmla="*/ 774792 h 1596724"/>
              <a:gd name="connsiteX28" fmla="*/ 760288 w 863029"/>
              <a:gd name="connsiteY28" fmla="*/ 548760 h 1596724"/>
              <a:gd name="connsiteX29" fmla="*/ 739739 w 863029"/>
              <a:gd name="connsiteY29" fmla="*/ 353551 h 1596724"/>
              <a:gd name="connsiteX30" fmla="*/ 698643 w 863029"/>
              <a:gd name="connsiteY30" fmla="*/ 209713 h 1596724"/>
              <a:gd name="connsiteX31" fmla="*/ 678095 w 863029"/>
              <a:gd name="connsiteY31" fmla="*/ 148068 h 1596724"/>
              <a:gd name="connsiteX32" fmla="*/ 636998 w 863029"/>
              <a:gd name="connsiteY32" fmla="*/ 106971 h 1596724"/>
              <a:gd name="connsiteX33" fmla="*/ 585627 w 863029"/>
              <a:gd name="connsiteY33" fmla="*/ 55601 h 1596724"/>
              <a:gd name="connsiteX34" fmla="*/ 565079 w 863029"/>
              <a:gd name="connsiteY34" fmla="*/ 35052 h 1596724"/>
              <a:gd name="connsiteX35" fmla="*/ 503434 w 863029"/>
              <a:gd name="connsiteY35" fmla="*/ 14504 h 1596724"/>
              <a:gd name="connsiteX36" fmla="*/ 297951 w 863029"/>
              <a:gd name="connsiteY36" fmla="*/ 14504 h 159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63029" h="1596724">
                <a:moveTo>
                  <a:pt x="297951" y="14504"/>
                </a:moveTo>
                <a:cubicBezTo>
                  <a:pt x="234594" y="17929"/>
                  <a:pt x="179842" y="19629"/>
                  <a:pt x="123290" y="35052"/>
                </a:cubicBezTo>
                <a:cubicBezTo>
                  <a:pt x="102393" y="40751"/>
                  <a:pt x="61645" y="55601"/>
                  <a:pt x="61645" y="55601"/>
                </a:cubicBezTo>
                <a:cubicBezTo>
                  <a:pt x="47946" y="76149"/>
                  <a:pt x="28358" y="93817"/>
                  <a:pt x="20548" y="117246"/>
                </a:cubicBezTo>
                <a:lnTo>
                  <a:pt x="0" y="178890"/>
                </a:lnTo>
                <a:cubicBezTo>
                  <a:pt x="3425" y="418621"/>
                  <a:pt x="4282" y="658402"/>
                  <a:pt x="10274" y="898082"/>
                </a:cubicBezTo>
                <a:cubicBezTo>
                  <a:pt x="11134" y="932489"/>
                  <a:pt x="16747" y="966616"/>
                  <a:pt x="20548" y="1000823"/>
                </a:cubicBezTo>
                <a:cubicBezTo>
                  <a:pt x="29119" y="1077956"/>
                  <a:pt x="29519" y="1075194"/>
                  <a:pt x="41097" y="1144661"/>
                </a:cubicBezTo>
                <a:cubicBezTo>
                  <a:pt x="47946" y="1230279"/>
                  <a:pt x="49498" y="1316487"/>
                  <a:pt x="61645" y="1401515"/>
                </a:cubicBezTo>
                <a:cubicBezTo>
                  <a:pt x="65070" y="1425488"/>
                  <a:pt x="67170" y="1449688"/>
                  <a:pt x="71919" y="1473434"/>
                </a:cubicBezTo>
                <a:cubicBezTo>
                  <a:pt x="74043" y="1484054"/>
                  <a:pt x="74535" y="1496599"/>
                  <a:pt x="82193" y="1504257"/>
                </a:cubicBezTo>
                <a:cubicBezTo>
                  <a:pt x="89851" y="1511915"/>
                  <a:pt x="102742" y="1511106"/>
                  <a:pt x="113016" y="1514531"/>
                </a:cubicBezTo>
                <a:cubicBezTo>
                  <a:pt x="123290" y="1521380"/>
                  <a:pt x="134196" y="1527365"/>
                  <a:pt x="143838" y="1535079"/>
                </a:cubicBezTo>
                <a:cubicBezTo>
                  <a:pt x="151402" y="1541130"/>
                  <a:pt x="155723" y="1551296"/>
                  <a:pt x="164387" y="1555628"/>
                </a:cubicBezTo>
                <a:cubicBezTo>
                  <a:pt x="183760" y="1565315"/>
                  <a:pt x="204793" y="1571928"/>
                  <a:pt x="226032" y="1576176"/>
                </a:cubicBezTo>
                <a:cubicBezTo>
                  <a:pt x="324537" y="1595877"/>
                  <a:pt x="259984" y="1585206"/>
                  <a:pt x="421241" y="1596724"/>
                </a:cubicBezTo>
                <a:cubicBezTo>
                  <a:pt x="592758" y="1590598"/>
                  <a:pt x="634999" y="1609037"/>
                  <a:pt x="750014" y="1576176"/>
                </a:cubicBezTo>
                <a:cubicBezTo>
                  <a:pt x="760427" y="1573201"/>
                  <a:pt x="770562" y="1569327"/>
                  <a:pt x="780836" y="1565902"/>
                </a:cubicBezTo>
                <a:cubicBezTo>
                  <a:pt x="837249" y="1509489"/>
                  <a:pt x="815806" y="1543184"/>
                  <a:pt x="842481" y="1463160"/>
                </a:cubicBezTo>
                <a:lnTo>
                  <a:pt x="852755" y="1432338"/>
                </a:lnTo>
                <a:lnTo>
                  <a:pt x="863029" y="1401515"/>
                </a:lnTo>
                <a:cubicBezTo>
                  <a:pt x="859604" y="1333021"/>
                  <a:pt x="859579" y="1264272"/>
                  <a:pt x="852755" y="1196032"/>
                </a:cubicBezTo>
                <a:cubicBezTo>
                  <a:pt x="849280" y="1161280"/>
                  <a:pt x="839056" y="1127537"/>
                  <a:pt x="832207" y="1093290"/>
                </a:cubicBezTo>
                <a:cubicBezTo>
                  <a:pt x="828782" y="1076167"/>
                  <a:pt x="827455" y="1058486"/>
                  <a:pt x="821933" y="1041920"/>
                </a:cubicBezTo>
                <a:cubicBezTo>
                  <a:pt x="818508" y="1031646"/>
                  <a:pt x="814008" y="1021669"/>
                  <a:pt x="811659" y="1011097"/>
                </a:cubicBezTo>
                <a:cubicBezTo>
                  <a:pt x="787550" y="902609"/>
                  <a:pt x="814238" y="988014"/>
                  <a:pt x="791110" y="918630"/>
                </a:cubicBezTo>
                <a:cubicBezTo>
                  <a:pt x="787685" y="891232"/>
                  <a:pt x="784741" y="863770"/>
                  <a:pt x="780836" y="836437"/>
                </a:cubicBezTo>
                <a:cubicBezTo>
                  <a:pt x="777890" y="815815"/>
                  <a:pt x="772046" y="795571"/>
                  <a:pt x="770562" y="774792"/>
                </a:cubicBezTo>
                <a:cubicBezTo>
                  <a:pt x="765189" y="699562"/>
                  <a:pt x="764717" y="624052"/>
                  <a:pt x="760288" y="548760"/>
                </a:cubicBezTo>
                <a:cubicBezTo>
                  <a:pt x="757692" y="504629"/>
                  <a:pt x="750157" y="405640"/>
                  <a:pt x="739739" y="353551"/>
                </a:cubicBezTo>
                <a:cubicBezTo>
                  <a:pt x="726837" y="289043"/>
                  <a:pt x="718228" y="268469"/>
                  <a:pt x="698643" y="209713"/>
                </a:cubicBezTo>
                <a:lnTo>
                  <a:pt x="678095" y="148068"/>
                </a:lnTo>
                <a:cubicBezTo>
                  <a:pt x="664396" y="134369"/>
                  <a:pt x="647744" y="123091"/>
                  <a:pt x="636998" y="106971"/>
                </a:cubicBezTo>
                <a:cubicBezTo>
                  <a:pt x="601771" y="54131"/>
                  <a:pt x="634554" y="94743"/>
                  <a:pt x="585627" y="55601"/>
                </a:cubicBezTo>
                <a:cubicBezTo>
                  <a:pt x="578063" y="49550"/>
                  <a:pt x="573743" y="39384"/>
                  <a:pt x="565079" y="35052"/>
                </a:cubicBezTo>
                <a:cubicBezTo>
                  <a:pt x="545706" y="25365"/>
                  <a:pt x="523982" y="21353"/>
                  <a:pt x="503434" y="14504"/>
                </a:cubicBezTo>
                <a:cubicBezTo>
                  <a:pt x="410881" y="-16346"/>
                  <a:pt x="361308" y="11079"/>
                  <a:pt x="297951" y="1450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88013" y="3973513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19638" y="3802063"/>
            <a:ext cx="179387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65525" y="4414838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768725" y="3849688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568700" y="3195638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240" name="Oval 26"/>
          <p:cNvSpPr>
            <a:spLocks noChangeArrowheads="1"/>
          </p:cNvSpPr>
          <p:nvPr/>
        </p:nvSpPr>
        <p:spPr bwMode="auto">
          <a:xfrm>
            <a:off x="3238500" y="3795713"/>
            <a:ext cx="66675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Oval 57"/>
          <p:cNvSpPr/>
          <p:nvPr/>
        </p:nvSpPr>
        <p:spPr>
          <a:xfrm>
            <a:off x="3182938" y="3741738"/>
            <a:ext cx="177800" cy="176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242" name="Oval 27"/>
          <p:cNvSpPr>
            <a:spLocks noChangeArrowheads="1"/>
          </p:cNvSpPr>
          <p:nvPr/>
        </p:nvSpPr>
        <p:spPr bwMode="auto">
          <a:xfrm>
            <a:off x="3081338" y="4340225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43" name="Oval 27"/>
          <p:cNvSpPr>
            <a:spLocks noChangeArrowheads="1"/>
          </p:cNvSpPr>
          <p:nvPr/>
        </p:nvSpPr>
        <p:spPr bwMode="auto">
          <a:xfrm>
            <a:off x="3667125" y="4916488"/>
            <a:ext cx="66675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44" name="Oval 27"/>
          <p:cNvSpPr>
            <a:spLocks noChangeArrowheads="1"/>
          </p:cNvSpPr>
          <p:nvPr/>
        </p:nvSpPr>
        <p:spPr bwMode="auto">
          <a:xfrm>
            <a:off x="4741863" y="4899025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45" name="Oval 27"/>
          <p:cNvSpPr>
            <a:spLocks noChangeArrowheads="1"/>
          </p:cNvSpPr>
          <p:nvPr/>
        </p:nvSpPr>
        <p:spPr bwMode="auto">
          <a:xfrm>
            <a:off x="4602163" y="44958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46" name="Oval 27"/>
          <p:cNvSpPr>
            <a:spLocks noChangeArrowheads="1"/>
          </p:cNvSpPr>
          <p:nvPr/>
        </p:nvSpPr>
        <p:spPr bwMode="auto">
          <a:xfrm>
            <a:off x="4824413" y="4183063"/>
            <a:ext cx="68262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47" name="Oval 28"/>
          <p:cNvSpPr>
            <a:spLocks noChangeArrowheads="1"/>
          </p:cNvSpPr>
          <p:nvPr/>
        </p:nvSpPr>
        <p:spPr bwMode="auto">
          <a:xfrm>
            <a:off x="5154613" y="2924175"/>
            <a:ext cx="65087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" name="Oval 70"/>
          <p:cNvSpPr/>
          <p:nvPr/>
        </p:nvSpPr>
        <p:spPr>
          <a:xfrm>
            <a:off x="5113338" y="2884488"/>
            <a:ext cx="179387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r>
              <a:rPr lang="en-US" altLang="en-US" smtClean="0"/>
              <a:t>Equivalence Partitioning</a:t>
            </a:r>
          </a:p>
        </p:txBody>
      </p:sp>
      <p:sp>
        <p:nvSpPr>
          <p:cNvPr id="96259" name="Text Placeholder 2"/>
          <p:cNvSpPr>
            <a:spLocks noGrp="1"/>
          </p:cNvSpPr>
          <p:nvPr>
            <p:ph type="body" sz="half" idx="1"/>
          </p:nvPr>
        </p:nvSpPr>
        <p:spPr>
          <a:xfrm>
            <a:off x="800100" y="1341438"/>
            <a:ext cx="8026400" cy="395446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When designing test cases, you may use different definitions of “equivalence”, each of which will partition the test case space differently</a:t>
            </a:r>
          </a:p>
          <a:p>
            <a:pPr lvl="1">
              <a:spcBef>
                <a:spcPts val="1200"/>
              </a:spcBef>
            </a:pP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Example: 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int Add(n1, n2, n3, …)</a:t>
            </a:r>
          </a:p>
          <a:p>
            <a:pPr lvl="2">
              <a:spcBef>
                <a:spcPts val="1200"/>
              </a:spcBef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Definition 1: partition test cases by the number of inputs (1, 2, 3, etc.)</a:t>
            </a:r>
          </a:p>
          <a:p>
            <a:pPr lvl="2">
              <a:spcBef>
                <a:spcPts val="1200"/>
              </a:spcBef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Definition 2: partition test cases by the number signs they contain (positive, negative, both)</a:t>
            </a:r>
          </a:p>
          <a:p>
            <a:pPr lvl="2">
              <a:spcBef>
                <a:spcPts val="1200"/>
              </a:spcBef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Definition 3: partition test cases by the magnitude of operands (large numbers, small numbers, both)</a:t>
            </a:r>
          </a:p>
          <a:p>
            <a:pPr lvl="2">
              <a:spcBef>
                <a:spcPts val="1200"/>
              </a:spcBef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Etc.</a:t>
            </a:r>
          </a:p>
          <a:p>
            <a:pPr>
              <a:spcBef>
                <a:spcPts val="1200"/>
              </a:spcBef>
              <a:buFontTx/>
              <a:buNone/>
            </a:pPr>
            <a:endParaRPr lang="en-US" altLang="en-US" sz="20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1200"/>
              </a:spcBef>
            </a:pPr>
            <a:endParaRPr lang="en-US" altLang="en-US" sz="20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r>
              <a:rPr lang="en-US" altLang="en-US" smtClean="0"/>
              <a:t>Equivalence Partitioning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sz="half" idx="1"/>
          </p:nvPr>
        </p:nvSpPr>
        <p:spPr>
          <a:xfrm>
            <a:off x="633413" y="1468438"/>
            <a:ext cx="7939087" cy="4259262"/>
          </a:xfrm>
        </p:spPr>
        <p:txBody>
          <a:bodyPr/>
          <a:lstStyle/>
          <a:p>
            <a:r>
              <a:rPr lang="en-US" altLang="en-US" sz="20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When designing test cases, you may use different definitions of “equivalence”, each of which will partition the test case space differently</a:t>
            </a:r>
          </a:p>
          <a:p>
            <a:pPr lvl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Example: </a:t>
            </a:r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string Fetch(URL)</a:t>
            </a:r>
          </a:p>
          <a:p>
            <a:pPr lvl="2"/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Definition 1: partition test cases by URL protocol (“http”, “https”, “ftp”, “file”, etc.)</a:t>
            </a:r>
          </a:p>
          <a:p>
            <a:pPr lvl="2"/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Definition 2: partition test cases by type of file being retrieved (HTML, GIF, JPEG, Plain Text, etc.)</a:t>
            </a:r>
          </a:p>
          <a:p>
            <a:pPr lvl="2"/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Equivalence Definition 3: partition test cases by length of URL (very short, short, medium, long, very long, etc.)</a:t>
            </a:r>
          </a:p>
          <a:p>
            <a:pPr lvl="2"/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Etc.</a:t>
            </a:r>
          </a:p>
          <a:p>
            <a:pPr>
              <a:buFontTx/>
              <a:buNone/>
            </a:pPr>
            <a:endParaRPr lang="en-US" altLang="en-US" sz="20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0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Equivalence Partitioning - examples</a:t>
            </a:r>
          </a:p>
        </p:txBody>
      </p:sp>
      <p:graphicFrame>
        <p:nvGraphicFramePr>
          <p:cNvPr id="194584" name="Group 24"/>
          <p:cNvGraphicFramePr>
            <a:graphicFrameLocks noGrp="1"/>
          </p:cNvGraphicFramePr>
          <p:nvPr>
            <p:ph sz="half" idx="2"/>
          </p:nvPr>
        </p:nvGraphicFramePr>
        <p:xfrm>
          <a:off x="1117600" y="1760538"/>
          <a:ext cx="6908799" cy="2647950"/>
        </p:xfrm>
        <a:graphic>
          <a:graphicData uri="http://schemas.openxmlformats.org/drawingml/2006/table">
            <a:tbl>
              <a:tblPr/>
              <a:tblGrid>
                <a:gridCol w="2302933"/>
                <a:gridCol w="2302933"/>
                <a:gridCol w="2302933"/>
              </a:tblGrid>
              <a:tr h="338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marL="81280" marR="81280" marT="40654" marB="406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Valid Equivalence Classes</a:t>
                      </a: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Invalid Equivalence Classes</a:t>
                      </a: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4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-99 &lt;= N &lt;= 99</a:t>
                      </a:r>
                    </a:p>
                  </a:txBody>
                  <a:tcPr marL="81280" marR="81280" marT="40654" marB="406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4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Suffix: Any 4 digits</a:t>
                      </a:r>
                    </a:p>
                  </a:txBody>
                  <a:tcPr marL="81280" marR="81280" marT="40654" marB="406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95525" y="244475"/>
            <a:ext cx="4568825" cy="1016000"/>
          </a:xfrm>
        </p:spPr>
        <p:txBody>
          <a:bodyPr/>
          <a:lstStyle/>
          <a:p>
            <a:pPr eaLnBrk="1" hangingPunct="1"/>
            <a:r>
              <a:rPr lang="en-US" altLang="en-US" smtClean="0"/>
              <a:t>Testing Strategy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3300" y="1897063"/>
            <a:ext cx="7531100" cy="3716337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 begin by ‘testing-in-the-small’ and move toward ‘testing-in-the-large’</a:t>
            </a:r>
          </a:p>
          <a:p>
            <a:pPr eaLnBrk="1" hangingPunct="1"/>
            <a:r>
              <a:rPr lang="en-US" altLang="en-US" sz="20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 conventional software</a:t>
            </a:r>
          </a:p>
          <a:p>
            <a:pPr lvl="1"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module (component) is our initial focus</a:t>
            </a:r>
          </a:p>
          <a:p>
            <a:pPr lvl="1"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Integration of modules follows</a:t>
            </a:r>
          </a:p>
          <a:p>
            <a:pPr eaLnBrk="1" hangingPunct="1"/>
            <a:r>
              <a:rPr lang="en-US" altLang="en-US" sz="20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 OO software</a:t>
            </a:r>
          </a:p>
          <a:p>
            <a:pPr lvl="1"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our focus when “testing in the small” changes from an individual module (the conventional view) to an OO class that encompasses attributes and operations and implies communication and collaboration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F43DEF-4C3C-4BFE-8077-2EBF70D55504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Equivalence Partitioning - examples</a:t>
            </a:r>
          </a:p>
        </p:txBody>
      </p:sp>
      <p:graphicFrame>
        <p:nvGraphicFramePr>
          <p:cNvPr id="198678" name="Group 22"/>
          <p:cNvGraphicFramePr>
            <a:graphicFrameLocks noGrp="1"/>
          </p:cNvGraphicFramePr>
          <p:nvPr>
            <p:ph sz="half" idx="2"/>
          </p:nvPr>
        </p:nvGraphicFramePr>
        <p:xfrm>
          <a:off x="1117600" y="1760538"/>
          <a:ext cx="6908799" cy="2832100"/>
        </p:xfrm>
        <a:graphic>
          <a:graphicData uri="http://schemas.openxmlformats.org/drawingml/2006/table">
            <a:tbl>
              <a:tblPr/>
              <a:tblGrid>
                <a:gridCol w="2302933"/>
                <a:gridCol w="2302933"/>
                <a:gridCol w="2302933"/>
              </a:tblGrid>
              <a:tr h="33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marL="81280" marR="81280" marT="40652" marB="40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Valid Equivalence Classes</a:t>
                      </a:r>
                    </a:p>
                  </a:txBody>
                  <a:tcPr marL="81280" marR="81280" marT="40652" marB="40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Invalid Equivalence Classes</a:t>
                      </a:r>
                    </a:p>
                  </a:txBody>
                  <a:tcPr marL="81280" marR="81280" marT="40652" marB="40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-99 &lt;= N &lt;= 99</a:t>
                      </a:r>
                    </a:p>
                  </a:txBody>
                  <a:tcPr marL="81280" marR="81280" marT="40652" marB="40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[-99, -10]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[-9, 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[1, 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[10, 99]</a:t>
                      </a:r>
                    </a:p>
                  </a:txBody>
                  <a:tcPr marL="81280" marR="81280" marT="40652" marB="40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L="81280" marR="81280" marT="40652" marB="40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4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Suffix: Any 4 digits</a:t>
                      </a:r>
                    </a:p>
                  </a:txBody>
                  <a:tcPr marL="81280" marR="81280" marT="40652" marB="40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280" marR="81280" marT="40652" marB="40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L="81280" marR="81280" marT="40652" marB="40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Equivalence Partitioning - examples</a:t>
            </a:r>
          </a:p>
        </p:txBody>
      </p:sp>
      <p:graphicFrame>
        <p:nvGraphicFramePr>
          <p:cNvPr id="199701" name="Group 21"/>
          <p:cNvGraphicFramePr>
            <a:graphicFrameLocks noGrp="1"/>
          </p:cNvGraphicFramePr>
          <p:nvPr>
            <p:ph sz="half" idx="2"/>
          </p:nvPr>
        </p:nvGraphicFramePr>
        <p:xfrm>
          <a:off x="1117600" y="1760538"/>
          <a:ext cx="6908799" cy="3276600"/>
        </p:xfrm>
        <a:graphic>
          <a:graphicData uri="http://schemas.openxmlformats.org/drawingml/2006/table">
            <a:tbl>
              <a:tblPr/>
              <a:tblGrid>
                <a:gridCol w="2302933"/>
                <a:gridCol w="2302933"/>
                <a:gridCol w="2302933"/>
              </a:tblGrid>
              <a:tr h="33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marL="81280" marR="81280" marT="40653" marB="40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Valid Equivalence Classes</a:t>
                      </a:r>
                    </a:p>
                  </a:txBody>
                  <a:tcPr marL="81280" marR="81280" marT="40653" marB="40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Invalid Equivalence Classes</a:t>
                      </a:r>
                    </a:p>
                  </a:txBody>
                  <a:tcPr marL="81280" marR="81280" marT="40653" marB="40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9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-99 &lt;= N &lt;= 99</a:t>
                      </a:r>
                    </a:p>
                  </a:txBody>
                  <a:tcPr marL="81280" marR="81280" marT="40653" marB="40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[-99, -10]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[-9, 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[1, 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[10, 99]</a:t>
                      </a:r>
                    </a:p>
                  </a:txBody>
                  <a:tcPr marL="81280" marR="81280" marT="40653" marB="40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 -99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Malformed numbers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{12-, 1-2-3, 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Non-numeric strings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{junk, 1E2, $13}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Empty value</a:t>
                      </a:r>
                    </a:p>
                  </a:txBody>
                  <a:tcPr marL="81280" marR="81280" marT="40653" marB="40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Suffix: Any 4 digits</a:t>
                      </a:r>
                    </a:p>
                  </a:txBody>
                  <a:tcPr marL="81280" marR="81280" marT="40653" marB="40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L="81280" marR="81280" marT="40653" marB="40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L="81280" marR="81280" marT="40653" marB="40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Equivalence Partitioning - examples</a:t>
            </a:r>
          </a:p>
        </p:txBody>
      </p:sp>
      <p:graphicFrame>
        <p:nvGraphicFramePr>
          <p:cNvPr id="200725" name="Group 21"/>
          <p:cNvGraphicFramePr>
            <a:graphicFrameLocks noGrp="1"/>
          </p:cNvGraphicFramePr>
          <p:nvPr>
            <p:ph sz="half" idx="2"/>
          </p:nvPr>
        </p:nvGraphicFramePr>
        <p:xfrm>
          <a:off x="1117600" y="1760538"/>
          <a:ext cx="6908799" cy="3536950"/>
        </p:xfrm>
        <a:graphic>
          <a:graphicData uri="http://schemas.openxmlformats.org/drawingml/2006/table">
            <a:tbl>
              <a:tblPr/>
              <a:tblGrid>
                <a:gridCol w="2302933"/>
                <a:gridCol w="2302933"/>
                <a:gridCol w="2302933"/>
              </a:tblGrid>
              <a:tr h="338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marL="81280" marR="81280" marT="40655" marB="406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Valid Equivalence Classes</a:t>
                      </a:r>
                    </a:p>
                  </a:txBody>
                  <a:tcPr marL="81280" marR="81280" marT="40655" marB="40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Invalid Equivalence Classes</a:t>
                      </a:r>
                    </a:p>
                  </a:txBody>
                  <a:tcPr marL="81280" marR="81280" marT="40655" marB="40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9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-99 &lt;= N &lt;= 99</a:t>
                      </a:r>
                    </a:p>
                  </a:txBody>
                  <a:tcPr marL="81280" marR="81280" marT="40655" marB="406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[-99, -10]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[-9, 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[1, 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[10, 99]</a:t>
                      </a:r>
                    </a:p>
                  </a:txBody>
                  <a:tcPr marL="81280" marR="81280" marT="40655" marB="40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 -99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Malformed numbers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{12-, 1-2-3, 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Non-numeric strings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{junk, 1E2, $13}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Empty value</a:t>
                      </a:r>
                    </a:p>
                  </a:txBody>
                  <a:tcPr marL="81280" marR="81280" marT="40655" marB="40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8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Suffix: Any 4 digits</a:t>
                      </a:r>
                    </a:p>
                  </a:txBody>
                  <a:tcPr marL="81280" marR="81280" marT="40655" marB="406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(555)555-5555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555-555-5555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 &lt;= Area code &lt;= 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 &lt; Prefix &lt;= 999</a:t>
                      </a:r>
                    </a:p>
                  </a:txBody>
                  <a:tcPr marL="81280" marR="81280" marT="40655" marB="40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L="81280" marR="81280" marT="40655" marB="40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Equivalence Partitioning - examples</a:t>
            </a:r>
          </a:p>
        </p:txBody>
      </p:sp>
      <p:graphicFrame>
        <p:nvGraphicFramePr>
          <p:cNvPr id="161849" name="Group 57"/>
          <p:cNvGraphicFramePr>
            <a:graphicFrameLocks noGrp="1"/>
          </p:cNvGraphicFramePr>
          <p:nvPr>
            <p:ph sz="half" idx="2"/>
          </p:nvPr>
        </p:nvGraphicFramePr>
        <p:xfrm>
          <a:off x="1117600" y="1760538"/>
          <a:ext cx="6908799" cy="3709987"/>
        </p:xfrm>
        <a:graphic>
          <a:graphicData uri="http://schemas.openxmlformats.org/drawingml/2006/table">
            <a:tbl>
              <a:tblPr/>
              <a:tblGrid>
                <a:gridCol w="2302933"/>
                <a:gridCol w="2302933"/>
                <a:gridCol w="2302933"/>
              </a:tblGrid>
              <a:tr h="33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marL="81280" marR="81280" marT="40650" marB="40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Valid Equivalence Classes</a:t>
                      </a:r>
                    </a:p>
                  </a:txBody>
                  <a:tcPr marL="81280" marR="81280" marT="40650" marB="40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Invalid Equivalence Classes</a:t>
                      </a:r>
                    </a:p>
                  </a:txBody>
                  <a:tcPr marL="81280" marR="81280" marT="40650" marB="40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9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-99 &lt;= N &lt;= 99</a:t>
                      </a:r>
                    </a:p>
                  </a:txBody>
                  <a:tcPr marL="81280" marR="81280" marT="40650" marB="40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[-99, -10]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[-9, 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[1, 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[10, 99]</a:t>
                      </a:r>
                    </a:p>
                  </a:txBody>
                  <a:tcPr marL="81280" marR="81280" marT="40650" marB="40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 -99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Malformed numbers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{12-, 1-2-3, 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Non-numeric strings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{junk, 1E2, $13}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Empty value</a:t>
                      </a:r>
                    </a:p>
                  </a:txBody>
                  <a:tcPr marL="81280" marR="81280" marT="40650" marB="40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2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Suffix: Any 4 digits</a:t>
                      </a:r>
                    </a:p>
                  </a:txBody>
                  <a:tcPr marL="81280" marR="81280" marT="40650" marB="40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(555)555-5555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555-555-5555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 &lt;= Area code &lt;= 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 &lt; Prefix &lt;= 999</a:t>
                      </a:r>
                    </a:p>
                  </a:txBody>
                  <a:tcPr marL="81280" marR="81280" marT="40650" marB="40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Invalid format 5555555, (555)(555)5555, etc.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 &lt; 200 or &gt; 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 with non-numeric characters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Similar for Prefix and Suffix</a:t>
                      </a:r>
                    </a:p>
                  </a:txBody>
                  <a:tcPr marL="81280" marR="81280" marT="40650" marB="40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688" y="236538"/>
            <a:ext cx="6589712" cy="728662"/>
          </a:xfrm>
        </p:spPr>
        <p:txBody>
          <a:bodyPr/>
          <a:lstStyle/>
          <a:p>
            <a:pPr eaLnBrk="1" hangingPunct="1"/>
            <a:r>
              <a:rPr lang="en-US" altLang="en-US" smtClean="0"/>
              <a:t>Boundary Value Analysis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800" y="1201738"/>
            <a:ext cx="7620000" cy="4500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When choosing values from an equivalence class to test, use the values that are most likely to cause the program to fail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Errors tend to occur at the boundaries of equivalence classes rather than at the "center"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 (200 &lt; areaCode &amp;&amp; areaCode &lt; 999) { // valid area code 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Wrong!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 (200 &lt;= areaCode &amp;&amp; areaCode &lt;= 999) { // valid area code 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Testing area codes 200 and 999 would catch this error, but a center value like 770 would not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addition to testing center values, we should also test boundary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Right on a boundary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Very close to a boundary on either side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Boundary Value Analysis</a:t>
            </a:r>
          </a:p>
        </p:txBody>
      </p:sp>
      <p:sp>
        <p:nvSpPr>
          <p:cNvPr id="1126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7763" y="1792288"/>
            <a:ext cx="6908800" cy="744537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Create test cases to test boundaries of equivalence classes</a:t>
            </a:r>
          </a:p>
        </p:txBody>
      </p:sp>
      <p:sp>
        <p:nvSpPr>
          <p:cNvPr id="112644" name="Oval 2"/>
          <p:cNvSpPr>
            <a:spLocks noChangeArrowheads="1"/>
          </p:cNvSpPr>
          <p:nvPr/>
        </p:nvSpPr>
        <p:spPr bwMode="auto">
          <a:xfrm>
            <a:off x="2811463" y="2370138"/>
            <a:ext cx="3589337" cy="3319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45" name="Line 3"/>
          <p:cNvSpPr>
            <a:spLocks noChangeShapeType="1"/>
          </p:cNvSpPr>
          <p:nvPr/>
        </p:nvSpPr>
        <p:spPr bwMode="auto">
          <a:xfrm>
            <a:off x="4300538" y="2370138"/>
            <a:ext cx="0" cy="331946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6" name="Oval 18"/>
          <p:cNvSpPr>
            <a:spLocks noChangeArrowheads="1"/>
          </p:cNvSpPr>
          <p:nvPr/>
        </p:nvSpPr>
        <p:spPr bwMode="auto">
          <a:xfrm>
            <a:off x="4706938" y="32512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47" name="Oval 19"/>
          <p:cNvSpPr>
            <a:spLocks noChangeArrowheads="1"/>
          </p:cNvSpPr>
          <p:nvPr/>
        </p:nvSpPr>
        <p:spPr bwMode="auto">
          <a:xfrm>
            <a:off x="4503738" y="2573338"/>
            <a:ext cx="68262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48" name="Oval 20"/>
          <p:cNvSpPr>
            <a:spLocks noChangeArrowheads="1"/>
          </p:cNvSpPr>
          <p:nvPr/>
        </p:nvSpPr>
        <p:spPr bwMode="auto">
          <a:xfrm>
            <a:off x="5688013" y="35433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49" name="Oval 21"/>
          <p:cNvSpPr>
            <a:spLocks noChangeArrowheads="1"/>
          </p:cNvSpPr>
          <p:nvPr/>
        </p:nvSpPr>
        <p:spPr bwMode="auto">
          <a:xfrm>
            <a:off x="4775200" y="3860800"/>
            <a:ext cx="68263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50" name="Oval 25"/>
          <p:cNvSpPr>
            <a:spLocks noChangeArrowheads="1"/>
          </p:cNvSpPr>
          <p:nvPr/>
        </p:nvSpPr>
        <p:spPr bwMode="auto">
          <a:xfrm>
            <a:off x="3962400" y="2641600"/>
            <a:ext cx="68263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51" name="Oval 26"/>
          <p:cNvSpPr>
            <a:spLocks noChangeArrowheads="1"/>
          </p:cNvSpPr>
          <p:nvPr/>
        </p:nvSpPr>
        <p:spPr bwMode="auto">
          <a:xfrm>
            <a:off x="3624263" y="32512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52" name="Oval 27"/>
          <p:cNvSpPr>
            <a:spLocks noChangeArrowheads="1"/>
          </p:cNvSpPr>
          <p:nvPr/>
        </p:nvSpPr>
        <p:spPr bwMode="auto">
          <a:xfrm>
            <a:off x="3014663" y="400685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53" name="Oval 28"/>
          <p:cNvSpPr>
            <a:spLocks noChangeArrowheads="1"/>
          </p:cNvSpPr>
          <p:nvPr/>
        </p:nvSpPr>
        <p:spPr bwMode="auto">
          <a:xfrm>
            <a:off x="3624263" y="4470400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54" name="Oval 29"/>
          <p:cNvSpPr>
            <a:spLocks noChangeArrowheads="1"/>
          </p:cNvSpPr>
          <p:nvPr/>
        </p:nvSpPr>
        <p:spPr bwMode="auto">
          <a:xfrm>
            <a:off x="3690938" y="52832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Freeform 43"/>
          <p:cNvSpPr/>
          <p:nvPr/>
        </p:nvSpPr>
        <p:spPr>
          <a:xfrm>
            <a:off x="3476625" y="2546350"/>
            <a:ext cx="673100" cy="996950"/>
          </a:xfrm>
          <a:custGeom>
            <a:avLst/>
            <a:gdLst>
              <a:gd name="connsiteX0" fmla="*/ 688369 w 758189"/>
              <a:gd name="connsiteY0" fmla="*/ 11439 h 1121048"/>
              <a:gd name="connsiteX1" fmla="*/ 626724 w 758189"/>
              <a:gd name="connsiteY1" fmla="*/ 1165 h 1121048"/>
              <a:gd name="connsiteX2" fmla="*/ 400692 w 758189"/>
              <a:gd name="connsiteY2" fmla="*/ 21713 h 1121048"/>
              <a:gd name="connsiteX3" fmla="*/ 359596 w 758189"/>
              <a:gd name="connsiteY3" fmla="*/ 73084 h 1121048"/>
              <a:gd name="connsiteX4" fmla="*/ 339047 w 758189"/>
              <a:gd name="connsiteY4" fmla="*/ 93632 h 1121048"/>
              <a:gd name="connsiteX5" fmla="*/ 308225 w 758189"/>
              <a:gd name="connsiteY5" fmla="*/ 186100 h 1121048"/>
              <a:gd name="connsiteX6" fmla="*/ 297951 w 758189"/>
              <a:gd name="connsiteY6" fmla="*/ 216922 h 1121048"/>
              <a:gd name="connsiteX7" fmla="*/ 287677 w 758189"/>
              <a:gd name="connsiteY7" fmla="*/ 299115 h 1121048"/>
              <a:gd name="connsiteX8" fmla="*/ 267128 w 758189"/>
              <a:gd name="connsiteY8" fmla="*/ 391583 h 1121048"/>
              <a:gd name="connsiteX9" fmla="*/ 205483 w 758189"/>
              <a:gd name="connsiteY9" fmla="*/ 463502 h 1121048"/>
              <a:gd name="connsiteX10" fmla="*/ 174661 w 758189"/>
              <a:gd name="connsiteY10" fmla="*/ 473776 h 1121048"/>
              <a:gd name="connsiteX11" fmla="*/ 123290 w 758189"/>
              <a:gd name="connsiteY11" fmla="*/ 514873 h 1121048"/>
              <a:gd name="connsiteX12" fmla="*/ 92468 w 758189"/>
              <a:gd name="connsiteY12" fmla="*/ 525147 h 1121048"/>
              <a:gd name="connsiteX13" fmla="*/ 51371 w 758189"/>
              <a:gd name="connsiteY13" fmla="*/ 566244 h 1121048"/>
              <a:gd name="connsiteX14" fmla="*/ 20548 w 758189"/>
              <a:gd name="connsiteY14" fmla="*/ 617614 h 1121048"/>
              <a:gd name="connsiteX15" fmla="*/ 10274 w 758189"/>
              <a:gd name="connsiteY15" fmla="*/ 658711 h 1121048"/>
              <a:gd name="connsiteX16" fmla="*/ 0 w 758189"/>
              <a:gd name="connsiteY16" fmla="*/ 689533 h 1121048"/>
              <a:gd name="connsiteX17" fmla="*/ 10274 w 758189"/>
              <a:gd name="connsiteY17" fmla="*/ 997758 h 1121048"/>
              <a:gd name="connsiteX18" fmla="*/ 20548 w 758189"/>
              <a:gd name="connsiteY18" fmla="*/ 1028581 h 1121048"/>
              <a:gd name="connsiteX19" fmla="*/ 41097 w 758189"/>
              <a:gd name="connsiteY19" fmla="*/ 1049129 h 1121048"/>
              <a:gd name="connsiteX20" fmla="*/ 123290 w 758189"/>
              <a:gd name="connsiteY20" fmla="*/ 1100500 h 1121048"/>
              <a:gd name="connsiteX21" fmla="*/ 154112 w 758189"/>
              <a:gd name="connsiteY21" fmla="*/ 1110774 h 1121048"/>
              <a:gd name="connsiteX22" fmla="*/ 184935 w 758189"/>
              <a:gd name="connsiteY22" fmla="*/ 1121048 h 1121048"/>
              <a:gd name="connsiteX23" fmla="*/ 400692 w 758189"/>
              <a:gd name="connsiteY23" fmla="*/ 1110774 h 1121048"/>
              <a:gd name="connsiteX24" fmla="*/ 431515 w 758189"/>
              <a:gd name="connsiteY24" fmla="*/ 1100500 h 1121048"/>
              <a:gd name="connsiteX25" fmla="*/ 452063 w 758189"/>
              <a:gd name="connsiteY25" fmla="*/ 1079951 h 1121048"/>
              <a:gd name="connsiteX26" fmla="*/ 493160 w 758189"/>
              <a:gd name="connsiteY26" fmla="*/ 1018306 h 1121048"/>
              <a:gd name="connsiteX27" fmla="*/ 534256 w 758189"/>
              <a:gd name="connsiteY27" fmla="*/ 895017 h 1121048"/>
              <a:gd name="connsiteX28" fmla="*/ 544530 w 758189"/>
              <a:gd name="connsiteY28" fmla="*/ 864194 h 1121048"/>
              <a:gd name="connsiteX29" fmla="*/ 585627 w 758189"/>
              <a:gd name="connsiteY29" fmla="*/ 812823 h 1121048"/>
              <a:gd name="connsiteX30" fmla="*/ 606175 w 758189"/>
              <a:gd name="connsiteY30" fmla="*/ 751178 h 1121048"/>
              <a:gd name="connsiteX31" fmla="*/ 616450 w 758189"/>
              <a:gd name="connsiteY31" fmla="*/ 720356 h 1121048"/>
              <a:gd name="connsiteX32" fmla="*/ 647272 w 758189"/>
              <a:gd name="connsiteY32" fmla="*/ 689533 h 1121048"/>
              <a:gd name="connsiteX33" fmla="*/ 667820 w 758189"/>
              <a:gd name="connsiteY33" fmla="*/ 627888 h 1121048"/>
              <a:gd name="connsiteX34" fmla="*/ 678095 w 758189"/>
              <a:gd name="connsiteY34" fmla="*/ 597066 h 1121048"/>
              <a:gd name="connsiteX35" fmla="*/ 698643 w 758189"/>
              <a:gd name="connsiteY35" fmla="*/ 566244 h 1121048"/>
              <a:gd name="connsiteX36" fmla="*/ 719191 w 758189"/>
              <a:gd name="connsiteY36" fmla="*/ 504599 h 1121048"/>
              <a:gd name="connsiteX37" fmla="*/ 739739 w 758189"/>
              <a:gd name="connsiteY37" fmla="*/ 432679 h 1121048"/>
              <a:gd name="connsiteX38" fmla="*/ 739739 w 758189"/>
              <a:gd name="connsiteY38" fmla="*/ 31987 h 1121048"/>
              <a:gd name="connsiteX39" fmla="*/ 678095 w 758189"/>
              <a:gd name="connsiteY39" fmla="*/ 11439 h 1121048"/>
              <a:gd name="connsiteX40" fmla="*/ 585627 w 758189"/>
              <a:gd name="connsiteY40" fmla="*/ 11439 h 112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58189" h="1121048">
                <a:moveTo>
                  <a:pt x="688369" y="11439"/>
                </a:moveTo>
                <a:cubicBezTo>
                  <a:pt x="667821" y="8014"/>
                  <a:pt x="647556" y="1165"/>
                  <a:pt x="626724" y="1165"/>
                </a:cubicBezTo>
                <a:cubicBezTo>
                  <a:pt x="453231" y="1165"/>
                  <a:pt x="487924" y="-7363"/>
                  <a:pt x="400692" y="21713"/>
                </a:cubicBezTo>
                <a:cubicBezTo>
                  <a:pt x="351069" y="71338"/>
                  <a:pt x="411450" y="8268"/>
                  <a:pt x="359596" y="73084"/>
                </a:cubicBezTo>
                <a:cubicBezTo>
                  <a:pt x="353545" y="80648"/>
                  <a:pt x="345897" y="86783"/>
                  <a:pt x="339047" y="93632"/>
                </a:cubicBezTo>
                <a:lnTo>
                  <a:pt x="308225" y="186100"/>
                </a:lnTo>
                <a:lnTo>
                  <a:pt x="297951" y="216922"/>
                </a:lnTo>
                <a:cubicBezTo>
                  <a:pt x="294526" y="244320"/>
                  <a:pt x="291582" y="271782"/>
                  <a:pt x="287677" y="299115"/>
                </a:cubicBezTo>
                <a:cubicBezTo>
                  <a:pt x="284521" y="321209"/>
                  <a:pt x="279363" y="367113"/>
                  <a:pt x="267128" y="391583"/>
                </a:cubicBezTo>
                <a:cubicBezTo>
                  <a:pt x="257926" y="409988"/>
                  <a:pt x="220650" y="458446"/>
                  <a:pt x="205483" y="463502"/>
                </a:cubicBezTo>
                <a:cubicBezTo>
                  <a:pt x="195209" y="466927"/>
                  <a:pt x="184347" y="468933"/>
                  <a:pt x="174661" y="473776"/>
                </a:cubicBezTo>
                <a:cubicBezTo>
                  <a:pt x="51295" y="535458"/>
                  <a:pt x="218843" y="457539"/>
                  <a:pt x="123290" y="514873"/>
                </a:cubicBezTo>
                <a:cubicBezTo>
                  <a:pt x="114004" y="520445"/>
                  <a:pt x="102742" y="521722"/>
                  <a:pt x="92468" y="525147"/>
                </a:cubicBezTo>
                <a:cubicBezTo>
                  <a:pt x="78769" y="538846"/>
                  <a:pt x="57497" y="547865"/>
                  <a:pt x="51371" y="566244"/>
                </a:cubicBezTo>
                <a:cubicBezTo>
                  <a:pt x="38034" y="606256"/>
                  <a:pt x="48755" y="589408"/>
                  <a:pt x="20548" y="617614"/>
                </a:cubicBezTo>
                <a:cubicBezTo>
                  <a:pt x="17123" y="631313"/>
                  <a:pt x="14153" y="645134"/>
                  <a:pt x="10274" y="658711"/>
                </a:cubicBezTo>
                <a:cubicBezTo>
                  <a:pt x="7299" y="669124"/>
                  <a:pt x="0" y="678703"/>
                  <a:pt x="0" y="689533"/>
                </a:cubicBezTo>
                <a:cubicBezTo>
                  <a:pt x="0" y="792332"/>
                  <a:pt x="4055" y="895148"/>
                  <a:pt x="10274" y="997758"/>
                </a:cubicBezTo>
                <a:cubicBezTo>
                  <a:pt x="10929" y="1008568"/>
                  <a:pt x="14976" y="1019294"/>
                  <a:pt x="20548" y="1028581"/>
                </a:cubicBezTo>
                <a:cubicBezTo>
                  <a:pt x="25532" y="1036887"/>
                  <a:pt x="35046" y="1041565"/>
                  <a:pt x="41097" y="1049129"/>
                </a:cubicBezTo>
                <a:cubicBezTo>
                  <a:pt x="82542" y="1100934"/>
                  <a:pt x="34350" y="1070853"/>
                  <a:pt x="123290" y="1100500"/>
                </a:cubicBezTo>
                <a:lnTo>
                  <a:pt x="154112" y="1110774"/>
                </a:lnTo>
                <a:lnTo>
                  <a:pt x="184935" y="1121048"/>
                </a:lnTo>
                <a:cubicBezTo>
                  <a:pt x="256854" y="1117623"/>
                  <a:pt x="328940" y="1116753"/>
                  <a:pt x="400692" y="1110774"/>
                </a:cubicBezTo>
                <a:cubicBezTo>
                  <a:pt x="411485" y="1109875"/>
                  <a:pt x="422228" y="1106072"/>
                  <a:pt x="431515" y="1100500"/>
                </a:cubicBezTo>
                <a:cubicBezTo>
                  <a:pt x="439821" y="1095516"/>
                  <a:pt x="446251" y="1087700"/>
                  <a:pt x="452063" y="1079951"/>
                </a:cubicBezTo>
                <a:cubicBezTo>
                  <a:pt x="466881" y="1060194"/>
                  <a:pt x="493160" y="1018306"/>
                  <a:pt x="493160" y="1018306"/>
                </a:cubicBezTo>
                <a:lnTo>
                  <a:pt x="534256" y="895017"/>
                </a:lnTo>
                <a:cubicBezTo>
                  <a:pt x="537681" y="884743"/>
                  <a:pt x="536872" y="871852"/>
                  <a:pt x="544530" y="864194"/>
                </a:cubicBezTo>
                <a:cubicBezTo>
                  <a:pt x="561611" y="847114"/>
                  <a:pt x="575257" y="836155"/>
                  <a:pt x="585627" y="812823"/>
                </a:cubicBezTo>
                <a:cubicBezTo>
                  <a:pt x="594424" y="793030"/>
                  <a:pt x="599325" y="771726"/>
                  <a:pt x="606175" y="751178"/>
                </a:cubicBezTo>
                <a:cubicBezTo>
                  <a:pt x="609600" y="740904"/>
                  <a:pt x="608792" y="728014"/>
                  <a:pt x="616450" y="720356"/>
                </a:cubicBezTo>
                <a:lnTo>
                  <a:pt x="647272" y="689533"/>
                </a:lnTo>
                <a:lnTo>
                  <a:pt x="667820" y="627888"/>
                </a:lnTo>
                <a:cubicBezTo>
                  <a:pt x="671245" y="617614"/>
                  <a:pt x="672088" y="606077"/>
                  <a:pt x="678095" y="597066"/>
                </a:cubicBezTo>
                <a:lnTo>
                  <a:pt x="698643" y="566244"/>
                </a:lnTo>
                <a:cubicBezTo>
                  <a:pt x="705492" y="545696"/>
                  <a:pt x="713938" y="525612"/>
                  <a:pt x="719191" y="504599"/>
                </a:cubicBezTo>
                <a:cubicBezTo>
                  <a:pt x="732092" y="452995"/>
                  <a:pt x="725000" y="476898"/>
                  <a:pt x="739739" y="432679"/>
                </a:cubicBezTo>
                <a:cubicBezTo>
                  <a:pt x="754975" y="295563"/>
                  <a:pt x="772234" y="180538"/>
                  <a:pt x="739739" y="31987"/>
                </a:cubicBezTo>
                <a:cubicBezTo>
                  <a:pt x="735110" y="10828"/>
                  <a:pt x="699754" y="11439"/>
                  <a:pt x="678095" y="11439"/>
                </a:cubicBezTo>
                <a:lnTo>
                  <a:pt x="585627" y="114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919413" y="3532188"/>
            <a:ext cx="703262" cy="1017587"/>
          </a:xfrm>
          <a:custGeom>
            <a:avLst/>
            <a:gdLst>
              <a:gd name="connsiteX0" fmla="*/ 688369 w 791110"/>
              <a:gd name="connsiteY0" fmla="*/ 0 h 1145720"/>
              <a:gd name="connsiteX1" fmla="*/ 585627 w 791110"/>
              <a:gd name="connsiteY1" fmla="*/ 30823 h 1145720"/>
              <a:gd name="connsiteX2" fmla="*/ 462337 w 791110"/>
              <a:gd name="connsiteY2" fmla="*/ 61645 h 1145720"/>
              <a:gd name="connsiteX3" fmla="*/ 359596 w 791110"/>
              <a:gd name="connsiteY3" fmla="*/ 92468 h 1145720"/>
              <a:gd name="connsiteX4" fmla="*/ 287677 w 791110"/>
              <a:gd name="connsiteY4" fmla="*/ 113016 h 1145720"/>
              <a:gd name="connsiteX5" fmla="*/ 215758 w 791110"/>
              <a:gd name="connsiteY5" fmla="*/ 184935 h 1145720"/>
              <a:gd name="connsiteX6" fmla="*/ 174661 w 791110"/>
              <a:gd name="connsiteY6" fmla="*/ 226032 h 1145720"/>
              <a:gd name="connsiteX7" fmla="*/ 154113 w 791110"/>
              <a:gd name="connsiteY7" fmla="*/ 256854 h 1145720"/>
              <a:gd name="connsiteX8" fmla="*/ 102742 w 791110"/>
              <a:gd name="connsiteY8" fmla="*/ 308225 h 1145720"/>
              <a:gd name="connsiteX9" fmla="*/ 61645 w 791110"/>
              <a:gd name="connsiteY9" fmla="*/ 380144 h 1145720"/>
              <a:gd name="connsiteX10" fmla="*/ 41097 w 791110"/>
              <a:gd name="connsiteY10" fmla="*/ 410967 h 1145720"/>
              <a:gd name="connsiteX11" fmla="*/ 10274 w 791110"/>
              <a:gd name="connsiteY11" fmla="*/ 523982 h 1145720"/>
              <a:gd name="connsiteX12" fmla="*/ 0 w 791110"/>
              <a:gd name="connsiteY12" fmla="*/ 606176 h 1145720"/>
              <a:gd name="connsiteX13" fmla="*/ 10274 w 791110"/>
              <a:gd name="connsiteY13" fmla="*/ 965771 h 1145720"/>
              <a:gd name="connsiteX14" fmla="*/ 30823 w 791110"/>
              <a:gd name="connsiteY14" fmla="*/ 1078787 h 1145720"/>
              <a:gd name="connsiteX15" fmla="*/ 51371 w 791110"/>
              <a:gd name="connsiteY15" fmla="*/ 1109609 h 1145720"/>
              <a:gd name="connsiteX16" fmla="*/ 82193 w 791110"/>
              <a:gd name="connsiteY16" fmla="*/ 1119883 h 1145720"/>
              <a:gd name="connsiteX17" fmla="*/ 154113 w 791110"/>
              <a:gd name="connsiteY17" fmla="*/ 1140432 h 1145720"/>
              <a:gd name="connsiteX18" fmla="*/ 380144 w 791110"/>
              <a:gd name="connsiteY18" fmla="*/ 1109609 h 1145720"/>
              <a:gd name="connsiteX19" fmla="*/ 410966 w 791110"/>
              <a:gd name="connsiteY19" fmla="*/ 1089061 h 1145720"/>
              <a:gd name="connsiteX20" fmla="*/ 421241 w 791110"/>
              <a:gd name="connsiteY20" fmla="*/ 1047964 h 1145720"/>
              <a:gd name="connsiteX21" fmla="*/ 410966 w 791110"/>
              <a:gd name="connsiteY21" fmla="*/ 893852 h 1145720"/>
              <a:gd name="connsiteX22" fmla="*/ 400692 w 791110"/>
              <a:gd name="connsiteY22" fmla="*/ 863029 h 1145720"/>
              <a:gd name="connsiteX23" fmla="*/ 390418 w 791110"/>
              <a:gd name="connsiteY23" fmla="*/ 821933 h 1145720"/>
              <a:gd name="connsiteX24" fmla="*/ 380144 w 791110"/>
              <a:gd name="connsiteY24" fmla="*/ 750014 h 1145720"/>
              <a:gd name="connsiteX25" fmla="*/ 390418 w 791110"/>
              <a:gd name="connsiteY25" fmla="*/ 647272 h 1145720"/>
              <a:gd name="connsiteX26" fmla="*/ 493160 w 791110"/>
              <a:gd name="connsiteY26" fmla="*/ 616450 h 1145720"/>
              <a:gd name="connsiteX27" fmla="*/ 554805 w 791110"/>
              <a:gd name="connsiteY27" fmla="*/ 606176 h 1145720"/>
              <a:gd name="connsiteX28" fmla="*/ 616450 w 791110"/>
              <a:gd name="connsiteY28" fmla="*/ 585627 h 1145720"/>
              <a:gd name="connsiteX29" fmla="*/ 647272 w 791110"/>
              <a:gd name="connsiteY29" fmla="*/ 575353 h 1145720"/>
              <a:gd name="connsiteX30" fmla="*/ 698643 w 791110"/>
              <a:gd name="connsiteY30" fmla="*/ 523982 h 1145720"/>
              <a:gd name="connsiteX31" fmla="*/ 729465 w 791110"/>
              <a:gd name="connsiteY31" fmla="*/ 493160 h 1145720"/>
              <a:gd name="connsiteX32" fmla="*/ 750014 w 791110"/>
              <a:gd name="connsiteY32" fmla="*/ 431515 h 1145720"/>
              <a:gd name="connsiteX33" fmla="*/ 760288 w 791110"/>
              <a:gd name="connsiteY33" fmla="*/ 400692 h 1145720"/>
              <a:gd name="connsiteX34" fmla="*/ 770562 w 791110"/>
              <a:gd name="connsiteY34" fmla="*/ 359596 h 1145720"/>
              <a:gd name="connsiteX35" fmla="*/ 791110 w 791110"/>
              <a:gd name="connsiteY35" fmla="*/ 246580 h 1145720"/>
              <a:gd name="connsiteX36" fmla="*/ 780836 w 791110"/>
              <a:gd name="connsiteY36" fmla="*/ 102742 h 1145720"/>
              <a:gd name="connsiteX37" fmla="*/ 750014 w 791110"/>
              <a:gd name="connsiteY37" fmla="*/ 82194 h 1145720"/>
              <a:gd name="connsiteX38" fmla="*/ 729465 w 791110"/>
              <a:gd name="connsiteY38" fmla="*/ 61645 h 1145720"/>
              <a:gd name="connsiteX39" fmla="*/ 636998 w 791110"/>
              <a:gd name="connsiteY39" fmla="*/ 10274 h 1145720"/>
              <a:gd name="connsiteX40" fmla="*/ 606175 w 791110"/>
              <a:gd name="connsiteY40" fmla="*/ 10274 h 11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91110" h="1145720">
                <a:moveTo>
                  <a:pt x="688369" y="0"/>
                </a:moveTo>
                <a:cubicBezTo>
                  <a:pt x="578874" y="43799"/>
                  <a:pt x="694766" y="1058"/>
                  <a:pt x="585627" y="30823"/>
                </a:cubicBezTo>
                <a:cubicBezTo>
                  <a:pt x="396816" y="82316"/>
                  <a:pt x="648644" y="24384"/>
                  <a:pt x="462337" y="61645"/>
                </a:cubicBezTo>
                <a:cubicBezTo>
                  <a:pt x="380789" y="77955"/>
                  <a:pt x="464455" y="66254"/>
                  <a:pt x="359596" y="92468"/>
                </a:cubicBezTo>
                <a:cubicBezTo>
                  <a:pt x="307993" y="105369"/>
                  <a:pt x="331895" y="98277"/>
                  <a:pt x="287677" y="113016"/>
                </a:cubicBezTo>
                <a:lnTo>
                  <a:pt x="215758" y="184935"/>
                </a:lnTo>
                <a:lnTo>
                  <a:pt x="174661" y="226032"/>
                </a:lnTo>
                <a:cubicBezTo>
                  <a:pt x="167812" y="236306"/>
                  <a:pt x="162244" y="247561"/>
                  <a:pt x="154113" y="256854"/>
                </a:cubicBezTo>
                <a:cubicBezTo>
                  <a:pt x="138166" y="275079"/>
                  <a:pt x="116175" y="288076"/>
                  <a:pt x="102742" y="308225"/>
                </a:cubicBezTo>
                <a:cubicBezTo>
                  <a:pt x="52689" y="383301"/>
                  <a:pt x="113772" y="288918"/>
                  <a:pt x="61645" y="380144"/>
                </a:cubicBezTo>
                <a:cubicBezTo>
                  <a:pt x="55519" y="390865"/>
                  <a:pt x="46112" y="399683"/>
                  <a:pt x="41097" y="410967"/>
                </a:cubicBezTo>
                <a:cubicBezTo>
                  <a:pt x="25987" y="444965"/>
                  <a:pt x="15961" y="487019"/>
                  <a:pt x="10274" y="523982"/>
                </a:cubicBezTo>
                <a:cubicBezTo>
                  <a:pt x="6075" y="551272"/>
                  <a:pt x="3425" y="578778"/>
                  <a:pt x="0" y="606176"/>
                </a:cubicBezTo>
                <a:cubicBezTo>
                  <a:pt x="3425" y="726041"/>
                  <a:pt x="4570" y="845993"/>
                  <a:pt x="10274" y="965771"/>
                </a:cubicBezTo>
                <a:cubicBezTo>
                  <a:pt x="10869" y="978267"/>
                  <a:pt x="21485" y="1056997"/>
                  <a:pt x="30823" y="1078787"/>
                </a:cubicBezTo>
                <a:cubicBezTo>
                  <a:pt x="35687" y="1090136"/>
                  <a:pt x="41729" y="1101895"/>
                  <a:pt x="51371" y="1109609"/>
                </a:cubicBezTo>
                <a:cubicBezTo>
                  <a:pt x="59828" y="1116374"/>
                  <a:pt x="71780" y="1116908"/>
                  <a:pt x="82193" y="1119883"/>
                </a:cubicBezTo>
                <a:cubicBezTo>
                  <a:pt x="172507" y="1145688"/>
                  <a:pt x="80204" y="1115797"/>
                  <a:pt x="154113" y="1140432"/>
                </a:cubicBezTo>
                <a:cubicBezTo>
                  <a:pt x="499631" y="1123156"/>
                  <a:pt x="292691" y="1179573"/>
                  <a:pt x="380144" y="1109609"/>
                </a:cubicBezTo>
                <a:cubicBezTo>
                  <a:pt x="389786" y="1101895"/>
                  <a:pt x="400692" y="1095910"/>
                  <a:pt x="410966" y="1089061"/>
                </a:cubicBezTo>
                <a:cubicBezTo>
                  <a:pt x="414391" y="1075362"/>
                  <a:pt x="421241" y="1062085"/>
                  <a:pt x="421241" y="1047964"/>
                </a:cubicBezTo>
                <a:cubicBezTo>
                  <a:pt x="421241" y="996479"/>
                  <a:pt x="416652" y="945022"/>
                  <a:pt x="410966" y="893852"/>
                </a:cubicBezTo>
                <a:cubicBezTo>
                  <a:pt x="409770" y="883088"/>
                  <a:pt x="403667" y="873442"/>
                  <a:pt x="400692" y="863029"/>
                </a:cubicBezTo>
                <a:cubicBezTo>
                  <a:pt x="396813" y="849452"/>
                  <a:pt x="392944" y="835826"/>
                  <a:pt x="390418" y="821933"/>
                </a:cubicBezTo>
                <a:cubicBezTo>
                  <a:pt x="386086" y="798107"/>
                  <a:pt x="383569" y="773987"/>
                  <a:pt x="380144" y="750014"/>
                </a:cubicBezTo>
                <a:cubicBezTo>
                  <a:pt x="383569" y="715767"/>
                  <a:pt x="373076" y="677002"/>
                  <a:pt x="390418" y="647272"/>
                </a:cubicBezTo>
                <a:cubicBezTo>
                  <a:pt x="393880" y="641338"/>
                  <a:pt x="477714" y="619539"/>
                  <a:pt x="493160" y="616450"/>
                </a:cubicBezTo>
                <a:cubicBezTo>
                  <a:pt x="513587" y="612365"/>
                  <a:pt x="534257" y="609601"/>
                  <a:pt x="554805" y="606176"/>
                </a:cubicBezTo>
                <a:lnTo>
                  <a:pt x="616450" y="585627"/>
                </a:lnTo>
                <a:lnTo>
                  <a:pt x="647272" y="575353"/>
                </a:lnTo>
                <a:lnTo>
                  <a:pt x="698643" y="523982"/>
                </a:lnTo>
                <a:lnTo>
                  <a:pt x="729465" y="493160"/>
                </a:lnTo>
                <a:lnTo>
                  <a:pt x="750014" y="431515"/>
                </a:lnTo>
                <a:cubicBezTo>
                  <a:pt x="753439" y="421241"/>
                  <a:pt x="757661" y="411199"/>
                  <a:pt x="760288" y="400692"/>
                </a:cubicBezTo>
                <a:cubicBezTo>
                  <a:pt x="763713" y="386993"/>
                  <a:pt x="767499" y="373380"/>
                  <a:pt x="770562" y="359596"/>
                </a:cubicBezTo>
                <a:cubicBezTo>
                  <a:pt x="780135" y="316519"/>
                  <a:pt x="783675" y="291188"/>
                  <a:pt x="791110" y="246580"/>
                </a:cubicBezTo>
                <a:cubicBezTo>
                  <a:pt x="787685" y="198634"/>
                  <a:pt x="792494" y="149375"/>
                  <a:pt x="780836" y="102742"/>
                </a:cubicBezTo>
                <a:cubicBezTo>
                  <a:pt x="777841" y="90763"/>
                  <a:pt x="759656" y="89908"/>
                  <a:pt x="750014" y="82194"/>
                </a:cubicBezTo>
                <a:cubicBezTo>
                  <a:pt x="742450" y="76143"/>
                  <a:pt x="737215" y="67457"/>
                  <a:pt x="729465" y="61645"/>
                </a:cubicBezTo>
                <a:cubicBezTo>
                  <a:pt x="704255" y="42737"/>
                  <a:pt x="671319" y="15995"/>
                  <a:pt x="636998" y="10274"/>
                </a:cubicBezTo>
                <a:cubicBezTo>
                  <a:pt x="626863" y="8585"/>
                  <a:pt x="616449" y="10274"/>
                  <a:pt x="606175" y="102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476625" y="4375150"/>
            <a:ext cx="447675" cy="1085850"/>
          </a:xfrm>
          <a:custGeom>
            <a:avLst/>
            <a:gdLst>
              <a:gd name="connsiteX0" fmla="*/ 339047 w 504785"/>
              <a:gd name="connsiteY0" fmla="*/ 41097 h 1222625"/>
              <a:gd name="connsiteX1" fmla="*/ 256854 w 504785"/>
              <a:gd name="connsiteY1" fmla="*/ 10275 h 1222625"/>
              <a:gd name="connsiteX2" fmla="*/ 205483 w 504785"/>
              <a:gd name="connsiteY2" fmla="*/ 0 h 1222625"/>
              <a:gd name="connsiteX3" fmla="*/ 61645 w 504785"/>
              <a:gd name="connsiteY3" fmla="*/ 10275 h 1222625"/>
              <a:gd name="connsiteX4" fmla="*/ 30823 w 504785"/>
              <a:gd name="connsiteY4" fmla="*/ 20549 h 1222625"/>
              <a:gd name="connsiteX5" fmla="*/ 10274 w 504785"/>
              <a:gd name="connsiteY5" fmla="*/ 82194 h 1222625"/>
              <a:gd name="connsiteX6" fmla="*/ 0 w 504785"/>
              <a:gd name="connsiteY6" fmla="*/ 113016 h 1222625"/>
              <a:gd name="connsiteX7" fmla="*/ 10274 w 504785"/>
              <a:gd name="connsiteY7" fmla="*/ 441789 h 1222625"/>
              <a:gd name="connsiteX8" fmla="*/ 20548 w 504785"/>
              <a:gd name="connsiteY8" fmla="*/ 523982 h 1222625"/>
              <a:gd name="connsiteX9" fmla="*/ 30823 w 504785"/>
              <a:gd name="connsiteY9" fmla="*/ 626724 h 1222625"/>
              <a:gd name="connsiteX10" fmla="*/ 61645 w 504785"/>
              <a:gd name="connsiteY10" fmla="*/ 791110 h 1222625"/>
              <a:gd name="connsiteX11" fmla="*/ 92468 w 504785"/>
              <a:gd name="connsiteY11" fmla="*/ 893852 h 1222625"/>
              <a:gd name="connsiteX12" fmla="*/ 113016 w 504785"/>
              <a:gd name="connsiteY12" fmla="*/ 986319 h 1222625"/>
              <a:gd name="connsiteX13" fmla="*/ 123290 w 504785"/>
              <a:gd name="connsiteY13" fmla="*/ 1017142 h 1222625"/>
              <a:gd name="connsiteX14" fmla="*/ 143838 w 504785"/>
              <a:gd name="connsiteY14" fmla="*/ 1099335 h 1222625"/>
              <a:gd name="connsiteX15" fmla="*/ 164387 w 504785"/>
              <a:gd name="connsiteY15" fmla="*/ 1119883 h 1222625"/>
              <a:gd name="connsiteX16" fmla="*/ 184935 w 504785"/>
              <a:gd name="connsiteY16" fmla="*/ 1150706 h 1222625"/>
              <a:gd name="connsiteX17" fmla="*/ 215757 w 504785"/>
              <a:gd name="connsiteY17" fmla="*/ 1171254 h 1222625"/>
              <a:gd name="connsiteX18" fmla="*/ 236306 w 504785"/>
              <a:gd name="connsiteY18" fmla="*/ 1191803 h 1222625"/>
              <a:gd name="connsiteX19" fmla="*/ 297951 w 504785"/>
              <a:gd name="connsiteY19" fmla="*/ 1222625 h 1222625"/>
              <a:gd name="connsiteX20" fmla="*/ 441789 w 504785"/>
              <a:gd name="connsiteY20" fmla="*/ 1212351 h 1222625"/>
              <a:gd name="connsiteX21" fmla="*/ 462337 w 504785"/>
              <a:gd name="connsiteY21" fmla="*/ 1181528 h 1222625"/>
              <a:gd name="connsiteX22" fmla="*/ 493160 w 504785"/>
              <a:gd name="connsiteY22" fmla="*/ 1068513 h 1222625"/>
              <a:gd name="connsiteX23" fmla="*/ 493160 w 504785"/>
              <a:gd name="connsiteY23" fmla="*/ 246580 h 1222625"/>
              <a:gd name="connsiteX24" fmla="*/ 472611 w 504785"/>
              <a:gd name="connsiteY24" fmla="*/ 143839 h 1222625"/>
              <a:gd name="connsiteX25" fmla="*/ 452063 w 504785"/>
              <a:gd name="connsiteY25" fmla="*/ 123290 h 1222625"/>
              <a:gd name="connsiteX26" fmla="*/ 431515 w 504785"/>
              <a:gd name="connsiteY26" fmla="*/ 92468 h 1222625"/>
              <a:gd name="connsiteX27" fmla="*/ 339047 w 504785"/>
              <a:gd name="connsiteY27" fmla="*/ 61645 h 1222625"/>
              <a:gd name="connsiteX28" fmla="*/ 339047 w 504785"/>
              <a:gd name="connsiteY28" fmla="*/ 41097 h 12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4785" h="1222625">
                <a:moveTo>
                  <a:pt x="339047" y="41097"/>
                </a:moveTo>
                <a:cubicBezTo>
                  <a:pt x="325348" y="32535"/>
                  <a:pt x="278333" y="15645"/>
                  <a:pt x="256854" y="10275"/>
                </a:cubicBezTo>
                <a:cubicBezTo>
                  <a:pt x="239913" y="6040"/>
                  <a:pt x="222607" y="3425"/>
                  <a:pt x="205483" y="0"/>
                </a:cubicBezTo>
                <a:cubicBezTo>
                  <a:pt x="157537" y="3425"/>
                  <a:pt x="109384" y="4658"/>
                  <a:pt x="61645" y="10275"/>
                </a:cubicBezTo>
                <a:cubicBezTo>
                  <a:pt x="50889" y="11540"/>
                  <a:pt x="37118" y="11736"/>
                  <a:pt x="30823" y="20549"/>
                </a:cubicBezTo>
                <a:cubicBezTo>
                  <a:pt x="18233" y="38174"/>
                  <a:pt x="17124" y="61646"/>
                  <a:pt x="10274" y="82194"/>
                </a:cubicBezTo>
                <a:lnTo>
                  <a:pt x="0" y="113016"/>
                </a:lnTo>
                <a:cubicBezTo>
                  <a:pt x="3425" y="222607"/>
                  <a:pt x="4799" y="332281"/>
                  <a:pt x="10274" y="441789"/>
                </a:cubicBezTo>
                <a:cubicBezTo>
                  <a:pt x="11653" y="469365"/>
                  <a:pt x="17499" y="496540"/>
                  <a:pt x="20548" y="523982"/>
                </a:cubicBezTo>
                <a:cubicBezTo>
                  <a:pt x="24349" y="558190"/>
                  <a:pt x="26173" y="592621"/>
                  <a:pt x="30823" y="626724"/>
                </a:cubicBezTo>
                <a:cubicBezTo>
                  <a:pt x="36049" y="665044"/>
                  <a:pt x="47246" y="743112"/>
                  <a:pt x="61645" y="791110"/>
                </a:cubicBezTo>
                <a:cubicBezTo>
                  <a:pt x="83592" y="864269"/>
                  <a:pt x="78938" y="832969"/>
                  <a:pt x="92468" y="893852"/>
                </a:cubicBezTo>
                <a:cubicBezTo>
                  <a:pt x="103064" y="941533"/>
                  <a:pt x="100485" y="942461"/>
                  <a:pt x="113016" y="986319"/>
                </a:cubicBezTo>
                <a:cubicBezTo>
                  <a:pt x="115991" y="996732"/>
                  <a:pt x="120663" y="1006635"/>
                  <a:pt x="123290" y="1017142"/>
                </a:cubicBezTo>
                <a:cubicBezTo>
                  <a:pt x="126446" y="1029768"/>
                  <a:pt x="133773" y="1082561"/>
                  <a:pt x="143838" y="1099335"/>
                </a:cubicBezTo>
                <a:cubicBezTo>
                  <a:pt x="148822" y="1107641"/>
                  <a:pt x="158336" y="1112319"/>
                  <a:pt x="164387" y="1119883"/>
                </a:cubicBezTo>
                <a:cubicBezTo>
                  <a:pt x="172101" y="1129525"/>
                  <a:pt x="176204" y="1141974"/>
                  <a:pt x="184935" y="1150706"/>
                </a:cubicBezTo>
                <a:cubicBezTo>
                  <a:pt x="193666" y="1159437"/>
                  <a:pt x="206115" y="1163540"/>
                  <a:pt x="215757" y="1171254"/>
                </a:cubicBezTo>
                <a:cubicBezTo>
                  <a:pt x="223321" y="1177305"/>
                  <a:pt x="228742" y="1185752"/>
                  <a:pt x="236306" y="1191803"/>
                </a:cubicBezTo>
                <a:cubicBezTo>
                  <a:pt x="264758" y="1214565"/>
                  <a:pt x="265396" y="1211774"/>
                  <a:pt x="297951" y="1222625"/>
                </a:cubicBezTo>
                <a:cubicBezTo>
                  <a:pt x="345897" y="1219200"/>
                  <a:pt x="395156" y="1224009"/>
                  <a:pt x="441789" y="1212351"/>
                </a:cubicBezTo>
                <a:cubicBezTo>
                  <a:pt x="453768" y="1209356"/>
                  <a:pt x="457322" y="1192812"/>
                  <a:pt x="462337" y="1181528"/>
                </a:cubicBezTo>
                <a:cubicBezTo>
                  <a:pt x="481299" y="1138864"/>
                  <a:pt x="484370" y="1112464"/>
                  <a:pt x="493160" y="1068513"/>
                </a:cubicBezTo>
                <a:cubicBezTo>
                  <a:pt x="507237" y="674362"/>
                  <a:pt x="510021" y="743989"/>
                  <a:pt x="493160" y="246580"/>
                </a:cubicBezTo>
                <a:cubicBezTo>
                  <a:pt x="492818" y="236503"/>
                  <a:pt x="485418" y="165183"/>
                  <a:pt x="472611" y="143839"/>
                </a:cubicBezTo>
                <a:cubicBezTo>
                  <a:pt x="467627" y="135533"/>
                  <a:pt x="458114" y="130854"/>
                  <a:pt x="452063" y="123290"/>
                </a:cubicBezTo>
                <a:cubicBezTo>
                  <a:pt x="444349" y="113648"/>
                  <a:pt x="441986" y="99012"/>
                  <a:pt x="431515" y="92468"/>
                </a:cubicBezTo>
                <a:cubicBezTo>
                  <a:pt x="431509" y="92464"/>
                  <a:pt x="354461" y="66783"/>
                  <a:pt x="339047" y="61645"/>
                </a:cubicBezTo>
                <a:cubicBezTo>
                  <a:pt x="303631" y="49840"/>
                  <a:pt x="352746" y="49659"/>
                  <a:pt x="339047" y="4109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443413" y="3725863"/>
            <a:ext cx="638175" cy="1608137"/>
          </a:xfrm>
          <a:custGeom>
            <a:avLst/>
            <a:gdLst>
              <a:gd name="connsiteX0" fmla="*/ 359595 w 717070"/>
              <a:gd name="connsiteY0" fmla="*/ 0 h 1808252"/>
              <a:gd name="connsiteX1" fmla="*/ 328773 w 717070"/>
              <a:gd name="connsiteY1" fmla="*/ 51371 h 1808252"/>
              <a:gd name="connsiteX2" fmla="*/ 246580 w 717070"/>
              <a:gd name="connsiteY2" fmla="*/ 123290 h 1808252"/>
              <a:gd name="connsiteX3" fmla="*/ 184935 w 717070"/>
              <a:gd name="connsiteY3" fmla="*/ 195209 h 1808252"/>
              <a:gd name="connsiteX4" fmla="*/ 143838 w 717070"/>
              <a:gd name="connsiteY4" fmla="*/ 236306 h 1808252"/>
              <a:gd name="connsiteX5" fmla="*/ 123290 w 717070"/>
              <a:gd name="connsiteY5" fmla="*/ 267128 h 1808252"/>
              <a:gd name="connsiteX6" fmla="*/ 82193 w 717070"/>
              <a:gd name="connsiteY6" fmla="*/ 318499 h 1808252"/>
              <a:gd name="connsiteX7" fmla="*/ 61645 w 717070"/>
              <a:gd name="connsiteY7" fmla="*/ 380144 h 1808252"/>
              <a:gd name="connsiteX8" fmla="*/ 51371 w 717070"/>
              <a:gd name="connsiteY8" fmla="*/ 410966 h 1808252"/>
              <a:gd name="connsiteX9" fmla="*/ 30822 w 717070"/>
              <a:gd name="connsiteY9" fmla="*/ 554805 h 1808252"/>
              <a:gd name="connsiteX10" fmla="*/ 0 w 717070"/>
              <a:gd name="connsiteY10" fmla="*/ 1037690 h 1808252"/>
              <a:gd name="connsiteX11" fmla="*/ 10274 w 717070"/>
              <a:gd name="connsiteY11" fmla="*/ 1356189 h 1808252"/>
              <a:gd name="connsiteX12" fmla="*/ 30822 w 717070"/>
              <a:gd name="connsiteY12" fmla="*/ 1448656 h 1808252"/>
              <a:gd name="connsiteX13" fmla="*/ 51371 w 717070"/>
              <a:gd name="connsiteY13" fmla="*/ 1469205 h 1808252"/>
              <a:gd name="connsiteX14" fmla="*/ 92467 w 717070"/>
              <a:gd name="connsiteY14" fmla="*/ 1530850 h 1808252"/>
              <a:gd name="connsiteX15" fmla="*/ 123290 w 717070"/>
              <a:gd name="connsiteY15" fmla="*/ 1551398 h 1808252"/>
              <a:gd name="connsiteX16" fmla="*/ 174660 w 717070"/>
              <a:gd name="connsiteY16" fmla="*/ 1602769 h 1808252"/>
              <a:gd name="connsiteX17" fmla="*/ 195209 w 717070"/>
              <a:gd name="connsiteY17" fmla="*/ 1623317 h 1808252"/>
              <a:gd name="connsiteX18" fmla="*/ 226031 w 717070"/>
              <a:gd name="connsiteY18" fmla="*/ 1654140 h 1808252"/>
              <a:gd name="connsiteX19" fmla="*/ 287676 w 717070"/>
              <a:gd name="connsiteY19" fmla="*/ 1695236 h 1808252"/>
              <a:gd name="connsiteX20" fmla="*/ 318499 w 717070"/>
              <a:gd name="connsiteY20" fmla="*/ 1715784 h 1808252"/>
              <a:gd name="connsiteX21" fmla="*/ 380144 w 717070"/>
              <a:gd name="connsiteY21" fmla="*/ 1746607 h 1808252"/>
              <a:gd name="connsiteX22" fmla="*/ 462337 w 717070"/>
              <a:gd name="connsiteY22" fmla="*/ 1797978 h 1808252"/>
              <a:gd name="connsiteX23" fmla="*/ 493159 w 717070"/>
              <a:gd name="connsiteY23" fmla="*/ 1808252 h 1808252"/>
              <a:gd name="connsiteX24" fmla="*/ 626723 w 717070"/>
              <a:gd name="connsiteY24" fmla="*/ 1797978 h 1808252"/>
              <a:gd name="connsiteX25" fmla="*/ 657546 w 717070"/>
              <a:gd name="connsiteY25" fmla="*/ 1787704 h 1808252"/>
              <a:gd name="connsiteX26" fmla="*/ 678094 w 717070"/>
              <a:gd name="connsiteY26" fmla="*/ 1767155 h 1808252"/>
              <a:gd name="connsiteX27" fmla="*/ 698642 w 717070"/>
              <a:gd name="connsiteY27" fmla="*/ 1736333 h 1808252"/>
              <a:gd name="connsiteX28" fmla="*/ 698642 w 717070"/>
              <a:gd name="connsiteY28" fmla="*/ 1417834 h 1808252"/>
              <a:gd name="connsiteX29" fmla="*/ 688368 w 717070"/>
              <a:gd name="connsiteY29" fmla="*/ 1345915 h 1808252"/>
              <a:gd name="connsiteX30" fmla="*/ 647272 w 717070"/>
              <a:gd name="connsiteY30" fmla="*/ 1160980 h 1808252"/>
              <a:gd name="connsiteX31" fmla="*/ 636998 w 717070"/>
              <a:gd name="connsiteY31" fmla="*/ 1068513 h 1808252"/>
              <a:gd name="connsiteX32" fmla="*/ 616449 w 717070"/>
              <a:gd name="connsiteY32" fmla="*/ 852755 h 1808252"/>
              <a:gd name="connsiteX33" fmla="*/ 462337 w 717070"/>
              <a:gd name="connsiteY33" fmla="*/ 41097 h 1808252"/>
              <a:gd name="connsiteX34" fmla="*/ 328773 w 717070"/>
              <a:gd name="connsiteY34" fmla="*/ 41097 h 180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070" h="1808252">
                <a:moveTo>
                  <a:pt x="359595" y="0"/>
                </a:moveTo>
                <a:cubicBezTo>
                  <a:pt x="349321" y="17124"/>
                  <a:pt x="341248" y="35778"/>
                  <a:pt x="328773" y="51371"/>
                </a:cubicBezTo>
                <a:cubicBezTo>
                  <a:pt x="258451" y="139274"/>
                  <a:pt x="302762" y="75134"/>
                  <a:pt x="246580" y="123290"/>
                </a:cubicBezTo>
                <a:cubicBezTo>
                  <a:pt x="166871" y="191612"/>
                  <a:pt x="235274" y="136480"/>
                  <a:pt x="184935" y="195209"/>
                </a:cubicBezTo>
                <a:cubicBezTo>
                  <a:pt x="172327" y="209918"/>
                  <a:pt x="154584" y="220186"/>
                  <a:pt x="143838" y="236306"/>
                </a:cubicBezTo>
                <a:cubicBezTo>
                  <a:pt x="136989" y="246580"/>
                  <a:pt x="131004" y="257486"/>
                  <a:pt x="123290" y="267128"/>
                </a:cubicBezTo>
                <a:cubicBezTo>
                  <a:pt x="64731" y="340326"/>
                  <a:pt x="145436" y="223635"/>
                  <a:pt x="82193" y="318499"/>
                </a:cubicBezTo>
                <a:lnTo>
                  <a:pt x="61645" y="380144"/>
                </a:lnTo>
                <a:cubicBezTo>
                  <a:pt x="58220" y="390418"/>
                  <a:pt x="53495" y="400347"/>
                  <a:pt x="51371" y="410966"/>
                </a:cubicBezTo>
                <a:cubicBezTo>
                  <a:pt x="37304" y="481297"/>
                  <a:pt x="38957" y="465315"/>
                  <a:pt x="30822" y="554805"/>
                </a:cubicBezTo>
                <a:cubicBezTo>
                  <a:pt x="5984" y="828023"/>
                  <a:pt x="11698" y="768627"/>
                  <a:pt x="0" y="1037690"/>
                </a:cubicBezTo>
                <a:cubicBezTo>
                  <a:pt x="3425" y="1143856"/>
                  <a:pt x="4541" y="1250122"/>
                  <a:pt x="10274" y="1356189"/>
                </a:cubicBezTo>
                <a:cubicBezTo>
                  <a:pt x="10808" y="1366070"/>
                  <a:pt x="19949" y="1430535"/>
                  <a:pt x="30822" y="1448656"/>
                </a:cubicBezTo>
                <a:cubicBezTo>
                  <a:pt x="35806" y="1456962"/>
                  <a:pt x="45559" y="1461455"/>
                  <a:pt x="51371" y="1469205"/>
                </a:cubicBezTo>
                <a:cubicBezTo>
                  <a:pt x="66188" y="1488962"/>
                  <a:pt x="71919" y="1517151"/>
                  <a:pt x="92467" y="1530850"/>
                </a:cubicBezTo>
                <a:cubicBezTo>
                  <a:pt x="102741" y="1537699"/>
                  <a:pt x="113997" y="1543267"/>
                  <a:pt x="123290" y="1551398"/>
                </a:cubicBezTo>
                <a:cubicBezTo>
                  <a:pt x="141515" y="1567345"/>
                  <a:pt x="157536" y="1585645"/>
                  <a:pt x="174660" y="1602769"/>
                </a:cubicBezTo>
                <a:lnTo>
                  <a:pt x="195209" y="1623317"/>
                </a:lnTo>
                <a:cubicBezTo>
                  <a:pt x="205483" y="1633591"/>
                  <a:pt x="213941" y="1646080"/>
                  <a:pt x="226031" y="1654140"/>
                </a:cubicBezTo>
                <a:lnTo>
                  <a:pt x="287676" y="1695236"/>
                </a:lnTo>
                <a:cubicBezTo>
                  <a:pt x="297950" y="1702085"/>
                  <a:pt x="306785" y="1711879"/>
                  <a:pt x="318499" y="1715784"/>
                </a:cubicBezTo>
                <a:cubicBezTo>
                  <a:pt x="361035" y="1729964"/>
                  <a:pt x="340310" y="1720052"/>
                  <a:pt x="380144" y="1746607"/>
                </a:cubicBezTo>
                <a:cubicBezTo>
                  <a:pt x="412707" y="1795451"/>
                  <a:pt x="388978" y="1773525"/>
                  <a:pt x="462337" y="1797978"/>
                </a:cubicBezTo>
                <a:lnTo>
                  <a:pt x="493159" y="1808252"/>
                </a:lnTo>
                <a:cubicBezTo>
                  <a:pt x="537680" y="1804827"/>
                  <a:pt x="582415" y="1803516"/>
                  <a:pt x="626723" y="1797978"/>
                </a:cubicBezTo>
                <a:cubicBezTo>
                  <a:pt x="637469" y="1796635"/>
                  <a:pt x="648259" y="1793276"/>
                  <a:pt x="657546" y="1787704"/>
                </a:cubicBezTo>
                <a:cubicBezTo>
                  <a:pt x="665852" y="1782720"/>
                  <a:pt x="672043" y="1774719"/>
                  <a:pt x="678094" y="1767155"/>
                </a:cubicBezTo>
                <a:cubicBezTo>
                  <a:pt x="685808" y="1757513"/>
                  <a:pt x="691793" y="1746607"/>
                  <a:pt x="698642" y="1736333"/>
                </a:cubicBezTo>
                <a:cubicBezTo>
                  <a:pt x="730576" y="1608606"/>
                  <a:pt x="714581" y="1688784"/>
                  <a:pt x="698642" y="1417834"/>
                </a:cubicBezTo>
                <a:cubicBezTo>
                  <a:pt x="697220" y="1393659"/>
                  <a:pt x="693117" y="1369661"/>
                  <a:pt x="688368" y="1345915"/>
                </a:cubicBezTo>
                <a:cubicBezTo>
                  <a:pt x="673188" y="1270014"/>
                  <a:pt x="656244" y="1241730"/>
                  <a:pt x="647272" y="1160980"/>
                </a:cubicBezTo>
                <a:cubicBezTo>
                  <a:pt x="643847" y="1130158"/>
                  <a:pt x="640084" y="1099371"/>
                  <a:pt x="636998" y="1068513"/>
                </a:cubicBezTo>
                <a:cubicBezTo>
                  <a:pt x="629809" y="996627"/>
                  <a:pt x="616449" y="852755"/>
                  <a:pt x="616449" y="852755"/>
                </a:cubicBezTo>
                <a:cubicBezTo>
                  <a:pt x="597119" y="98887"/>
                  <a:pt x="861935" y="56466"/>
                  <a:pt x="462337" y="41097"/>
                </a:cubicBezTo>
                <a:cubicBezTo>
                  <a:pt x="417849" y="39386"/>
                  <a:pt x="373294" y="41097"/>
                  <a:pt x="328773" y="41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386263" y="2447925"/>
            <a:ext cx="1254125" cy="1049338"/>
          </a:xfrm>
          <a:custGeom>
            <a:avLst/>
            <a:gdLst>
              <a:gd name="connsiteX0" fmla="*/ 353236 w 1411474"/>
              <a:gd name="connsiteY0" fmla="*/ 41097 h 1181528"/>
              <a:gd name="connsiteX1" fmla="*/ 209398 w 1411474"/>
              <a:gd name="connsiteY1" fmla="*/ 10274 h 1181528"/>
              <a:gd name="connsiteX2" fmla="*/ 178576 w 1411474"/>
              <a:gd name="connsiteY2" fmla="*/ 0 h 1181528"/>
              <a:gd name="connsiteX3" fmla="*/ 55286 w 1411474"/>
              <a:gd name="connsiteY3" fmla="*/ 61645 h 1181528"/>
              <a:gd name="connsiteX4" fmla="*/ 34737 w 1411474"/>
              <a:gd name="connsiteY4" fmla="*/ 82193 h 1181528"/>
              <a:gd name="connsiteX5" fmla="*/ 14189 w 1411474"/>
              <a:gd name="connsiteY5" fmla="*/ 102742 h 1181528"/>
              <a:gd name="connsiteX6" fmla="*/ 14189 w 1411474"/>
              <a:gd name="connsiteY6" fmla="*/ 400692 h 1181528"/>
              <a:gd name="connsiteX7" fmla="*/ 45011 w 1411474"/>
              <a:gd name="connsiteY7" fmla="*/ 534256 h 1181528"/>
              <a:gd name="connsiteX8" fmla="*/ 86108 w 1411474"/>
              <a:gd name="connsiteY8" fmla="*/ 585627 h 1181528"/>
              <a:gd name="connsiteX9" fmla="*/ 106656 w 1411474"/>
              <a:gd name="connsiteY9" fmla="*/ 904126 h 1181528"/>
              <a:gd name="connsiteX10" fmla="*/ 137479 w 1411474"/>
              <a:gd name="connsiteY10" fmla="*/ 1037690 h 1181528"/>
              <a:gd name="connsiteX11" fmla="*/ 219672 w 1411474"/>
              <a:gd name="connsiteY11" fmla="*/ 1109609 h 1181528"/>
              <a:gd name="connsiteX12" fmla="*/ 250495 w 1411474"/>
              <a:gd name="connsiteY12" fmla="*/ 1130157 h 1181528"/>
              <a:gd name="connsiteX13" fmla="*/ 281317 w 1411474"/>
              <a:gd name="connsiteY13" fmla="*/ 1150706 h 1181528"/>
              <a:gd name="connsiteX14" fmla="*/ 342962 w 1411474"/>
              <a:gd name="connsiteY14" fmla="*/ 1171254 h 1181528"/>
              <a:gd name="connsiteX15" fmla="*/ 373785 w 1411474"/>
              <a:gd name="connsiteY15" fmla="*/ 1181528 h 1181528"/>
              <a:gd name="connsiteX16" fmla="*/ 589542 w 1411474"/>
              <a:gd name="connsiteY16" fmla="*/ 1171254 h 1181528"/>
              <a:gd name="connsiteX17" fmla="*/ 620364 w 1411474"/>
              <a:gd name="connsiteY17" fmla="*/ 1150706 h 1181528"/>
              <a:gd name="connsiteX18" fmla="*/ 661461 w 1411474"/>
              <a:gd name="connsiteY18" fmla="*/ 1099335 h 1181528"/>
              <a:gd name="connsiteX19" fmla="*/ 723106 w 1411474"/>
              <a:gd name="connsiteY19" fmla="*/ 1037690 h 1181528"/>
              <a:gd name="connsiteX20" fmla="*/ 743654 w 1411474"/>
              <a:gd name="connsiteY20" fmla="*/ 996593 h 1181528"/>
              <a:gd name="connsiteX21" fmla="*/ 815573 w 1411474"/>
              <a:gd name="connsiteY21" fmla="*/ 945223 h 1181528"/>
              <a:gd name="connsiteX22" fmla="*/ 866944 w 1411474"/>
              <a:gd name="connsiteY22" fmla="*/ 904126 h 1181528"/>
              <a:gd name="connsiteX23" fmla="*/ 928589 w 1411474"/>
              <a:gd name="connsiteY23" fmla="*/ 883578 h 1181528"/>
              <a:gd name="connsiteX24" fmla="*/ 1000508 w 1411474"/>
              <a:gd name="connsiteY24" fmla="*/ 863029 h 1181528"/>
              <a:gd name="connsiteX25" fmla="*/ 1164895 w 1411474"/>
              <a:gd name="connsiteY25" fmla="*/ 852755 h 1181528"/>
              <a:gd name="connsiteX26" fmla="*/ 1267636 w 1411474"/>
              <a:gd name="connsiteY26" fmla="*/ 842481 h 1181528"/>
              <a:gd name="connsiteX27" fmla="*/ 1339555 w 1411474"/>
              <a:gd name="connsiteY27" fmla="*/ 821933 h 1181528"/>
              <a:gd name="connsiteX28" fmla="*/ 1360104 w 1411474"/>
              <a:gd name="connsiteY28" fmla="*/ 801384 h 1181528"/>
              <a:gd name="connsiteX29" fmla="*/ 1370378 w 1411474"/>
              <a:gd name="connsiteY29" fmla="*/ 770562 h 1181528"/>
              <a:gd name="connsiteX30" fmla="*/ 1390926 w 1411474"/>
              <a:gd name="connsiteY30" fmla="*/ 739739 h 1181528"/>
              <a:gd name="connsiteX31" fmla="*/ 1411474 w 1411474"/>
              <a:gd name="connsiteY31" fmla="*/ 606175 h 1181528"/>
              <a:gd name="connsiteX32" fmla="*/ 1401200 w 1411474"/>
              <a:gd name="connsiteY32" fmla="*/ 328773 h 1181528"/>
              <a:gd name="connsiteX33" fmla="*/ 1390926 w 1411474"/>
              <a:gd name="connsiteY33" fmla="*/ 297951 h 1181528"/>
              <a:gd name="connsiteX34" fmla="*/ 1360104 w 1411474"/>
              <a:gd name="connsiteY34" fmla="*/ 277402 h 1181528"/>
              <a:gd name="connsiteX35" fmla="*/ 1288185 w 1411474"/>
              <a:gd name="connsiteY35" fmla="*/ 246580 h 1181528"/>
              <a:gd name="connsiteX36" fmla="*/ 1247088 w 1411474"/>
              <a:gd name="connsiteY36" fmla="*/ 236306 h 1181528"/>
              <a:gd name="connsiteX37" fmla="*/ 1185443 w 1411474"/>
              <a:gd name="connsiteY37" fmla="*/ 215757 h 1181528"/>
              <a:gd name="connsiteX38" fmla="*/ 1154620 w 1411474"/>
              <a:gd name="connsiteY38" fmla="*/ 205483 h 1181528"/>
              <a:gd name="connsiteX39" fmla="*/ 918315 w 1411474"/>
              <a:gd name="connsiteY39" fmla="*/ 184935 h 1181528"/>
              <a:gd name="connsiteX40" fmla="*/ 856670 w 1411474"/>
              <a:gd name="connsiteY40" fmla="*/ 174661 h 1181528"/>
              <a:gd name="connsiteX41" fmla="*/ 712832 w 1411474"/>
              <a:gd name="connsiteY41" fmla="*/ 154113 h 1181528"/>
              <a:gd name="connsiteX42" fmla="*/ 610090 w 1411474"/>
              <a:gd name="connsiteY42" fmla="*/ 123290 h 1181528"/>
              <a:gd name="connsiteX43" fmla="*/ 568994 w 1411474"/>
              <a:gd name="connsiteY43" fmla="*/ 113016 h 1181528"/>
              <a:gd name="connsiteX44" fmla="*/ 507349 w 1411474"/>
              <a:gd name="connsiteY44" fmla="*/ 92468 h 1181528"/>
              <a:gd name="connsiteX45" fmla="*/ 414881 w 1411474"/>
              <a:gd name="connsiteY45" fmla="*/ 61645 h 1181528"/>
              <a:gd name="connsiteX46" fmla="*/ 353236 w 1411474"/>
              <a:gd name="connsiteY46" fmla="*/ 41097 h 1181528"/>
              <a:gd name="connsiteX47" fmla="*/ 353236 w 1411474"/>
              <a:gd name="connsiteY47" fmla="*/ 41097 h 11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11474" h="1181528">
                <a:moveTo>
                  <a:pt x="353236" y="41097"/>
                </a:moveTo>
                <a:cubicBezTo>
                  <a:pt x="249548" y="28136"/>
                  <a:pt x="297238" y="39555"/>
                  <a:pt x="209398" y="10274"/>
                </a:cubicBezTo>
                <a:lnTo>
                  <a:pt x="178576" y="0"/>
                </a:lnTo>
                <a:cubicBezTo>
                  <a:pt x="82682" y="13699"/>
                  <a:pt x="123781" y="-6850"/>
                  <a:pt x="55286" y="61645"/>
                </a:cubicBezTo>
                <a:lnTo>
                  <a:pt x="34737" y="82193"/>
                </a:lnTo>
                <a:lnTo>
                  <a:pt x="14189" y="102742"/>
                </a:lnTo>
                <a:cubicBezTo>
                  <a:pt x="-7921" y="235406"/>
                  <a:pt x="-1248" y="169127"/>
                  <a:pt x="14189" y="400692"/>
                </a:cubicBezTo>
                <a:cubicBezTo>
                  <a:pt x="15400" y="418855"/>
                  <a:pt x="27651" y="516896"/>
                  <a:pt x="45011" y="534256"/>
                </a:cubicBezTo>
                <a:cubicBezTo>
                  <a:pt x="74291" y="563536"/>
                  <a:pt x="60187" y="546745"/>
                  <a:pt x="86108" y="585627"/>
                </a:cubicBezTo>
                <a:cubicBezTo>
                  <a:pt x="120091" y="721563"/>
                  <a:pt x="87553" y="579387"/>
                  <a:pt x="106656" y="904126"/>
                </a:cubicBezTo>
                <a:cubicBezTo>
                  <a:pt x="108337" y="932697"/>
                  <a:pt x="119700" y="1011021"/>
                  <a:pt x="137479" y="1037690"/>
                </a:cubicBezTo>
                <a:cubicBezTo>
                  <a:pt x="171725" y="1089061"/>
                  <a:pt x="147753" y="1061664"/>
                  <a:pt x="219672" y="1109609"/>
                </a:cubicBezTo>
                <a:lnTo>
                  <a:pt x="250495" y="1130157"/>
                </a:lnTo>
                <a:cubicBezTo>
                  <a:pt x="260769" y="1137006"/>
                  <a:pt x="269603" y="1146801"/>
                  <a:pt x="281317" y="1150706"/>
                </a:cubicBezTo>
                <a:lnTo>
                  <a:pt x="342962" y="1171254"/>
                </a:lnTo>
                <a:lnTo>
                  <a:pt x="373785" y="1181528"/>
                </a:lnTo>
                <a:cubicBezTo>
                  <a:pt x="445704" y="1178103"/>
                  <a:pt x="518097" y="1180184"/>
                  <a:pt x="589542" y="1171254"/>
                </a:cubicBezTo>
                <a:cubicBezTo>
                  <a:pt x="601794" y="1169722"/>
                  <a:pt x="610722" y="1158420"/>
                  <a:pt x="620364" y="1150706"/>
                </a:cubicBezTo>
                <a:cubicBezTo>
                  <a:pt x="655090" y="1122925"/>
                  <a:pt x="628598" y="1136306"/>
                  <a:pt x="661461" y="1099335"/>
                </a:cubicBezTo>
                <a:cubicBezTo>
                  <a:pt x="680767" y="1077615"/>
                  <a:pt x="723106" y="1037690"/>
                  <a:pt x="723106" y="1037690"/>
                </a:cubicBezTo>
                <a:cubicBezTo>
                  <a:pt x="729955" y="1023991"/>
                  <a:pt x="733687" y="1008222"/>
                  <a:pt x="743654" y="996593"/>
                </a:cubicBezTo>
                <a:cubicBezTo>
                  <a:pt x="759428" y="978189"/>
                  <a:pt x="795887" y="960972"/>
                  <a:pt x="815573" y="945223"/>
                </a:cubicBezTo>
                <a:cubicBezTo>
                  <a:pt x="842258" y="923875"/>
                  <a:pt x="831370" y="919937"/>
                  <a:pt x="866944" y="904126"/>
                </a:cubicBezTo>
                <a:cubicBezTo>
                  <a:pt x="886737" y="895329"/>
                  <a:pt x="908041" y="890427"/>
                  <a:pt x="928589" y="883578"/>
                </a:cubicBezTo>
                <a:cubicBezTo>
                  <a:pt x="947362" y="877320"/>
                  <a:pt x="982082" y="864872"/>
                  <a:pt x="1000508" y="863029"/>
                </a:cubicBezTo>
                <a:cubicBezTo>
                  <a:pt x="1055138" y="857566"/>
                  <a:pt x="1110154" y="856966"/>
                  <a:pt x="1164895" y="852755"/>
                </a:cubicBezTo>
                <a:cubicBezTo>
                  <a:pt x="1199211" y="850115"/>
                  <a:pt x="1233389" y="845906"/>
                  <a:pt x="1267636" y="842481"/>
                </a:cubicBezTo>
                <a:cubicBezTo>
                  <a:pt x="1275313" y="840562"/>
                  <a:pt x="1329027" y="828250"/>
                  <a:pt x="1339555" y="821933"/>
                </a:cubicBezTo>
                <a:cubicBezTo>
                  <a:pt x="1347861" y="816949"/>
                  <a:pt x="1353254" y="808234"/>
                  <a:pt x="1360104" y="801384"/>
                </a:cubicBezTo>
                <a:cubicBezTo>
                  <a:pt x="1363529" y="791110"/>
                  <a:pt x="1365535" y="780248"/>
                  <a:pt x="1370378" y="770562"/>
                </a:cubicBezTo>
                <a:cubicBezTo>
                  <a:pt x="1375900" y="759517"/>
                  <a:pt x="1386590" y="751301"/>
                  <a:pt x="1390926" y="739739"/>
                </a:cubicBezTo>
                <a:cubicBezTo>
                  <a:pt x="1399751" y="716204"/>
                  <a:pt x="1409887" y="618874"/>
                  <a:pt x="1411474" y="606175"/>
                </a:cubicBezTo>
                <a:cubicBezTo>
                  <a:pt x="1408049" y="513708"/>
                  <a:pt x="1407355" y="421099"/>
                  <a:pt x="1401200" y="328773"/>
                </a:cubicBezTo>
                <a:cubicBezTo>
                  <a:pt x="1400480" y="317967"/>
                  <a:pt x="1397691" y="306408"/>
                  <a:pt x="1390926" y="297951"/>
                </a:cubicBezTo>
                <a:cubicBezTo>
                  <a:pt x="1383212" y="288309"/>
                  <a:pt x="1370825" y="283528"/>
                  <a:pt x="1360104" y="277402"/>
                </a:cubicBezTo>
                <a:cubicBezTo>
                  <a:pt x="1332709" y="261748"/>
                  <a:pt x="1316999" y="254812"/>
                  <a:pt x="1288185" y="246580"/>
                </a:cubicBezTo>
                <a:cubicBezTo>
                  <a:pt x="1274608" y="242701"/>
                  <a:pt x="1260613" y="240364"/>
                  <a:pt x="1247088" y="236306"/>
                </a:cubicBezTo>
                <a:cubicBezTo>
                  <a:pt x="1226342" y="230082"/>
                  <a:pt x="1205991" y="222607"/>
                  <a:pt x="1185443" y="215757"/>
                </a:cubicBezTo>
                <a:cubicBezTo>
                  <a:pt x="1175169" y="212332"/>
                  <a:pt x="1165341" y="207015"/>
                  <a:pt x="1154620" y="205483"/>
                </a:cubicBezTo>
                <a:cubicBezTo>
                  <a:pt x="1028351" y="187445"/>
                  <a:pt x="1106870" y="196720"/>
                  <a:pt x="918315" y="184935"/>
                </a:cubicBezTo>
                <a:cubicBezTo>
                  <a:pt x="897767" y="181510"/>
                  <a:pt x="877292" y="177607"/>
                  <a:pt x="856670" y="174661"/>
                </a:cubicBezTo>
                <a:cubicBezTo>
                  <a:pt x="790393" y="165193"/>
                  <a:pt x="774108" y="166369"/>
                  <a:pt x="712832" y="154113"/>
                </a:cubicBezTo>
                <a:cubicBezTo>
                  <a:pt x="631315" y="137809"/>
                  <a:pt x="714900" y="149493"/>
                  <a:pt x="610090" y="123290"/>
                </a:cubicBezTo>
                <a:cubicBezTo>
                  <a:pt x="596391" y="119865"/>
                  <a:pt x="582519" y="117073"/>
                  <a:pt x="568994" y="113016"/>
                </a:cubicBezTo>
                <a:cubicBezTo>
                  <a:pt x="548248" y="106792"/>
                  <a:pt x="527897" y="99317"/>
                  <a:pt x="507349" y="92468"/>
                </a:cubicBezTo>
                <a:lnTo>
                  <a:pt x="414881" y="61645"/>
                </a:lnTo>
                <a:cubicBezTo>
                  <a:pt x="414879" y="61644"/>
                  <a:pt x="353237" y="41097"/>
                  <a:pt x="353236" y="41097"/>
                </a:cubicBezTo>
                <a:lnTo>
                  <a:pt x="353236" y="4109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60" name="Oval 27"/>
          <p:cNvSpPr>
            <a:spLocks noChangeArrowheads="1"/>
          </p:cNvSpPr>
          <p:nvPr/>
        </p:nvSpPr>
        <p:spPr bwMode="auto">
          <a:xfrm flipH="1">
            <a:off x="3805238" y="3902075"/>
            <a:ext cx="65087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61" name="Oval 27"/>
          <p:cNvSpPr>
            <a:spLocks noChangeArrowheads="1"/>
          </p:cNvSpPr>
          <p:nvPr/>
        </p:nvSpPr>
        <p:spPr bwMode="auto">
          <a:xfrm>
            <a:off x="4046538" y="4144963"/>
            <a:ext cx="65087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3654425" y="3775075"/>
            <a:ext cx="623888" cy="574675"/>
          </a:xfrm>
          <a:custGeom>
            <a:avLst/>
            <a:gdLst>
              <a:gd name="connsiteX0" fmla="*/ 506889 w 702098"/>
              <a:gd name="connsiteY0" fmla="*/ 636997 h 647490"/>
              <a:gd name="connsiteX1" fmla="*/ 568534 w 702098"/>
              <a:gd name="connsiteY1" fmla="*/ 626723 h 647490"/>
              <a:gd name="connsiteX2" fmla="*/ 640453 w 702098"/>
              <a:gd name="connsiteY2" fmla="*/ 606175 h 647490"/>
              <a:gd name="connsiteX3" fmla="*/ 691823 w 702098"/>
              <a:gd name="connsiteY3" fmla="*/ 544530 h 647490"/>
              <a:gd name="connsiteX4" fmla="*/ 702098 w 702098"/>
              <a:gd name="connsiteY4" fmla="*/ 513708 h 647490"/>
              <a:gd name="connsiteX5" fmla="*/ 691823 w 702098"/>
              <a:gd name="connsiteY5" fmla="*/ 369869 h 647490"/>
              <a:gd name="connsiteX6" fmla="*/ 661001 w 702098"/>
              <a:gd name="connsiteY6" fmla="*/ 267128 h 647490"/>
              <a:gd name="connsiteX7" fmla="*/ 609630 w 702098"/>
              <a:gd name="connsiteY7" fmla="*/ 174660 h 647490"/>
              <a:gd name="connsiteX8" fmla="*/ 578808 w 702098"/>
              <a:gd name="connsiteY8" fmla="*/ 154112 h 647490"/>
              <a:gd name="connsiteX9" fmla="*/ 558259 w 702098"/>
              <a:gd name="connsiteY9" fmla="*/ 133564 h 647490"/>
              <a:gd name="connsiteX10" fmla="*/ 496614 w 702098"/>
              <a:gd name="connsiteY10" fmla="*/ 113015 h 647490"/>
              <a:gd name="connsiteX11" fmla="*/ 434969 w 702098"/>
              <a:gd name="connsiteY11" fmla="*/ 71919 h 647490"/>
              <a:gd name="connsiteX12" fmla="*/ 373325 w 702098"/>
              <a:gd name="connsiteY12" fmla="*/ 51370 h 647490"/>
              <a:gd name="connsiteX13" fmla="*/ 352776 w 702098"/>
              <a:gd name="connsiteY13" fmla="*/ 30822 h 647490"/>
              <a:gd name="connsiteX14" fmla="*/ 250035 w 702098"/>
              <a:gd name="connsiteY14" fmla="*/ 0 h 647490"/>
              <a:gd name="connsiteX15" fmla="*/ 95922 w 702098"/>
              <a:gd name="connsiteY15" fmla="*/ 10274 h 647490"/>
              <a:gd name="connsiteX16" fmla="*/ 34277 w 702098"/>
              <a:gd name="connsiteY16" fmla="*/ 30822 h 647490"/>
              <a:gd name="connsiteX17" fmla="*/ 13729 w 702098"/>
              <a:gd name="connsiteY17" fmla="*/ 61645 h 647490"/>
              <a:gd name="connsiteX18" fmla="*/ 13729 w 702098"/>
              <a:gd name="connsiteY18" fmla="*/ 226031 h 647490"/>
              <a:gd name="connsiteX19" fmla="*/ 44551 w 702098"/>
              <a:gd name="connsiteY19" fmla="*/ 256854 h 647490"/>
              <a:gd name="connsiteX20" fmla="*/ 137019 w 702098"/>
              <a:gd name="connsiteY20" fmla="*/ 297950 h 647490"/>
              <a:gd name="connsiteX21" fmla="*/ 167841 w 702098"/>
              <a:gd name="connsiteY21" fmla="*/ 308224 h 647490"/>
              <a:gd name="connsiteX22" fmla="*/ 188390 w 702098"/>
              <a:gd name="connsiteY22" fmla="*/ 328773 h 647490"/>
              <a:gd name="connsiteX23" fmla="*/ 219212 w 702098"/>
              <a:gd name="connsiteY23" fmla="*/ 339047 h 647490"/>
              <a:gd name="connsiteX24" fmla="*/ 270583 w 702098"/>
              <a:gd name="connsiteY24" fmla="*/ 380144 h 647490"/>
              <a:gd name="connsiteX25" fmla="*/ 311680 w 702098"/>
              <a:gd name="connsiteY25" fmla="*/ 441788 h 647490"/>
              <a:gd name="connsiteX26" fmla="*/ 342502 w 702098"/>
              <a:gd name="connsiteY26" fmla="*/ 503433 h 647490"/>
              <a:gd name="connsiteX27" fmla="*/ 383599 w 702098"/>
              <a:gd name="connsiteY27" fmla="*/ 544530 h 647490"/>
              <a:gd name="connsiteX28" fmla="*/ 434969 w 702098"/>
              <a:gd name="connsiteY28" fmla="*/ 595901 h 647490"/>
              <a:gd name="connsiteX29" fmla="*/ 455518 w 702098"/>
              <a:gd name="connsiteY29" fmla="*/ 616449 h 647490"/>
              <a:gd name="connsiteX30" fmla="*/ 517163 w 702098"/>
              <a:gd name="connsiteY30" fmla="*/ 647272 h 647490"/>
              <a:gd name="connsiteX31" fmla="*/ 506889 w 702098"/>
              <a:gd name="connsiteY31" fmla="*/ 636997 h 6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2098" h="647490">
                <a:moveTo>
                  <a:pt x="506889" y="636997"/>
                </a:moveTo>
                <a:cubicBezTo>
                  <a:pt x="515451" y="633572"/>
                  <a:pt x="548107" y="630808"/>
                  <a:pt x="568534" y="626723"/>
                </a:cubicBezTo>
                <a:cubicBezTo>
                  <a:pt x="600784" y="620273"/>
                  <a:pt x="611078" y="615966"/>
                  <a:pt x="640453" y="606175"/>
                </a:cubicBezTo>
                <a:cubicBezTo>
                  <a:pt x="663178" y="583450"/>
                  <a:pt x="677517" y="573141"/>
                  <a:pt x="691823" y="544530"/>
                </a:cubicBezTo>
                <a:cubicBezTo>
                  <a:pt x="696666" y="534844"/>
                  <a:pt x="698673" y="523982"/>
                  <a:pt x="702098" y="513708"/>
                </a:cubicBezTo>
                <a:cubicBezTo>
                  <a:pt x="698673" y="465762"/>
                  <a:pt x="697131" y="417643"/>
                  <a:pt x="691823" y="369869"/>
                </a:cubicBezTo>
                <a:cubicBezTo>
                  <a:pt x="689235" y="346579"/>
                  <a:pt x="666166" y="282623"/>
                  <a:pt x="661001" y="267128"/>
                </a:cubicBezTo>
                <a:cubicBezTo>
                  <a:pt x="650295" y="235008"/>
                  <a:pt x="639913" y="194848"/>
                  <a:pt x="609630" y="174660"/>
                </a:cubicBezTo>
                <a:cubicBezTo>
                  <a:pt x="599356" y="167811"/>
                  <a:pt x="588450" y="161826"/>
                  <a:pt x="578808" y="154112"/>
                </a:cubicBezTo>
                <a:cubicBezTo>
                  <a:pt x="571244" y="148061"/>
                  <a:pt x="566923" y="137896"/>
                  <a:pt x="558259" y="133564"/>
                </a:cubicBezTo>
                <a:cubicBezTo>
                  <a:pt x="538886" y="123877"/>
                  <a:pt x="514636" y="125030"/>
                  <a:pt x="496614" y="113015"/>
                </a:cubicBezTo>
                <a:cubicBezTo>
                  <a:pt x="476066" y="99316"/>
                  <a:pt x="458397" y="79729"/>
                  <a:pt x="434969" y="71919"/>
                </a:cubicBezTo>
                <a:lnTo>
                  <a:pt x="373325" y="51370"/>
                </a:lnTo>
                <a:cubicBezTo>
                  <a:pt x="366475" y="44521"/>
                  <a:pt x="361440" y="35154"/>
                  <a:pt x="352776" y="30822"/>
                </a:cubicBezTo>
                <a:cubicBezTo>
                  <a:pt x="327763" y="18316"/>
                  <a:pt x="279531" y="7374"/>
                  <a:pt x="250035" y="0"/>
                </a:cubicBezTo>
                <a:cubicBezTo>
                  <a:pt x="198664" y="3425"/>
                  <a:pt x="146890" y="2993"/>
                  <a:pt x="95922" y="10274"/>
                </a:cubicBezTo>
                <a:cubicBezTo>
                  <a:pt x="74480" y="13337"/>
                  <a:pt x="34277" y="30822"/>
                  <a:pt x="34277" y="30822"/>
                </a:cubicBezTo>
                <a:cubicBezTo>
                  <a:pt x="27428" y="41096"/>
                  <a:pt x="19251" y="50600"/>
                  <a:pt x="13729" y="61645"/>
                </a:cubicBezTo>
                <a:cubicBezTo>
                  <a:pt x="-10691" y="110486"/>
                  <a:pt x="2730" y="182036"/>
                  <a:pt x="13729" y="226031"/>
                </a:cubicBezTo>
                <a:cubicBezTo>
                  <a:pt x="17253" y="240127"/>
                  <a:pt x="33389" y="247552"/>
                  <a:pt x="44551" y="256854"/>
                </a:cubicBezTo>
                <a:cubicBezTo>
                  <a:pt x="77112" y="283989"/>
                  <a:pt x="92223" y="283018"/>
                  <a:pt x="137019" y="297950"/>
                </a:cubicBezTo>
                <a:lnTo>
                  <a:pt x="167841" y="308224"/>
                </a:lnTo>
                <a:cubicBezTo>
                  <a:pt x="174691" y="315074"/>
                  <a:pt x="180084" y="323789"/>
                  <a:pt x="188390" y="328773"/>
                </a:cubicBezTo>
                <a:cubicBezTo>
                  <a:pt x="197676" y="334345"/>
                  <a:pt x="209526" y="334204"/>
                  <a:pt x="219212" y="339047"/>
                </a:cubicBezTo>
                <a:cubicBezTo>
                  <a:pt x="235392" y="347137"/>
                  <a:pt x="259113" y="364851"/>
                  <a:pt x="270583" y="380144"/>
                </a:cubicBezTo>
                <a:cubicBezTo>
                  <a:pt x="285401" y="399901"/>
                  <a:pt x="311680" y="441788"/>
                  <a:pt x="311680" y="441788"/>
                </a:cubicBezTo>
                <a:cubicBezTo>
                  <a:pt x="321624" y="471621"/>
                  <a:pt x="320775" y="478084"/>
                  <a:pt x="342502" y="503433"/>
                </a:cubicBezTo>
                <a:cubicBezTo>
                  <a:pt x="355110" y="518142"/>
                  <a:pt x="372853" y="528410"/>
                  <a:pt x="383599" y="544530"/>
                </a:cubicBezTo>
                <a:cubicBezTo>
                  <a:pt x="418823" y="597367"/>
                  <a:pt x="386047" y="556764"/>
                  <a:pt x="434969" y="595901"/>
                </a:cubicBezTo>
                <a:cubicBezTo>
                  <a:pt x="442533" y="601952"/>
                  <a:pt x="447954" y="610398"/>
                  <a:pt x="455518" y="616449"/>
                </a:cubicBezTo>
                <a:cubicBezTo>
                  <a:pt x="474202" y="631396"/>
                  <a:pt x="493176" y="643274"/>
                  <a:pt x="517163" y="647272"/>
                </a:cubicBezTo>
                <a:cubicBezTo>
                  <a:pt x="527297" y="648961"/>
                  <a:pt x="498327" y="640422"/>
                  <a:pt x="506889" y="63699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63" name="Oval 28"/>
          <p:cNvSpPr>
            <a:spLocks noChangeArrowheads="1"/>
          </p:cNvSpPr>
          <p:nvPr/>
        </p:nvSpPr>
        <p:spPr bwMode="auto">
          <a:xfrm>
            <a:off x="5729288" y="4013200"/>
            <a:ext cx="65087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64" name="Oval 28"/>
          <p:cNvSpPr>
            <a:spLocks noChangeArrowheads="1"/>
          </p:cNvSpPr>
          <p:nvPr/>
        </p:nvSpPr>
        <p:spPr bwMode="auto">
          <a:xfrm>
            <a:off x="5514975" y="4437063"/>
            <a:ext cx="65088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65" name="Oval 28"/>
          <p:cNvSpPr>
            <a:spLocks noChangeArrowheads="1"/>
          </p:cNvSpPr>
          <p:nvPr/>
        </p:nvSpPr>
        <p:spPr bwMode="auto">
          <a:xfrm>
            <a:off x="5991225" y="4413250"/>
            <a:ext cx="65088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" name="Freeform 55"/>
          <p:cNvSpPr/>
          <p:nvPr/>
        </p:nvSpPr>
        <p:spPr>
          <a:xfrm>
            <a:off x="5410200" y="3290888"/>
            <a:ext cx="766763" cy="1419225"/>
          </a:xfrm>
          <a:custGeom>
            <a:avLst/>
            <a:gdLst>
              <a:gd name="connsiteX0" fmla="*/ 297951 w 863029"/>
              <a:gd name="connsiteY0" fmla="*/ 14504 h 1596724"/>
              <a:gd name="connsiteX1" fmla="*/ 123290 w 863029"/>
              <a:gd name="connsiteY1" fmla="*/ 35052 h 1596724"/>
              <a:gd name="connsiteX2" fmla="*/ 61645 w 863029"/>
              <a:gd name="connsiteY2" fmla="*/ 55601 h 1596724"/>
              <a:gd name="connsiteX3" fmla="*/ 20548 w 863029"/>
              <a:gd name="connsiteY3" fmla="*/ 117246 h 1596724"/>
              <a:gd name="connsiteX4" fmla="*/ 0 w 863029"/>
              <a:gd name="connsiteY4" fmla="*/ 178890 h 1596724"/>
              <a:gd name="connsiteX5" fmla="*/ 10274 w 863029"/>
              <a:gd name="connsiteY5" fmla="*/ 898082 h 1596724"/>
              <a:gd name="connsiteX6" fmla="*/ 20548 w 863029"/>
              <a:gd name="connsiteY6" fmla="*/ 1000823 h 1596724"/>
              <a:gd name="connsiteX7" fmla="*/ 41097 w 863029"/>
              <a:gd name="connsiteY7" fmla="*/ 1144661 h 1596724"/>
              <a:gd name="connsiteX8" fmla="*/ 61645 w 863029"/>
              <a:gd name="connsiteY8" fmla="*/ 1401515 h 1596724"/>
              <a:gd name="connsiteX9" fmla="*/ 71919 w 863029"/>
              <a:gd name="connsiteY9" fmla="*/ 1473434 h 1596724"/>
              <a:gd name="connsiteX10" fmla="*/ 82193 w 863029"/>
              <a:gd name="connsiteY10" fmla="*/ 1504257 h 1596724"/>
              <a:gd name="connsiteX11" fmla="*/ 113016 w 863029"/>
              <a:gd name="connsiteY11" fmla="*/ 1514531 h 1596724"/>
              <a:gd name="connsiteX12" fmla="*/ 143838 w 863029"/>
              <a:gd name="connsiteY12" fmla="*/ 1535079 h 1596724"/>
              <a:gd name="connsiteX13" fmla="*/ 164387 w 863029"/>
              <a:gd name="connsiteY13" fmla="*/ 1555628 h 1596724"/>
              <a:gd name="connsiteX14" fmla="*/ 226032 w 863029"/>
              <a:gd name="connsiteY14" fmla="*/ 1576176 h 1596724"/>
              <a:gd name="connsiteX15" fmla="*/ 421241 w 863029"/>
              <a:gd name="connsiteY15" fmla="*/ 1596724 h 1596724"/>
              <a:gd name="connsiteX16" fmla="*/ 750014 w 863029"/>
              <a:gd name="connsiteY16" fmla="*/ 1576176 h 1596724"/>
              <a:gd name="connsiteX17" fmla="*/ 780836 w 863029"/>
              <a:gd name="connsiteY17" fmla="*/ 1565902 h 1596724"/>
              <a:gd name="connsiteX18" fmla="*/ 842481 w 863029"/>
              <a:gd name="connsiteY18" fmla="*/ 1463160 h 1596724"/>
              <a:gd name="connsiteX19" fmla="*/ 852755 w 863029"/>
              <a:gd name="connsiteY19" fmla="*/ 1432338 h 1596724"/>
              <a:gd name="connsiteX20" fmla="*/ 863029 w 863029"/>
              <a:gd name="connsiteY20" fmla="*/ 1401515 h 1596724"/>
              <a:gd name="connsiteX21" fmla="*/ 852755 w 863029"/>
              <a:gd name="connsiteY21" fmla="*/ 1196032 h 1596724"/>
              <a:gd name="connsiteX22" fmla="*/ 832207 w 863029"/>
              <a:gd name="connsiteY22" fmla="*/ 1093290 h 1596724"/>
              <a:gd name="connsiteX23" fmla="*/ 821933 w 863029"/>
              <a:gd name="connsiteY23" fmla="*/ 1041920 h 1596724"/>
              <a:gd name="connsiteX24" fmla="*/ 811659 w 863029"/>
              <a:gd name="connsiteY24" fmla="*/ 1011097 h 1596724"/>
              <a:gd name="connsiteX25" fmla="*/ 791110 w 863029"/>
              <a:gd name="connsiteY25" fmla="*/ 918630 h 1596724"/>
              <a:gd name="connsiteX26" fmla="*/ 780836 w 863029"/>
              <a:gd name="connsiteY26" fmla="*/ 836437 h 1596724"/>
              <a:gd name="connsiteX27" fmla="*/ 770562 w 863029"/>
              <a:gd name="connsiteY27" fmla="*/ 774792 h 1596724"/>
              <a:gd name="connsiteX28" fmla="*/ 760288 w 863029"/>
              <a:gd name="connsiteY28" fmla="*/ 548760 h 1596724"/>
              <a:gd name="connsiteX29" fmla="*/ 739739 w 863029"/>
              <a:gd name="connsiteY29" fmla="*/ 353551 h 1596724"/>
              <a:gd name="connsiteX30" fmla="*/ 698643 w 863029"/>
              <a:gd name="connsiteY30" fmla="*/ 209713 h 1596724"/>
              <a:gd name="connsiteX31" fmla="*/ 678095 w 863029"/>
              <a:gd name="connsiteY31" fmla="*/ 148068 h 1596724"/>
              <a:gd name="connsiteX32" fmla="*/ 636998 w 863029"/>
              <a:gd name="connsiteY32" fmla="*/ 106971 h 1596724"/>
              <a:gd name="connsiteX33" fmla="*/ 585627 w 863029"/>
              <a:gd name="connsiteY33" fmla="*/ 55601 h 1596724"/>
              <a:gd name="connsiteX34" fmla="*/ 565079 w 863029"/>
              <a:gd name="connsiteY34" fmla="*/ 35052 h 1596724"/>
              <a:gd name="connsiteX35" fmla="*/ 503434 w 863029"/>
              <a:gd name="connsiteY35" fmla="*/ 14504 h 1596724"/>
              <a:gd name="connsiteX36" fmla="*/ 297951 w 863029"/>
              <a:gd name="connsiteY36" fmla="*/ 14504 h 159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63029" h="1596724">
                <a:moveTo>
                  <a:pt x="297951" y="14504"/>
                </a:moveTo>
                <a:cubicBezTo>
                  <a:pt x="234594" y="17929"/>
                  <a:pt x="179842" y="19629"/>
                  <a:pt x="123290" y="35052"/>
                </a:cubicBezTo>
                <a:cubicBezTo>
                  <a:pt x="102393" y="40751"/>
                  <a:pt x="61645" y="55601"/>
                  <a:pt x="61645" y="55601"/>
                </a:cubicBezTo>
                <a:cubicBezTo>
                  <a:pt x="47946" y="76149"/>
                  <a:pt x="28358" y="93817"/>
                  <a:pt x="20548" y="117246"/>
                </a:cubicBezTo>
                <a:lnTo>
                  <a:pt x="0" y="178890"/>
                </a:lnTo>
                <a:cubicBezTo>
                  <a:pt x="3425" y="418621"/>
                  <a:pt x="4282" y="658402"/>
                  <a:pt x="10274" y="898082"/>
                </a:cubicBezTo>
                <a:cubicBezTo>
                  <a:pt x="11134" y="932489"/>
                  <a:pt x="16747" y="966616"/>
                  <a:pt x="20548" y="1000823"/>
                </a:cubicBezTo>
                <a:cubicBezTo>
                  <a:pt x="29119" y="1077956"/>
                  <a:pt x="29519" y="1075194"/>
                  <a:pt x="41097" y="1144661"/>
                </a:cubicBezTo>
                <a:cubicBezTo>
                  <a:pt x="47946" y="1230279"/>
                  <a:pt x="49498" y="1316487"/>
                  <a:pt x="61645" y="1401515"/>
                </a:cubicBezTo>
                <a:cubicBezTo>
                  <a:pt x="65070" y="1425488"/>
                  <a:pt x="67170" y="1449688"/>
                  <a:pt x="71919" y="1473434"/>
                </a:cubicBezTo>
                <a:cubicBezTo>
                  <a:pt x="74043" y="1484054"/>
                  <a:pt x="74535" y="1496599"/>
                  <a:pt x="82193" y="1504257"/>
                </a:cubicBezTo>
                <a:cubicBezTo>
                  <a:pt x="89851" y="1511915"/>
                  <a:pt x="102742" y="1511106"/>
                  <a:pt x="113016" y="1514531"/>
                </a:cubicBezTo>
                <a:cubicBezTo>
                  <a:pt x="123290" y="1521380"/>
                  <a:pt x="134196" y="1527365"/>
                  <a:pt x="143838" y="1535079"/>
                </a:cubicBezTo>
                <a:cubicBezTo>
                  <a:pt x="151402" y="1541130"/>
                  <a:pt x="155723" y="1551296"/>
                  <a:pt x="164387" y="1555628"/>
                </a:cubicBezTo>
                <a:cubicBezTo>
                  <a:pt x="183760" y="1565315"/>
                  <a:pt x="204793" y="1571928"/>
                  <a:pt x="226032" y="1576176"/>
                </a:cubicBezTo>
                <a:cubicBezTo>
                  <a:pt x="324537" y="1595877"/>
                  <a:pt x="259984" y="1585206"/>
                  <a:pt x="421241" y="1596724"/>
                </a:cubicBezTo>
                <a:cubicBezTo>
                  <a:pt x="592758" y="1590598"/>
                  <a:pt x="634999" y="1609037"/>
                  <a:pt x="750014" y="1576176"/>
                </a:cubicBezTo>
                <a:cubicBezTo>
                  <a:pt x="760427" y="1573201"/>
                  <a:pt x="770562" y="1569327"/>
                  <a:pt x="780836" y="1565902"/>
                </a:cubicBezTo>
                <a:cubicBezTo>
                  <a:pt x="837249" y="1509489"/>
                  <a:pt x="815806" y="1543184"/>
                  <a:pt x="842481" y="1463160"/>
                </a:cubicBezTo>
                <a:lnTo>
                  <a:pt x="852755" y="1432338"/>
                </a:lnTo>
                <a:lnTo>
                  <a:pt x="863029" y="1401515"/>
                </a:lnTo>
                <a:cubicBezTo>
                  <a:pt x="859604" y="1333021"/>
                  <a:pt x="859579" y="1264272"/>
                  <a:pt x="852755" y="1196032"/>
                </a:cubicBezTo>
                <a:cubicBezTo>
                  <a:pt x="849280" y="1161280"/>
                  <a:pt x="839056" y="1127537"/>
                  <a:pt x="832207" y="1093290"/>
                </a:cubicBezTo>
                <a:cubicBezTo>
                  <a:pt x="828782" y="1076167"/>
                  <a:pt x="827455" y="1058486"/>
                  <a:pt x="821933" y="1041920"/>
                </a:cubicBezTo>
                <a:cubicBezTo>
                  <a:pt x="818508" y="1031646"/>
                  <a:pt x="814008" y="1021669"/>
                  <a:pt x="811659" y="1011097"/>
                </a:cubicBezTo>
                <a:cubicBezTo>
                  <a:pt x="787550" y="902609"/>
                  <a:pt x="814238" y="988014"/>
                  <a:pt x="791110" y="918630"/>
                </a:cubicBezTo>
                <a:cubicBezTo>
                  <a:pt x="787685" y="891232"/>
                  <a:pt x="784741" y="863770"/>
                  <a:pt x="780836" y="836437"/>
                </a:cubicBezTo>
                <a:cubicBezTo>
                  <a:pt x="777890" y="815815"/>
                  <a:pt x="772046" y="795571"/>
                  <a:pt x="770562" y="774792"/>
                </a:cubicBezTo>
                <a:cubicBezTo>
                  <a:pt x="765189" y="699562"/>
                  <a:pt x="764717" y="624052"/>
                  <a:pt x="760288" y="548760"/>
                </a:cubicBezTo>
                <a:cubicBezTo>
                  <a:pt x="757692" y="504629"/>
                  <a:pt x="750157" y="405640"/>
                  <a:pt x="739739" y="353551"/>
                </a:cubicBezTo>
                <a:cubicBezTo>
                  <a:pt x="726837" y="289043"/>
                  <a:pt x="718228" y="268469"/>
                  <a:pt x="698643" y="209713"/>
                </a:cubicBezTo>
                <a:lnTo>
                  <a:pt x="678095" y="148068"/>
                </a:lnTo>
                <a:cubicBezTo>
                  <a:pt x="664396" y="134369"/>
                  <a:pt x="647744" y="123091"/>
                  <a:pt x="636998" y="106971"/>
                </a:cubicBezTo>
                <a:cubicBezTo>
                  <a:pt x="601771" y="54131"/>
                  <a:pt x="634554" y="94743"/>
                  <a:pt x="585627" y="55601"/>
                </a:cubicBezTo>
                <a:cubicBezTo>
                  <a:pt x="578063" y="49550"/>
                  <a:pt x="573743" y="39384"/>
                  <a:pt x="565079" y="35052"/>
                </a:cubicBezTo>
                <a:cubicBezTo>
                  <a:pt x="545706" y="25365"/>
                  <a:pt x="523982" y="21353"/>
                  <a:pt x="503434" y="14504"/>
                </a:cubicBezTo>
                <a:cubicBezTo>
                  <a:pt x="410881" y="-16346"/>
                  <a:pt x="361308" y="11079"/>
                  <a:pt x="297951" y="1450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88013" y="3973513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19638" y="3802063"/>
            <a:ext cx="179387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65525" y="4414838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768725" y="3849688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568700" y="3195638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2" name="Oval 26"/>
          <p:cNvSpPr>
            <a:spLocks noChangeArrowheads="1"/>
          </p:cNvSpPr>
          <p:nvPr/>
        </p:nvSpPr>
        <p:spPr bwMode="auto">
          <a:xfrm>
            <a:off x="3238500" y="3795713"/>
            <a:ext cx="66675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Oval 57"/>
          <p:cNvSpPr/>
          <p:nvPr/>
        </p:nvSpPr>
        <p:spPr>
          <a:xfrm>
            <a:off x="3182938" y="3741738"/>
            <a:ext cx="177800" cy="176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4" name="Oval 27"/>
          <p:cNvSpPr>
            <a:spLocks noChangeArrowheads="1"/>
          </p:cNvSpPr>
          <p:nvPr/>
        </p:nvSpPr>
        <p:spPr bwMode="auto">
          <a:xfrm>
            <a:off x="3081338" y="4340225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75" name="Oval 27"/>
          <p:cNvSpPr>
            <a:spLocks noChangeArrowheads="1"/>
          </p:cNvSpPr>
          <p:nvPr/>
        </p:nvSpPr>
        <p:spPr bwMode="auto">
          <a:xfrm>
            <a:off x="3667125" y="4916488"/>
            <a:ext cx="66675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76" name="Oval 27"/>
          <p:cNvSpPr>
            <a:spLocks noChangeArrowheads="1"/>
          </p:cNvSpPr>
          <p:nvPr/>
        </p:nvSpPr>
        <p:spPr bwMode="auto">
          <a:xfrm>
            <a:off x="4741863" y="4899025"/>
            <a:ext cx="66675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77" name="Oval 27"/>
          <p:cNvSpPr>
            <a:spLocks noChangeArrowheads="1"/>
          </p:cNvSpPr>
          <p:nvPr/>
        </p:nvSpPr>
        <p:spPr bwMode="auto">
          <a:xfrm>
            <a:off x="4602163" y="4495800"/>
            <a:ext cx="68262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78" name="Oval 27"/>
          <p:cNvSpPr>
            <a:spLocks noChangeArrowheads="1"/>
          </p:cNvSpPr>
          <p:nvPr/>
        </p:nvSpPr>
        <p:spPr bwMode="auto">
          <a:xfrm>
            <a:off x="4824413" y="4183063"/>
            <a:ext cx="68262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79" name="Oval 28"/>
          <p:cNvSpPr>
            <a:spLocks noChangeArrowheads="1"/>
          </p:cNvSpPr>
          <p:nvPr/>
        </p:nvSpPr>
        <p:spPr bwMode="auto">
          <a:xfrm>
            <a:off x="5154613" y="2924175"/>
            <a:ext cx="65087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" name="Oval 70"/>
          <p:cNvSpPr/>
          <p:nvPr/>
        </p:nvSpPr>
        <p:spPr>
          <a:xfrm>
            <a:off x="5113338" y="2884488"/>
            <a:ext cx="179387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2681" name="Group 48"/>
          <p:cNvGrpSpPr>
            <a:grpSpLocks/>
          </p:cNvGrpSpPr>
          <p:nvPr/>
        </p:nvGrpSpPr>
        <p:grpSpPr bwMode="auto">
          <a:xfrm>
            <a:off x="3556000" y="2795588"/>
            <a:ext cx="390525" cy="177800"/>
            <a:chOff x="3657600" y="5362632"/>
            <a:chExt cx="439690" cy="199968"/>
          </a:xfrm>
        </p:grpSpPr>
        <p:sp>
          <p:nvSpPr>
            <p:cNvPr id="112712" name="Oval 28"/>
            <p:cNvSpPr>
              <a:spLocks noChangeArrowheads="1"/>
            </p:cNvSpPr>
            <p:nvPr/>
          </p:nvSpPr>
          <p:spPr bwMode="auto">
            <a:xfrm>
              <a:off x="3704243" y="540867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657600" y="5362632"/>
              <a:ext cx="439690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714" name="Oval 28"/>
            <p:cNvSpPr>
              <a:spLocks noChangeArrowheads="1"/>
            </p:cNvSpPr>
            <p:nvPr/>
          </p:nvSpPr>
          <p:spPr bwMode="auto">
            <a:xfrm>
              <a:off x="3923353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15" name="Oval 28"/>
            <p:cNvSpPr>
              <a:spLocks noChangeArrowheads="1"/>
            </p:cNvSpPr>
            <p:nvPr/>
          </p:nvSpPr>
          <p:spPr bwMode="auto">
            <a:xfrm>
              <a:off x="3807875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682" name="Group 73"/>
          <p:cNvGrpSpPr>
            <a:grpSpLocks/>
          </p:cNvGrpSpPr>
          <p:nvPr/>
        </p:nvGrpSpPr>
        <p:grpSpPr bwMode="auto">
          <a:xfrm>
            <a:off x="5275263" y="3563938"/>
            <a:ext cx="390525" cy="177800"/>
            <a:chOff x="3657600" y="5362632"/>
            <a:chExt cx="439690" cy="199968"/>
          </a:xfrm>
        </p:grpSpPr>
        <p:sp>
          <p:nvSpPr>
            <p:cNvPr id="112708" name="Oval 28"/>
            <p:cNvSpPr>
              <a:spLocks noChangeArrowheads="1"/>
            </p:cNvSpPr>
            <p:nvPr/>
          </p:nvSpPr>
          <p:spPr bwMode="auto">
            <a:xfrm>
              <a:off x="3704243" y="540867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657600" y="5362632"/>
              <a:ext cx="439690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710" name="Oval 28"/>
            <p:cNvSpPr>
              <a:spLocks noChangeArrowheads="1"/>
            </p:cNvSpPr>
            <p:nvPr/>
          </p:nvSpPr>
          <p:spPr bwMode="auto">
            <a:xfrm>
              <a:off x="3923353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11" name="Oval 28"/>
            <p:cNvSpPr>
              <a:spLocks noChangeArrowheads="1"/>
            </p:cNvSpPr>
            <p:nvPr/>
          </p:nvSpPr>
          <p:spPr bwMode="auto">
            <a:xfrm>
              <a:off x="3807875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683" name="Group 78"/>
          <p:cNvGrpSpPr>
            <a:grpSpLocks/>
          </p:cNvGrpSpPr>
          <p:nvPr/>
        </p:nvGrpSpPr>
        <p:grpSpPr bwMode="auto">
          <a:xfrm>
            <a:off x="4810125" y="4495800"/>
            <a:ext cx="390525" cy="177800"/>
            <a:chOff x="3657600" y="5362632"/>
            <a:chExt cx="439690" cy="199968"/>
          </a:xfrm>
        </p:grpSpPr>
        <p:sp>
          <p:nvSpPr>
            <p:cNvPr id="112704" name="Oval 28"/>
            <p:cNvSpPr>
              <a:spLocks noChangeArrowheads="1"/>
            </p:cNvSpPr>
            <p:nvPr/>
          </p:nvSpPr>
          <p:spPr bwMode="auto">
            <a:xfrm>
              <a:off x="3704243" y="540867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657600" y="5362632"/>
              <a:ext cx="439690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706" name="Oval 28"/>
            <p:cNvSpPr>
              <a:spLocks noChangeArrowheads="1"/>
            </p:cNvSpPr>
            <p:nvPr/>
          </p:nvSpPr>
          <p:spPr bwMode="auto">
            <a:xfrm>
              <a:off x="3923353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07" name="Oval 28"/>
            <p:cNvSpPr>
              <a:spLocks noChangeArrowheads="1"/>
            </p:cNvSpPr>
            <p:nvPr/>
          </p:nvSpPr>
          <p:spPr bwMode="auto">
            <a:xfrm>
              <a:off x="3807875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684" name="Group 83"/>
          <p:cNvGrpSpPr>
            <a:grpSpLocks/>
          </p:cNvGrpSpPr>
          <p:nvPr/>
        </p:nvGrpSpPr>
        <p:grpSpPr bwMode="auto">
          <a:xfrm>
            <a:off x="4879975" y="3251200"/>
            <a:ext cx="390525" cy="177800"/>
            <a:chOff x="3657600" y="5362632"/>
            <a:chExt cx="439690" cy="199968"/>
          </a:xfrm>
        </p:grpSpPr>
        <p:sp>
          <p:nvSpPr>
            <p:cNvPr id="112700" name="Oval 28"/>
            <p:cNvSpPr>
              <a:spLocks noChangeArrowheads="1"/>
            </p:cNvSpPr>
            <p:nvPr/>
          </p:nvSpPr>
          <p:spPr bwMode="auto">
            <a:xfrm>
              <a:off x="3704243" y="540867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657600" y="5362632"/>
              <a:ext cx="439690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702" name="Oval 28"/>
            <p:cNvSpPr>
              <a:spLocks noChangeArrowheads="1"/>
            </p:cNvSpPr>
            <p:nvPr/>
          </p:nvSpPr>
          <p:spPr bwMode="auto">
            <a:xfrm>
              <a:off x="3923353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03" name="Oval 28"/>
            <p:cNvSpPr>
              <a:spLocks noChangeArrowheads="1"/>
            </p:cNvSpPr>
            <p:nvPr/>
          </p:nvSpPr>
          <p:spPr bwMode="auto">
            <a:xfrm>
              <a:off x="3807875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685" name="Group 88"/>
          <p:cNvGrpSpPr>
            <a:grpSpLocks/>
          </p:cNvGrpSpPr>
          <p:nvPr/>
        </p:nvGrpSpPr>
        <p:grpSpPr bwMode="auto">
          <a:xfrm>
            <a:off x="3076575" y="3543300"/>
            <a:ext cx="390525" cy="177800"/>
            <a:chOff x="3657600" y="5362632"/>
            <a:chExt cx="439690" cy="199968"/>
          </a:xfrm>
        </p:grpSpPr>
        <p:sp>
          <p:nvSpPr>
            <p:cNvPr id="112696" name="Oval 28"/>
            <p:cNvSpPr>
              <a:spLocks noChangeArrowheads="1"/>
            </p:cNvSpPr>
            <p:nvPr/>
          </p:nvSpPr>
          <p:spPr bwMode="auto">
            <a:xfrm>
              <a:off x="3704243" y="540867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657600" y="5362632"/>
              <a:ext cx="439690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698" name="Oval 28"/>
            <p:cNvSpPr>
              <a:spLocks noChangeArrowheads="1"/>
            </p:cNvSpPr>
            <p:nvPr/>
          </p:nvSpPr>
          <p:spPr bwMode="auto">
            <a:xfrm>
              <a:off x="3923353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699" name="Oval 28"/>
            <p:cNvSpPr>
              <a:spLocks noChangeArrowheads="1"/>
            </p:cNvSpPr>
            <p:nvPr/>
          </p:nvSpPr>
          <p:spPr bwMode="auto">
            <a:xfrm>
              <a:off x="3807875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686" name="Group 93"/>
          <p:cNvGrpSpPr>
            <a:grpSpLocks/>
          </p:cNvGrpSpPr>
          <p:nvPr/>
        </p:nvGrpSpPr>
        <p:grpSpPr bwMode="auto">
          <a:xfrm>
            <a:off x="3305175" y="4713288"/>
            <a:ext cx="390525" cy="177800"/>
            <a:chOff x="3657600" y="5362632"/>
            <a:chExt cx="439690" cy="199968"/>
          </a:xfrm>
        </p:grpSpPr>
        <p:sp>
          <p:nvSpPr>
            <p:cNvPr id="112692" name="Oval 28"/>
            <p:cNvSpPr>
              <a:spLocks noChangeArrowheads="1"/>
            </p:cNvSpPr>
            <p:nvPr/>
          </p:nvSpPr>
          <p:spPr bwMode="auto">
            <a:xfrm>
              <a:off x="3704243" y="540867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657600" y="5362632"/>
              <a:ext cx="439690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694" name="Oval 28"/>
            <p:cNvSpPr>
              <a:spLocks noChangeArrowheads="1"/>
            </p:cNvSpPr>
            <p:nvPr/>
          </p:nvSpPr>
          <p:spPr bwMode="auto">
            <a:xfrm>
              <a:off x="3923353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695" name="Oval 28"/>
            <p:cNvSpPr>
              <a:spLocks noChangeArrowheads="1"/>
            </p:cNvSpPr>
            <p:nvPr/>
          </p:nvSpPr>
          <p:spPr bwMode="auto">
            <a:xfrm>
              <a:off x="3807875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687" name="Group 98"/>
          <p:cNvGrpSpPr>
            <a:grpSpLocks/>
          </p:cNvGrpSpPr>
          <p:nvPr/>
        </p:nvGrpSpPr>
        <p:grpSpPr bwMode="auto">
          <a:xfrm>
            <a:off x="4016375" y="3940175"/>
            <a:ext cx="390525" cy="177800"/>
            <a:chOff x="3657600" y="5362632"/>
            <a:chExt cx="439690" cy="199968"/>
          </a:xfrm>
        </p:grpSpPr>
        <p:sp>
          <p:nvSpPr>
            <p:cNvPr id="112688" name="Oval 28"/>
            <p:cNvSpPr>
              <a:spLocks noChangeArrowheads="1"/>
            </p:cNvSpPr>
            <p:nvPr/>
          </p:nvSpPr>
          <p:spPr bwMode="auto">
            <a:xfrm>
              <a:off x="3704243" y="540867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657600" y="5362632"/>
              <a:ext cx="439690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690" name="Oval 28"/>
            <p:cNvSpPr>
              <a:spLocks noChangeArrowheads="1"/>
            </p:cNvSpPr>
            <p:nvPr/>
          </p:nvSpPr>
          <p:spPr bwMode="auto">
            <a:xfrm>
              <a:off x="3923353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691" name="Oval 28"/>
            <p:cNvSpPr>
              <a:spLocks noChangeArrowheads="1"/>
            </p:cNvSpPr>
            <p:nvPr/>
          </p:nvSpPr>
          <p:spPr bwMode="auto">
            <a:xfrm>
              <a:off x="3807875" y="542494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Boundary Value Analysis - examples</a:t>
            </a:r>
          </a:p>
        </p:txBody>
      </p:sp>
      <p:graphicFrame>
        <p:nvGraphicFramePr>
          <p:cNvPr id="197650" name="Group 18"/>
          <p:cNvGraphicFramePr>
            <a:graphicFrameLocks noGrp="1"/>
          </p:cNvGraphicFramePr>
          <p:nvPr>
            <p:ph sz="half" idx="2"/>
          </p:nvPr>
        </p:nvGraphicFramePr>
        <p:xfrm>
          <a:off x="2133600" y="1760538"/>
          <a:ext cx="4605338" cy="2332037"/>
        </p:xfrm>
        <a:graphic>
          <a:graphicData uri="http://schemas.openxmlformats.org/drawingml/2006/table">
            <a:tbl>
              <a:tblPr/>
              <a:tblGrid>
                <a:gridCol w="2302669"/>
                <a:gridCol w="2302669"/>
              </a:tblGrid>
              <a:tr h="338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marL="81271" marR="81271" marT="40651" marB="406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Boundary Cases</a:t>
                      </a:r>
                    </a:p>
                  </a:txBody>
                  <a:tcPr marL="81271" marR="81271" marT="40651" marB="40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number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-99 &lt;= N &lt;= 99</a:t>
                      </a:r>
                    </a:p>
                  </a:txBody>
                  <a:tcPr marL="81271" marR="81271" marT="40651" marB="406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L="81271" marR="81271" marT="40651" marB="40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Suffix: Any 4 digits</a:t>
                      </a:r>
                    </a:p>
                  </a:txBody>
                  <a:tcPr marL="81271" marR="81271" marT="40651" marB="406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L="81271" marR="81271" marT="40651" marB="40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Boundary Value Analysis - examples</a:t>
            </a:r>
          </a:p>
        </p:txBody>
      </p:sp>
      <p:graphicFrame>
        <p:nvGraphicFramePr>
          <p:cNvPr id="201745" name="Group 17"/>
          <p:cNvGraphicFramePr>
            <a:graphicFrameLocks noGrp="1"/>
          </p:cNvGraphicFramePr>
          <p:nvPr>
            <p:ph sz="half" idx="2"/>
          </p:nvPr>
        </p:nvGraphicFramePr>
        <p:xfrm>
          <a:off x="2133600" y="1760538"/>
          <a:ext cx="4605338" cy="2755899"/>
        </p:xfrm>
        <a:graphic>
          <a:graphicData uri="http://schemas.openxmlformats.org/drawingml/2006/table">
            <a:tbl>
              <a:tblPr/>
              <a:tblGrid>
                <a:gridCol w="2302669"/>
                <a:gridCol w="2302669"/>
              </a:tblGrid>
              <a:tr h="338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marL="81271" marR="81271" marT="40647" marB="406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Boundary Cases</a:t>
                      </a:r>
                    </a:p>
                  </a:txBody>
                  <a:tcPr marL="81271" marR="81271" marT="40647" marB="406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8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number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-99 &lt;= N &lt;= 99</a:t>
                      </a:r>
                    </a:p>
                  </a:txBody>
                  <a:tcPr marL="81271" marR="81271" marT="40647" marB="406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-100, -99, -98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-10, -9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-1, 0, 1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98, 99, 100</a:t>
                      </a:r>
                    </a:p>
                  </a:txBody>
                  <a:tcPr marL="81271" marR="81271" marT="40647" marB="406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Suffix: Any 4 digits</a:t>
                      </a:r>
                    </a:p>
                  </a:txBody>
                  <a:tcPr marL="81271" marR="81271" marT="40647" marB="406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L="81271" marR="81271" marT="40647" marB="406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Boundary Value Analysis - examples</a:t>
            </a:r>
          </a:p>
        </p:txBody>
      </p:sp>
      <p:graphicFrame>
        <p:nvGraphicFramePr>
          <p:cNvPr id="166936" name="Group 24"/>
          <p:cNvGraphicFramePr>
            <a:graphicFrameLocks noGrp="1"/>
          </p:cNvGraphicFramePr>
          <p:nvPr>
            <p:ph sz="half" idx="2"/>
          </p:nvPr>
        </p:nvGraphicFramePr>
        <p:xfrm>
          <a:off x="2133600" y="1760538"/>
          <a:ext cx="4605338" cy="3016250"/>
        </p:xfrm>
        <a:graphic>
          <a:graphicData uri="http://schemas.openxmlformats.org/drawingml/2006/table">
            <a:tbl>
              <a:tblPr/>
              <a:tblGrid>
                <a:gridCol w="2302669"/>
                <a:gridCol w="2302669"/>
              </a:tblGrid>
              <a:tr h="338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marL="81271" marR="81271" marT="40650" marB="40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Boundary Cases</a:t>
                      </a:r>
                    </a:p>
                  </a:txBody>
                  <a:tcPr marL="81271" marR="81271" marT="40650" marB="40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8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number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-99 &lt;= N &lt;= 99</a:t>
                      </a:r>
                    </a:p>
                  </a:txBody>
                  <a:tcPr marL="81271" marR="81271" marT="40650" marB="40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-100, -99, -98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-10, -9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-1, 0, 1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98, 99, 100</a:t>
                      </a:r>
                    </a:p>
                  </a:txBody>
                  <a:tcPr marL="81271" marR="81271" marT="40650" marB="40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8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Suffix: Any 4 digits</a:t>
                      </a:r>
                    </a:p>
                  </a:txBody>
                  <a:tcPr marL="81271" marR="81271" marT="40650" marB="40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199, 200, 201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Area code: 998, 999, 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200, 199, 198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Prefix: 998, 999, 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Suffix: 3 digits, 5 digits</a:t>
                      </a:r>
                    </a:p>
                  </a:txBody>
                  <a:tcPr marL="81271" marR="81271" marT="40650" marB="40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539750"/>
            <a:ext cx="8066087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Boundary Value Analysis - examples</a:t>
            </a:r>
          </a:p>
        </p:txBody>
      </p:sp>
      <p:sp>
        <p:nvSpPr>
          <p:cNvPr id="120835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1117600" y="1760538"/>
            <a:ext cx="6502400" cy="2100262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Numeric values are often entered as strings which are then converted to numbers internally [int x = atoi(str);]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 conversion requires the program to distinguish between digits and non-digits</a:t>
            </a:r>
          </a:p>
          <a:p>
            <a:pPr eaLnBrk="1" hangingPunct="1"/>
            <a:endParaRPr lang="en-US" altLang="en-US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boundary case to consider: Will the program accept / and : as digits?</a:t>
            </a:r>
          </a:p>
        </p:txBody>
      </p:sp>
      <p:graphicFrame>
        <p:nvGraphicFramePr>
          <p:cNvPr id="168123" name="Group 187"/>
          <p:cNvGraphicFramePr>
            <a:graphicFrameLocks noGrp="1"/>
          </p:cNvGraphicFramePr>
          <p:nvPr>
            <p:ph sz="half" idx="2"/>
          </p:nvPr>
        </p:nvGraphicFramePr>
        <p:xfrm>
          <a:off x="2405063" y="4198938"/>
          <a:ext cx="5629275" cy="812800"/>
        </p:xfrm>
        <a:graphic>
          <a:graphicData uri="http://schemas.openxmlformats.org/drawingml/2006/table">
            <a:tbl>
              <a:tblPr/>
              <a:tblGrid>
                <a:gridCol w="468401"/>
                <a:gridCol w="471222"/>
                <a:gridCol w="468401"/>
                <a:gridCol w="468401"/>
                <a:gridCol w="468401"/>
                <a:gridCol w="471222"/>
                <a:gridCol w="468401"/>
                <a:gridCol w="468401"/>
                <a:gridCol w="471222"/>
                <a:gridCol w="468401"/>
                <a:gridCol w="468401"/>
                <a:gridCol w="468401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/</a:t>
                      </a:r>
                    </a:p>
                  </a:txBody>
                  <a:tcPr marL="81265" marR="81265" marT="40640" marB="406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47</a:t>
                      </a:r>
                    </a:p>
                  </a:txBody>
                  <a:tcPr marL="81265" marR="81265" marT="40640" marB="406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48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49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50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51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52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53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55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56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57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58</a:t>
                      </a:r>
                    </a:p>
                  </a:txBody>
                  <a:tcPr marL="81265" marR="81265" marT="40640" marB="406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77" name="Text Box 188"/>
          <p:cNvSpPr txBox="1">
            <a:spLocks noChangeArrowheads="1"/>
          </p:cNvSpPr>
          <p:nvPr/>
        </p:nvSpPr>
        <p:spPr bwMode="auto">
          <a:xfrm>
            <a:off x="1185863" y="4198938"/>
            <a:ext cx="709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Char</a:t>
            </a:r>
          </a:p>
        </p:txBody>
      </p:sp>
      <p:sp>
        <p:nvSpPr>
          <p:cNvPr id="120878" name="Text Box 189"/>
          <p:cNvSpPr txBox="1">
            <a:spLocks noChangeArrowheads="1"/>
          </p:cNvSpPr>
          <p:nvPr/>
        </p:nvSpPr>
        <p:spPr bwMode="auto">
          <a:xfrm>
            <a:off x="1185863" y="4605338"/>
            <a:ext cx="744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975" y="244475"/>
            <a:ext cx="4476750" cy="1016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Strategic Issues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96963" y="1260475"/>
            <a:ext cx="7488237" cy="3997325"/>
          </a:xfrm>
        </p:spPr>
        <p:txBody>
          <a:bodyPr/>
          <a:lstStyle/>
          <a:p>
            <a:pPr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 testing objectives explicitly. </a:t>
            </a:r>
          </a:p>
          <a:p>
            <a:pPr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Understand the users of the software and develop a profile for each user category.</a:t>
            </a:r>
          </a:p>
          <a:p>
            <a:pPr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Develop a testing plan that emphasizes “rapid cycle testing.”</a:t>
            </a:r>
          </a:p>
          <a:p>
            <a:pPr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Build “robust” software that is designed to test itself</a:t>
            </a:r>
          </a:p>
          <a:p>
            <a:pPr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 effective formal technical reviews as a filter prior to testing</a:t>
            </a:r>
          </a:p>
          <a:p>
            <a:pPr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Conduct formal technical reviews to assess the test strategy and test cases themselves. </a:t>
            </a:r>
          </a:p>
          <a:p>
            <a:pPr eaLnBrk="1" hangingPunct="1"/>
            <a:r>
              <a:rPr lang="en-US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Develop a continuous improvement approach for the testing process.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156FE4-7A92-466C-8498-6ECCFB7F3F39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069012" cy="639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smtClean="0">
                <a:latin typeface="Cambria" panose="02040503050406030204" pitchFamily="18" charset="0"/>
                <a:ea typeface="PMingLiU" pitchFamily="18" charset="-120"/>
              </a:rPr>
              <a:t>Maintenance Characteristics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744663"/>
            <a:ext cx="7531100" cy="37607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000" smtClean="0">
                <a:latin typeface="Cambria" panose="02040503050406030204" pitchFamily="18" charset="0"/>
                <a:ea typeface="PMingLiU" pitchFamily="18" charset="-120"/>
              </a:rPr>
              <a:t>We need to look at maintenance from three different viewpoints: </a:t>
            </a:r>
          </a:p>
          <a:p>
            <a:pPr lvl="1">
              <a:lnSpc>
                <a:spcPct val="150000"/>
              </a:lnSpc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the activities required to accomplish the maintenance phase and the impact of a software engineering approach (or lack thereof) on the usefulness of such activities</a:t>
            </a:r>
          </a:p>
          <a:p>
            <a:pPr lvl="1">
              <a:lnSpc>
                <a:spcPct val="150000"/>
              </a:lnSpc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the costs associated with the maintenance phase</a:t>
            </a:r>
          </a:p>
          <a:p>
            <a:pPr lvl="1">
              <a:lnSpc>
                <a:spcPct val="150000"/>
              </a:lnSpc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the problems that are frequently encountered when software maintenance is undertaken</a:t>
            </a:r>
          </a:p>
          <a:p>
            <a:pPr>
              <a:lnSpc>
                <a:spcPct val="150000"/>
              </a:lnSpc>
            </a:pPr>
            <a:endParaRPr lang="en-US" altLang="zh-TW" sz="2000" smtClean="0">
              <a:latin typeface="Cambria" panose="020405030504060302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6500" y="1452563"/>
            <a:ext cx="7366000" cy="3868737"/>
          </a:xfrm>
          <a:noFill/>
        </p:spPr>
        <p:txBody>
          <a:bodyPr lIns="80747" tIns="39665" rIns="80747" bIns="39665"/>
          <a:lstStyle/>
          <a:p>
            <a:pPr marL="414338" indent="-414338" algn="just" defTabSz="814388">
              <a:lnSpc>
                <a:spcPct val="150000"/>
              </a:lnSpc>
            </a:pPr>
            <a:r>
              <a:rPr lang="en-GB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Maintenance to repair software faults</a:t>
            </a:r>
          </a:p>
          <a:p>
            <a:pPr marL="923925" lvl="1" indent="-406400" algn="just" defTabSz="814388">
              <a:lnSpc>
                <a:spcPct val="150000"/>
              </a:lnSpc>
            </a:pPr>
            <a:r>
              <a:rPr lang="en-GB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Changing a system to correct deficiencies in the way meets </a:t>
            </a:r>
            <a:br>
              <a:rPr lang="en-GB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GB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its requirements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Maintenance to adapt software to a different operating environment</a:t>
            </a:r>
          </a:p>
          <a:p>
            <a:pPr marL="923925" lvl="1" indent="-406400" algn="just" defTabSz="814388">
              <a:lnSpc>
                <a:spcPct val="150000"/>
              </a:lnSpc>
            </a:pPr>
            <a:r>
              <a:rPr lang="en-GB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Changing a system so that it operates in a different environment (computer, OS, etc.) from its initial implementation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en-US" sz="1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Maintenance to add to or modify the system’s functionality</a:t>
            </a:r>
          </a:p>
          <a:p>
            <a:pPr marL="923925" lvl="1" indent="-406400" algn="just" defTabSz="814388">
              <a:lnSpc>
                <a:spcPct val="150000"/>
              </a:lnSpc>
            </a:pPr>
            <a:r>
              <a:rPr lang="en-GB" altLang="en-US" sz="16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Modifying the system to satisfy new requirements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4862512" cy="614362"/>
          </a:xfrm>
          <a:noFill/>
        </p:spPr>
        <p:txBody>
          <a:bodyPr lIns="80747" tIns="39665" rIns="80747" bIns="39665"/>
          <a:lstStyle/>
          <a:p>
            <a:pPr defTabSz="814388"/>
            <a:r>
              <a:rPr lang="en-GB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Types of </a:t>
            </a:r>
            <a:r>
              <a:rPr lang="en-GB" altLang="zh-TW" smtClean="0">
                <a:latin typeface="Cambria" panose="02040503050406030204" pitchFamily="18" charset="0"/>
                <a:ea typeface="PMingLiU" pitchFamily="18" charset="-120"/>
              </a:rPr>
              <a:t>M</a:t>
            </a:r>
            <a:r>
              <a:rPr lang="en-GB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aintenance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581150" y="863600"/>
          <a:ext cx="652145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539750"/>
            <a:ext cx="6805612" cy="642938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Development vs. Maintenance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sz="half" idx="2"/>
          </p:nvPr>
        </p:nvGraphicFramePr>
        <p:xfrm>
          <a:off x="1524000" y="1835150"/>
          <a:ext cx="6832600" cy="3024188"/>
        </p:xfrm>
        <a:graphic>
          <a:graphicData uri="http://schemas.openxmlformats.org/drawingml/2006/table">
            <a:tbl>
              <a:tblPr/>
              <a:tblGrid>
                <a:gridCol w="3475315"/>
                <a:gridCol w="3357285"/>
              </a:tblGrid>
              <a:tr h="63007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directly linked to the real world</a:t>
                      </a:r>
                    </a:p>
                  </a:txBody>
                  <a:tcPr marL="81280" marR="81280" marT="40654" marB="406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directly driven by the real world</a:t>
                      </a: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01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freedom</a:t>
                      </a:r>
                    </a:p>
                  </a:txBody>
                  <a:tcPr marL="81280" marR="81280" marT="40654" marB="406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constrained by existing system</a:t>
                      </a: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01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defects have no immediate effect</a:t>
                      </a:r>
                    </a:p>
                  </a:txBody>
                  <a:tcPr marL="81280" marR="81280" marT="40654" marB="406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defects disrupt production</a:t>
                      </a: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07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methods available</a:t>
                      </a:r>
                    </a:p>
                  </a:txBody>
                  <a:tcPr marL="81280" marR="81280" marT="40654" marB="406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system not using current methods</a:t>
                      </a: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01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standards may be enforced</a:t>
                      </a:r>
                    </a:p>
                  </a:txBody>
                  <a:tcPr marL="81280" marR="81280" marT="40654" marB="406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shifting standards, if any</a:t>
                      </a:r>
                    </a:p>
                  </a:txBody>
                  <a:tcPr marL="81280" marR="81280" marT="40654" marB="40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6589712" cy="1139825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The Maintenance Process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338263"/>
            <a:ext cx="7632700" cy="11620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Maintenance process  vary considerably depending on the types of software being maintained, the development processes used in an organization and people involved in the process.</a:t>
            </a:r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508000" y="3165475"/>
            <a:ext cx="8369300" cy="1957388"/>
            <a:chOff x="158" y="1710"/>
            <a:chExt cx="5492" cy="1387"/>
          </a:xfrm>
        </p:grpSpPr>
        <p:sp>
          <p:nvSpPr>
            <p:cNvPr id="128005" name="AutoShape 5"/>
            <p:cNvSpPr>
              <a:spLocks noChangeArrowheads="1"/>
            </p:cNvSpPr>
            <p:nvPr/>
          </p:nvSpPr>
          <p:spPr bwMode="auto">
            <a:xfrm>
              <a:off x="158" y="1896"/>
              <a:ext cx="899" cy="414"/>
            </a:xfrm>
            <a:prstGeom prst="roundRect">
              <a:avLst>
                <a:gd name="adj" fmla="val 0"/>
              </a:avLst>
            </a:prstGeom>
            <a:noFill/>
            <a:ln w="28575" algn="ctr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Cambria" panose="02040503050406030204" pitchFamily="18" charset="0"/>
                  <a:ea typeface="PMingLiU" pitchFamily="18" charset="-120"/>
                </a:rPr>
                <a:t>Change requests</a:t>
              </a:r>
            </a:p>
          </p:txBody>
        </p:sp>
        <p:sp>
          <p:nvSpPr>
            <p:cNvPr id="128006" name="AutoShape 6"/>
            <p:cNvSpPr>
              <a:spLocks noChangeArrowheads="1"/>
            </p:cNvSpPr>
            <p:nvPr/>
          </p:nvSpPr>
          <p:spPr bwMode="auto">
            <a:xfrm>
              <a:off x="1294" y="1892"/>
              <a:ext cx="805" cy="483"/>
            </a:xfrm>
            <a:prstGeom prst="roundRect">
              <a:avLst>
                <a:gd name="adj" fmla="val 25481"/>
              </a:avLst>
            </a:prstGeom>
            <a:noFill/>
            <a:ln w="28575" algn="ctr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Cambria" panose="02040503050406030204" pitchFamily="18" charset="0"/>
                  <a:ea typeface="PMingLiU" pitchFamily="18" charset="-120"/>
                </a:rPr>
                <a:t>Impact analysis</a:t>
              </a:r>
            </a:p>
          </p:txBody>
        </p:sp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2359" y="1892"/>
              <a:ext cx="803" cy="467"/>
            </a:xfrm>
            <a:prstGeom prst="roundRect">
              <a:avLst>
                <a:gd name="adj" fmla="val 19542"/>
              </a:avLst>
            </a:prstGeom>
            <a:noFill/>
            <a:ln w="28575" algn="ctr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Cambria" panose="02040503050406030204" pitchFamily="18" charset="0"/>
                  <a:ea typeface="PMingLiU" pitchFamily="18" charset="-120"/>
                </a:rPr>
                <a:t>Release planning</a:t>
              </a:r>
            </a:p>
          </p:txBody>
        </p:sp>
        <p:sp>
          <p:nvSpPr>
            <p:cNvPr id="128008" name="AutoShape 8"/>
            <p:cNvSpPr>
              <a:spLocks noChangeArrowheads="1"/>
            </p:cNvSpPr>
            <p:nvPr/>
          </p:nvSpPr>
          <p:spPr bwMode="auto">
            <a:xfrm>
              <a:off x="3424" y="1794"/>
              <a:ext cx="1184" cy="663"/>
            </a:xfrm>
            <a:prstGeom prst="roundRect">
              <a:avLst>
                <a:gd name="adj" fmla="val 19731"/>
              </a:avLst>
            </a:prstGeom>
            <a:noFill/>
            <a:ln w="28575" algn="ctr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Cambria" panose="02040503050406030204" pitchFamily="18" charset="0"/>
                  <a:ea typeface="PMingLiU" pitchFamily="18" charset="-120"/>
                </a:rPr>
                <a:t>Change implementation</a:t>
              </a:r>
            </a:p>
          </p:txBody>
        </p:sp>
        <p:sp>
          <p:nvSpPr>
            <p:cNvPr id="128009" name="AutoShape 9"/>
            <p:cNvSpPr>
              <a:spLocks noChangeArrowheads="1"/>
            </p:cNvSpPr>
            <p:nvPr/>
          </p:nvSpPr>
          <p:spPr bwMode="auto">
            <a:xfrm>
              <a:off x="4843" y="1891"/>
              <a:ext cx="807" cy="463"/>
            </a:xfrm>
            <a:prstGeom prst="roundRect">
              <a:avLst>
                <a:gd name="adj" fmla="val 18199"/>
              </a:avLst>
            </a:prstGeom>
            <a:noFill/>
            <a:ln w="28575" algn="ctr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Cambria" panose="02040503050406030204" pitchFamily="18" charset="0"/>
                  <a:ea typeface="PMingLiU" pitchFamily="18" charset="-120"/>
                </a:rPr>
                <a:t>System release</a:t>
              </a:r>
            </a:p>
          </p:txBody>
        </p:sp>
        <p:sp>
          <p:nvSpPr>
            <p:cNvPr id="128010" name="AutoShape 10"/>
            <p:cNvSpPr>
              <a:spLocks noChangeArrowheads="1"/>
            </p:cNvSpPr>
            <p:nvPr/>
          </p:nvSpPr>
          <p:spPr bwMode="auto">
            <a:xfrm>
              <a:off x="1247" y="2639"/>
              <a:ext cx="802" cy="45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Cambria" panose="02040503050406030204" pitchFamily="18" charset="0"/>
                  <a:ea typeface="PMingLiU" pitchFamily="18" charset="-120"/>
                </a:rPr>
                <a:t>Fault repair</a:t>
              </a:r>
            </a:p>
          </p:txBody>
        </p:sp>
        <p:sp>
          <p:nvSpPr>
            <p:cNvPr id="128011" name="AutoShape 11"/>
            <p:cNvSpPr>
              <a:spLocks noChangeArrowheads="1"/>
            </p:cNvSpPr>
            <p:nvPr/>
          </p:nvSpPr>
          <p:spPr bwMode="auto">
            <a:xfrm>
              <a:off x="2335" y="2641"/>
              <a:ext cx="1019" cy="454"/>
            </a:xfrm>
            <a:prstGeom prst="roundRect">
              <a:avLst>
                <a:gd name="adj" fmla="val 16477"/>
              </a:avLst>
            </a:prstGeom>
            <a:noFill/>
            <a:ln w="28575" algn="ctr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Cambria" panose="02040503050406030204" pitchFamily="18" charset="0"/>
                  <a:ea typeface="PMingLiU" pitchFamily="18" charset="-120"/>
                </a:rPr>
                <a:t>Flat form adaptation</a:t>
              </a:r>
            </a:p>
          </p:txBody>
        </p:sp>
        <p:sp>
          <p:nvSpPr>
            <p:cNvPr id="128012" name="AutoShape 12"/>
            <p:cNvSpPr>
              <a:spLocks noChangeArrowheads="1"/>
            </p:cNvSpPr>
            <p:nvPr/>
          </p:nvSpPr>
          <p:spPr bwMode="auto">
            <a:xfrm>
              <a:off x="3566" y="2643"/>
              <a:ext cx="1156" cy="438"/>
            </a:xfrm>
            <a:prstGeom prst="roundRect">
              <a:avLst>
                <a:gd name="adj" fmla="val 10537"/>
              </a:avLst>
            </a:prstGeom>
            <a:noFill/>
            <a:ln w="28575" algn="ctr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888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888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0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Cambria" panose="02040503050406030204" pitchFamily="18" charset="0"/>
                  <a:ea typeface="PMingLiU" pitchFamily="18" charset="-120"/>
                </a:rPr>
                <a:t>System enhancement</a:t>
              </a:r>
            </a:p>
          </p:txBody>
        </p:sp>
        <p:sp>
          <p:nvSpPr>
            <p:cNvPr id="128013" name="Line 13"/>
            <p:cNvSpPr>
              <a:spLocks noChangeShapeType="1"/>
            </p:cNvSpPr>
            <p:nvPr/>
          </p:nvSpPr>
          <p:spPr bwMode="auto">
            <a:xfrm flipV="1">
              <a:off x="5270" y="1710"/>
              <a:ext cx="0" cy="187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>
              <a:off x="631" y="1710"/>
              <a:ext cx="4639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631" y="1710"/>
              <a:ext cx="0" cy="187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 flipV="1">
              <a:off x="4008" y="1757"/>
              <a:ext cx="0" cy="14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17" name="Line 17"/>
            <p:cNvSpPr>
              <a:spLocks noChangeShapeType="1"/>
            </p:cNvSpPr>
            <p:nvPr/>
          </p:nvSpPr>
          <p:spPr bwMode="auto">
            <a:xfrm flipH="1">
              <a:off x="2730" y="1757"/>
              <a:ext cx="1278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18" name="Line 18"/>
            <p:cNvSpPr>
              <a:spLocks noChangeShapeType="1"/>
            </p:cNvSpPr>
            <p:nvPr/>
          </p:nvSpPr>
          <p:spPr bwMode="auto">
            <a:xfrm>
              <a:off x="2738" y="1757"/>
              <a:ext cx="0" cy="14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19" name="Line 19"/>
            <p:cNvSpPr>
              <a:spLocks noChangeShapeType="1"/>
            </p:cNvSpPr>
            <p:nvPr/>
          </p:nvSpPr>
          <p:spPr bwMode="auto">
            <a:xfrm>
              <a:off x="1057" y="2123"/>
              <a:ext cx="237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20" name="Line 20"/>
            <p:cNvSpPr>
              <a:spLocks noChangeShapeType="1"/>
            </p:cNvSpPr>
            <p:nvPr/>
          </p:nvSpPr>
          <p:spPr bwMode="auto">
            <a:xfrm>
              <a:off x="2099" y="2130"/>
              <a:ext cx="236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>
              <a:off x="3188" y="2130"/>
              <a:ext cx="236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22" name="Line 22"/>
            <p:cNvSpPr>
              <a:spLocks noChangeShapeType="1"/>
            </p:cNvSpPr>
            <p:nvPr/>
          </p:nvSpPr>
          <p:spPr bwMode="auto">
            <a:xfrm>
              <a:off x="4608" y="2130"/>
              <a:ext cx="236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23" name="Line 23"/>
            <p:cNvSpPr>
              <a:spLocks noChangeShapeType="1"/>
            </p:cNvSpPr>
            <p:nvPr/>
          </p:nvSpPr>
          <p:spPr bwMode="auto">
            <a:xfrm>
              <a:off x="1625" y="2504"/>
              <a:ext cx="2509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24" name="Line 24"/>
            <p:cNvSpPr>
              <a:spLocks noChangeShapeType="1"/>
            </p:cNvSpPr>
            <p:nvPr/>
          </p:nvSpPr>
          <p:spPr bwMode="auto">
            <a:xfrm>
              <a:off x="1641" y="2504"/>
              <a:ext cx="0" cy="14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>
              <a:off x="2825" y="2504"/>
              <a:ext cx="0" cy="14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026" name="Line 26"/>
            <p:cNvSpPr>
              <a:spLocks noChangeShapeType="1"/>
            </p:cNvSpPr>
            <p:nvPr/>
          </p:nvSpPr>
          <p:spPr bwMode="auto">
            <a:xfrm>
              <a:off x="4134" y="2504"/>
              <a:ext cx="0" cy="14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4300" y="223838"/>
            <a:ext cx="6489700" cy="652462"/>
          </a:xfrm>
        </p:spPr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Problems in Managing Maintenance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162050"/>
            <a:ext cx="7200900" cy="4521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Changing priorities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chaotic nature of maintenance requests, the length of maintenance tasks causing new requests to come along before an ongoing task is done.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Inadequate testing methods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lack of time set aside for testing, of comprehensive test data, of rigorous testing requirements as a standard for signing off.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Performance measurement difficulties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how do you measure individual or group performance?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System documentation incomplete or non-existent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training takes a long time for learning an application so programmers get stuck on one piece of software.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Adapting to the rapidly changing business environment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hardware and software also become obsolete.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5446712" cy="614362"/>
          </a:xfrm>
        </p:spPr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Maintenance Side Effects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744663"/>
            <a:ext cx="7200900" cy="293528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TW" sz="2000" smtClean="0">
                <a:latin typeface="Cambria" panose="02040503050406030204" pitchFamily="18" charset="0"/>
                <a:ea typeface="PMingLiU" pitchFamily="18" charset="-120"/>
              </a:rPr>
              <a:t>In this context a side effect implies an error or undesirable behavior that occurs as the result of a modification.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smtClean="0">
                <a:latin typeface="Cambria" panose="02040503050406030204" pitchFamily="18" charset="0"/>
                <a:ea typeface="PMingLiU" pitchFamily="18" charset="-120"/>
              </a:rPr>
              <a:t>the three major areas are</a:t>
            </a:r>
          </a:p>
          <a:p>
            <a:pPr lvl="1" algn="just">
              <a:lnSpc>
                <a:spcPct val="150000"/>
              </a:lnSpc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code</a:t>
            </a:r>
          </a:p>
          <a:p>
            <a:pPr lvl="1" algn="just">
              <a:lnSpc>
                <a:spcPct val="150000"/>
              </a:lnSpc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data structures</a:t>
            </a:r>
          </a:p>
          <a:p>
            <a:pPr lvl="1" algn="just">
              <a:lnSpc>
                <a:spcPct val="150000"/>
              </a:lnSpc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4189412" cy="639762"/>
          </a:xfrm>
        </p:spPr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Software Rejuvenation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744663"/>
            <a:ext cx="7200900" cy="3259137"/>
          </a:xfrm>
        </p:spPr>
        <p:txBody>
          <a:bodyPr/>
          <a:lstStyle/>
          <a:p>
            <a:pPr algn="just"/>
            <a:r>
              <a:rPr lang="en-US" altLang="zh-TW" sz="2000" smtClean="0">
                <a:latin typeface="Cambria" panose="02040503050406030204" pitchFamily="18" charset="0"/>
                <a:ea typeface="PMingLiU" pitchFamily="18" charset="-120"/>
              </a:rPr>
              <a:t>Re-documentation</a:t>
            </a:r>
          </a:p>
          <a:p>
            <a:pPr lvl="1" algn="just"/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Creation or revision of alternative representations of software</a:t>
            </a:r>
          </a:p>
          <a:p>
            <a:pPr lvl="2" algn="just"/>
            <a:r>
              <a:rPr lang="en-US" altLang="zh-TW" sz="1600" smtClean="0">
                <a:latin typeface="Cambria" panose="02040503050406030204" pitchFamily="18" charset="0"/>
                <a:ea typeface="PMingLiU" pitchFamily="18" charset="-120"/>
              </a:rPr>
              <a:t>at the same level of abstraction</a:t>
            </a:r>
          </a:p>
          <a:p>
            <a:pPr lvl="1" algn="just"/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Generates:</a:t>
            </a:r>
          </a:p>
          <a:p>
            <a:pPr lvl="2" algn="just"/>
            <a:r>
              <a:rPr lang="en-US" altLang="zh-TW" sz="1600" smtClean="0">
                <a:latin typeface="Cambria" panose="02040503050406030204" pitchFamily="18" charset="0"/>
                <a:ea typeface="PMingLiU" pitchFamily="18" charset="-120"/>
              </a:rPr>
              <a:t>data interface tables, call graphs, component/variable cross references etc.</a:t>
            </a:r>
          </a:p>
          <a:p>
            <a:pPr algn="just"/>
            <a:r>
              <a:rPr lang="en-US" altLang="zh-TW" sz="2000" smtClean="0">
                <a:latin typeface="Cambria" panose="02040503050406030204" pitchFamily="18" charset="0"/>
                <a:ea typeface="PMingLiU" pitchFamily="18" charset="-120"/>
              </a:rPr>
              <a:t>Restructuring</a:t>
            </a:r>
          </a:p>
          <a:p>
            <a:pPr lvl="1" algn="just"/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transformation of the system’s code without changing its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503238"/>
            <a:ext cx="6589712" cy="614362"/>
          </a:xfrm>
        </p:spPr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PMingLiU" pitchFamily="18" charset="-120"/>
              </a:rPr>
              <a:t>Software Rejuvenation (cont’d)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241425"/>
            <a:ext cx="7747000" cy="40052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TW" sz="2000" smtClean="0">
                <a:latin typeface="Cambria" panose="02040503050406030204" pitchFamily="18" charset="0"/>
                <a:ea typeface="PMingLiU" pitchFamily="18" charset="-120"/>
              </a:rPr>
              <a:t>Reverse Engineering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Analyzing a system to extract information about the behavior and/or structure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US" altLang="zh-TW" sz="1600" smtClean="0">
                <a:latin typeface="Cambria" panose="02040503050406030204" pitchFamily="18" charset="0"/>
                <a:ea typeface="PMingLiU" pitchFamily="18" charset="-120"/>
              </a:rPr>
              <a:t>also Design Recovery - recreation of design abstractions from code, documentation, and domain knowledge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Generates: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US" altLang="zh-TW" sz="1600" smtClean="0">
                <a:latin typeface="Cambria" panose="02040503050406030204" pitchFamily="18" charset="0"/>
                <a:ea typeface="PMingLiU" pitchFamily="18" charset="-120"/>
              </a:rPr>
              <a:t>structure charts, entity relationship diagrams, DFDs, requirements models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TW" sz="2000" smtClean="0">
                <a:latin typeface="Cambria" panose="02040503050406030204" pitchFamily="18" charset="0"/>
                <a:ea typeface="PMingLiU" pitchFamily="18" charset="-120"/>
              </a:rPr>
              <a:t>Re-engineering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Examination and alteration of a system to reconstitute it in another form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zh-TW" sz="1800" smtClean="0">
                <a:latin typeface="Cambria" panose="02040503050406030204" pitchFamily="18" charset="0"/>
                <a:ea typeface="PMingLiU" pitchFamily="18" charset="-120"/>
              </a:rPr>
              <a:t>Also known as renovation, reclamation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4303712" cy="601662"/>
          </a:xfrm>
          <a:noFill/>
        </p:spPr>
        <p:txBody>
          <a:bodyPr lIns="80747" tIns="39665" rIns="80747" bIns="39665"/>
          <a:lstStyle/>
          <a:p>
            <a:pPr defTabSz="814388"/>
            <a:r>
              <a:rPr lang="en-GB" altLang="zh-TW" smtClean="0">
                <a:latin typeface="Cambria" panose="02040503050406030204" pitchFamily="18" charset="0"/>
                <a:ea typeface="PMingLiU" pitchFamily="18" charset="-120"/>
              </a:rPr>
              <a:t>Reverse Engineering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00" y="1592263"/>
            <a:ext cx="7632700" cy="3357562"/>
          </a:xfrm>
          <a:noFill/>
        </p:spPr>
        <p:txBody>
          <a:bodyPr lIns="80747" tIns="39665" rIns="80747" bIns="39665"/>
          <a:lstStyle/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1800" smtClean="0">
                <a:latin typeface="Cambria" panose="02040503050406030204" pitchFamily="18" charset="0"/>
                <a:ea typeface="PMingLiU" pitchFamily="18" charset="-120"/>
              </a:rPr>
              <a:t>Analysing software with a view to understanding its design and specification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1800" smtClean="0">
                <a:latin typeface="Cambria" panose="02040503050406030204" pitchFamily="18" charset="0"/>
                <a:ea typeface="PMingLiU" pitchFamily="18" charset="-120"/>
              </a:rPr>
              <a:t>May be part of a re-engineering process but may also be used to re-specify a system for re-implementation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1800" smtClean="0">
                <a:latin typeface="Cambria" panose="02040503050406030204" pitchFamily="18" charset="0"/>
                <a:ea typeface="PMingLiU" pitchFamily="18" charset="-120"/>
              </a:rPr>
              <a:t>Builds a program data base and generates information from this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1800" smtClean="0">
                <a:latin typeface="Cambria" panose="02040503050406030204" pitchFamily="18" charset="0"/>
                <a:ea typeface="PMingLiU" pitchFamily="18" charset="-120"/>
              </a:rPr>
              <a:t>Program understanding tools (browsers, cross-reference generators, etc.) may be used in this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62175" y="444500"/>
            <a:ext cx="6518275" cy="2667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 Testing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3FC76-4A6B-4F0B-B249-777A01BE28D5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29700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427163"/>
            <a:ext cx="232092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1717675"/>
            <a:ext cx="22987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8" y="355441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4235450" y="2000250"/>
            <a:ext cx="1447800" cy="93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4341813" y="2035175"/>
            <a:ext cx="126365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</a:t>
            </a:r>
          </a:p>
          <a:p>
            <a:pPr algn="ctr">
              <a:lnSpc>
                <a:spcPct val="75000"/>
              </a:lnSpc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be</a:t>
            </a:r>
          </a:p>
          <a:p>
            <a:pPr algn="ctr">
              <a:lnSpc>
                <a:spcPct val="75000"/>
              </a:lnSpc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tested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5421313" y="4037013"/>
            <a:ext cx="1303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 cases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3752850" y="2432050"/>
            <a:ext cx="419100" cy="330200"/>
          </a:xfrm>
          <a:prstGeom prst="rightArrow">
            <a:avLst>
              <a:gd name="adj1" fmla="val 50000"/>
              <a:gd name="adj2" fmla="val 634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5873750" y="2406650"/>
            <a:ext cx="660400" cy="330200"/>
          </a:xfrm>
          <a:prstGeom prst="rightArrow">
            <a:avLst>
              <a:gd name="adj1" fmla="val 50000"/>
              <a:gd name="adj2" fmla="val 10000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7072313" y="3160713"/>
            <a:ext cx="101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results</a:t>
            </a:r>
          </a:p>
        </p:txBody>
      </p:sp>
      <p:sp>
        <p:nvSpPr>
          <p:cNvPr id="29709" name="AutoShape 12"/>
          <p:cNvSpPr>
            <a:spLocks noChangeArrowheads="1"/>
          </p:cNvSpPr>
          <p:nvPr/>
        </p:nvSpPr>
        <p:spPr bwMode="auto">
          <a:xfrm rot="-5400000">
            <a:off x="4603750" y="3079750"/>
            <a:ext cx="317500" cy="368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1852613" y="3711575"/>
            <a:ext cx="12398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software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engineer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54765"/>
            <a:ext cx="7010401" cy="715236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Objectives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Reverse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1896533"/>
            <a:ext cx="6591985" cy="1773767"/>
          </a:xfrm>
        </p:spPr>
        <p:txBody>
          <a:bodyPr/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Coping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with complexity.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Figuring out the side effects.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Recovering the lost information.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Higher abstraction synthesis.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015A0D-5F70-45B1-B16F-CE696B605E58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727200"/>
            <a:ext cx="7112000" cy="26690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015A0D-5F70-45B1-B16F-CE696B605E58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8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541338"/>
            <a:ext cx="6005512" cy="665162"/>
          </a:xfrm>
          <a:noFill/>
        </p:spPr>
        <p:txBody>
          <a:bodyPr lIns="80747" tIns="39665" rIns="80747" bIns="39665"/>
          <a:lstStyle/>
          <a:p>
            <a:pPr defTabSz="814388"/>
            <a:r>
              <a:rPr lang="en-GB" altLang="zh-TW" smtClean="0">
                <a:latin typeface="Cambria" panose="02040503050406030204" pitchFamily="18" charset="0"/>
                <a:ea typeface="PMingLiU" pitchFamily="18" charset="-120"/>
              </a:rPr>
              <a:t>The Reverse Engineering Process</a:t>
            </a:r>
          </a:p>
        </p:txBody>
      </p:sp>
      <p:pic>
        <p:nvPicPr>
          <p:cNvPr id="13824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251075"/>
            <a:ext cx="78232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3" y="554765"/>
            <a:ext cx="4849298" cy="639036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Re-engineering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process of software development which is done to improve the maintainability of a software system. Re-engineering is the examination and alteration of a system to reconstitute it in a new form. This process encompasses a combination of sub-processes like reverse engineering, forward engineering, reconstructing etc</a:t>
            </a:r>
            <a:r>
              <a:rPr lang="en-US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015A0D-5F70-45B1-B16F-CE696B605E58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0333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5675312" cy="576262"/>
          </a:xfrm>
        </p:spPr>
        <p:txBody>
          <a:bodyPr/>
          <a:lstStyle/>
          <a:p>
            <a:pPr defTabSz="814388"/>
            <a:r>
              <a:rPr lang="en-GB" altLang="zh-TW" smtClean="0">
                <a:latin typeface="Cambria" panose="02040503050406030204" pitchFamily="18" charset="0"/>
                <a:ea typeface="PMingLiU" pitchFamily="18" charset="-120"/>
              </a:rPr>
              <a:t>The Re-engineering Process</a:t>
            </a:r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438275"/>
            <a:ext cx="76565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5878512" cy="576262"/>
          </a:xfrm>
          <a:noFill/>
        </p:spPr>
        <p:txBody>
          <a:bodyPr lIns="80747" tIns="39665" rIns="80747" bIns="39665"/>
          <a:lstStyle/>
          <a:p>
            <a:pPr defTabSz="814388"/>
            <a:r>
              <a:rPr lang="en-GB" altLang="zh-TW" smtClean="0">
                <a:latin typeface="Cambria" panose="02040503050406030204" pitchFamily="18" charset="0"/>
                <a:ea typeface="PMingLiU" pitchFamily="18" charset="-120"/>
              </a:rPr>
              <a:t>Re-Engineering Cost Factors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2400" y="1427163"/>
            <a:ext cx="6591300" cy="3357562"/>
          </a:xfrm>
          <a:noFill/>
        </p:spPr>
        <p:txBody>
          <a:bodyPr lIns="80747" tIns="39665" rIns="80747" bIns="39665"/>
          <a:lstStyle/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2000" smtClean="0">
                <a:latin typeface="Cambria" panose="02040503050406030204" pitchFamily="18" charset="0"/>
                <a:ea typeface="PMingLiU" pitchFamily="18" charset="-120"/>
              </a:rPr>
              <a:t>The quality of the software to be re-engineered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2000" smtClean="0">
                <a:latin typeface="Cambria" panose="02040503050406030204" pitchFamily="18" charset="0"/>
                <a:ea typeface="PMingLiU" pitchFamily="18" charset="-120"/>
              </a:rPr>
              <a:t>The tool support available for re-engineering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2000" smtClean="0">
                <a:latin typeface="Cambria" panose="02040503050406030204" pitchFamily="18" charset="0"/>
                <a:ea typeface="PMingLiU" pitchFamily="18" charset="-120"/>
              </a:rPr>
              <a:t>The extent of the data conversion which is required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2000" smtClean="0">
                <a:latin typeface="Cambria" panose="02040503050406030204" pitchFamily="18" charset="0"/>
                <a:ea typeface="PMingLiU" pitchFamily="18" charset="-120"/>
              </a:rPr>
              <a:t>The availability of expert staff for re-engineering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5815012" cy="563562"/>
          </a:xfrm>
          <a:noFill/>
        </p:spPr>
        <p:txBody>
          <a:bodyPr lIns="80747" tIns="39665" rIns="80747" bIns="39665"/>
          <a:lstStyle/>
          <a:p>
            <a:pPr defTabSz="814388"/>
            <a:r>
              <a:rPr lang="en-GB" altLang="zh-TW" smtClean="0">
                <a:latin typeface="Cambria" panose="02040503050406030204" pitchFamily="18" charset="0"/>
                <a:ea typeface="PMingLiU" pitchFamily="18" charset="-120"/>
              </a:rPr>
              <a:t>Re-Engineering Approaches</a:t>
            </a:r>
          </a:p>
        </p:txBody>
      </p:sp>
      <p:pic>
        <p:nvPicPr>
          <p:cNvPr id="1351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44700"/>
            <a:ext cx="75057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554038"/>
            <a:ext cx="5180012" cy="563562"/>
          </a:xfrm>
          <a:noFill/>
        </p:spPr>
        <p:txBody>
          <a:bodyPr lIns="80747" tIns="39665" rIns="80747" bIns="39665"/>
          <a:lstStyle/>
          <a:p>
            <a:pPr algn="ctr" defTabSz="814388"/>
            <a:r>
              <a:rPr lang="en-GB" altLang="zh-TW" dirty="0" smtClean="0">
                <a:latin typeface="Cambria" panose="02040503050406030204" pitchFamily="18" charset="0"/>
                <a:ea typeface="PMingLiU" pitchFamily="18" charset="-120"/>
              </a:rPr>
              <a:t>Source Code Translation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0" y="1477963"/>
            <a:ext cx="6591300" cy="3357562"/>
          </a:xfrm>
          <a:noFill/>
        </p:spPr>
        <p:txBody>
          <a:bodyPr lIns="80747" tIns="39665" rIns="80747" bIns="39665"/>
          <a:lstStyle/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1800" dirty="0" smtClean="0">
                <a:latin typeface="Cambria" panose="02040503050406030204" pitchFamily="18" charset="0"/>
                <a:ea typeface="PMingLiU" pitchFamily="18" charset="-120"/>
              </a:rPr>
              <a:t>Involves converting the code from one language (or language version) to another 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1800" dirty="0" smtClean="0">
                <a:latin typeface="Cambria" panose="02040503050406030204" pitchFamily="18" charset="0"/>
                <a:ea typeface="PMingLiU" pitchFamily="18" charset="-120"/>
              </a:rPr>
              <a:t>May be necessary because of:</a:t>
            </a:r>
          </a:p>
          <a:p>
            <a:pPr marL="923925" lvl="1" indent="-406400" algn="just" defTabSz="814388">
              <a:lnSpc>
                <a:spcPct val="150000"/>
              </a:lnSpc>
            </a:pPr>
            <a:r>
              <a:rPr lang="en-GB" altLang="zh-TW" sz="1600" dirty="0" smtClean="0">
                <a:latin typeface="Cambria" panose="02040503050406030204" pitchFamily="18" charset="0"/>
                <a:ea typeface="PMingLiU" pitchFamily="18" charset="-120"/>
              </a:rPr>
              <a:t>Hardware platform update</a:t>
            </a:r>
          </a:p>
          <a:p>
            <a:pPr marL="923925" lvl="1" indent="-406400" algn="just" defTabSz="814388">
              <a:lnSpc>
                <a:spcPct val="150000"/>
              </a:lnSpc>
            </a:pPr>
            <a:r>
              <a:rPr lang="en-GB" altLang="zh-TW" sz="1600" dirty="0" smtClean="0">
                <a:latin typeface="Cambria" panose="02040503050406030204" pitchFamily="18" charset="0"/>
                <a:ea typeface="PMingLiU" pitchFamily="18" charset="-120"/>
              </a:rPr>
              <a:t>Staff skill shortages</a:t>
            </a:r>
          </a:p>
          <a:p>
            <a:pPr marL="923925" lvl="1" indent="-406400" algn="just" defTabSz="814388">
              <a:lnSpc>
                <a:spcPct val="150000"/>
              </a:lnSpc>
            </a:pPr>
            <a:r>
              <a:rPr lang="en-GB" altLang="zh-TW" sz="1600" dirty="0" smtClean="0">
                <a:latin typeface="Cambria" panose="02040503050406030204" pitchFamily="18" charset="0"/>
                <a:ea typeface="PMingLiU" pitchFamily="18" charset="-120"/>
              </a:rPr>
              <a:t>Organisational policy changes</a:t>
            </a:r>
          </a:p>
          <a:p>
            <a:pPr marL="414338" indent="-414338" algn="just" defTabSz="814388">
              <a:lnSpc>
                <a:spcPct val="150000"/>
              </a:lnSpc>
            </a:pPr>
            <a:r>
              <a:rPr lang="en-GB" altLang="zh-TW" sz="1800" dirty="0" smtClean="0">
                <a:latin typeface="Cambria" panose="02040503050406030204" pitchFamily="18" charset="0"/>
                <a:ea typeface="PMingLiU" pitchFamily="18" charset="-120"/>
              </a:rPr>
              <a:t>Only realistic if an automatic translator is available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1889"/>
            <a:ext cx="7162801" cy="613636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Advantages and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08100"/>
            <a:ext cx="7162801" cy="4394200"/>
          </a:xfrm>
        </p:spPr>
        <p:txBody>
          <a:bodyPr/>
          <a:lstStyle/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Reduced </a:t>
            </a:r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Risk: </a:t>
            </a:r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Reduced </a:t>
            </a:r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Cost: </a:t>
            </a:r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Revelation </a:t>
            </a:r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Business Rules: </a:t>
            </a:r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Better </a:t>
            </a:r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of Existing Staff</a:t>
            </a:r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Re-engineering: </a:t>
            </a:r>
          </a:p>
          <a:p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Practical </a:t>
            </a: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limits to the extent of re-engineering.</a:t>
            </a:r>
          </a:p>
          <a:p>
            <a:pPr algn="just"/>
            <a:r>
              <a:rPr lang="en-US" sz="1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Major </a:t>
            </a: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architectural changes or radical reorganizing of the systems data management has to be done manually.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Re-engineered </a:t>
            </a: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is not likely to be as maintainable as a new system developed using modern software Re-engineering methods</a:t>
            </a: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015A0D-5F70-45B1-B16F-CE696B605E58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24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096963" y="260350"/>
            <a:ext cx="7045325" cy="5095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rtlCol="0">
            <a:normAutofit fontScale="90000"/>
          </a:bodyPr>
          <a:lstStyle/>
          <a:p>
            <a:pPr defTabSz="406405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Unit Testing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720614-DE17-48BF-9229-99D5B9EC6D4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2216150" y="1187450"/>
            <a:ext cx="1498600" cy="1041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216400" y="1184275"/>
            <a:ext cx="35687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138613" y="2097088"/>
            <a:ext cx="14128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interface </a:t>
            </a: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138613" y="1436688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4138613" y="2490788"/>
            <a:ext cx="2862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local data structures</a:t>
            </a: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4138613" y="2071688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4138613" y="2909888"/>
            <a:ext cx="29130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boundary conditions</a:t>
            </a: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4138613" y="2706688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4138613" y="3290888"/>
            <a:ext cx="26495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independent paths</a:t>
            </a: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4138613" y="3544888"/>
            <a:ext cx="1825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2400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4138613" y="3659188"/>
            <a:ext cx="28924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error handling paths</a:t>
            </a:r>
          </a:p>
        </p:txBody>
      </p:sp>
      <p:pic>
        <p:nvPicPr>
          <p:cNvPr id="30735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366871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2403475" y="1247775"/>
            <a:ext cx="11779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</a:t>
            </a:r>
          </a:p>
          <a:p>
            <a:pPr algn="ctr">
              <a:lnSpc>
                <a:spcPct val="75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be</a:t>
            </a:r>
          </a:p>
          <a:p>
            <a:pPr algn="ctr">
              <a:lnSpc>
                <a:spcPct val="75000"/>
              </a:lnSpc>
            </a:pPr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tested</a:t>
            </a:r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3617913" y="4824413"/>
            <a:ext cx="1443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 cases</a:t>
            </a:r>
          </a:p>
        </p:txBody>
      </p:sp>
      <p:sp>
        <p:nvSpPr>
          <p:cNvPr id="30738" name="AutoShape 17"/>
          <p:cNvSpPr>
            <a:spLocks noChangeArrowheads="1"/>
          </p:cNvSpPr>
          <p:nvPr/>
        </p:nvSpPr>
        <p:spPr bwMode="auto">
          <a:xfrm rot="-5400000">
            <a:off x="2368550" y="2787650"/>
            <a:ext cx="1143000" cy="381000"/>
          </a:xfrm>
          <a:prstGeom prst="rightArrow">
            <a:avLst>
              <a:gd name="adj1" fmla="val 50000"/>
              <a:gd name="adj2" fmla="val 150014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 flipV="1">
            <a:off x="2997200" y="2336800"/>
            <a:ext cx="1104900" cy="876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 flipV="1">
            <a:off x="3035300" y="2717800"/>
            <a:ext cx="1054100" cy="495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 flipV="1">
            <a:off x="3048000" y="3086100"/>
            <a:ext cx="1028700" cy="1397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>
            <a:off x="3060700" y="3263900"/>
            <a:ext cx="1079500" cy="21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>
            <a:off x="3048000" y="3225800"/>
            <a:ext cx="1092200" cy="62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2"/>
              </a:solidFill>
            </a14:hiddenFill>
          </a:ext>
          <a:ext uri="{91240B29-F687-4F45-9708-019B960494DF}">
            <a14:hiddenLine xmlns:a14="http://schemas.microsoft.com/office/drawing/2010/main" w="25400">
              <a:solidFill>
                <a:schemeClr val="folHlink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wrap="none" lIns="90487" tIns="44450" rIns="90487" bIns="44450">
        <a:spAutoFit/>
      </a:bodyPr>
      <a:lstStyle>
        <a:defPPr>
          <a:lnSpc>
            <a:spcPct val="100000"/>
          </a:lnSpc>
          <a:defRPr sz="2400" dirty="0">
            <a:effectLst>
              <a:outerShdw blurRad="38100" dist="38100" dir="2700000" algn="tl">
                <a:srgbClr val="000000"/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6372</TotalTime>
  <Words>4390</Words>
  <Application>Microsoft Office PowerPoint</Application>
  <PresentationFormat>Custom</PresentationFormat>
  <Paragraphs>949</Paragraphs>
  <Slides>88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Wisp</vt:lpstr>
      <vt:lpstr>Software Testing Strategies  </vt:lpstr>
      <vt:lpstr>Software Testing</vt:lpstr>
      <vt:lpstr>What Testing Shows</vt:lpstr>
      <vt:lpstr>Who Tests the Software?</vt:lpstr>
      <vt:lpstr>Testing Strategy</vt:lpstr>
      <vt:lpstr>Testing Strategy</vt:lpstr>
      <vt:lpstr>Strategic Issues</vt:lpstr>
      <vt:lpstr>Unit Testing</vt:lpstr>
      <vt:lpstr>Unit Testing</vt:lpstr>
      <vt:lpstr>Unit Test Environment</vt:lpstr>
      <vt:lpstr>Integration Testing Strategies</vt:lpstr>
      <vt:lpstr>Top Down Integration</vt:lpstr>
      <vt:lpstr>Bottom-Up Integration</vt:lpstr>
      <vt:lpstr>Sandwich Testing</vt:lpstr>
      <vt:lpstr>Debugging:  A Diagnostic Process</vt:lpstr>
      <vt:lpstr>The Debugging Process</vt:lpstr>
      <vt:lpstr>Debugging Effort</vt:lpstr>
      <vt:lpstr>Symptoms &amp; Causes</vt:lpstr>
      <vt:lpstr>Consequences of Bugs</vt:lpstr>
      <vt:lpstr>Debugging Techniques</vt:lpstr>
      <vt:lpstr>Debugging: Final Thoughts</vt:lpstr>
      <vt:lpstr>Testability</vt:lpstr>
      <vt:lpstr>What is a “Good” Test?</vt:lpstr>
      <vt:lpstr>Test Case Design</vt:lpstr>
      <vt:lpstr>Selective Testing</vt:lpstr>
      <vt:lpstr>Software Testing</vt:lpstr>
      <vt:lpstr>Exhaustive Testing</vt:lpstr>
      <vt:lpstr>White-Box Testing</vt:lpstr>
      <vt:lpstr>Why Cover?</vt:lpstr>
      <vt:lpstr>Basis Path Testing</vt:lpstr>
      <vt:lpstr>Cyclomatic Complexity</vt:lpstr>
      <vt:lpstr>Basis Path Testing</vt:lpstr>
      <vt:lpstr>Basis Path Testing Notes</vt:lpstr>
      <vt:lpstr>Graph Matrices</vt:lpstr>
      <vt:lpstr>Control Structure Testing</vt:lpstr>
      <vt:lpstr>Loop Testing</vt:lpstr>
      <vt:lpstr>Loop Testing: Simple Loops</vt:lpstr>
      <vt:lpstr>Loop Testing: Nested Loops</vt:lpstr>
      <vt:lpstr>Black-Box Testing</vt:lpstr>
      <vt:lpstr>Black-Box Testing</vt:lpstr>
      <vt:lpstr>Graph Based Testing</vt:lpstr>
      <vt:lpstr>Major Steps</vt:lpstr>
      <vt:lpstr>Graph Models</vt:lpstr>
      <vt:lpstr>Graph</vt:lpstr>
      <vt:lpstr>Example</vt:lpstr>
      <vt:lpstr>Path, Subpath, Test Path</vt:lpstr>
      <vt:lpstr>Example</vt:lpstr>
      <vt:lpstr>Example</vt:lpstr>
      <vt:lpstr>PowerPoint Presentation</vt:lpstr>
      <vt:lpstr>PowerPoint Presentation</vt:lpstr>
      <vt:lpstr>The Information Domain:  inputs and outputs</vt:lpstr>
      <vt:lpstr>Equivalence Partitioning</vt:lpstr>
      <vt:lpstr>Equivalence Partitioning</vt:lpstr>
      <vt:lpstr>Equivalence Partitioning</vt:lpstr>
      <vt:lpstr>Equivalence Partitioning</vt:lpstr>
      <vt:lpstr>Equivalence Partitioning</vt:lpstr>
      <vt:lpstr>Equivalence Partitioning</vt:lpstr>
      <vt:lpstr>Equivalence Partitioning</vt:lpstr>
      <vt:lpstr>Equivalence Partitioning - examples</vt:lpstr>
      <vt:lpstr>Equivalence Partitioning - examples</vt:lpstr>
      <vt:lpstr>Equivalence Partitioning - examples</vt:lpstr>
      <vt:lpstr>Equivalence Partitioning - examples</vt:lpstr>
      <vt:lpstr>Equivalence Partitioning - examples</vt:lpstr>
      <vt:lpstr>Boundary Value Analysis</vt:lpstr>
      <vt:lpstr>Boundary Value Analysis</vt:lpstr>
      <vt:lpstr>Boundary Value Analysis - examples</vt:lpstr>
      <vt:lpstr>Boundary Value Analysis - examples</vt:lpstr>
      <vt:lpstr>Boundary Value Analysis - examples</vt:lpstr>
      <vt:lpstr>Boundary Value Analysis - examples</vt:lpstr>
      <vt:lpstr>Maintenance Characteristics</vt:lpstr>
      <vt:lpstr>Types of Maintenance</vt:lpstr>
      <vt:lpstr>PowerPoint Presentation</vt:lpstr>
      <vt:lpstr>Development vs. Maintenance</vt:lpstr>
      <vt:lpstr>The Maintenance Process</vt:lpstr>
      <vt:lpstr>Problems in Managing Maintenance</vt:lpstr>
      <vt:lpstr>Maintenance Side Effects</vt:lpstr>
      <vt:lpstr>Software Rejuvenation</vt:lpstr>
      <vt:lpstr>Software Rejuvenation (cont’d)</vt:lpstr>
      <vt:lpstr>Reverse Engineering</vt:lpstr>
      <vt:lpstr>Objectives of Reverse Engineering</vt:lpstr>
      <vt:lpstr>PowerPoint Presentation</vt:lpstr>
      <vt:lpstr>The Reverse Engineering Process</vt:lpstr>
      <vt:lpstr>Software Re-engineering</vt:lpstr>
      <vt:lpstr>The Re-engineering Process</vt:lpstr>
      <vt:lpstr>Re-Engineering Cost Factors</vt:lpstr>
      <vt:lpstr>Re-Engineering Approaches</vt:lpstr>
      <vt:lpstr>Source Code Translation</vt:lpstr>
      <vt:lpstr>Advantages and Disadvantages </vt:lpstr>
    </vt:vector>
  </TitlesOfParts>
  <Company>RSP&amp;A,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Masters for Software Engineering: A Practitioner's Approach, 4/e</dc:title>
  <dc:creator>Roger Pressman</dc:creator>
  <cp:lastModifiedBy>Lenovo</cp:lastModifiedBy>
  <cp:revision>183</cp:revision>
  <dcterms:created xsi:type="dcterms:W3CDTF">2000-03-07T00:57:40Z</dcterms:created>
  <dcterms:modified xsi:type="dcterms:W3CDTF">2022-08-23T09:32:33Z</dcterms:modified>
</cp:coreProperties>
</file>