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88" r:id="rId3"/>
    <p:sldId id="291" r:id="rId4"/>
    <p:sldId id="292" r:id="rId5"/>
    <p:sldId id="293" r:id="rId6"/>
    <p:sldId id="294" r:id="rId7"/>
    <p:sldId id="295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9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CF56A-0863-4077-879D-9CEF10CAF166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1E336-46CF-40A9-BA1E-17C658E856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5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17F1E2-7301-4ADC-991A-1257F4F4CCB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. What does UML stand for?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. Industry standard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. Graphical notation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. Modeling tool … simplifies software design process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50B180-5911-4CD5-9DE8-CAFFF08F792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. More precise than natural language … less detailed than source code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. Not dependent on any language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. Standardized by various groups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D6D026-D99D-467D-869A-CE41BED1B38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latin typeface="Times" pitchFamily="1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07BE95-C693-4167-99D6-0FF05C268CF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latin typeface="Times" pitchFamily="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0AF1D-9B81-4E69-B35E-62E2AE96560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latin typeface="Times" pitchFamily="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1E29D-3D2F-4CDD-998A-D3A3854285C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smtClean="0">
                <a:solidFill>
                  <a:srgbClr val="FF0000"/>
                </a:solidFill>
                <a:latin typeface="Helvetica" charset="0"/>
              </a:rPr>
              <a:t>Question: Anything</a:t>
            </a:r>
            <a:r>
              <a:rPr lang="en-US" sz="2400" smtClean="0">
                <a:solidFill>
                  <a:srgbClr val="FF0000"/>
                </a:solidFill>
                <a:latin typeface="Helvetica" charset="0"/>
              </a:rPr>
              <a:t> </a:t>
            </a:r>
            <a:r>
              <a:rPr lang="en-US" sz="2800" smtClean="0">
                <a:solidFill>
                  <a:srgbClr val="FF0000"/>
                </a:solidFill>
                <a:latin typeface="Helvetica" charset="0"/>
              </a:rPr>
              <a:t>missing</a:t>
            </a:r>
            <a:r>
              <a:rPr lang="en-US" sz="2400" smtClean="0">
                <a:solidFill>
                  <a:srgbClr val="FF0000"/>
                </a:solidFill>
                <a:latin typeface="Helvetica" charset="0"/>
              </a:rPr>
              <a:t>? Answer: </a:t>
            </a:r>
            <a:r>
              <a:rPr lang="en-US" sz="2800" smtClean="0">
                <a:solidFill>
                  <a:srgbClr val="FF0000"/>
                </a:solidFill>
                <a:latin typeface="Helvetica" charset="0"/>
              </a:rPr>
              <a:t>Exceptional cases!</a:t>
            </a:r>
          </a:p>
          <a:p>
            <a:endParaRPr lang="en-US" sz="2800" smtClean="0">
              <a:solidFill>
                <a:srgbClr val="FF0000"/>
              </a:solidFill>
              <a:latin typeface="Helvetica" charset="0"/>
            </a:endParaRPr>
          </a:p>
          <a:p>
            <a:r>
              <a:rPr lang="en-US" smtClean="0">
                <a:latin typeface="Times" pitchFamily="1" charset="0"/>
              </a:rPr>
              <a:t>Use cases represent functionality of the system</a:t>
            </a:r>
          </a:p>
          <a:p>
            <a:r>
              <a:rPr lang="en-US" smtClean="0">
                <a:latin typeface="Times" pitchFamily="1" charset="0"/>
              </a:rPr>
              <a:t>All use cases need to be described for the model to be useful</a:t>
            </a:r>
          </a:p>
          <a:p>
            <a:r>
              <a:rPr lang="en-US" smtClean="0">
                <a:latin typeface="Times" pitchFamily="1" charset="0"/>
              </a:rPr>
              <a:t>Use case diagrams are useful as an index into the use cases</a:t>
            </a:r>
          </a:p>
          <a:p>
            <a:r>
              <a:rPr lang="en-US" smtClean="0">
                <a:latin typeface="Times" pitchFamily="1" charset="0"/>
              </a:rPr>
              <a:t>The Textual Use case descriptions provide meat of model, not the use case diagrams.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ABD79-320C-4814-B054-7ED5C6B41E2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latin typeface="Times" pitchFamily="1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D48CE-928F-479B-AF02-07C5F7496E3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latin typeface="Times" pitchFamily="1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C67518-E3EB-4487-BC6B-9838C90B9A6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latin typeface="Times" pitchFamily="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552D0FE-D075-4A6B-9494-5372640A161C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1B6480-6DD0-4C20-A5A4-8BC626DDF0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-diagrams.org/use-case.html" TargetMode="External"/><Relationship Id="rId2" Type="http://schemas.openxmlformats.org/officeDocument/2006/relationships/hyperlink" Target="http://www.uml-diagrams.org/generalization.html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dn.embarcadero.com/article/3186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>
          <a:xfrm>
            <a:off x="2133600" y="2667000"/>
            <a:ext cx="6400800" cy="2286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 &amp;</a:t>
            </a:r>
            <a:br>
              <a:rPr lang="en-US" sz="5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USE-CASE DIAGRAMS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Use-Case Diagram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38200" y="1527175"/>
            <a:ext cx="8305800" cy="5330825"/>
          </a:xfrm>
        </p:spPr>
        <p:txBody>
          <a:bodyPr>
            <a:normAutofit fontScale="92500" lnSpcReduction="20000"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500" dirty="0" smtClean="0">
                <a:latin typeface="Calibri" pitchFamily="34" charset="0"/>
              </a:rPr>
              <a:t>The main purpose of the use-case diagram is: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sz="3500" dirty="0" smtClean="0">
              <a:latin typeface="Calibri" pitchFamily="34" charset="0"/>
            </a:endParaRP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3500" dirty="0" smtClean="0">
                <a:latin typeface="Calibri" pitchFamily="34" charset="0"/>
              </a:rPr>
              <a:t> to help development teams visualize the functional requirements of a system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500" dirty="0" smtClean="0">
              <a:latin typeface="Calibri" pitchFamily="34" charset="0"/>
            </a:endParaRP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3500" dirty="0" smtClean="0">
                <a:latin typeface="Calibri" pitchFamily="34" charset="0"/>
              </a:rPr>
              <a:t>To help identify relationship of "actors" (human beings who will interact with the system) with essential processes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500" dirty="0" smtClean="0">
              <a:latin typeface="Calibri" pitchFamily="34" charset="0"/>
            </a:endParaRP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3500" dirty="0" smtClean="0">
                <a:latin typeface="Calibri" pitchFamily="34" charset="0"/>
              </a:rPr>
              <a:t> and understand the relationships among different use cases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Elements of a use-case diagram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90600" y="1527175"/>
            <a:ext cx="8153400" cy="53308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>
                <a:latin typeface="Calibri" pitchFamily="34" charset="0"/>
              </a:rPr>
              <a:t>Use-case diagrams contain the following elements: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mtClean="0">
                <a:latin typeface="Calibri" pitchFamily="34" charset="0"/>
              </a:rPr>
              <a:t> </a:t>
            </a:r>
            <a:r>
              <a:rPr lang="en-US" b="1" smtClean="0">
                <a:latin typeface="Calibri" pitchFamily="34" charset="0"/>
              </a:rPr>
              <a:t>Actors</a:t>
            </a:r>
            <a:r>
              <a:rPr lang="en-US" smtClean="0">
                <a:latin typeface="Calibri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 typeface="Wingdings 2" pitchFamily="18" charset="2"/>
              <a:buNone/>
            </a:pPr>
            <a:r>
              <a:rPr lang="en-US" smtClean="0">
                <a:latin typeface="Calibri" pitchFamily="34" charset="0"/>
              </a:rPr>
              <a:t>	which represent users of a system, including human users and other systems.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mtClean="0">
                <a:latin typeface="Calibri" pitchFamily="34" charset="0"/>
              </a:rPr>
              <a:t> </a:t>
            </a:r>
            <a:r>
              <a:rPr lang="en-US" b="1" smtClean="0">
                <a:latin typeface="Calibri" pitchFamily="34" charset="0"/>
              </a:rPr>
              <a:t>Use Cases</a:t>
            </a:r>
          </a:p>
          <a:p>
            <a:pPr eaLnBrk="1" hangingPunct="1">
              <a:spcBef>
                <a:spcPct val="50000"/>
              </a:spcBef>
              <a:buFont typeface="Wingdings 2" pitchFamily="18" charset="2"/>
              <a:buNone/>
            </a:pPr>
            <a:r>
              <a:rPr lang="en-US" b="1" smtClean="0">
                <a:latin typeface="Calibri" pitchFamily="34" charset="0"/>
              </a:rPr>
              <a:t>	</a:t>
            </a:r>
            <a:r>
              <a:rPr lang="en-US" smtClean="0">
                <a:latin typeface="Calibri" pitchFamily="34" charset="0"/>
              </a:rPr>
              <a:t> which represent functionality or services  provided by a system to users.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Actors </a:t>
            </a:r>
            <a:b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An actor may </a:t>
            </a:r>
          </a:p>
          <a:p>
            <a:pPr lvl="1" eaLnBrk="1" hangingPunct="1"/>
            <a:r>
              <a:rPr lang="en-US" dirty="0" smtClean="0"/>
              <a:t>Only input information to a system </a:t>
            </a:r>
          </a:p>
          <a:p>
            <a:pPr lvl="1" eaLnBrk="1" hangingPunct="1"/>
            <a:r>
              <a:rPr lang="en-US" dirty="0" smtClean="0"/>
              <a:t>Only retrieve information from a system </a:t>
            </a:r>
          </a:p>
          <a:p>
            <a:pPr lvl="1" eaLnBrk="1" hangingPunct="1"/>
            <a:r>
              <a:rPr lang="en-US" dirty="0" smtClean="0"/>
              <a:t>Both input and retrieve information to and from a system</a:t>
            </a:r>
          </a:p>
          <a:p>
            <a:pPr eaLnBrk="1" hangingPunct="1"/>
            <a:r>
              <a:rPr lang="en-US" dirty="0" smtClean="0"/>
              <a:t>Actors are found in the problem statement, and also from conversation with the customers and domain experts.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52400"/>
            <a:ext cx="16002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tx2">
                    <a:satMod val="130000"/>
                  </a:schemeClr>
                </a:solidFill>
              </a:rPr>
              <a:t>Actors</a:t>
            </a:r>
            <a:endParaRPr lang="en-US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257800"/>
          </a:xfrm>
        </p:spPr>
        <p:txBody>
          <a:bodyPr/>
          <a:lstStyle/>
          <a:p>
            <a:pPr eaLnBrk="1" hangingPunct="1"/>
            <a:r>
              <a:rPr lang="en-US" dirty="0" smtClean="0"/>
              <a:t>There are three types of actors:</a:t>
            </a:r>
          </a:p>
          <a:p>
            <a:pPr lvl="1" eaLnBrk="1" hangingPunct="1"/>
            <a:r>
              <a:rPr lang="en-US" dirty="0" smtClean="0"/>
              <a:t>users of  the system,</a:t>
            </a:r>
          </a:p>
          <a:p>
            <a:pPr lvl="1" eaLnBrk="1" hangingPunct="1"/>
            <a:r>
              <a:rPr lang="en-US" dirty="0" smtClean="0"/>
              <a:t>external application systems, and</a:t>
            </a:r>
          </a:p>
          <a:p>
            <a:pPr lvl="1" eaLnBrk="1" hangingPunct="1"/>
            <a:r>
              <a:rPr lang="en-US" dirty="0" smtClean="0"/>
              <a:t>external devices that can independently interact with  the system.</a:t>
            </a:r>
          </a:p>
          <a:p>
            <a:pPr lvl="1" eaLnBrk="1" hangingPunct="1"/>
            <a:r>
              <a:rPr lang="en-US" dirty="0" smtClean="0"/>
              <a:t>In UML, an actor is represented stickman symbol</a:t>
            </a:r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4800600"/>
            <a:ext cx="16002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tx2">
                    <a:satMod val="130000"/>
                  </a:schemeClr>
                </a:solidFill>
              </a:rPr>
              <a:t>Use cases</a:t>
            </a:r>
            <a:endParaRPr lang="en-US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cases represent the functionality provided by the system.</a:t>
            </a:r>
          </a:p>
          <a:p>
            <a:pPr eaLnBrk="1" hangingPunct="1"/>
            <a:r>
              <a:rPr lang="en-US" smtClean="0"/>
              <a:t>A use case represents a dialog between an actor and the system.</a:t>
            </a:r>
          </a:p>
          <a:p>
            <a:pPr eaLnBrk="1" hangingPunct="1"/>
            <a:r>
              <a:rPr lang="en-US" smtClean="0"/>
              <a:t>Use cases eventually map to the menu option.</a:t>
            </a:r>
          </a:p>
          <a:p>
            <a:pPr eaLnBrk="1" hangingPunct="1"/>
            <a:r>
              <a:rPr lang="en-US" smtClean="0"/>
              <a:t>In UML, a use case is represented as an oval, as shown 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34820" name="Oval 2"/>
          <p:cNvSpPr>
            <a:spLocks noChangeArrowheads="1"/>
          </p:cNvSpPr>
          <p:nvPr/>
        </p:nvSpPr>
        <p:spPr bwMode="auto">
          <a:xfrm>
            <a:off x="5791200" y="5257800"/>
            <a:ext cx="2209800" cy="914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35843" name="Content Placeholder 3" descr="use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36867" name="Content Placeholder 3" descr="use2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37891" name="Content Placeholder 3" descr="use3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tx2">
                    <a:satMod val="130000"/>
                  </a:schemeClr>
                </a:solidFill>
              </a:rPr>
              <a:t>Use case Diagram:</a:t>
            </a:r>
            <a:endParaRPr lang="en-US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Actors:</a:t>
            </a:r>
            <a:endParaRPr lang="en-US" dirty="0" smtClean="0"/>
          </a:p>
          <a:p>
            <a:pPr lvl="1" eaLnBrk="1" hangingPunct="1"/>
            <a:r>
              <a:rPr lang="en-US" dirty="0" smtClean="0"/>
              <a:t>User</a:t>
            </a:r>
          </a:p>
          <a:p>
            <a:pPr lvl="1" eaLnBrk="1" hangingPunct="1"/>
            <a:r>
              <a:rPr lang="en-US" dirty="0" smtClean="0"/>
              <a:t>Service Provider</a:t>
            </a:r>
          </a:p>
          <a:p>
            <a:pPr lvl="1" eaLnBrk="1" hangingPunct="1"/>
            <a:r>
              <a:rPr lang="en-US" dirty="0" smtClean="0"/>
              <a:t>Interaction Device</a:t>
            </a:r>
          </a:p>
          <a:p>
            <a:pPr lvl="1" eaLnBrk="1" hangingPunct="1"/>
            <a:endParaRPr lang="en-US" dirty="0" smtClean="0"/>
          </a:p>
          <a:p>
            <a:pPr lvl="1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tx2">
                    <a:satMod val="130000"/>
                  </a:schemeClr>
                </a:solidFill>
              </a:rPr>
              <a:t>Use case Diagram</a:t>
            </a:r>
            <a:endParaRPr lang="en-US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Use cases:</a:t>
            </a:r>
            <a:endParaRPr lang="en-US" smtClean="0"/>
          </a:p>
          <a:p>
            <a:pPr lvl="1" eaLnBrk="1" hangingPunct="1"/>
            <a:r>
              <a:rPr lang="en-US" sz="3600" smtClean="0"/>
              <a:t>Places Request</a:t>
            </a:r>
          </a:p>
          <a:p>
            <a:pPr lvl="1" eaLnBrk="1" hangingPunct="1"/>
            <a:r>
              <a:rPr lang="en-US" sz="3600" smtClean="0"/>
              <a:t>Send request to interaction devices</a:t>
            </a:r>
          </a:p>
          <a:p>
            <a:pPr lvl="1" eaLnBrk="1" hangingPunct="1"/>
            <a:r>
              <a:rPr lang="en-US" sz="3600" smtClean="0"/>
              <a:t>Store Request</a:t>
            </a:r>
          </a:p>
          <a:p>
            <a:pPr lvl="1" eaLnBrk="1" hangingPunct="1"/>
            <a:r>
              <a:rPr lang="en-US" sz="3600" smtClean="0"/>
              <a:t>Operate Light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3152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What is UML?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162800" cy="5715000"/>
          </a:xfrm>
        </p:spPr>
        <p:txBody>
          <a:bodyPr>
            <a:normAutofit fontScale="70000" lnSpcReduction="2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Arial" charset="0"/>
              </a:rPr>
              <a:t>    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4100" dirty="0"/>
              <a:t>UML stands for “Unified Modeling Language”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4100" dirty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4100" dirty="0"/>
              <a:t>It is a industry-standard graphical language for specifying, visualizing, constructing, and documenting the artifacts of software systems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4100" dirty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4100" dirty="0"/>
              <a:t>The UML uses mostly graphical notations to express the OO analysis and design of software projects.  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4100" dirty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4100" dirty="0"/>
              <a:t>Simplifies the complex process of software design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Library Management System (LMS)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600" dirty="0" smtClean="0"/>
              <a:t>Any organization who wishes to manage the library should assign 3 basic posts in library for better management.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b="1" dirty="0" smtClean="0"/>
              <a:t>Librarian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600" dirty="0" smtClean="0"/>
              <a:t>LMS provides facilities for book, magazines, issue and return.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600" dirty="0" smtClean="0"/>
              <a:t>Librarian should be able to search for a book &amp; magazine.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600" dirty="0" smtClean="0"/>
              <a:t>Each book in library is assigned a unique identification number.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600" dirty="0" smtClean="0"/>
              <a:t>There are three categories of members of the library,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/>
              <a:t>under graduates,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/>
              <a:t>post graduate student,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/>
              <a:t> faculty members.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11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Library Management System (LMS)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181600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Each Library member is assigned a unique library membership code number, number of books issued and period for which book is issued depend upon the type of member.LMS registers each book issued to a member.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Member  who are registered visits the Library to return the existing books and obtain another one .A member can look for a book based on the book title/author, name/publisher.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book may be present in the library or it may be issued to another member or it may not be available at all. Accordingly the member is informed 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Popular titles are brought in multiple copies, old books and magazine are removed when they are out of date or in a poor condition.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43011" name="Content Placeholder 3" descr="lib2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44035" name="Content Placeholder 3" descr="lib3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73100" y="0"/>
            <a:ext cx="84709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45059" name="Content Placeholder 3" descr="lib4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228600"/>
            <a:ext cx="8001000" cy="6629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UML Use Case Diagrams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052888" y="2522538"/>
            <a:ext cx="4478337" cy="804862"/>
          </a:xfrm>
        </p:spPr>
        <p:txBody>
          <a:bodyPr/>
          <a:lstStyle/>
          <a:p>
            <a:pPr eaLnBrk="1" hangingPunct="1">
              <a:buFont typeface="Times" pitchFamily="1" charset="0"/>
              <a:buNone/>
            </a:pPr>
            <a:r>
              <a:rPr lang="en-US" sz="2000" smtClean="0"/>
              <a:t>An </a:t>
            </a:r>
            <a:r>
              <a:rPr lang="en-US" sz="2000" b="1" i="1" smtClean="0"/>
              <a:t>Actor</a:t>
            </a:r>
            <a:r>
              <a:rPr lang="en-US" sz="2000" smtClean="0"/>
              <a:t> represents a role, that is, a type of user of the system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23863" y="1754188"/>
            <a:ext cx="1646237" cy="1677987"/>
            <a:chOff x="517" y="1105"/>
            <a:chExt cx="1037" cy="1057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825" y="1105"/>
              <a:ext cx="445" cy="783"/>
              <a:chOff x="659" y="1833"/>
              <a:chExt cx="299" cy="526"/>
            </a:xfrm>
          </p:grpSpPr>
          <p:sp>
            <p:nvSpPr>
              <p:cNvPr id="18447" name="Freeform 6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8" name="Line 7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9" name="Line 8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0" name="Oval 9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6" name="Rectangle 10"/>
            <p:cNvSpPr>
              <a:spLocks noChangeArrowheads="1"/>
            </p:cNvSpPr>
            <p:nvPr/>
          </p:nvSpPr>
          <p:spPr bwMode="auto">
            <a:xfrm>
              <a:off x="517" y="1932"/>
              <a:ext cx="103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073150" y="3495675"/>
            <a:ext cx="2736850" cy="1801813"/>
            <a:chOff x="1358" y="2283"/>
            <a:chExt cx="1724" cy="1135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469" y="2682"/>
              <a:ext cx="1613" cy="736"/>
              <a:chOff x="2212" y="1949"/>
              <a:chExt cx="1084" cy="495"/>
            </a:xfrm>
          </p:grpSpPr>
          <p:sp>
            <p:nvSpPr>
              <p:cNvPr id="18443" name="Oval 12"/>
              <p:cNvSpPr>
                <a:spLocks noChangeArrowheads="1"/>
              </p:cNvSpPr>
              <p:nvPr/>
            </p:nvSpPr>
            <p:spPr bwMode="auto">
              <a:xfrm>
                <a:off x="2339" y="1949"/>
                <a:ext cx="753" cy="32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4" name="Rectangle 13"/>
              <p:cNvSpPr>
                <a:spLocks noChangeArrowheads="1"/>
              </p:cNvSpPr>
              <p:nvPr/>
            </p:nvSpPr>
            <p:spPr bwMode="auto">
              <a:xfrm>
                <a:off x="2212" y="2289"/>
                <a:ext cx="1084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>
                    <a:solidFill>
                      <a:srgbClr val="000000"/>
                    </a:solidFill>
                    <a:latin typeface="Courier" charset="0"/>
                  </a:rPr>
                  <a:t>PurchaseTicket</a:t>
                </a:r>
                <a:endParaRPr lang="en-US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442" name="Line 14"/>
            <p:cNvSpPr>
              <a:spLocks noChangeShapeType="1"/>
            </p:cNvSpPr>
            <p:nvPr/>
          </p:nvSpPr>
          <p:spPr bwMode="auto">
            <a:xfrm>
              <a:off x="1358" y="2283"/>
              <a:ext cx="367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2635250" y="969963"/>
            <a:ext cx="6057900" cy="98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algn="l">
              <a:buFont typeface="Times" pitchFamily="1" charset="0"/>
              <a:buNone/>
            </a:pPr>
            <a:r>
              <a:rPr lang="en-US" b="0" dirty="0">
                <a:solidFill>
                  <a:schemeClr val="tx1"/>
                </a:solidFill>
                <a:latin typeface="Verdana" pitchFamily="34" charset="0"/>
              </a:rPr>
              <a:t>Used during requirements elicitation and analysis to represent external behavior (“visible from the outside of the system”)</a:t>
            </a: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3921125" y="4376738"/>
            <a:ext cx="4911725" cy="1863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algn="l">
              <a:buFont typeface="Times" pitchFamily="1" charset="0"/>
              <a:buNone/>
            </a:pPr>
            <a:r>
              <a:rPr lang="en-US" sz="2000" i="1">
                <a:solidFill>
                  <a:schemeClr val="tx1"/>
                </a:solidFill>
                <a:latin typeface="Verdana" pitchFamily="34" charset="0"/>
              </a:rPr>
              <a:t>Use case model</a:t>
            </a:r>
            <a:r>
              <a:rPr lang="en-US" sz="2000" b="0">
                <a:solidFill>
                  <a:schemeClr val="tx1"/>
                </a:solidFill>
                <a:latin typeface="Verdana" pitchFamily="34" charset="0"/>
              </a:rPr>
              <a:t>:</a:t>
            </a:r>
          </a:p>
          <a:p>
            <a:pPr lvl="1" algn="l">
              <a:buFont typeface="Times" pitchFamily="1" charset="0"/>
              <a:buNone/>
            </a:pPr>
            <a:r>
              <a:rPr lang="en-US" sz="2000" b="0">
                <a:solidFill>
                  <a:schemeClr val="tx1"/>
                </a:solidFill>
                <a:latin typeface="Verdana" pitchFamily="34" charset="0"/>
              </a:rPr>
              <a:t>The set of all use cases that completely describe the functionality of the  system.</a:t>
            </a: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3981450" y="3314700"/>
            <a:ext cx="487045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algn="l">
              <a:buFont typeface="Times" pitchFamily="1" charset="0"/>
              <a:buNone/>
            </a:pPr>
            <a:r>
              <a:rPr lang="en-US" sz="2000" b="0">
                <a:solidFill>
                  <a:schemeClr val="tx1"/>
                </a:solidFill>
                <a:latin typeface="Verdana" pitchFamily="34" charset="0"/>
              </a:rPr>
              <a:t>A </a:t>
            </a:r>
            <a:r>
              <a:rPr lang="en-US" sz="2000" i="1">
                <a:solidFill>
                  <a:schemeClr val="tx1"/>
                </a:solidFill>
                <a:latin typeface="Verdana" pitchFamily="34" charset="0"/>
              </a:rPr>
              <a:t>use case</a:t>
            </a:r>
            <a:r>
              <a:rPr lang="en-US" sz="2000" b="0">
                <a:solidFill>
                  <a:schemeClr val="tx1"/>
                </a:solidFill>
                <a:latin typeface="Verdana" pitchFamily="34" charset="0"/>
              </a:rPr>
              <a:t> represents a class of functionality provided by the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 autoUpdateAnimBg="0"/>
      <p:bldP spid="94229" grpId="0" build="p" autoUpdateAnimBg="0"/>
      <p:bldP spid="94230" grpId="0" build="p" autoUpdateAnimBg="0"/>
      <p:bldP spid="9423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Actors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2508250" y="1109663"/>
            <a:ext cx="6026150" cy="4800600"/>
          </a:xfrm>
        </p:spPr>
        <p:txBody>
          <a:bodyPr/>
          <a:lstStyle/>
          <a:p>
            <a:pPr eaLnBrk="1" hangingPunct="1"/>
            <a:r>
              <a:rPr lang="en-US" sz="2400" smtClean="0"/>
              <a:t>An actor is a model for an external entity which interacts (communicates) with the system:</a:t>
            </a:r>
          </a:p>
          <a:p>
            <a:pPr lvl="1" eaLnBrk="1" hangingPunct="1"/>
            <a:r>
              <a:rPr lang="en-US" sz="2000" smtClean="0">
                <a:ea typeface="ＭＳ Ｐゴシック" charset="-128"/>
              </a:rPr>
              <a:t>User</a:t>
            </a:r>
          </a:p>
          <a:p>
            <a:pPr lvl="1" eaLnBrk="1" hangingPunct="1"/>
            <a:r>
              <a:rPr lang="en-US" sz="2000" smtClean="0">
                <a:ea typeface="ＭＳ Ｐゴシック" charset="-128"/>
              </a:rPr>
              <a:t>External system (Another system)</a:t>
            </a:r>
          </a:p>
          <a:p>
            <a:pPr eaLnBrk="1" hangingPunct="1"/>
            <a:r>
              <a:rPr lang="en-US" sz="2400" smtClean="0"/>
              <a:t>An actor has a unique name and an optional description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Examples:</a:t>
            </a:r>
          </a:p>
          <a:p>
            <a:pPr lvl="1" eaLnBrk="1" hangingPunct="1"/>
            <a:r>
              <a:rPr lang="en-US" sz="2000" b="1" smtClean="0">
                <a:ea typeface="ＭＳ Ｐゴシック" charset="-128"/>
              </a:rPr>
              <a:t>Passenger</a:t>
            </a:r>
            <a:r>
              <a:rPr lang="en-US" sz="2000" smtClean="0">
                <a:ea typeface="ＭＳ Ｐゴシック" charset="-128"/>
              </a:rPr>
              <a:t>: A person in the train</a:t>
            </a:r>
          </a:p>
          <a:p>
            <a:pPr lvl="1" eaLnBrk="1" hangingPunct="1"/>
            <a:r>
              <a:rPr lang="en-US" sz="2000" b="1" smtClean="0">
                <a:ea typeface="ＭＳ Ｐゴシック" charset="-128"/>
              </a:rPr>
              <a:t>GPS satellite</a:t>
            </a:r>
            <a:r>
              <a:rPr lang="en-US" sz="2000" smtClean="0">
                <a:ea typeface="ＭＳ Ｐゴシック" charset="-128"/>
              </a:rPr>
              <a:t>: An external system that provides the system with  GPS coordinates.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93738" y="2122488"/>
            <a:ext cx="1646237" cy="1679575"/>
            <a:chOff x="1021" y="1337"/>
            <a:chExt cx="1037" cy="105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97" y="1337"/>
              <a:ext cx="445" cy="783"/>
              <a:chOff x="659" y="1833"/>
              <a:chExt cx="299" cy="526"/>
            </a:xfrm>
          </p:grpSpPr>
          <p:sp>
            <p:nvSpPr>
              <p:cNvPr id="19465" name="Freeform 7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6" name="Line 8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7" name="Line 9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8" name="Oval 10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4" name="Rectangle 11"/>
            <p:cNvSpPr>
              <a:spLocks noChangeArrowheads="1"/>
            </p:cNvSpPr>
            <p:nvPr/>
          </p:nvSpPr>
          <p:spPr bwMode="auto">
            <a:xfrm>
              <a:off x="1021" y="2165"/>
              <a:ext cx="103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97293" name="AutoShape 13"/>
          <p:cNvSpPr>
            <a:spLocks noChangeArrowheads="1"/>
          </p:cNvSpPr>
          <p:nvPr/>
        </p:nvSpPr>
        <p:spPr bwMode="auto">
          <a:xfrm>
            <a:off x="868363" y="4889500"/>
            <a:ext cx="1670050" cy="633413"/>
          </a:xfrm>
          <a:prstGeom prst="wedgeRoundRectCallout">
            <a:avLst>
              <a:gd name="adj1" fmla="val 92014"/>
              <a:gd name="adj2" fmla="val -5927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Name</a:t>
            </a:r>
          </a:p>
        </p:txBody>
      </p:sp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6545263" y="3649663"/>
            <a:ext cx="2243137" cy="846137"/>
          </a:xfrm>
          <a:prstGeom prst="wedgeRoundRectCallout">
            <a:avLst>
              <a:gd name="adj1" fmla="val -91472"/>
              <a:gd name="adj2" fmla="val 6819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Optional </a:t>
            </a:r>
          </a:p>
          <a:p>
            <a:r>
              <a:rPr lang="en-US" sz="2000"/>
              <a:t>Description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p" autoUpdateAnimBg="0"/>
      <p:bldP spid="97293" grpId="0" animBg="1"/>
      <p:bldP spid="972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49808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Use Case Documentation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140075" y="808038"/>
            <a:ext cx="5670550" cy="4800600"/>
          </a:xfrm>
        </p:spPr>
        <p:txBody>
          <a:bodyPr>
            <a:normAutofit lnSpcReduction="10000"/>
          </a:bodyPr>
          <a:lstStyle/>
          <a:p>
            <a:pPr marL="381000" indent="-381000" eaLnBrk="1" fontAlgn="auto" hangingPunct="1">
              <a:spcAft>
                <a:spcPts val="0"/>
              </a:spcAft>
              <a:buFont typeface="Times" charset="0"/>
              <a:buNone/>
              <a:defRPr/>
            </a:pPr>
            <a:r>
              <a:rPr lang="en-US" sz="2400" dirty="0" smtClean="0"/>
              <a:t>• A use case represents a class of functionality provided by the system </a:t>
            </a:r>
          </a:p>
          <a:p>
            <a:pPr marL="381000" indent="-381000" eaLnBrk="1" fontAlgn="auto" hangingPunct="1">
              <a:spcAft>
                <a:spcPts val="0"/>
              </a:spcAft>
              <a:buFont typeface="Times" charset="0"/>
              <a:buNone/>
              <a:defRPr/>
            </a:pPr>
            <a:r>
              <a:rPr lang="en-US" sz="2400" dirty="0" smtClean="0"/>
              <a:t>• Use cases can be described textually, with a focus on the event flow between actor and system</a:t>
            </a:r>
          </a:p>
          <a:p>
            <a:pPr marL="381000" indent="-381000" eaLnBrk="1" fontAlgn="auto" hangingPunct="1">
              <a:spcAft>
                <a:spcPts val="0"/>
              </a:spcAft>
              <a:buFont typeface="Times" charset="0"/>
              <a:buNone/>
              <a:defRPr/>
            </a:pPr>
            <a:r>
              <a:rPr lang="en-US" sz="2400" dirty="0" smtClean="0"/>
              <a:t>• The textual use case description consists of 6 parts: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2000" dirty="0" smtClean="0">
                <a:ea typeface="ＭＳ Ｐゴシック" charset="-128"/>
              </a:rPr>
              <a:t>Unique name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2000" dirty="0" smtClean="0">
                <a:ea typeface="ＭＳ Ｐゴシック" charset="-128"/>
              </a:rPr>
              <a:t>Participating actors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2000" dirty="0" smtClean="0">
                <a:ea typeface="ＭＳ Ｐゴシック" charset="-128"/>
              </a:rPr>
              <a:t>Entry conditions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2000" dirty="0" smtClean="0">
                <a:ea typeface="ＭＳ Ｐゴシック" charset="-128"/>
              </a:rPr>
              <a:t>Exit conditions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2000" dirty="0" smtClean="0">
                <a:ea typeface="ＭＳ Ｐゴシック" charset="-128"/>
              </a:rPr>
              <a:t>Flow of events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2000" dirty="0" smtClean="0">
                <a:ea typeface="ＭＳ Ｐゴシック" charset="-128"/>
              </a:rPr>
              <a:t>Special requirements.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5438" y="2505075"/>
            <a:ext cx="2560637" cy="1168400"/>
            <a:chOff x="2212" y="1949"/>
            <a:chExt cx="1084" cy="495"/>
          </a:xfrm>
        </p:grpSpPr>
        <p:sp>
          <p:nvSpPr>
            <p:cNvPr id="20485" name="Oval 6"/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Rectangle 7"/>
            <p:cNvSpPr>
              <a:spLocks noChangeArrowheads="1"/>
            </p:cNvSpPr>
            <p:nvPr/>
          </p:nvSpPr>
          <p:spPr bwMode="auto">
            <a:xfrm>
              <a:off x="2212" y="2289"/>
              <a:ext cx="108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  <a:latin typeface="Courier" charset="0"/>
                </a:rPr>
                <a:t>PurchaseTicket</a:t>
              </a:r>
              <a:endParaRPr lang="en-US" b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943600"/>
            <a:ext cx="91440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Textual Use Case Description Example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07988" y="1112838"/>
            <a:ext cx="4087812" cy="4800600"/>
          </a:xfrm>
        </p:spPr>
        <p:txBody>
          <a:bodyPr/>
          <a:lstStyle/>
          <a:p>
            <a:pPr eaLnBrk="1" hangingPunct="1">
              <a:buFont typeface="Times" pitchFamily="1" charset="0"/>
              <a:buNone/>
            </a:pPr>
            <a:r>
              <a:rPr lang="en-US" sz="2000" b="1" i="1" dirty="0" smtClean="0">
                <a:solidFill>
                  <a:srgbClr val="FF3300"/>
                </a:solidFill>
              </a:rPr>
              <a:t>1. Name:</a:t>
            </a:r>
            <a:r>
              <a:rPr lang="en-US" sz="2000" b="1" dirty="0" smtClean="0"/>
              <a:t> </a:t>
            </a:r>
            <a:r>
              <a:rPr lang="en-US" sz="2000" dirty="0" smtClean="0">
                <a:latin typeface="Courier" charset="0"/>
              </a:rPr>
              <a:t>Purchase ticket</a:t>
            </a:r>
            <a:endParaRPr lang="en-US" sz="2000" dirty="0" smtClean="0"/>
          </a:p>
          <a:p>
            <a:pPr eaLnBrk="1" hangingPunct="1">
              <a:buFont typeface="Times" pitchFamily="1" charset="0"/>
              <a:buNone/>
            </a:pPr>
            <a:endParaRPr lang="en-US" sz="2000" dirty="0" smtClean="0"/>
          </a:p>
          <a:p>
            <a:pPr eaLnBrk="1" hangingPunct="1">
              <a:buFont typeface="Times" pitchFamily="1" charset="0"/>
              <a:buNone/>
            </a:pPr>
            <a:r>
              <a:rPr lang="en-US" sz="2000" b="1" i="1" dirty="0" smtClean="0">
                <a:solidFill>
                  <a:srgbClr val="FF3300"/>
                </a:solidFill>
              </a:rPr>
              <a:t>2. Participating actor:</a:t>
            </a:r>
            <a:r>
              <a:rPr lang="en-US" sz="2000" b="1" dirty="0" smtClean="0"/>
              <a:t> </a:t>
            </a:r>
            <a:r>
              <a:rPr lang="en-US" sz="2000" dirty="0" smtClean="0">
                <a:latin typeface="Courier" charset="0"/>
              </a:rPr>
              <a:t>Passenger</a:t>
            </a:r>
            <a:endParaRPr lang="en-US" sz="2000" dirty="0" smtClean="0"/>
          </a:p>
          <a:p>
            <a:pPr eaLnBrk="1" hangingPunct="1">
              <a:buFont typeface="Times" pitchFamily="1" charset="0"/>
              <a:buNone/>
            </a:pPr>
            <a:endParaRPr lang="en-US" sz="2000" dirty="0" smtClean="0"/>
          </a:p>
          <a:p>
            <a:pPr eaLnBrk="1" hangingPunct="1">
              <a:buFont typeface="Times" pitchFamily="1" charset="0"/>
              <a:buNone/>
            </a:pPr>
            <a:r>
              <a:rPr lang="en-US" sz="2000" b="1" i="1" dirty="0" smtClean="0">
                <a:solidFill>
                  <a:srgbClr val="FF3300"/>
                </a:solidFill>
              </a:rPr>
              <a:t>3. Entry condition:</a:t>
            </a:r>
            <a:r>
              <a:rPr lang="en-US" sz="2000" b="1" dirty="0" smtClean="0"/>
              <a:t> </a:t>
            </a:r>
          </a:p>
          <a:p>
            <a:pPr eaLnBrk="1" hangingPunct="1"/>
            <a:r>
              <a:rPr lang="en-US" sz="2000" dirty="0" smtClean="0">
                <a:latin typeface="Courier" charset="0"/>
              </a:rPr>
              <a:t>Passenger</a:t>
            </a:r>
            <a:r>
              <a:rPr lang="en-US" sz="2000" dirty="0" smtClean="0"/>
              <a:t> stands in front of ticket distributor</a:t>
            </a:r>
          </a:p>
          <a:p>
            <a:pPr eaLnBrk="1" hangingPunct="1"/>
            <a:r>
              <a:rPr lang="en-US" sz="2000" dirty="0" smtClean="0">
                <a:latin typeface="Courier" charset="0"/>
              </a:rPr>
              <a:t>Passenger</a:t>
            </a:r>
            <a:r>
              <a:rPr lang="en-US" sz="2000" dirty="0" smtClean="0"/>
              <a:t> has sufficient money to purchase ticket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Font typeface="Times" pitchFamily="1" charset="0"/>
              <a:buNone/>
            </a:pPr>
            <a:r>
              <a:rPr lang="en-US" sz="2000" b="1" i="1" dirty="0" smtClean="0">
                <a:solidFill>
                  <a:srgbClr val="FF3300"/>
                </a:solidFill>
              </a:rPr>
              <a:t>4. Exit condition:</a:t>
            </a:r>
            <a:endParaRPr lang="en-US" sz="2000" b="1" i="1" dirty="0" smtClean="0"/>
          </a:p>
          <a:p>
            <a:pPr eaLnBrk="1" hangingPunct="1"/>
            <a:r>
              <a:rPr lang="en-US" sz="2000" dirty="0" smtClean="0">
                <a:latin typeface="Courier" charset="0"/>
              </a:rPr>
              <a:t>Passenger</a:t>
            </a:r>
            <a:r>
              <a:rPr lang="en-US" sz="2000" dirty="0" smtClean="0"/>
              <a:t> has ticket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11688" y="1511300"/>
            <a:ext cx="3922712" cy="4800600"/>
          </a:xfrm>
        </p:spPr>
        <p:txBody>
          <a:bodyPr/>
          <a:lstStyle/>
          <a:p>
            <a:pPr eaLnBrk="1" hangingPunct="1">
              <a:buFont typeface="Times" pitchFamily="1" charset="0"/>
              <a:buNone/>
            </a:pPr>
            <a:r>
              <a:rPr lang="en-US" sz="2000" b="1" i="1" dirty="0" smtClean="0">
                <a:solidFill>
                  <a:srgbClr val="FF3300"/>
                </a:solidFill>
              </a:rPr>
              <a:t>5. Flow of events:</a:t>
            </a:r>
            <a:endParaRPr lang="en-US" sz="2000" b="1" dirty="0" smtClean="0"/>
          </a:p>
          <a:p>
            <a:pPr lvl="1" eaLnBrk="1" hangingPunct="1">
              <a:buFont typeface="Times" pitchFamily="1" charset="0"/>
              <a:buNone/>
            </a:pPr>
            <a:r>
              <a:rPr lang="en-US" sz="1800" dirty="0" smtClean="0">
                <a:ea typeface="ＭＳ Ｐゴシック" charset="-128"/>
              </a:rPr>
              <a:t>1. </a:t>
            </a:r>
            <a:r>
              <a:rPr lang="en-US" sz="1800" dirty="0" smtClean="0">
                <a:latin typeface="Courier" charset="0"/>
                <a:ea typeface="ＭＳ Ｐゴシック" charset="-128"/>
              </a:rPr>
              <a:t>Passenger</a:t>
            </a:r>
            <a:r>
              <a:rPr lang="en-US" sz="1800" dirty="0" smtClean="0">
                <a:ea typeface="ＭＳ Ｐゴシック" charset="-128"/>
              </a:rPr>
              <a:t> selects the number of zones to be traveled</a:t>
            </a:r>
          </a:p>
          <a:p>
            <a:pPr lvl="1" eaLnBrk="1" hangingPunct="1">
              <a:buFont typeface="Times" pitchFamily="1" charset="0"/>
              <a:buNone/>
            </a:pPr>
            <a:r>
              <a:rPr lang="en-US" sz="1800" dirty="0" smtClean="0">
                <a:ea typeface="ＭＳ Ｐゴシック" charset="-128"/>
              </a:rPr>
              <a:t>2. </a:t>
            </a:r>
            <a:r>
              <a:rPr lang="en-US" sz="1800" dirty="0" smtClean="0">
                <a:latin typeface="ヒラギノ角ゴ Pro W3" charset="-128"/>
                <a:ea typeface="ＭＳ Ｐゴシック" charset="-128"/>
              </a:rPr>
              <a:t>Ticket </a:t>
            </a:r>
            <a:r>
              <a:rPr lang="en-US" sz="1800" dirty="0" smtClean="0">
                <a:ea typeface="ＭＳ Ｐゴシック" charset="-128"/>
              </a:rPr>
              <a:t>Distributor displays the amount due</a:t>
            </a:r>
          </a:p>
          <a:p>
            <a:pPr lvl="1" eaLnBrk="1" hangingPunct="1">
              <a:buFont typeface="Times" pitchFamily="1" charset="0"/>
              <a:buNone/>
            </a:pPr>
            <a:r>
              <a:rPr lang="en-US" sz="1800" dirty="0" smtClean="0">
                <a:ea typeface="ＭＳ Ｐゴシック" charset="-128"/>
              </a:rPr>
              <a:t>3. </a:t>
            </a:r>
            <a:r>
              <a:rPr lang="en-US" sz="1800" dirty="0" smtClean="0">
                <a:latin typeface="Courier" charset="0"/>
                <a:ea typeface="ＭＳ Ｐゴシック" charset="-128"/>
              </a:rPr>
              <a:t>Passenger</a:t>
            </a:r>
            <a:r>
              <a:rPr lang="en-US" sz="1800" dirty="0" smtClean="0">
                <a:ea typeface="ＭＳ Ｐゴシック" charset="-128"/>
              </a:rPr>
              <a:t> inserts money, at least the amount due</a:t>
            </a:r>
          </a:p>
          <a:p>
            <a:pPr lvl="1" eaLnBrk="1" hangingPunct="1">
              <a:buFont typeface="Times" pitchFamily="1" charset="0"/>
              <a:buNone/>
            </a:pPr>
            <a:r>
              <a:rPr lang="en-US" sz="1800" dirty="0" smtClean="0">
                <a:ea typeface="ＭＳ Ｐゴシック" charset="-128"/>
              </a:rPr>
              <a:t>4. Ticket Distributor returns change</a:t>
            </a:r>
          </a:p>
          <a:p>
            <a:pPr lvl="1" eaLnBrk="1" hangingPunct="1">
              <a:buFont typeface="Times" pitchFamily="1" charset="0"/>
              <a:buNone/>
            </a:pPr>
            <a:r>
              <a:rPr lang="en-US" sz="1800" dirty="0" smtClean="0">
                <a:ea typeface="ＭＳ Ｐゴシック" charset="-128"/>
              </a:rPr>
              <a:t>5. Ticket Distributor issues ticket</a:t>
            </a:r>
          </a:p>
          <a:p>
            <a:pPr eaLnBrk="1" hangingPunct="1">
              <a:buFont typeface="Times" pitchFamily="1" charset="0"/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6. </a:t>
            </a:r>
            <a:r>
              <a:rPr lang="en-US" sz="2000" b="1" i="1" dirty="0" smtClean="0">
                <a:solidFill>
                  <a:srgbClr val="FF0000"/>
                </a:solidFill>
              </a:rPr>
              <a:t>Special requirements: </a:t>
            </a:r>
            <a:r>
              <a:rPr lang="en-US" sz="2000" i="1" dirty="0" smtClean="0"/>
              <a:t>None.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748338" y="48641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5780088" y="557053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800" b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92663" y="150813"/>
            <a:ext cx="1096962" cy="1179512"/>
            <a:chOff x="1021" y="1337"/>
            <a:chExt cx="1118" cy="1044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297" y="1337"/>
              <a:ext cx="445" cy="783"/>
              <a:chOff x="659" y="1833"/>
              <a:chExt cx="299" cy="526"/>
            </a:xfrm>
          </p:grpSpPr>
          <p:sp>
            <p:nvSpPr>
              <p:cNvPr id="21518" name="Freeform 9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9" name="Line 10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0" name="Line 11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1" name="Oval 12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021" y="2165"/>
              <a:ext cx="111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580188" y="377825"/>
            <a:ext cx="1706562" cy="831850"/>
            <a:chOff x="2212" y="1949"/>
            <a:chExt cx="976" cy="482"/>
          </a:xfrm>
        </p:grpSpPr>
        <p:sp>
          <p:nvSpPr>
            <p:cNvPr id="21514" name="Oval 15"/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Rectangle 16"/>
            <p:cNvSpPr>
              <a:spLocks noChangeArrowheads="1"/>
            </p:cNvSpPr>
            <p:nvPr/>
          </p:nvSpPr>
          <p:spPr bwMode="auto">
            <a:xfrm>
              <a:off x="2212" y="2289"/>
              <a:ext cx="97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PurchaseTicket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</p:grpSp>
      <p:sp>
        <p:nvSpPr>
          <p:cNvPr id="21513" name="Line 17"/>
          <p:cNvSpPr>
            <a:spLocks noChangeShapeType="1"/>
          </p:cNvSpPr>
          <p:nvPr/>
        </p:nvSpPr>
        <p:spPr bwMode="auto">
          <a:xfrm>
            <a:off x="5540375" y="62865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  <p:bldP spid="98308" grpId="0" build="p" autoUpdateAnimBg="0"/>
      <p:bldP spid="98309" grpId="0" autoUpdateAnimBg="0"/>
      <p:bldP spid="9831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525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u="sng" dirty="0" smtClean="0">
                <a:solidFill>
                  <a:schemeClr val="accent2">
                    <a:lumMod val="75000"/>
                  </a:schemeClr>
                </a:solidFill>
              </a:rPr>
              <a:t>Uses Cases can be related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idx="1"/>
          </p:nvPr>
        </p:nvSpPr>
        <p:spPr>
          <a:xfrm>
            <a:off x="960438" y="1371600"/>
            <a:ext cx="8183562" cy="5486400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>
                <a:solidFill>
                  <a:srgbClr val="FF3300"/>
                </a:solidFill>
              </a:rPr>
              <a:t>   Extends Relationship</a:t>
            </a:r>
            <a:endParaRPr lang="en-US" b="1" dirty="0" smtClean="0"/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To represent seldom invoked use cases or exceptional functionality.</a:t>
            </a:r>
          </a:p>
          <a:p>
            <a:pPr eaLnBrk="1" hangingPunct="1">
              <a:buNone/>
            </a:pPr>
            <a:r>
              <a:rPr lang="en-US" b="1" dirty="0" smtClean="0">
                <a:solidFill>
                  <a:srgbClr val="FF3300"/>
                </a:solidFill>
              </a:rPr>
              <a:t>   Includes Relationship</a:t>
            </a:r>
            <a:endParaRPr lang="en-US" b="1" dirty="0" smtClean="0"/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To represent functional behavior common to more than one use case.</a:t>
            </a:r>
          </a:p>
          <a:p>
            <a:pPr lvl="1" eaLnBrk="1" hangingPunct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Generalization Relationship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dirty="0" smtClean="0"/>
              <a:t>To represent when you find two or more use cases that have commonalities in behavior, structure, and purpose.</a:t>
            </a:r>
            <a:endParaRPr lang="en-US" dirty="0" smtClean="0">
              <a:solidFill>
                <a:srgbClr val="FF0000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130000"/>
                  </a:schemeClr>
                </a:solidFill>
              </a:rPr>
              <a:t>Why UML for Modeling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620000" cy="5105400"/>
          </a:xfrm>
        </p:spPr>
        <p:txBody>
          <a:bodyPr/>
          <a:lstStyle/>
          <a:p>
            <a:pPr eaLnBrk="1" hangingPunct="1"/>
            <a:r>
              <a:rPr lang="en-US" smtClean="0"/>
              <a:t>Use graphical notation  to communicate more clearly than natural language  and code.</a:t>
            </a:r>
          </a:p>
          <a:p>
            <a:pPr eaLnBrk="1" hangingPunct="1"/>
            <a:r>
              <a:rPr lang="en-US" smtClean="0"/>
              <a:t>Help acquire an overall view of a system.</a:t>
            </a:r>
          </a:p>
          <a:p>
            <a:pPr eaLnBrk="1" hangingPunct="1"/>
            <a:r>
              <a:rPr lang="en-US" smtClean="0"/>
              <a:t>UML is </a:t>
            </a:r>
            <a:r>
              <a:rPr lang="en-US" i="1" smtClean="0"/>
              <a:t>not </a:t>
            </a:r>
            <a:r>
              <a:rPr lang="en-US" smtClean="0"/>
              <a:t>dependent on any one language or technology.</a:t>
            </a:r>
          </a:p>
          <a:p>
            <a:pPr eaLnBrk="1" hangingPunct="1"/>
            <a:r>
              <a:rPr lang="en-US" smtClean="0"/>
              <a:t>Tools</a:t>
            </a:r>
          </a:p>
          <a:p>
            <a:pPr lvl="1" indent="-273050" eaLnBrk="1" hangingPunct="1">
              <a:buFont typeface="Wingdings 2" pitchFamily="18" charset="2"/>
              <a:buChar char=""/>
            </a:pPr>
            <a:r>
              <a:rPr lang="en-US" smtClean="0"/>
              <a:t> </a:t>
            </a:r>
            <a:r>
              <a:rPr lang="en-US" b="1" smtClean="0"/>
              <a:t>Rational ROSE</a:t>
            </a:r>
          </a:p>
          <a:p>
            <a:pPr lvl="1" indent="-273050" eaLnBrk="1" hangingPunct="1">
              <a:buFont typeface="Wingdings 2" pitchFamily="18" charset="2"/>
              <a:buChar char=""/>
            </a:pPr>
            <a:r>
              <a:rPr lang="en-US" b="1" smtClean="0"/>
              <a:t>MS Visio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z="24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83563" cy="7762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The </a:t>
            </a:r>
            <a:r>
              <a:rPr lang="en-US" i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&lt;&lt;extends&gt;&gt;</a:t>
            </a:r>
            <a:r>
              <a:rPr lang="en-US" sz="2600" i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Relationship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0" y="857250"/>
            <a:ext cx="4470400" cy="4800600"/>
          </a:xfrm>
        </p:spPr>
        <p:txBody>
          <a:bodyPr/>
          <a:lstStyle/>
          <a:p>
            <a:pPr eaLnBrk="1" hangingPunct="1"/>
            <a:r>
              <a:rPr lang="en-US" sz="2000" smtClean="0">
                <a:latin typeface="Courier" charset="0"/>
              </a:rPr>
              <a:t>&lt;&lt;extends&gt;&gt;</a:t>
            </a:r>
            <a:r>
              <a:rPr lang="en-US" sz="2000" smtClean="0"/>
              <a:t> relationships model exceptional or seldom invoked cases</a:t>
            </a:r>
          </a:p>
          <a:p>
            <a:pPr eaLnBrk="1" hangingPunct="1"/>
            <a:r>
              <a:rPr lang="en-US" sz="2000" smtClean="0"/>
              <a:t>The exceptional event flows are factored out of the main event flow for clarity</a:t>
            </a:r>
          </a:p>
          <a:p>
            <a:pPr eaLnBrk="1" hangingPunct="1"/>
            <a:r>
              <a:rPr lang="en-US" sz="2000" smtClean="0"/>
              <a:t>The direction of an </a:t>
            </a:r>
            <a:r>
              <a:rPr lang="en-US" sz="2000" smtClean="0">
                <a:latin typeface="Courier" charset="0"/>
              </a:rPr>
              <a:t>&lt;&lt;extends&gt;&gt;</a:t>
            </a:r>
            <a:r>
              <a:rPr lang="en-US" sz="2000" smtClean="0"/>
              <a:t> relationship is to the principal use case </a:t>
            </a:r>
          </a:p>
          <a:p>
            <a:pPr eaLnBrk="1" hangingPunct="1"/>
            <a:r>
              <a:rPr lang="en-US" sz="2000" smtClean="0"/>
              <a:t>Use cases representing exceptional flows can extend more than one use case.</a:t>
            </a:r>
          </a:p>
          <a:p>
            <a:pPr eaLnBrk="1" hangingPunct="1"/>
            <a:endParaRPr lang="en-US" sz="2000" smtClean="0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135188" y="1271588"/>
            <a:ext cx="1920875" cy="2357437"/>
            <a:chOff x="945" y="801"/>
            <a:chExt cx="1210" cy="1485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160" y="801"/>
              <a:ext cx="778" cy="694"/>
              <a:chOff x="1616" y="801"/>
              <a:chExt cx="778" cy="694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863" y="801"/>
                <a:ext cx="280" cy="493"/>
                <a:chOff x="659" y="1833"/>
                <a:chExt cx="299" cy="526"/>
              </a:xfrm>
            </p:grpSpPr>
            <p:sp>
              <p:nvSpPr>
                <p:cNvPr id="23588" name="Freeform 7"/>
                <p:cNvSpPr>
                  <a:spLocks/>
                </p:cNvSpPr>
                <p:nvPr/>
              </p:nvSpPr>
              <p:spPr bwMode="auto">
                <a:xfrm>
                  <a:off x="659" y="1941"/>
                  <a:ext cx="143" cy="418"/>
                </a:xfrm>
                <a:custGeom>
                  <a:avLst/>
                  <a:gdLst>
                    <a:gd name="T0" fmla="*/ 143 w 143"/>
                    <a:gd name="T1" fmla="*/ 0 h 418"/>
                    <a:gd name="T2" fmla="*/ 143 w 143"/>
                    <a:gd name="T3" fmla="*/ 263 h 418"/>
                    <a:gd name="T4" fmla="*/ 0 w 143"/>
                    <a:gd name="T5" fmla="*/ 418 h 418"/>
                    <a:gd name="T6" fmla="*/ 0 60000 65536"/>
                    <a:gd name="T7" fmla="*/ 0 60000 65536"/>
                    <a:gd name="T8" fmla="*/ 0 60000 65536"/>
                    <a:gd name="T9" fmla="*/ 0 w 143"/>
                    <a:gd name="T10" fmla="*/ 0 h 418"/>
                    <a:gd name="T11" fmla="*/ 143 w 143"/>
                    <a:gd name="T12" fmla="*/ 418 h 4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3" h="418">
                      <a:moveTo>
                        <a:pt x="143" y="0"/>
                      </a:moveTo>
                      <a:lnTo>
                        <a:pt x="143" y="263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9" name="Line 8"/>
                <p:cNvSpPr>
                  <a:spLocks noChangeShapeType="1"/>
                </p:cNvSpPr>
                <p:nvPr/>
              </p:nvSpPr>
              <p:spPr bwMode="auto">
                <a:xfrm>
                  <a:off x="802" y="2204"/>
                  <a:ext cx="156" cy="1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0" name="Line 9"/>
                <p:cNvSpPr>
                  <a:spLocks noChangeShapeType="1"/>
                </p:cNvSpPr>
                <p:nvPr/>
              </p:nvSpPr>
              <p:spPr bwMode="auto">
                <a:xfrm>
                  <a:off x="659" y="2060"/>
                  <a:ext cx="299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1" name="Oval 10"/>
                <p:cNvSpPr>
                  <a:spLocks noChangeArrowheads="1"/>
                </p:cNvSpPr>
                <p:nvPr/>
              </p:nvSpPr>
              <p:spPr bwMode="auto">
                <a:xfrm>
                  <a:off x="731" y="1833"/>
                  <a:ext cx="155" cy="15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587" name="Rectangle 11"/>
              <p:cNvSpPr>
                <a:spLocks noChangeArrowheads="1"/>
              </p:cNvSpPr>
              <p:nvPr/>
            </p:nvSpPr>
            <p:spPr bwMode="auto">
              <a:xfrm>
                <a:off x="1616" y="1322"/>
                <a:ext cx="77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Passenger</a:t>
                </a:r>
                <a:endParaRPr lang="en-US" sz="1800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945" y="1795"/>
              <a:ext cx="1210" cy="491"/>
              <a:chOff x="1401" y="1795"/>
              <a:chExt cx="1210" cy="491"/>
            </a:xfrm>
          </p:grpSpPr>
          <p:sp>
            <p:nvSpPr>
              <p:cNvPr id="23584" name="Oval 13"/>
              <p:cNvSpPr>
                <a:spLocks noChangeArrowheads="1"/>
              </p:cNvSpPr>
              <p:nvPr/>
            </p:nvSpPr>
            <p:spPr bwMode="auto">
              <a:xfrm>
                <a:off x="1650" y="17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5" name="Rectangle 14"/>
              <p:cNvSpPr>
                <a:spLocks noChangeArrowheads="1"/>
              </p:cNvSpPr>
              <p:nvPr/>
            </p:nvSpPr>
            <p:spPr bwMode="auto">
              <a:xfrm>
                <a:off x="1401" y="2113"/>
                <a:ext cx="1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PurchaseTicket</a:t>
                </a:r>
                <a:endParaRPr lang="en-US" sz="18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583" name="Line 15"/>
            <p:cNvSpPr>
              <a:spLocks noChangeShapeType="1"/>
            </p:cNvSpPr>
            <p:nvPr/>
          </p:nvSpPr>
          <p:spPr bwMode="auto">
            <a:xfrm flipH="1">
              <a:off x="1546" y="1543"/>
              <a:ext cx="1" cy="2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984875" y="4900613"/>
            <a:ext cx="1120775" cy="779462"/>
            <a:chOff x="1762" y="2595"/>
            <a:chExt cx="706" cy="491"/>
          </a:xfrm>
        </p:grpSpPr>
        <p:sp>
          <p:nvSpPr>
            <p:cNvPr id="23579" name="Oval 33"/>
            <p:cNvSpPr>
              <a:spLocks noChangeArrowheads="1"/>
            </p:cNvSpPr>
            <p:nvPr/>
          </p:nvSpPr>
          <p:spPr bwMode="auto">
            <a:xfrm>
              <a:off x="1762" y="25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Rectangle 34"/>
            <p:cNvSpPr>
              <a:spLocks noChangeArrowheads="1"/>
            </p:cNvSpPr>
            <p:nvPr/>
          </p:nvSpPr>
          <p:spPr bwMode="auto">
            <a:xfrm>
              <a:off x="1813" y="2913"/>
              <a:ext cx="6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TimeOut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598863" y="3821113"/>
            <a:ext cx="2281237" cy="1463675"/>
            <a:chOff x="2307" y="2351"/>
            <a:chExt cx="1437" cy="922"/>
          </a:xfrm>
        </p:grpSpPr>
        <p:sp>
          <p:nvSpPr>
            <p:cNvPr id="23577" name="Line 43"/>
            <p:cNvSpPr>
              <a:spLocks noChangeShapeType="1"/>
            </p:cNvSpPr>
            <p:nvPr/>
          </p:nvSpPr>
          <p:spPr bwMode="auto">
            <a:xfrm>
              <a:off x="2307" y="2351"/>
              <a:ext cx="1423" cy="7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Text Box 44"/>
            <p:cNvSpPr txBox="1">
              <a:spLocks noChangeArrowheads="1"/>
            </p:cNvSpPr>
            <p:nvPr/>
          </p:nvSpPr>
          <p:spPr bwMode="auto">
            <a:xfrm>
              <a:off x="2783" y="3061"/>
              <a:ext cx="96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4162425" y="5707063"/>
            <a:ext cx="1120775" cy="779462"/>
            <a:chOff x="2550" y="3595"/>
            <a:chExt cx="706" cy="491"/>
          </a:xfrm>
        </p:grpSpPr>
        <p:sp>
          <p:nvSpPr>
            <p:cNvPr id="23575" name="Oval 27"/>
            <p:cNvSpPr>
              <a:spLocks noChangeArrowheads="1"/>
            </p:cNvSpPr>
            <p:nvPr/>
          </p:nvSpPr>
          <p:spPr bwMode="auto">
            <a:xfrm>
              <a:off x="2550" y="35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Rectangle 28"/>
            <p:cNvSpPr>
              <a:spLocks noChangeArrowheads="1"/>
            </p:cNvSpPr>
            <p:nvPr/>
          </p:nvSpPr>
          <p:spPr bwMode="auto">
            <a:xfrm>
              <a:off x="2558" y="3913"/>
              <a:ext cx="6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NoChange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2970213" y="3795713"/>
            <a:ext cx="1617662" cy="1844675"/>
            <a:chOff x="1871" y="2391"/>
            <a:chExt cx="1019" cy="1162"/>
          </a:xfrm>
        </p:grpSpPr>
        <p:sp>
          <p:nvSpPr>
            <p:cNvPr id="23573" name="Line 42"/>
            <p:cNvSpPr>
              <a:spLocks noChangeShapeType="1"/>
            </p:cNvSpPr>
            <p:nvPr/>
          </p:nvSpPr>
          <p:spPr bwMode="auto">
            <a:xfrm>
              <a:off x="2091" y="2391"/>
              <a:ext cx="799" cy="1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Text Box 45"/>
            <p:cNvSpPr txBox="1">
              <a:spLocks noChangeArrowheads="1"/>
            </p:cNvSpPr>
            <p:nvPr/>
          </p:nvSpPr>
          <p:spPr bwMode="auto">
            <a:xfrm>
              <a:off x="1871" y="3341"/>
              <a:ext cx="96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222250" y="4799013"/>
            <a:ext cx="1384300" cy="779462"/>
            <a:chOff x="518" y="2443"/>
            <a:chExt cx="872" cy="491"/>
          </a:xfrm>
        </p:grpSpPr>
        <p:sp>
          <p:nvSpPr>
            <p:cNvPr id="23571" name="Oval 21"/>
            <p:cNvSpPr>
              <a:spLocks noChangeArrowheads="1"/>
            </p:cNvSpPr>
            <p:nvPr/>
          </p:nvSpPr>
          <p:spPr bwMode="auto">
            <a:xfrm>
              <a:off x="518" y="244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Rectangle 22"/>
            <p:cNvSpPr>
              <a:spLocks noChangeArrowheads="1"/>
            </p:cNvSpPr>
            <p:nvPr/>
          </p:nvSpPr>
          <p:spPr bwMode="auto">
            <a:xfrm>
              <a:off x="526" y="2761"/>
              <a:ext cx="8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OutOfOrder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468313" y="3757613"/>
            <a:ext cx="2152650" cy="968375"/>
            <a:chOff x="295" y="2367"/>
            <a:chExt cx="1356" cy="610"/>
          </a:xfrm>
        </p:grpSpPr>
        <p:sp>
          <p:nvSpPr>
            <p:cNvPr id="23569" name="Line 40"/>
            <p:cNvSpPr>
              <a:spLocks noChangeShapeType="1"/>
            </p:cNvSpPr>
            <p:nvPr/>
          </p:nvSpPr>
          <p:spPr bwMode="auto">
            <a:xfrm flipH="1">
              <a:off x="730" y="2367"/>
              <a:ext cx="921" cy="6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Text Box 46"/>
            <p:cNvSpPr txBox="1">
              <a:spLocks noChangeArrowheads="1"/>
            </p:cNvSpPr>
            <p:nvPr/>
          </p:nvSpPr>
          <p:spPr bwMode="auto">
            <a:xfrm>
              <a:off x="295" y="2501"/>
              <a:ext cx="96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2071688" y="5707063"/>
            <a:ext cx="1120775" cy="779462"/>
            <a:chOff x="724" y="3067"/>
            <a:chExt cx="706" cy="491"/>
          </a:xfrm>
        </p:grpSpPr>
        <p:sp>
          <p:nvSpPr>
            <p:cNvPr id="23567" name="Oval 24"/>
            <p:cNvSpPr>
              <a:spLocks noChangeArrowheads="1"/>
            </p:cNvSpPr>
            <p:nvPr/>
          </p:nvSpPr>
          <p:spPr bwMode="auto">
            <a:xfrm>
              <a:off x="724" y="3067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Rectangle 25"/>
            <p:cNvSpPr>
              <a:spLocks noChangeArrowheads="1"/>
            </p:cNvSpPr>
            <p:nvPr/>
          </p:nvSpPr>
          <p:spPr bwMode="auto">
            <a:xfrm>
              <a:off x="776" y="3385"/>
              <a:ext cx="51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Cancel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1463675" y="3783013"/>
            <a:ext cx="1525588" cy="1844675"/>
            <a:chOff x="922" y="2383"/>
            <a:chExt cx="961" cy="1162"/>
          </a:xfrm>
        </p:grpSpPr>
        <p:sp>
          <p:nvSpPr>
            <p:cNvPr id="23565" name="Line 41"/>
            <p:cNvSpPr>
              <a:spLocks noChangeShapeType="1"/>
            </p:cNvSpPr>
            <p:nvPr/>
          </p:nvSpPr>
          <p:spPr bwMode="auto">
            <a:xfrm flipH="1">
              <a:off x="1749" y="2383"/>
              <a:ext cx="89" cy="1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Text Box 48"/>
            <p:cNvSpPr txBox="1">
              <a:spLocks noChangeArrowheads="1"/>
            </p:cNvSpPr>
            <p:nvPr/>
          </p:nvSpPr>
          <p:spPr bwMode="auto">
            <a:xfrm>
              <a:off x="922" y="2917"/>
              <a:ext cx="96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83563" cy="7889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The </a:t>
            </a:r>
            <a:r>
              <a:rPr lang="en-US" i="1" dirty="0" smtClean="0">
                <a:solidFill>
                  <a:schemeClr val="accent1">
                    <a:tint val="88000"/>
                    <a:satMod val="150000"/>
                  </a:schemeClr>
                </a:solidFill>
                <a:latin typeface="Courier" charset="0"/>
              </a:rPr>
              <a:t>&lt;&lt;includes&gt;&gt;</a:t>
            </a:r>
            <a:r>
              <a:rPr lang="en-US" sz="26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Relationship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953000" y="1085850"/>
            <a:ext cx="4191000" cy="4800600"/>
          </a:xfrm>
        </p:spPr>
        <p:txBody>
          <a:bodyPr/>
          <a:lstStyle/>
          <a:p>
            <a:pPr eaLnBrk="1" hangingPunct="1"/>
            <a:r>
              <a:rPr lang="en-US" sz="2000" smtClean="0">
                <a:latin typeface="Courier" charset="0"/>
              </a:rPr>
              <a:t>&lt;&lt;includes&gt;&gt;</a:t>
            </a:r>
            <a:r>
              <a:rPr lang="en-US" sz="2000" smtClean="0"/>
              <a:t> relationship represents common functionality needed in more than one use case</a:t>
            </a:r>
          </a:p>
          <a:p>
            <a:pPr eaLnBrk="1" hangingPunct="1"/>
            <a:r>
              <a:rPr lang="en-US" sz="2000" smtClean="0">
                <a:latin typeface="Courier" charset="0"/>
              </a:rPr>
              <a:t>&lt;&lt;includes&gt;&gt;</a:t>
            </a:r>
            <a:r>
              <a:rPr lang="en-US" sz="2000" smtClean="0"/>
              <a:t> behavior is factored out for reuse, not because it is an exception</a:t>
            </a:r>
          </a:p>
          <a:p>
            <a:pPr eaLnBrk="1" hangingPunct="1"/>
            <a:r>
              <a:rPr lang="en-US" sz="2000" smtClean="0"/>
              <a:t>The direction of a </a:t>
            </a:r>
            <a:r>
              <a:rPr lang="en-US" sz="2000" smtClean="0">
                <a:latin typeface="Courier" charset="0"/>
              </a:rPr>
              <a:t>&lt;&lt;includes&gt;&gt;</a:t>
            </a:r>
            <a:r>
              <a:rPr lang="en-US" sz="2000" smtClean="0"/>
              <a:t> relationship is to the using use case (unlike  the direction of the </a:t>
            </a:r>
            <a:r>
              <a:rPr lang="en-US" sz="2000" smtClean="0">
                <a:latin typeface="Courier" charset="0"/>
              </a:rPr>
              <a:t>&lt;&lt;extends&gt;&gt;</a:t>
            </a:r>
            <a:r>
              <a:rPr lang="en-US" sz="2000" smtClean="0"/>
              <a:t> relationship).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76300" y="1284288"/>
            <a:ext cx="1235075" cy="1101725"/>
            <a:chOff x="1616" y="801"/>
            <a:chExt cx="778" cy="694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24618" name="Freeform 8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9" name="Line 9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Line 10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Oval 11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17" name="Rectangle 12"/>
            <p:cNvSpPr>
              <a:spLocks noChangeArrowheads="1"/>
            </p:cNvSpPr>
            <p:nvPr/>
          </p:nvSpPr>
          <p:spPr bwMode="auto">
            <a:xfrm>
              <a:off x="1616" y="1322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53988" y="2862263"/>
            <a:ext cx="2743200" cy="779462"/>
            <a:chOff x="337" y="1803"/>
            <a:chExt cx="1728" cy="491"/>
          </a:xfrm>
        </p:grpSpPr>
        <p:sp>
          <p:nvSpPr>
            <p:cNvPr id="24614" name="Oval 14"/>
            <p:cNvSpPr>
              <a:spLocks noChangeArrowheads="1"/>
            </p:cNvSpPr>
            <p:nvPr/>
          </p:nvSpPr>
          <p:spPr bwMode="auto">
            <a:xfrm>
              <a:off x="844" y="180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Rectangle 15"/>
            <p:cNvSpPr>
              <a:spLocks noChangeArrowheads="1"/>
            </p:cNvSpPr>
            <p:nvPr/>
          </p:nvSpPr>
          <p:spPr bwMode="auto">
            <a:xfrm>
              <a:off x="337" y="2121"/>
              <a:ext cx="17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PurchaseSingleTicket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</p:grpSp>
      <p:sp>
        <p:nvSpPr>
          <p:cNvPr id="24582" name="Line 16"/>
          <p:cNvSpPr>
            <a:spLocks noChangeShapeType="1"/>
          </p:cNvSpPr>
          <p:nvPr/>
        </p:nvSpPr>
        <p:spPr bwMode="auto">
          <a:xfrm flipH="1">
            <a:off x="1489075" y="2462213"/>
            <a:ext cx="1588" cy="320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2227263" y="2017713"/>
            <a:ext cx="2722562" cy="1166812"/>
            <a:chOff x="1403" y="1271"/>
            <a:chExt cx="1715" cy="735"/>
          </a:xfrm>
        </p:grpSpPr>
        <p:sp>
          <p:nvSpPr>
            <p:cNvPr id="24611" name="Oval 18"/>
            <p:cNvSpPr>
              <a:spLocks noChangeArrowheads="1"/>
            </p:cNvSpPr>
            <p:nvPr/>
          </p:nvSpPr>
          <p:spPr bwMode="auto">
            <a:xfrm>
              <a:off x="2027" y="151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Rectangle 19"/>
            <p:cNvSpPr>
              <a:spLocks noChangeArrowheads="1"/>
            </p:cNvSpPr>
            <p:nvPr/>
          </p:nvSpPr>
          <p:spPr bwMode="auto">
            <a:xfrm>
              <a:off x="1649" y="1833"/>
              <a:ext cx="14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PurchaseMultiCard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24613" name="Line 20"/>
            <p:cNvSpPr>
              <a:spLocks noChangeShapeType="1"/>
            </p:cNvSpPr>
            <p:nvPr/>
          </p:nvSpPr>
          <p:spPr bwMode="auto">
            <a:xfrm>
              <a:off x="1403" y="1271"/>
              <a:ext cx="703" cy="2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3190875" y="3236913"/>
            <a:ext cx="1957388" cy="1069975"/>
            <a:chOff x="2010" y="2039"/>
            <a:chExt cx="1233" cy="674"/>
          </a:xfrm>
        </p:grpSpPr>
        <p:sp>
          <p:nvSpPr>
            <p:cNvPr id="24609" name="Line 36"/>
            <p:cNvSpPr>
              <a:spLocks noChangeShapeType="1"/>
            </p:cNvSpPr>
            <p:nvPr/>
          </p:nvSpPr>
          <p:spPr bwMode="auto">
            <a:xfrm flipH="1">
              <a:off x="2010" y="2039"/>
              <a:ext cx="329" cy="6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Text Box 39"/>
            <p:cNvSpPr txBox="1">
              <a:spLocks noChangeArrowheads="1"/>
            </p:cNvSpPr>
            <p:nvPr/>
          </p:nvSpPr>
          <p:spPr bwMode="auto">
            <a:xfrm>
              <a:off x="2205" y="2301"/>
              <a:ext cx="10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&lt;&lt;includes&gt;&gt;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198688" y="4386263"/>
            <a:ext cx="1646237" cy="779462"/>
            <a:chOff x="1337" y="2763"/>
            <a:chExt cx="1037" cy="491"/>
          </a:xfrm>
        </p:grpSpPr>
        <p:sp>
          <p:nvSpPr>
            <p:cNvPr id="24607" name="Oval 22"/>
            <p:cNvSpPr>
              <a:spLocks noChangeArrowheads="1"/>
            </p:cNvSpPr>
            <p:nvPr/>
          </p:nvSpPr>
          <p:spPr bwMode="auto">
            <a:xfrm>
              <a:off x="1500" y="276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Rectangle 23"/>
            <p:cNvSpPr>
              <a:spLocks noChangeArrowheads="1"/>
            </p:cNvSpPr>
            <p:nvPr/>
          </p:nvSpPr>
          <p:spPr bwMode="auto">
            <a:xfrm>
              <a:off x="1337" y="3081"/>
              <a:ext cx="103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CollectMoney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754063" y="3706813"/>
            <a:ext cx="2030412" cy="625475"/>
            <a:chOff x="475" y="2335"/>
            <a:chExt cx="1279" cy="394"/>
          </a:xfrm>
        </p:grpSpPr>
        <p:sp>
          <p:nvSpPr>
            <p:cNvPr id="24605" name="Line 35"/>
            <p:cNvSpPr>
              <a:spLocks noChangeShapeType="1"/>
            </p:cNvSpPr>
            <p:nvPr/>
          </p:nvSpPr>
          <p:spPr bwMode="auto">
            <a:xfrm>
              <a:off x="1059" y="2335"/>
              <a:ext cx="695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Text Box 40"/>
            <p:cNvSpPr txBox="1">
              <a:spLocks noChangeArrowheads="1"/>
            </p:cNvSpPr>
            <p:nvPr/>
          </p:nvSpPr>
          <p:spPr bwMode="auto">
            <a:xfrm>
              <a:off x="475" y="2509"/>
              <a:ext cx="10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&lt;&lt;includes&gt;&gt;</a:t>
              </a: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366713" y="5011738"/>
            <a:ext cx="5548312" cy="1382712"/>
            <a:chOff x="231" y="3157"/>
            <a:chExt cx="3495" cy="871"/>
          </a:xfrm>
        </p:grpSpPr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231" y="3157"/>
              <a:ext cx="1044" cy="801"/>
              <a:chOff x="231" y="3157"/>
              <a:chExt cx="1044" cy="801"/>
            </a:xfrm>
          </p:grpSpPr>
          <p:grpSp>
            <p:nvGrpSpPr>
              <p:cNvPr id="11" name="Group 24"/>
              <p:cNvGrpSpPr>
                <a:grpSpLocks/>
              </p:cNvGrpSpPr>
              <p:nvPr/>
            </p:nvGrpSpPr>
            <p:grpSpPr bwMode="auto">
              <a:xfrm>
                <a:off x="468" y="3467"/>
                <a:ext cx="706" cy="491"/>
                <a:chOff x="518" y="2443"/>
                <a:chExt cx="706" cy="491"/>
              </a:xfrm>
            </p:grpSpPr>
            <p:sp>
              <p:nvSpPr>
                <p:cNvPr id="24603" name="Oval 25"/>
                <p:cNvSpPr>
                  <a:spLocks noChangeArrowheads="1"/>
                </p:cNvSpPr>
                <p:nvPr/>
              </p:nvSpPr>
              <p:spPr bwMode="auto">
                <a:xfrm>
                  <a:off x="518" y="2443"/>
                  <a:ext cx="706" cy="301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4" name="Rectangle 26"/>
                <p:cNvSpPr>
                  <a:spLocks noChangeArrowheads="1"/>
                </p:cNvSpPr>
                <p:nvPr/>
              </p:nvSpPr>
              <p:spPr bwMode="auto">
                <a:xfrm>
                  <a:off x="526" y="2761"/>
                  <a:ext cx="691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  <a:latin typeface="Courier" charset="0"/>
                    </a:rPr>
                    <a:t>NoChange</a:t>
                  </a:r>
                  <a:endParaRPr lang="en-US" sz="1800" b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601" name="Line 30"/>
              <p:cNvSpPr>
                <a:spLocks noChangeShapeType="1"/>
              </p:cNvSpPr>
              <p:nvPr/>
            </p:nvSpPr>
            <p:spPr bwMode="auto">
              <a:xfrm flipH="1">
                <a:off x="970" y="3207"/>
                <a:ext cx="305" cy="1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Text Box 31"/>
              <p:cNvSpPr txBox="1">
                <a:spLocks noChangeArrowheads="1"/>
              </p:cNvSpPr>
              <p:nvPr/>
            </p:nvSpPr>
            <p:spPr bwMode="auto">
              <a:xfrm>
                <a:off x="231" y="3157"/>
                <a:ext cx="96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Courier" charset="0"/>
                  </a:rPr>
                  <a:t>&lt;&lt;extends&gt;&gt;</a:t>
                </a:r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2569" y="3197"/>
              <a:ext cx="1157" cy="761"/>
              <a:chOff x="2499" y="3197"/>
              <a:chExt cx="1157" cy="761"/>
            </a:xfrm>
          </p:grpSpPr>
          <p:grpSp>
            <p:nvGrpSpPr>
              <p:cNvPr id="13" name="Group 27"/>
              <p:cNvGrpSpPr>
                <a:grpSpLocks/>
              </p:cNvGrpSpPr>
              <p:nvPr/>
            </p:nvGrpSpPr>
            <p:grpSpPr bwMode="auto">
              <a:xfrm>
                <a:off x="2586" y="3467"/>
                <a:ext cx="706" cy="491"/>
                <a:chOff x="1762" y="2595"/>
                <a:chExt cx="706" cy="491"/>
              </a:xfrm>
            </p:grpSpPr>
            <p:sp>
              <p:nvSpPr>
                <p:cNvPr id="24598" name="Oval 28"/>
                <p:cNvSpPr>
                  <a:spLocks noChangeArrowheads="1"/>
                </p:cNvSpPr>
                <p:nvPr/>
              </p:nvSpPr>
              <p:spPr bwMode="auto">
                <a:xfrm>
                  <a:off x="1762" y="2595"/>
                  <a:ext cx="706" cy="301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9" name="Rectangle 29"/>
                <p:cNvSpPr>
                  <a:spLocks noChangeArrowheads="1"/>
                </p:cNvSpPr>
                <p:nvPr/>
              </p:nvSpPr>
              <p:spPr bwMode="auto">
                <a:xfrm>
                  <a:off x="1813" y="2913"/>
                  <a:ext cx="51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  <a:latin typeface="Courier" charset="0"/>
                    </a:rPr>
                    <a:t>Cancel</a:t>
                  </a:r>
                  <a:endParaRPr lang="en-US" sz="1800" b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596" name="Line 32"/>
              <p:cNvSpPr>
                <a:spLocks noChangeShapeType="1"/>
              </p:cNvSpPr>
              <p:nvPr/>
            </p:nvSpPr>
            <p:spPr bwMode="auto">
              <a:xfrm>
                <a:off x="2499" y="3239"/>
                <a:ext cx="287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Text Box 34"/>
              <p:cNvSpPr txBox="1">
                <a:spLocks noChangeArrowheads="1"/>
              </p:cNvSpPr>
              <p:nvPr/>
            </p:nvSpPr>
            <p:spPr bwMode="auto">
              <a:xfrm>
                <a:off x="2695" y="3197"/>
                <a:ext cx="96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Courier" charset="0"/>
                  </a:rPr>
                  <a:t>&lt;&lt;extends&gt;&gt;</a:t>
                </a:r>
              </a:p>
            </p:txBody>
          </p:sp>
        </p:grpSp>
        <p:grpSp>
          <p:nvGrpSpPr>
            <p:cNvPr id="14" name="Group 47"/>
            <p:cNvGrpSpPr>
              <a:grpSpLocks/>
            </p:cNvGrpSpPr>
            <p:nvPr/>
          </p:nvGrpSpPr>
          <p:grpSpPr bwMode="auto">
            <a:xfrm>
              <a:off x="1494" y="3537"/>
              <a:ext cx="706" cy="491"/>
              <a:chOff x="1762" y="2595"/>
              <a:chExt cx="706" cy="491"/>
            </a:xfrm>
          </p:grpSpPr>
          <p:sp>
            <p:nvSpPr>
              <p:cNvPr id="24593" name="Oval 48"/>
              <p:cNvSpPr>
                <a:spLocks noChangeArrowheads="1"/>
              </p:cNvSpPr>
              <p:nvPr/>
            </p:nvSpPr>
            <p:spPr bwMode="auto">
              <a:xfrm>
                <a:off x="1762" y="25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Rectangle 49"/>
              <p:cNvSpPr>
                <a:spLocks noChangeArrowheads="1"/>
              </p:cNvSpPr>
              <p:nvPr/>
            </p:nvSpPr>
            <p:spPr bwMode="auto">
              <a:xfrm>
                <a:off x="1813" y="2913"/>
                <a:ext cx="51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Cancel</a:t>
                </a:r>
                <a:endParaRPr lang="en-US" sz="18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591" name="Line 50"/>
            <p:cNvSpPr>
              <a:spLocks noChangeShapeType="1"/>
            </p:cNvSpPr>
            <p:nvPr/>
          </p:nvSpPr>
          <p:spPr bwMode="auto">
            <a:xfrm flipH="1">
              <a:off x="1695" y="3238"/>
              <a:ext cx="85" cy="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Text Box 51"/>
            <p:cNvSpPr txBox="1">
              <a:spLocks noChangeArrowheads="1"/>
            </p:cNvSpPr>
            <p:nvPr/>
          </p:nvSpPr>
          <p:spPr bwMode="auto">
            <a:xfrm>
              <a:off x="1757" y="3281"/>
              <a:ext cx="96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Generalization Relationship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8077200" cy="5715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Generalization</a:t>
            </a:r>
            <a:r>
              <a:rPr lang="en-US" sz="2800" dirty="0" smtClean="0"/>
              <a:t> between use cases is similar to generalization between classes – child use case inherits properties and behavior of the parent use case and may override the behavior of the parent. </a:t>
            </a:r>
          </a:p>
          <a:p>
            <a:r>
              <a:rPr lang="en-US" sz="2800" dirty="0" smtClean="0"/>
              <a:t>Generalization is shown as a solid directed line with a large hollow triangle arrowhead, the same as for </a:t>
            </a:r>
            <a:r>
              <a:rPr lang="en-US" sz="2800" dirty="0" smtClean="0">
                <a:hlinkClick r:id="rId2"/>
              </a:rPr>
              <a:t>generalization</a:t>
            </a:r>
            <a:r>
              <a:rPr lang="en-US" sz="2800" dirty="0" smtClean="0"/>
              <a:t> between classifiers, directed from the more specific use case to the general use case. </a:t>
            </a:r>
          </a:p>
          <a:p>
            <a:r>
              <a:rPr lang="en-US" sz="2800" dirty="0" smtClean="0"/>
              <a:t>Web User Authentication use case is </a:t>
            </a:r>
            <a:r>
              <a:rPr lang="en-US" sz="2800" dirty="0" smtClean="0">
                <a:hlinkClick r:id="rId3"/>
              </a:rPr>
              <a:t>abstract use case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specialized by Login, Remember Me and Single Sign-On use cases.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http://www.uml-diagrams.org/use-case-diagrams/use-case-generaliz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133600"/>
            <a:ext cx="5105400" cy="28956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1905000" y="457200"/>
            <a:ext cx="579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Generalization Between Use Cases -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 descr="http://i.stack.imgur.com/VThN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7772400" cy="4343400"/>
          </a:xfrm>
          <a:prstGeom prst="rect">
            <a:avLst/>
          </a:prstGeom>
          <a:noFill/>
        </p:spPr>
      </p:pic>
      <p:sp>
        <p:nvSpPr>
          <p:cNvPr id="3" name="Rounded Rectangle 2"/>
          <p:cNvSpPr/>
          <p:nvPr/>
        </p:nvSpPr>
        <p:spPr>
          <a:xfrm>
            <a:off x="2057400" y="457200"/>
            <a:ext cx="579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Generalization Between Use Cases -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 descr="http://sce.uhcl.edu/helm/rationalunifiedprocess/process/modguide/images/ucgen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09800"/>
            <a:ext cx="5562600" cy="2590800"/>
          </a:xfrm>
          <a:prstGeom prst="rect">
            <a:avLst/>
          </a:prstGeom>
          <a:noFill/>
        </p:spPr>
      </p:pic>
      <p:sp>
        <p:nvSpPr>
          <p:cNvPr id="3" name="Rounded Rectangle 2"/>
          <p:cNvSpPr/>
          <p:nvPr/>
        </p:nvSpPr>
        <p:spPr>
          <a:xfrm>
            <a:off x="1676400" y="457200"/>
            <a:ext cx="601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Generalization Between Use Cases -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ejbvn.files.wordpress.com/2008/11/212.jpg"/>
          <p:cNvSpPr>
            <a:spLocks noChangeAspect="1" noChangeArrowheads="1"/>
          </p:cNvSpPr>
          <p:nvPr/>
        </p:nvSpPr>
        <p:spPr bwMode="auto">
          <a:xfrm>
            <a:off x="155575" y="-1798638"/>
            <a:ext cx="3086100" cy="3752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images.slideplayer.com/13/3720033/slides/slide_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47800"/>
            <a:ext cx="6705600" cy="4495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 descr="https://ejbvn.files.wordpress.com/2008/11/212.jpg"/>
          <p:cNvSpPr>
            <a:spLocks noChangeAspect="1" noChangeArrowheads="1"/>
          </p:cNvSpPr>
          <p:nvPr/>
        </p:nvSpPr>
        <p:spPr bwMode="auto">
          <a:xfrm>
            <a:off x="155575" y="-1798638"/>
            <a:ext cx="3086100" cy="3752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564" name="AutoShape 4" descr="https://ejbvn.files.wordpress.com/2008/11/212.jpg"/>
          <p:cNvSpPr>
            <a:spLocks noChangeAspect="1" noChangeArrowheads="1"/>
          </p:cNvSpPr>
          <p:nvPr/>
        </p:nvSpPr>
        <p:spPr bwMode="auto">
          <a:xfrm>
            <a:off x="155575" y="-1798638"/>
            <a:ext cx="3086100" cy="3752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566" name="AutoShape 6" descr="http://i0.wp.com/1.bp.blogspot.com/-44CNUGsmi4c/T1h-Hprh0NI/AAAAAAAAADk/q-RGgJgw3MI/s1600/usecase+courseware.bmp?w=150&amp;h=150"/>
          <p:cNvSpPr>
            <a:spLocks noChangeAspect="1" noChangeArrowheads="1"/>
          </p:cNvSpPr>
          <p:nvPr/>
        </p:nvSpPr>
        <p:spPr bwMode="auto">
          <a:xfrm>
            <a:off x="155575" y="-1798638"/>
            <a:ext cx="3390900" cy="3752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570" name="AutoShape 10" descr="https://ejbvn.files.wordpress.com/2008/11/212.jpg?w=52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572" name="AutoShape 12" descr="https://ejbvn.files.wordpress.com/2008/11/212.jpg?w=52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574" name="AutoShape 14" descr="https://ejbvn.files.wordpress.com/2008/11/212.jpg?w=52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576" name="AutoShape 16" descr="https://ejbvn.files.wordpress.com/2008/11/212.jpg?w=52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578" name="AutoShape 18" descr="https://ejbvn.files.wordpress.com/2008/11/212.jpg?w=52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580" name="AutoShape 20" descr="https://ejbvn.files.wordpress.com/2008/11/212.jpg?w=52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582" name="AutoShape 22" descr="https://ejbvn.files.wordpress.com/2008/11/2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6584" name="Picture 24" descr="http://images.slideplayer.com/1/233252/slides/slide_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0"/>
            <a:ext cx="7391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Unified Modeling Language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sz="2800" smtClean="0">
              <a:latin typeface="Calibri" pitchFamily="34" charset="0"/>
            </a:endParaRPr>
          </a:p>
          <a:p>
            <a:pPr lvl="4" eaLnBrk="1" hangingPunct="1"/>
            <a:r>
              <a:rPr lang="en-US" sz="3200" smtClean="0">
                <a:latin typeface="Calibri" pitchFamily="34" charset="0"/>
              </a:rPr>
              <a:t> modeling includes two phases </a:t>
            </a:r>
            <a:r>
              <a:rPr lang="en-US" sz="1600" smtClean="0">
                <a:latin typeface="Calibri" pitchFamily="34" charset="0"/>
              </a:rPr>
              <a:t>:</a:t>
            </a:r>
          </a:p>
          <a:p>
            <a:pPr lvl="4" eaLnBrk="1" hangingPunct="1">
              <a:buFont typeface="Wingdings 2" pitchFamily="18" charset="2"/>
              <a:buNone/>
            </a:pPr>
            <a:r>
              <a:rPr lang="en-US" sz="4000" smtClean="0">
                <a:latin typeface="Calibri" pitchFamily="34" charset="0"/>
              </a:rPr>
              <a:t>		Analysis </a:t>
            </a:r>
          </a:p>
          <a:p>
            <a:pPr lvl="4" eaLnBrk="1" hangingPunct="1">
              <a:buFont typeface="Wingdings 2" pitchFamily="18" charset="2"/>
              <a:buNone/>
            </a:pPr>
            <a:r>
              <a:rPr lang="en-US" sz="4000" smtClean="0">
                <a:latin typeface="Calibri" pitchFamily="34" charset="0"/>
              </a:rPr>
              <a:t>		Design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Unified Modeling Language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1600200"/>
            <a:ext cx="40386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UML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362200"/>
            <a:ext cx="3276600" cy="3962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sz="2400" b="1" dirty="0">
              <a:latin typeface="Calibri" pitchFamily="34" charset="0"/>
            </a:endParaRPr>
          </a:p>
          <a:p>
            <a:pPr algn="ctr">
              <a:defRPr/>
            </a:pPr>
            <a:r>
              <a:rPr lang="en-US" sz="2400" b="1" dirty="0">
                <a:latin typeface="Calibri" pitchFamily="34" charset="0"/>
              </a:rPr>
              <a:t>Analysis Phase:</a:t>
            </a:r>
          </a:p>
          <a:p>
            <a:pPr algn="ctr">
              <a:defRPr/>
            </a:pPr>
            <a:endParaRPr lang="en-US" sz="2000" dirty="0">
              <a:latin typeface="Calibri" pitchFamily="34" charset="0"/>
            </a:endParaRPr>
          </a:p>
          <a:p>
            <a:pPr algn="ctr">
              <a:defRPr/>
            </a:pP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System is described by a set of requirements. </a:t>
            </a:r>
          </a:p>
          <a:p>
            <a:pP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USE-CASE DIAGRAM</a:t>
            </a:r>
          </a:p>
          <a:p>
            <a:pPr lvl="1"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Activity Diagram</a:t>
            </a:r>
            <a:endParaRPr lang="en-US" sz="2000" dirty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2362200"/>
            <a:ext cx="3276600" cy="3962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latin typeface="Calibri" pitchFamily="34" charset="0"/>
              </a:rPr>
              <a:t>Design Phase: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It is tightly connected to the analysis phase, as it starts from the identification of requirements and continues up till the detailed specification of those requirements.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Class Diagrams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Interaction Diagrams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State Chart Diagrams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Deployment Diagrams</a:t>
            </a:r>
          </a:p>
          <a:p>
            <a:pPr lvl="1"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62400" y="4495800"/>
            <a:ext cx="1143000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Nine kinds of </a:t>
            </a:r>
            <a:r>
              <a:rPr lang="en-IN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modeling</a:t>
            </a:r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diagrams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772400" cy="5791200"/>
          </a:xfrm>
        </p:spPr>
        <p:txBody>
          <a:bodyPr>
            <a:normAutofit lnSpcReduction="10000"/>
          </a:bodyPr>
          <a:lstStyle/>
          <a:p>
            <a:pPr marL="654050" indent="-571500">
              <a:buFont typeface="+mj-lt"/>
              <a:buAutoNum type="romanUcPeriod"/>
              <a:defRPr/>
            </a:pP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Use case diagrams</a:t>
            </a: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54050" indent="-571500">
              <a:buFont typeface="+mj-lt"/>
              <a:buAutoNum type="romanUcPeriod"/>
              <a:defRPr/>
            </a:pP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Class diagrams</a:t>
            </a: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54050" indent="-571500">
              <a:buFont typeface="+mj-lt"/>
              <a:buAutoNum type="romanUcPeriod"/>
              <a:defRPr/>
            </a:pP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Object diagrams</a:t>
            </a: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54050" indent="-571500">
              <a:buFont typeface="+mj-lt"/>
              <a:buAutoNum type="romanUcPeriod"/>
              <a:defRPr/>
            </a:pP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Sequence diagrams</a:t>
            </a: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54050" indent="-571500">
              <a:buFont typeface="+mj-lt"/>
              <a:buAutoNum type="romanUcPeriod"/>
              <a:defRPr/>
            </a:pP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Collaboration diagrams</a:t>
            </a: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54050" indent="-571500">
              <a:buFont typeface="+mj-lt"/>
              <a:buAutoNum type="romanUcPeriod"/>
              <a:defRPr/>
            </a:pPr>
            <a:r>
              <a:rPr lang="en-IN" sz="36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Statechart</a:t>
            </a: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 diagrams</a:t>
            </a: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54050" indent="-571500">
              <a:buFont typeface="+mj-lt"/>
              <a:buAutoNum type="romanUcPeriod"/>
              <a:defRPr/>
            </a:pP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Activity diagrams</a:t>
            </a: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54050" indent="-571500">
              <a:buFont typeface="+mj-lt"/>
              <a:buAutoNum type="romanUcPeriod"/>
              <a:defRPr/>
            </a:pP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Component diagrams</a:t>
            </a: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54050" indent="-571500">
              <a:buFont typeface="+mj-lt"/>
              <a:buAutoNum type="romanUcPeriod"/>
              <a:defRPr/>
            </a:pPr>
            <a:r>
              <a:rPr lang="en-IN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Deployment diagrams</a:t>
            </a:r>
            <a:endParaRPr lang="en-US" sz="36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Home Appliance Control System                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20050" cy="48006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3600" dirty="0" smtClean="0"/>
              <a:t>  HACS is a system controlled by a remote system such as mobile phone or palmtop and at the same time controls, monitors and  co-ordinates home appliances microwave ,TV/VCR, home security,  Air conditioner etc.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600" dirty="0" smtClean="0"/>
              <a:t>  The document furnishes the detailed design with all the UML diagrams.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562850" cy="1143000"/>
          </a:xfrm>
        </p:spPr>
        <p:txBody>
          <a:bodyPr/>
          <a:lstStyle/>
          <a:p>
            <a:pPr marL="342900" indent="-342900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0000"/>
                </a:solidFill>
              </a:rPr>
              <a:t> Scope</a:t>
            </a:r>
            <a:endParaRPr 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project focuses on five types of home appliances—Microwave,  TV/VCR, Air conditioner  Home Security System and Fire Alarm.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user is allowed to add/remove device.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system is composed of HACS controller and individual devices. 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central controller handles communication between appliances through hardware interface and interaction with user interfaces. 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system allows multiple users to login at the same time.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Use-Case Diagram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990600" y="1527175"/>
            <a:ext cx="8153400" cy="5330825"/>
          </a:xfrm>
        </p:spPr>
        <p:txBody>
          <a:bodyPr/>
          <a:lstStyle/>
          <a:p>
            <a:pPr algn="just" eaLnBrk="1" hangingPunct="1"/>
            <a:r>
              <a:rPr lang="en-US" sz="2800" smtClean="0">
                <a:latin typeface="Calibri" pitchFamily="34" charset="0"/>
              </a:rPr>
              <a:t>Use Case Diagram is used to describe the functionalities provided by a system and the users associated with that system. </a:t>
            </a:r>
          </a:p>
          <a:p>
            <a:pPr algn="just" eaLnBrk="1" hangingPunct="1"/>
            <a:r>
              <a:rPr lang="en-US" sz="2800" i="1" smtClean="0">
                <a:latin typeface="Calibri" pitchFamily="34" charset="0"/>
              </a:rPr>
              <a:t>The Use case diagram is used to identify the primary elements and processes that form the system. </a:t>
            </a:r>
          </a:p>
          <a:p>
            <a:pPr algn="just" eaLnBrk="1" hangingPunct="1"/>
            <a:r>
              <a:rPr lang="en-US" sz="2800" i="1" smtClean="0">
                <a:latin typeface="Calibri" pitchFamily="34" charset="0"/>
              </a:rPr>
              <a:t>The primary elements are termed as </a:t>
            </a:r>
            <a:r>
              <a:rPr lang="en-US" sz="2800" i="1" smtClean="0">
                <a:solidFill>
                  <a:srgbClr val="FF0000"/>
                </a:solidFill>
                <a:latin typeface="Calibri" pitchFamily="34" charset="0"/>
              </a:rPr>
              <a:t>"actors"</a:t>
            </a:r>
            <a:r>
              <a:rPr lang="en-US" sz="2800" i="1" smtClean="0">
                <a:latin typeface="Calibri" pitchFamily="34" charset="0"/>
              </a:rPr>
              <a:t> and the processes are called </a:t>
            </a:r>
            <a:r>
              <a:rPr lang="en-US" sz="2800" i="1" smtClean="0">
                <a:solidFill>
                  <a:srgbClr val="FF0000"/>
                </a:solidFill>
                <a:latin typeface="Calibri" pitchFamily="34" charset="0"/>
              </a:rPr>
              <a:t>"use cases</a:t>
            </a:r>
            <a:r>
              <a:rPr lang="en-US" sz="2800" i="1" smtClean="0">
                <a:latin typeface="Calibri" pitchFamily="34" charset="0"/>
              </a:rPr>
              <a:t>." </a:t>
            </a:r>
          </a:p>
          <a:p>
            <a:pPr algn="just" eaLnBrk="1" hangingPunct="1"/>
            <a:r>
              <a:rPr lang="en-US" sz="2800" i="1" smtClean="0">
                <a:latin typeface="Calibri" pitchFamily="34" charset="0"/>
              </a:rPr>
              <a:t>The Use case diagram shows which actors interact with each use case.</a:t>
            </a:r>
            <a:endParaRPr lang="en-US" sz="2800" smtClean="0">
              <a:latin typeface="Calibri" pitchFamily="34" charset="0"/>
            </a:endParaRPr>
          </a:p>
          <a:p>
            <a:pPr algn="just" eaLnBrk="1" hangingPunct="1"/>
            <a:endParaRPr lang="en-US" sz="2800" smtClean="0">
              <a:latin typeface="Calibri" pitchFamily="34" charset="0"/>
            </a:endParaRPr>
          </a:p>
          <a:p>
            <a:pPr algn="just" eaLnBrk="1" hangingPunct="1">
              <a:buFont typeface="Wingdings 2" pitchFamily="18" charset="2"/>
              <a:buNone/>
            </a:pPr>
            <a:endParaRPr lang="en-US" sz="2800" smtClean="0">
              <a:latin typeface="Calibri" pitchFamily="34" charset="0"/>
            </a:endParaRPr>
          </a:p>
          <a:p>
            <a:pPr eaLnBrk="1" hangingPunct="1"/>
            <a:endParaRPr lang="en-US" sz="2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1505</Words>
  <Application>Microsoft Office PowerPoint</Application>
  <PresentationFormat>On-screen Show (4:3)</PresentationFormat>
  <Paragraphs>259</Paragraphs>
  <Slides>37</Slides>
  <Notes>9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Solstice</vt:lpstr>
      <vt:lpstr>UML  &amp; USE-CASE DIAGRAMS</vt:lpstr>
      <vt:lpstr>What is UML?</vt:lpstr>
      <vt:lpstr>Why UML for Modeling</vt:lpstr>
      <vt:lpstr>Unified Modeling Language</vt:lpstr>
      <vt:lpstr>Unified Modeling Language </vt:lpstr>
      <vt:lpstr>Nine kinds of modeling diagrams</vt:lpstr>
      <vt:lpstr>Home Appliance Control System                 </vt:lpstr>
      <vt:lpstr> Scope</vt:lpstr>
      <vt:lpstr>Use-Case Diagram</vt:lpstr>
      <vt:lpstr>Use-Case Diagram</vt:lpstr>
      <vt:lpstr>Elements of a use-case diagram</vt:lpstr>
      <vt:lpstr>Actors  </vt:lpstr>
      <vt:lpstr>Actors</vt:lpstr>
      <vt:lpstr>Use cases</vt:lpstr>
      <vt:lpstr>PowerPoint Presentation</vt:lpstr>
      <vt:lpstr>PowerPoint Presentation</vt:lpstr>
      <vt:lpstr>PowerPoint Presentation</vt:lpstr>
      <vt:lpstr>Use case Diagram:</vt:lpstr>
      <vt:lpstr>Use case Diagram</vt:lpstr>
      <vt:lpstr>  Library Management System (LMS) </vt:lpstr>
      <vt:lpstr>Library Management System (LMS) </vt:lpstr>
      <vt:lpstr>PowerPoint Presentation</vt:lpstr>
      <vt:lpstr>PowerPoint Presentation</vt:lpstr>
      <vt:lpstr>PowerPoint Presentation</vt:lpstr>
      <vt:lpstr>UML Use Case Diagrams</vt:lpstr>
      <vt:lpstr>Actors</vt:lpstr>
      <vt:lpstr>Use Case Documentation</vt:lpstr>
      <vt:lpstr>Textual Use Case Description Example</vt:lpstr>
      <vt:lpstr>Uses Cases can be related</vt:lpstr>
      <vt:lpstr>The &lt;&lt;extends&gt;&gt; Relationship</vt:lpstr>
      <vt:lpstr>The &lt;&lt;includes&gt;&gt; Relationship</vt:lpstr>
      <vt:lpstr>Generalization Relationship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T.S.E .C.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AEJAZ KHAN</dc:creator>
  <cp:lastModifiedBy>Lenovo</cp:lastModifiedBy>
  <cp:revision>21</cp:revision>
  <dcterms:created xsi:type="dcterms:W3CDTF">2016-07-21T07:43:43Z</dcterms:created>
  <dcterms:modified xsi:type="dcterms:W3CDTF">2022-08-02T04:41:21Z</dcterms:modified>
</cp:coreProperties>
</file>