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7" r:id="rId4"/>
    <p:sldId id="268" r:id="rId5"/>
    <p:sldId id="269" r:id="rId6"/>
    <p:sldId id="261" r:id="rId7"/>
    <p:sldId id="277" r:id="rId8"/>
    <p:sldId id="262" r:id="rId9"/>
    <p:sldId id="263" r:id="rId10"/>
    <p:sldId id="264" r:id="rId11"/>
    <p:sldId id="270" r:id="rId12"/>
    <p:sldId id="271" r:id="rId13"/>
    <p:sldId id="288" r:id="rId14"/>
    <p:sldId id="279" r:id="rId15"/>
    <p:sldId id="285" r:id="rId16"/>
    <p:sldId id="290" r:id="rId17"/>
    <p:sldId id="286" r:id="rId18"/>
    <p:sldId id="291" r:id="rId19"/>
    <p:sldId id="287" r:id="rId20"/>
    <p:sldId id="26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B299D-79DB-415C-8E3E-E3A3C656DC00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2676-DD5D-4413-A1FB-47F00EECF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9A42F-DBA7-479B-B055-CBFFB08F3CBE}" type="slidenum">
              <a:rPr lang="en-US"/>
              <a:pPr/>
              <a:t>14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8C78A1-A429-4960-9D82-7EBDF02FD1C3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FDF4E4-F2ED-4C0E-8A00-7C63F85DA5D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Chomsky Hierarchy and Closure Properties of CFL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                                     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  ---</a:t>
            </a:r>
            <a:r>
              <a:rPr lang="en-US" sz="2800" b="1" dirty="0" err="1" smtClean="0"/>
              <a:t>Sakshi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Surve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385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 0 : Unrestricted Grammar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Type-0 grammars</a:t>
            </a:r>
            <a:r>
              <a:rPr lang="en-US" dirty="0"/>
              <a:t> generate recursively enumerable languages.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productions have no restrictions.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any phase structure grammar including all formal grammars.</a:t>
            </a:r>
          </a:p>
          <a:p>
            <a:pPr algn="just"/>
            <a:r>
              <a:rPr lang="en-US" dirty="0"/>
              <a:t>They generate the languages that are recognized by a </a:t>
            </a:r>
            <a:r>
              <a:rPr lang="en-US" b="1" dirty="0"/>
              <a:t>Turing machine.</a:t>
            </a:r>
          </a:p>
          <a:p>
            <a:pPr algn="just"/>
            <a:r>
              <a:rPr lang="en-US" dirty="0"/>
              <a:t>The productions can be in the form of </a:t>
            </a:r>
            <a:r>
              <a:rPr lang="en-US" b="1" dirty="0"/>
              <a:t>α → β</a:t>
            </a:r>
            <a:r>
              <a:rPr lang="en-US" dirty="0"/>
              <a:t> where </a:t>
            </a:r>
            <a:r>
              <a:rPr lang="en-US" b="1" dirty="0"/>
              <a:t>α</a:t>
            </a:r>
            <a:r>
              <a:rPr lang="en-US" dirty="0"/>
              <a:t> is a string of terminals and </a:t>
            </a:r>
            <a:r>
              <a:rPr lang="en-US" dirty="0" smtClean="0"/>
              <a:t>non terminals </a:t>
            </a:r>
            <a:r>
              <a:rPr lang="en-US" dirty="0"/>
              <a:t>with at least one non-terminal and </a:t>
            </a:r>
            <a:r>
              <a:rPr lang="en-US" b="1" dirty="0"/>
              <a:t>α</a:t>
            </a:r>
            <a:r>
              <a:rPr lang="en-US" dirty="0"/>
              <a:t> cannot be null. </a:t>
            </a:r>
            <a:r>
              <a:rPr lang="en-US" b="1" dirty="0"/>
              <a:t>β</a:t>
            </a:r>
            <a:r>
              <a:rPr lang="en-US" dirty="0"/>
              <a:t> is a string of terminals and non-terminals.</a:t>
            </a:r>
          </a:p>
          <a:p>
            <a:pPr algn="just"/>
            <a:r>
              <a:rPr lang="en-US" b="1" dirty="0"/>
              <a:t>Example</a:t>
            </a:r>
          </a:p>
          <a:p>
            <a:pPr marL="0" indent="0" algn="just">
              <a:buNone/>
            </a:pPr>
            <a:r>
              <a:rPr lang="en-US" dirty="0" smtClean="0"/>
              <a:t>	S </a:t>
            </a:r>
            <a:r>
              <a:rPr lang="en-US" dirty="0"/>
              <a:t>→ </a:t>
            </a:r>
            <a:r>
              <a:rPr lang="en-US" dirty="0" err="1"/>
              <a:t>ACaB</a:t>
            </a:r>
            <a:r>
              <a:rPr lang="en-US" dirty="0"/>
              <a:t> </a:t>
            </a:r>
            <a:r>
              <a:rPr lang="en-US" dirty="0" smtClean="0"/>
              <a:t>,  </a:t>
            </a:r>
            <a:r>
              <a:rPr lang="en-US" dirty="0" err="1" smtClean="0"/>
              <a:t>Bc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 smtClean="0"/>
              <a:t>acB</a:t>
            </a:r>
            <a:r>
              <a:rPr lang="en-US" dirty="0" smtClean="0"/>
              <a:t>,  </a:t>
            </a:r>
            <a:r>
              <a:rPr lang="en-US" dirty="0"/>
              <a:t>CB → </a:t>
            </a:r>
            <a:r>
              <a:rPr lang="en-US" dirty="0" smtClean="0"/>
              <a:t>DB,  </a:t>
            </a:r>
            <a:r>
              <a:rPr lang="en-US" dirty="0" err="1"/>
              <a:t>aD</a:t>
            </a:r>
            <a:r>
              <a:rPr lang="en-US" dirty="0"/>
              <a:t> → </a:t>
            </a:r>
            <a:r>
              <a:rPr lang="en-US" dirty="0" err="1"/>
              <a:t>Db</a:t>
            </a:r>
            <a:r>
              <a:rPr lang="en-US" dirty="0"/>
              <a:t> 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1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908765"/>
              </p:ext>
            </p:extLst>
          </p:nvPr>
        </p:nvGraphicFramePr>
        <p:xfrm>
          <a:off x="457200" y="990600"/>
          <a:ext cx="8229600" cy="4815681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6912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Grammar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Grammar Accepted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Language Accepted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Automaton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5714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Type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Unrestricted grammar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Recursively enumerable language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Turing Machine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13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Type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Context-sensitive grammar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Context-sensitive language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Linear-bounded automaton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13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Type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Context-free grammar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Context-free language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Pushdown automaton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13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Type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Regular grammar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Regular language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Finite state automaton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315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7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 Properties of CFL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894-DDF3-40A1-9996-F02A9A2BC12E}" type="slidenum">
              <a:rPr lang="en-US"/>
              <a:pPr/>
              <a:t>14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 properties of CFL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sym typeface="Symbol" pitchFamily="18" charset="2"/>
              </a:rPr>
              <a:t>Closure properties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consider operations on CFL that are guaranteed to produce a 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CFL</a:t>
            </a:r>
          </a:p>
          <a:p>
            <a:pPr algn="just">
              <a:lnSpc>
                <a:spcPct val="90000"/>
              </a:lnSpc>
            </a:pPr>
            <a:endParaRPr lang="en-US" sz="2900" dirty="0"/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 CFL’s are closed </a:t>
            </a:r>
            <a:r>
              <a:rPr lang="en-US">
                <a:latin typeface="Times New Roman" pitchFamily="18" charset="0"/>
                <a:sym typeface="Symbol" pitchFamily="18" charset="2"/>
              </a:rPr>
              <a:t>under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union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concatenation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just">
              <a:lnSpc>
                <a:spcPct val="90000"/>
              </a:lnSpc>
            </a:pP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1533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FFD3-F508-49C8-8AF3-361181608397}" type="slidenum">
              <a:rPr lang="en-US"/>
              <a:pPr/>
              <a:t>15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sym typeface="Symbol" pitchFamily="18" charset="2"/>
              </a:rPr>
              <a:t>Union </a:t>
            </a:r>
            <a:endParaRPr lang="en-US" b="1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6238"/>
            <a:ext cx="86868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be two context free languages. Then L</a:t>
            </a:r>
            <a:r>
              <a:rPr lang="en-US" baseline="-25000" dirty="0"/>
              <a:t>1</a:t>
            </a:r>
            <a:r>
              <a:rPr lang="en-US" dirty="0"/>
              <a:t> ∪ L</a:t>
            </a:r>
            <a:r>
              <a:rPr lang="en-US" baseline="-25000" dirty="0"/>
              <a:t>2</a:t>
            </a:r>
            <a:r>
              <a:rPr lang="en-US" dirty="0"/>
              <a:t> is also context free.</a:t>
            </a:r>
            <a:endParaRPr lang="en-US" sz="2600" dirty="0" smtClean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Use 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L= {a, b}, s(a) = 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and s(b)=L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.s(L)= 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L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To get grammar for L</a:t>
            </a:r>
            <a:r>
              <a:rPr lang="en-US" sz="2600" baseline="-25000" dirty="0">
                <a:latin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600" dirty="0">
                <a:latin typeface="Times New Roman" pitchFamily="18" charset="0"/>
              </a:rPr>
              <a:t> L</a:t>
            </a:r>
            <a:r>
              <a:rPr lang="en-US" sz="2600" baseline="-25000" dirty="0">
                <a:latin typeface="Times New Roman" pitchFamily="18" charset="0"/>
              </a:rPr>
              <a:t>2 </a:t>
            </a:r>
            <a:r>
              <a:rPr lang="en-US" sz="2600" dirty="0">
                <a:latin typeface="Times New Roman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Add new start symbol S and rules S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|S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We get grammar G = (V, T, P, S) where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</a:rPr>
              <a:t>    V = V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</a:rPr>
              <a:t> V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</a:rPr>
              <a:t> { S }, where S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sz="2200" dirty="0">
                <a:latin typeface="Times New Roman" pitchFamily="18" charset="0"/>
              </a:rPr>
              <a:t> V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</a:rPr>
              <a:t> V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</a:rPr>
              <a:t>    P = P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</a:rPr>
              <a:t> P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</a:rPr>
              <a:t> { S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| 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L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= { </a:t>
            </a:r>
            <a:r>
              <a:rPr lang="en-US" sz="2200" dirty="0" err="1">
                <a:latin typeface="Times New Roman" pitchFamily="18" charset="0"/>
              </a:rPr>
              <a:t>a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 err="1">
                <a:latin typeface="Times New Roman" pitchFamily="18" charset="0"/>
              </a:rPr>
              <a:t>b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</a:rPr>
              <a:t> | n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200" dirty="0">
                <a:latin typeface="Times New Roman" pitchFamily="18" charset="0"/>
              </a:rPr>
              <a:t> 0 } , L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= { </a:t>
            </a:r>
            <a:r>
              <a:rPr lang="en-US" sz="2200" dirty="0" err="1">
                <a:latin typeface="Times New Roman" pitchFamily="18" charset="0"/>
              </a:rPr>
              <a:t>b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 err="1">
                <a:latin typeface="Times New Roman" pitchFamily="18" charset="0"/>
              </a:rPr>
              <a:t>a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</a:rPr>
              <a:t> | n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200" dirty="0">
                <a:latin typeface="Times New Roman" pitchFamily="18" charset="0"/>
              </a:rPr>
              <a:t> 0 }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G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: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aS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b |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, </a:t>
            </a:r>
            <a:r>
              <a:rPr lang="en-US" sz="2200" dirty="0">
                <a:latin typeface="Times New Roman" pitchFamily="18" charset="0"/>
              </a:rPr>
              <a:t>G</a:t>
            </a:r>
            <a:r>
              <a:rPr lang="en-US" sz="2200" baseline="-25000" dirty="0">
                <a:latin typeface="Times New Roman" pitchFamily="18" charset="0"/>
              </a:rPr>
              <a:t>2 </a:t>
            </a:r>
            <a:r>
              <a:rPr lang="en-US" sz="2200" dirty="0">
                <a:latin typeface="Times New Roman" pitchFamily="18" charset="0"/>
              </a:rPr>
              <a:t>:</a:t>
            </a:r>
            <a:r>
              <a:rPr lang="en-US" sz="2200" baseline="-250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bS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a |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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L1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L2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 = (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dirty="0">
                <a:latin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, S</a:t>
            </a:r>
            <a:r>
              <a:rPr lang="en-US" sz="2200" baseline="-25000" dirty="0">
                <a:latin typeface="Times New Roman" pitchFamily="18" charset="0"/>
              </a:rPr>
              <a:t>2 </a:t>
            </a:r>
            <a:r>
              <a:rPr lang="en-US" sz="2200" dirty="0">
                <a:latin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S}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{a, b}, P, S) where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 = {P1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{S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200" dirty="0">
                <a:latin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9798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r>
              <a:rPr lang="en-IN" dirty="0"/>
              <a:t>Let L</a:t>
            </a:r>
            <a:r>
              <a:rPr lang="en-IN" baseline="-25000" dirty="0"/>
              <a:t>1</a:t>
            </a:r>
            <a:r>
              <a:rPr lang="en-IN" dirty="0"/>
              <a:t> = { 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dirty="0"/>
              <a:t> , n &gt; 0}. Corresponding grammar G</a:t>
            </a:r>
            <a:r>
              <a:rPr lang="en-IN" baseline="-25000" dirty="0"/>
              <a:t>1</a:t>
            </a:r>
            <a:r>
              <a:rPr lang="en-IN" dirty="0"/>
              <a:t> will have P: S1 → </a:t>
            </a:r>
            <a:r>
              <a:rPr lang="en-IN" dirty="0" err="1"/>
              <a:t>aAb|ab</a:t>
            </a:r>
            <a:endParaRPr lang="en-IN" dirty="0"/>
          </a:p>
          <a:p>
            <a:r>
              <a:rPr lang="en-IN" dirty="0"/>
              <a:t>Let L</a:t>
            </a:r>
            <a:r>
              <a:rPr lang="en-IN" baseline="-25000" dirty="0"/>
              <a:t>2</a:t>
            </a:r>
            <a:r>
              <a:rPr lang="en-IN" dirty="0"/>
              <a:t> = { </a:t>
            </a:r>
            <a:r>
              <a:rPr lang="en-IN" dirty="0" err="1"/>
              <a:t>c</a:t>
            </a:r>
            <a:r>
              <a:rPr lang="en-IN" baseline="30000" dirty="0" err="1"/>
              <a:t>m</a:t>
            </a:r>
            <a:r>
              <a:rPr lang="en-IN" dirty="0" err="1"/>
              <a:t>d</a:t>
            </a:r>
            <a:r>
              <a:rPr lang="en-IN" baseline="30000" dirty="0" err="1"/>
              <a:t>m</a:t>
            </a:r>
            <a:r>
              <a:rPr lang="en-IN" dirty="0"/>
              <a:t> , m ≥ 0}. Corresponding grammar G</a:t>
            </a:r>
            <a:r>
              <a:rPr lang="en-IN" baseline="-25000" dirty="0"/>
              <a:t>2</a:t>
            </a:r>
            <a:r>
              <a:rPr lang="en-IN" dirty="0"/>
              <a:t> will have P: S2 → </a:t>
            </a:r>
            <a:r>
              <a:rPr lang="en-IN" dirty="0" err="1"/>
              <a:t>cBb</a:t>
            </a:r>
            <a:r>
              <a:rPr lang="en-IN" dirty="0"/>
              <a:t>| </a:t>
            </a:r>
            <a:r>
              <a:rPr lang="el-GR" dirty="0"/>
              <a:t>ε</a:t>
            </a:r>
          </a:p>
          <a:p>
            <a:r>
              <a:rPr lang="en-IN" dirty="0"/>
              <a:t>Union of L</a:t>
            </a:r>
            <a:r>
              <a:rPr lang="en-IN" baseline="-25000" dirty="0"/>
              <a:t>1</a:t>
            </a:r>
            <a:r>
              <a:rPr lang="en-IN" dirty="0"/>
              <a:t> and L</a:t>
            </a:r>
            <a:r>
              <a:rPr lang="en-IN" baseline="-25000" dirty="0"/>
              <a:t>2</a:t>
            </a:r>
            <a:r>
              <a:rPr lang="en-IN" dirty="0"/>
              <a:t>, L = L</a:t>
            </a:r>
            <a:r>
              <a:rPr lang="en-IN" baseline="-25000" dirty="0"/>
              <a:t>1</a:t>
            </a:r>
            <a:r>
              <a:rPr lang="en-IN" dirty="0"/>
              <a:t> ∪ L</a:t>
            </a:r>
            <a:r>
              <a:rPr lang="en-IN" baseline="-25000" dirty="0"/>
              <a:t>2</a:t>
            </a:r>
            <a:r>
              <a:rPr lang="en-IN" dirty="0"/>
              <a:t> = { 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dirty="0"/>
              <a:t> } ∪ { </a:t>
            </a:r>
            <a:r>
              <a:rPr lang="en-IN" dirty="0" err="1"/>
              <a:t>c</a:t>
            </a:r>
            <a:r>
              <a:rPr lang="en-IN" baseline="30000" dirty="0" err="1"/>
              <a:t>m</a:t>
            </a:r>
            <a:r>
              <a:rPr lang="en-IN" dirty="0" err="1"/>
              <a:t>d</a:t>
            </a:r>
            <a:r>
              <a:rPr lang="en-IN" baseline="30000" dirty="0" err="1"/>
              <a:t>m</a:t>
            </a:r>
            <a:r>
              <a:rPr lang="en-IN" dirty="0"/>
              <a:t> }</a:t>
            </a:r>
          </a:p>
          <a:p>
            <a:r>
              <a:rPr lang="en-IN" dirty="0"/>
              <a:t>The corresponding grammar G will have the additional production S → S1 | S2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2391-84AE-4E83-BED9-2FAEBA89091C}" type="slidenum">
              <a:rPr lang="en-US"/>
              <a:pPr/>
              <a:t>17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781800" cy="838200"/>
          </a:xfrm>
        </p:spPr>
        <p:txBody>
          <a:bodyPr/>
          <a:lstStyle/>
          <a:p>
            <a:r>
              <a:rPr lang="en-US" b="1">
                <a:sym typeface="Symbol" pitchFamily="18" charset="2"/>
              </a:rPr>
              <a:t>Concatenation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686800" cy="4525962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are context free languages, then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 is also context free.</a:t>
            </a:r>
            <a:endParaRPr lang="en-US" sz="2600" dirty="0" smtClean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Let 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L={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ab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}, s(a)=L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and s(b)=L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. Then s(L)=L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2600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To get grammar for L</a:t>
            </a:r>
            <a:r>
              <a:rPr lang="en-US" sz="2600" baseline="-25000" dirty="0">
                <a:latin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</a:rPr>
              <a:t>L</a:t>
            </a:r>
            <a:r>
              <a:rPr lang="en-US" sz="2600" baseline="-25000" dirty="0">
                <a:latin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</a:rPr>
              <a:t> 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Add new start symbol and rule S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We get G = (V, T, P, S) where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V = V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V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{ S }, where 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dirty="0">
                <a:latin typeface="Times New Roman" pitchFamily="18" charset="0"/>
              </a:rPr>
              <a:t> V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V</a:t>
            </a:r>
            <a:r>
              <a:rPr lang="en-US" baseline="-25000" dirty="0">
                <a:latin typeface="Times New Roman" pitchFamily="18" charset="0"/>
              </a:rPr>
              <a:t>2</a:t>
            </a:r>
            <a:endParaRPr lang="en-US" dirty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P = P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P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{ 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</a:rPr>
              <a:t> S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L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= { </a:t>
            </a:r>
            <a:r>
              <a:rPr lang="en-US" sz="2200" dirty="0" err="1">
                <a:latin typeface="Times New Roman" pitchFamily="18" charset="0"/>
              </a:rPr>
              <a:t>a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 err="1">
                <a:latin typeface="Times New Roman" pitchFamily="18" charset="0"/>
              </a:rPr>
              <a:t>b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</a:rPr>
              <a:t> | n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200" dirty="0">
                <a:latin typeface="Times New Roman" pitchFamily="18" charset="0"/>
              </a:rPr>
              <a:t> 0 } with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 |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200" dirty="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 L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= { </a:t>
            </a:r>
            <a:r>
              <a:rPr lang="en-US" sz="2200" dirty="0" err="1">
                <a:latin typeface="Times New Roman" pitchFamily="18" charset="0"/>
              </a:rPr>
              <a:t>b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 err="1">
                <a:latin typeface="Times New Roman" pitchFamily="18" charset="0"/>
              </a:rPr>
              <a:t>a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</a:rPr>
              <a:t> | n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200" dirty="0">
                <a:latin typeface="Times New Roman" pitchFamily="18" charset="0"/>
              </a:rPr>
              <a:t> 0 } with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|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200" dirty="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L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L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=  { </a:t>
            </a:r>
            <a:r>
              <a:rPr lang="en-US" sz="2200" dirty="0" err="1">
                <a:latin typeface="Times New Roman" pitchFamily="18" charset="0"/>
              </a:rPr>
              <a:t>a</a:t>
            </a:r>
            <a:r>
              <a:rPr lang="en-US" sz="2200" baseline="30000" dirty="0" err="1">
                <a:latin typeface="Times New Roman" pitchFamily="18" charset="0"/>
              </a:rPr>
              <a:t>n</a:t>
            </a:r>
            <a:r>
              <a:rPr lang="en-US" sz="2200" dirty="0" err="1">
                <a:latin typeface="Times New Roman" pitchFamily="18" charset="0"/>
              </a:rPr>
              <a:t>b</a:t>
            </a:r>
            <a:r>
              <a:rPr lang="en-US" sz="2200" baseline="30000" dirty="0">
                <a:latin typeface="Times New Roman" pitchFamily="18" charset="0"/>
              </a:rPr>
              <a:t>{</a:t>
            </a:r>
            <a:r>
              <a:rPr lang="en-US" sz="2200" baseline="30000" dirty="0" err="1">
                <a:latin typeface="Times New Roman" pitchFamily="18" charset="0"/>
              </a:rPr>
              <a:t>n+m</a:t>
            </a:r>
            <a:r>
              <a:rPr lang="en-US" sz="2200" baseline="30000" dirty="0">
                <a:latin typeface="Times New Roman" pitchFamily="18" charset="0"/>
              </a:rPr>
              <a:t>}</a:t>
            </a:r>
            <a:r>
              <a:rPr lang="en-US" sz="2200" dirty="0">
                <a:latin typeface="Times New Roman" pitchFamily="18" charset="0"/>
              </a:rPr>
              <a:t>a</a:t>
            </a:r>
            <a:r>
              <a:rPr lang="en-US" sz="2200" baseline="30000" dirty="0">
                <a:latin typeface="Times New Roman" pitchFamily="18" charset="0"/>
              </a:rPr>
              <a:t>m</a:t>
            </a:r>
            <a:r>
              <a:rPr lang="en-US" sz="2200" dirty="0">
                <a:latin typeface="Times New Roman" pitchFamily="18" charset="0"/>
              </a:rPr>
              <a:t> | n, m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200" dirty="0">
                <a:latin typeface="Times New Roman" pitchFamily="18" charset="0"/>
              </a:rPr>
              <a:t> 0 } with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 = ({S,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}, {a, b}, {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 |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bS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a}, S)</a:t>
            </a:r>
            <a:endParaRPr lang="en-US" baseline="-250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066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 smtClean="0"/>
              <a:t>Concatenation </a:t>
            </a:r>
            <a:r>
              <a:rPr lang="en-US" dirty="0"/>
              <a:t>of the languages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 </a:t>
            </a:r>
            <a:r>
              <a:rPr lang="en-US" dirty="0"/>
              <a:t>=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 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dirty="0"/>
              <a:t> }</a:t>
            </a:r>
          </a:p>
          <a:p>
            <a:r>
              <a:rPr lang="en-US" dirty="0"/>
              <a:t>The corresponding grammar G will have the additional production S → S1 S2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2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F39-0C42-40D4-B8AE-5A0627377312}" type="slidenum">
              <a:rPr lang="en-US"/>
              <a:pPr/>
              <a:t>19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172200" cy="914400"/>
          </a:xfrm>
        </p:spPr>
        <p:txBody>
          <a:bodyPr/>
          <a:lstStyle/>
          <a:p>
            <a:r>
              <a:rPr lang="en-US" b="1" dirty="0" err="1" smtClean="0">
                <a:sym typeface="Symbol" pitchFamily="18" charset="2"/>
              </a:rPr>
              <a:t>Kleene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Closure  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L is a context free language, then L* is also context free.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Use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L={a}* or L={a}</a:t>
            </a:r>
            <a:r>
              <a:rPr lang="en-US" baseline="30000" dirty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, s(a)=L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. Then s(L)=L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*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Example:</a:t>
            </a:r>
          </a:p>
          <a:p>
            <a:pPr lvl="1"/>
            <a:r>
              <a:rPr lang="en-IN" dirty="0" smtClean="0"/>
              <a:t>Let </a:t>
            </a:r>
            <a:r>
              <a:rPr lang="en-IN" dirty="0"/>
              <a:t>L = { 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dirty="0"/>
              <a:t> , n ≥ 0}. Corresponding grammar G will have P: S → </a:t>
            </a:r>
            <a:r>
              <a:rPr lang="en-IN" dirty="0" err="1"/>
              <a:t>aAb</a:t>
            </a:r>
            <a:r>
              <a:rPr lang="en-IN" dirty="0"/>
              <a:t>| </a:t>
            </a:r>
            <a:r>
              <a:rPr lang="el-GR" dirty="0"/>
              <a:t>ε</a:t>
            </a:r>
          </a:p>
          <a:p>
            <a:pPr lvl="1"/>
            <a:r>
              <a:rPr lang="en-IN" dirty="0" err="1"/>
              <a:t>Kleene</a:t>
            </a:r>
            <a:r>
              <a:rPr lang="en-IN" dirty="0"/>
              <a:t> Star L</a:t>
            </a:r>
            <a:r>
              <a:rPr lang="en-IN" baseline="-25000" dirty="0"/>
              <a:t>1</a:t>
            </a:r>
            <a:r>
              <a:rPr lang="en-IN" dirty="0"/>
              <a:t> = { 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baseline="30000" dirty="0"/>
              <a:t> </a:t>
            </a:r>
            <a:r>
              <a:rPr lang="en-IN" dirty="0"/>
              <a:t>}*</a:t>
            </a:r>
          </a:p>
          <a:p>
            <a:pPr lvl="1"/>
            <a:r>
              <a:rPr lang="en-IN" dirty="0"/>
              <a:t>The corresponding grammar G</a:t>
            </a:r>
            <a:r>
              <a:rPr lang="en-IN" baseline="-25000" dirty="0"/>
              <a:t>1</a:t>
            </a:r>
            <a:r>
              <a:rPr lang="en-IN" dirty="0"/>
              <a:t> will have additional productions S1 → SS</a:t>
            </a:r>
            <a:r>
              <a:rPr lang="en-IN" baseline="-25000" dirty="0"/>
              <a:t>1</a:t>
            </a:r>
            <a:r>
              <a:rPr lang="en-IN" dirty="0"/>
              <a:t> | </a:t>
            </a:r>
            <a:r>
              <a:rPr lang="el-GR" dirty="0"/>
              <a:t>ε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</a:rPr>
              <a:t>To get grammar for (L</a:t>
            </a:r>
            <a:r>
              <a:rPr lang="en-US" sz="2600" baseline="-25000" dirty="0">
                <a:latin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</a:rPr>
              <a:t>)*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Add new start symbol S and rules S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Times New Roman" pitchFamily="18" charset="0"/>
              </a:rPr>
              <a:t> SS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</a:rPr>
              <a:t> | 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dirty="0">
                <a:latin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We get G = (V, T, P, S) where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V = V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{ S },  where 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dirty="0">
                <a:latin typeface="Times New Roman" pitchFamily="18" charset="0"/>
              </a:rPr>
              <a:t> V</a:t>
            </a:r>
            <a:r>
              <a:rPr lang="en-US" baseline="-25000" dirty="0">
                <a:latin typeface="Times New Roman" pitchFamily="18" charset="0"/>
              </a:rPr>
              <a:t>1</a:t>
            </a:r>
            <a:endParaRPr lang="en-US" dirty="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P = P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dirty="0">
                <a:latin typeface="Times New Roman" pitchFamily="18" charset="0"/>
              </a:rPr>
              <a:t> { 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</a:rPr>
              <a:t> SS</a:t>
            </a:r>
            <a:r>
              <a:rPr lang="en-US" baseline="-25000" dirty="0">
                <a:latin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</a:rPr>
              <a:t>|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}</a:t>
            </a:r>
          </a:p>
        </p:txBody>
      </p:sp>
    </p:spTree>
    <p:extLst>
      <p:ext uri="{BB962C8B-B14F-4D97-AF65-F5344CB8AC3E}">
        <p14:creationId xmlns:p14="http://schemas.microsoft.com/office/powerpoint/2010/main" val="8697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About Chomsky :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Linguistics </a:t>
            </a:r>
            <a:r>
              <a:rPr lang="en-US" dirty="0"/>
              <a:t>have attempted to define grammars since the inception of natural languages like English, Sanskrit, Mandarin, etc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Noam Chomsky was a Philosopher </a:t>
            </a:r>
            <a:r>
              <a:rPr lang="en-US" dirty="0"/>
              <a:t>of Languages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 was a Professor </a:t>
            </a:r>
            <a:r>
              <a:rPr lang="en-US" dirty="0"/>
              <a:t>of Linguistics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Noam </a:t>
            </a:r>
            <a:r>
              <a:rPr lang="en-US" b="1" dirty="0"/>
              <a:t>Chomsky</a:t>
            </a:r>
            <a:r>
              <a:rPr lang="en-US" dirty="0"/>
              <a:t> gave a mathematical model of grammar in 1956 which is effective for writing computer languages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theory of formal languages finds its applicability extensively in the fields of Computer </a:t>
            </a:r>
            <a:r>
              <a:rPr lang="en-US" dirty="0" smtClean="0"/>
              <a:t>Science……Formally called as Chomsky Hierarchy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56382"/>
              </p:ext>
            </p:extLst>
          </p:nvPr>
        </p:nvGraphicFramePr>
        <p:xfrm>
          <a:off x="533400" y="333145"/>
          <a:ext cx="7924800" cy="6067655"/>
        </p:xfrm>
        <a:graphic>
          <a:graphicData uri="http://schemas.openxmlformats.org/drawingml/2006/table">
            <a:tbl>
              <a:tblPr/>
              <a:tblGrid>
                <a:gridCol w="3968429"/>
                <a:gridCol w="3956371"/>
              </a:tblGrid>
              <a:tr h="20910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effectLst/>
                        </a:rPr>
                        <a:t>Ambiguous Grammar</a:t>
                      </a:r>
                      <a:endParaRPr lang="en-IN" sz="3200" dirty="0">
                        <a:effectLst/>
                      </a:endParaRP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effectLst/>
                        </a:rPr>
                        <a:t>Unambiguous Grammar</a:t>
                      </a:r>
                      <a:endParaRPr lang="en-IN" sz="3200" dirty="0">
                        <a:effectLst/>
                      </a:endParaRP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0199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grammar is said to be ambiguous if for at least one string generated by it, it produces more than one-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parse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derivation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syntax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leftmost derivation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rightmost derivation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grammar is said to be unambiguous if for all the strings generated by it, it produces exactly one-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parse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derivation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syntax tree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leftmost derivation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800" dirty="0">
                          <a:effectLst/>
                        </a:rPr>
                        <a:t>or rightmost derivation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104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For ambiguous grammar, leftmost derivation and rightmost derivation represents different parse trees.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For unambiguous grammar, leftmost derivation and rightmost derivation represents the same parse tree.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59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Ambiguous grammar contains less number of non-terminals.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Unambiguous grammar contains more number of non-terminals.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35265"/>
              </p:ext>
            </p:extLst>
          </p:nvPr>
        </p:nvGraphicFramePr>
        <p:xfrm>
          <a:off x="457200" y="1935163"/>
          <a:ext cx="7924800" cy="3978556"/>
        </p:xfrm>
        <a:graphic>
          <a:graphicData uri="http://schemas.openxmlformats.org/drawingml/2006/table">
            <a:tbl>
              <a:tblPr/>
              <a:tblGrid>
                <a:gridCol w="3968429"/>
                <a:gridCol w="3956371"/>
              </a:tblGrid>
              <a:tr h="82159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For ambiguous grammar, length of parse tree is less.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For unambiguous grammar, length of parse tree is large.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590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Ambiguous grammar is faster than unambiguous grammar in the derivation of a tree.</a:t>
                      </a:r>
                    </a:p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(Reason is above 2 points)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Unambiguous grammar is slower than ambiguous grammar in the derivation of a tree.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4561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 u="sng">
                          <a:effectLst/>
                        </a:rPr>
                        <a:t>Example-</a:t>
                      </a:r>
                      <a:endParaRPr lang="en-IN" sz="1800">
                        <a:effectLst/>
                      </a:endParaRPr>
                    </a:p>
                    <a:p>
                      <a:pPr fontAlgn="base"/>
                      <a:r>
                        <a:rPr lang="en-IN" sz="1800"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IN" sz="1800">
                          <a:effectLst/>
                        </a:rPr>
                        <a:t>E → E + E / E x E / id</a:t>
                      </a:r>
                    </a:p>
                    <a:p>
                      <a:pPr algn="ctr" fontAlgn="base"/>
                      <a:r>
                        <a:rPr lang="en-IN" sz="1800">
                          <a:effectLst/>
                        </a:rPr>
                        <a:t>(Ambiguous Grammar)</a:t>
                      </a:r>
                    </a:p>
                    <a:p>
                      <a:pPr fontAlgn="base"/>
                      <a:r>
                        <a:rPr lang="en-IN" sz="1800">
                          <a:effectLst/>
                        </a:rPr>
                        <a:t> 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b="1" u="sng" dirty="0" err="1">
                          <a:effectLst/>
                        </a:rPr>
                        <a:t>Example</a:t>
                      </a:r>
                      <a:r>
                        <a:rPr lang="fr-FR" sz="1800" b="1" u="sng" dirty="0">
                          <a:effectLst/>
                        </a:rPr>
                        <a:t>-</a:t>
                      </a:r>
                      <a:endParaRPr lang="fr-FR" sz="1800" dirty="0">
                        <a:effectLst/>
                      </a:endParaRPr>
                    </a:p>
                    <a:p>
                      <a:pPr algn="ctr" fontAlgn="base"/>
                      <a:r>
                        <a:rPr lang="fr-FR" sz="1800" dirty="0">
                          <a:effectLst/>
                        </a:rPr>
                        <a:t>E → E + T / T</a:t>
                      </a:r>
                    </a:p>
                    <a:p>
                      <a:pPr algn="ctr" fontAlgn="base"/>
                      <a:r>
                        <a:rPr lang="fr-FR" sz="1800" dirty="0">
                          <a:effectLst/>
                        </a:rPr>
                        <a:t>T → T x F / F</a:t>
                      </a:r>
                    </a:p>
                    <a:p>
                      <a:pPr algn="ctr" fontAlgn="base"/>
                      <a:r>
                        <a:rPr lang="fr-FR" sz="1800" dirty="0">
                          <a:effectLst/>
                        </a:rPr>
                        <a:t>F → id</a:t>
                      </a:r>
                    </a:p>
                    <a:p>
                      <a:pPr algn="ctr" fontAlgn="base"/>
                      <a:r>
                        <a:rPr lang="fr-FR" sz="1800" dirty="0">
                          <a:effectLst/>
                        </a:rPr>
                        <a:t>(</a:t>
                      </a:r>
                      <a:r>
                        <a:rPr lang="fr-FR" sz="1800" dirty="0" err="1">
                          <a:effectLst/>
                        </a:rPr>
                        <a:t>Unambiguous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Grammar</a:t>
                      </a:r>
                      <a:r>
                        <a:rPr lang="fr-FR" sz="1800" dirty="0">
                          <a:effectLst/>
                        </a:rPr>
                        <a:t>)</a:t>
                      </a:r>
                    </a:p>
                  </a:txBody>
                  <a:tcPr marL="24660" marR="24660" marT="19728" marB="1972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63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(LHS)  a </a:t>
            </a:r>
            <a:r>
              <a:rPr lang="en-US" dirty="0" smtClean="0">
                <a:sym typeface="Wingdings" pitchFamily="2" charset="2"/>
              </a:rPr>
              <a:t> b (RHS) is a production rule.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And, that is the basis of classification in Chomsky Hierarchy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Chomsky </a:t>
            </a:r>
            <a:r>
              <a:rPr lang="en-US" sz="3200" b="1" dirty="0" smtClean="0">
                <a:solidFill>
                  <a:schemeClr val="accent1"/>
                </a:solidFill>
              </a:rPr>
              <a:t>Hierarchy  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/>
              <a:t>Comprises four types of languages and their associated grammars and machines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200" dirty="0"/>
              <a:t>Type 3: Regular </a:t>
            </a:r>
            <a:r>
              <a:rPr lang="en-US" sz="2200" dirty="0" smtClean="0"/>
              <a:t>Languages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Type 2: Context-Free Languages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Type </a:t>
            </a:r>
            <a:r>
              <a:rPr lang="en-US" sz="2200" dirty="0"/>
              <a:t>1: Context-Sensitive Languages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Type </a:t>
            </a:r>
            <a:r>
              <a:rPr lang="en-US" sz="2200" dirty="0"/>
              <a:t>0: Recursively Enumerable </a:t>
            </a:r>
            <a:r>
              <a:rPr lang="en-US" sz="2200" dirty="0" smtClean="0"/>
              <a:t>Languages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47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Type-3 </a:t>
            </a:r>
            <a:r>
              <a:rPr lang="en-US" sz="2000" b="1" dirty="0"/>
              <a:t>grammars</a:t>
            </a:r>
            <a:r>
              <a:rPr lang="en-US" sz="2000" dirty="0"/>
              <a:t> generate regular languages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/>
              <a:t>Type-3 </a:t>
            </a:r>
            <a:r>
              <a:rPr lang="en-US" sz="2000" dirty="0"/>
              <a:t>grammars must have a single non-terminal on the left-hand side and a right-hand side consisting of a single terminal or single terminal followed by a single non-terminal.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productions must be in the form </a:t>
            </a:r>
            <a:r>
              <a:rPr lang="en-US" sz="2000" b="1" dirty="0"/>
              <a:t>X → a or X → </a:t>
            </a:r>
            <a:r>
              <a:rPr lang="en-US" sz="2000" b="1" dirty="0" err="1"/>
              <a:t>aY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	where</a:t>
            </a:r>
            <a:r>
              <a:rPr lang="en-US" sz="2000" dirty="0"/>
              <a:t> </a:t>
            </a:r>
            <a:r>
              <a:rPr lang="en-US" sz="2000" b="1" dirty="0"/>
              <a:t>X, Y ∈ N</a:t>
            </a:r>
            <a:r>
              <a:rPr lang="en-US" sz="2000" dirty="0"/>
              <a:t> (Non terminal)</a:t>
            </a:r>
          </a:p>
          <a:p>
            <a:pPr marL="0" indent="0" algn="just">
              <a:buNone/>
            </a:pPr>
            <a:r>
              <a:rPr lang="en-US" sz="2000" dirty="0" smtClean="0"/>
              <a:t>	and</a:t>
            </a:r>
            <a:r>
              <a:rPr lang="en-US" sz="2000" dirty="0"/>
              <a:t> </a:t>
            </a:r>
            <a:r>
              <a:rPr lang="en-US" sz="2000" b="1" dirty="0"/>
              <a:t>a ∈ T</a:t>
            </a:r>
            <a:r>
              <a:rPr lang="en-US" sz="2000" dirty="0"/>
              <a:t> (Terminal</a:t>
            </a:r>
            <a:r>
              <a:rPr lang="en-US" sz="2000" dirty="0" smtClean="0"/>
              <a:t>)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 3 : Regular  Grammar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72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These languages generated by these grammars are be recognized by a </a:t>
            </a:r>
            <a:r>
              <a:rPr lang="en-US" sz="2400" b="1" dirty="0"/>
              <a:t>Finite Automaton.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Example</a:t>
            </a:r>
          </a:p>
          <a:p>
            <a:pPr marL="0" indent="0" algn="just">
              <a:buNone/>
            </a:pPr>
            <a:r>
              <a:rPr lang="en-US" sz="2400" dirty="0"/>
              <a:t>	X → ε,  X → a | </a:t>
            </a:r>
            <a:r>
              <a:rPr lang="en-US" sz="2400" dirty="0" err="1"/>
              <a:t>aY</a:t>
            </a:r>
            <a:r>
              <a:rPr lang="en-US" sz="2400" dirty="0"/>
              <a:t>,  Y → b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9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Type-2 grammars</a:t>
            </a:r>
            <a:r>
              <a:rPr lang="en-US" sz="2400" dirty="0"/>
              <a:t> generate context-free languages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productions must be in the form </a:t>
            </a:r>
            <a:r>
              <a:rPr lang="en-US" sz="2400" b="1" dirty="0"/>
              <a:t>A → γ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where</a:t>
            </a:r>
            <a:r>
              <a:rPr lang="en-US" sz="2400" dirty="0"/>
              <a:t> </a:t>
            </a:r>
            <a:r>
              <a:rPr lang="en-US" sz="2400" b="1" dirty="0"/>
              <a:t>A ∈ N</a:t>
            </a:r>
            <a:r>
              <a:rPr lang="en-US" sz="2400" dirty="0"/>
              <a:t> (Non terminal)</a:t>
            </a:r>
          </a:p>
          <a:p>
            <a:pPr marL="0" indent="0">
              <a:buNone/>
            </a:pPr>
            <a:r>
              <a:rPr lang="en-US" sz="2400" dirty="0" smtClean="0"/>
              <a:t>	and</a:t>
            </a:r>
            <a:r>
              <a:rPr lang="en-US" sz="2400" dirty="0"/>
              <a:t> </a:t>
            </a:r>
            <a:r>
              <a:rPr lang="en-US" sz="2400" b="1" dirty="0"/>
              <a:t>γ ∈ (T ∪ N)*</a:t>
            </a:r>
            <a:r>
              <a:rPr lang="en-US" sz="2400" dirty="0"/>
              <a:t> (String of terminals and </a:t>
            </a:r>
            <a:r>
              <a:rPr lang="en-US" sz="2400" dirty="0" smtClean="0"/>
              <a:t>non-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terminals</a:t>
            </a:r>
            <a:r>
              <a:rPr lang="en-US" sz="2400" dirty="0"/>
              <a:t>).</a:t>
            </a:r>
          </a:p>
          <a:p>
            <a:r>
              <a:rPr lang="en-US" sz="2400" dirty="0"/>
              <a:t>These languages generated by these grammars are be recognized by a </a:t>
            </a:r>
            <a:r>
              <a:rPr lang="en-US" sz="2400" b="1" dirty="0" smtClean="0"/>
              <a:t>Pushdown Automaton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Example 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	S </a:t>
            </a:r>
            <a:r>
              <a:rPr lang="en-US" sz="2400" dirty="0"/>
              <a:t>→ X a X → a X → </a:t>
            </a:r>
            <a:r>
              <a:rPr lang="en-US" sz="2400" dirty="0" err="1"/>
              <a:t>aX</a:t>
            </a:r>
            <a:r>
              <a:rPr lang="en-US" sz="2400" dirty="0"/>
              <a:t> X → </a:t>
            </a:r>
            <a:r>
              <a:rPr lang="en-US" sz="2400" dirty="0" err="1"/>
              <a:t>abc</a:t>
            </a:r>
            <a:r>
              <a:rPr lang="en-US" sz="2400" dirty="0"/>
              <a:t> X → </a:t>
            </a:r>
            <a:r>
              <a:rPr lang="en-US" sz="2400" dirty="0" smtClean="0"/>
              <a:t>ε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 2 : Context Free Grammar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737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 1 : Context Sensitive Grammar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846320"/>
          </a:xfrm>
        </p:spPr>
        <p:txBody>
          <a:bodyPr>
            <a:noAutofit/>
          </a:bodyPr>
          <a:lstStyle/>
          <a:p>
            <a:r>
              <a:rPr lang="en-US" sz="2000" b="1" dirty="0"/>
              <a:t>Type-1 grammars</a:t>
            </a:r>
            <a:r>
              <a:rPr lang="en-US" sz="2000" dirty="0"/>
              <a:t> generate context-sensitive languages. The productions must be in the form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                   α </a:t>
            </a:r>
            <a:r>
              <a:rPr lang="en-US" sz="2000" b="1" dirty="0"/>
              <a:t>A β → α γ </a:t>
            </a:r>
            <a:r>
              <a:rPr lang="en-US" sz="2000" b="1" dirty="0" smtClean="0"/>
              <a:t>β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where</a:t>
            </a:r>
            <a:r>
              <a:rPr lang="en-US" sz="2000" dirty="0"/>
              <a:t> </a:t>
            </a:r>
            <a:r>
              <a:rPr lang="en-US" sz="2000" b="1" dirty="0"/>
              <a:t>A ∈ N</a:t>
            </a:r>
            <a:r>
              <a:rPr lang="en-US" sz="2000" dirty="0"/>
              <a:t> (Non-terminal)</a:t>
            </a:r>
          </a:p>
          <a:p>
            <a:pPr marL="0" indent="0">
              <a:buNone/>
            </a:pPr>
            <a:r>
              <a:rPr lang="en-US" sz="2000" dirty="0" smtClean="0"/>
              <a:t>	and</a:t>
            </a:r>
            <a:r>
              <a:rPr lang="en-US" sz="2000" dirty="0"/>
              <a:t> </a:t>
            </a:r>
            <a:r>
              <a:rPr lang="en-US" sz="2000" b="1" dirty="0"/>
              <a:t>α, β, </a:t>
            </a:r>
            <a:r>
              <a:rPr lang="en-US" sz="2000" b="1" dirty="0" smtClean="0"/>
              <a:t>γ </a:t>
            </a:r>
            <a:r>
              <a:rPr lang="en-US" sz="2000" b="1" dirty="0"/>
              <a:t>∈ (T ∪ N)*</a:t>
            </a:r>
            <a:r>
              <a:rPr lang="en-US" sz="2000" dirty="0"/>
              <a:t> (Strings of terminals and non-terminals)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strings </a:t>
            </a:r>
            <a:r>
              <a:rPr lang="en-US" sz="2000" b="1" dirty="0"/>
              <a:t>α</a:t>
            </a:r>
            <a:r>
              <a:rPr lang="en-US" sz="2000" dirty="0"/>
              <a:t> and </a:t>
            </a:r>
            <a:r>
              <a:rPr lang="en-US" sz="2000" b="1" dirty="0"/>
              <a:t>β</a:t>
            </a:r>
            <a:r>
              <a:rPr lang="en-US" sz="2000" dirty="0"/>
              <a:t> may be empty, but </a:t>
            </a:r>
            <a:r>
              <a:rPr lang="en-US" sz="2000" b="1" dirty="0"/>
              <a:t>γ</a:t>
            </a:r>
            <a:r>
              <a:rPr lang="en-US" sz="2000" dirty="0"/>
              <a:t> must be non-empty.</a:t>
            </a:r>
          </a:p>
          <a:p>
            <a:r>
              <a:rPr lang="en-US" sz="2000" dirty="0" smtClean="0"/>
              <a:t>|LHS| &lt;=|RHS| productions</a:t>
            </a:r>
          </a:p>
          <a:p>
            <a:r>
              <a:rPr lang="en-US" sz="2000" dirty="0" smtClean="0"/>
              <a:t>The start variable S cannot appear on the RHS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languages generated by these grammars are recognized by a </a:t>
            </a:r>
            <a:r>
              <a:rPr lang="en-US" sz="2000" dirty="0" smtClean="0"/>
              <a:t>L</a:t>
            </a:r>
            <a:r>
              <a:rPr lang="en-US" sz="2000" b="1" dirty="0" smtClean="0"/>
              <a:t>inear </a:t>
            </a:r>
            <a:r>
              <a:rPr lang="en-US" sz="2000" b="1" dirty="0"/>
              <a:t>bounded automaton.</a:t>
            </a:r>
          </a:p>
          <a:p>
            <a:r>
              <a:rPr lang="en-US" sz="2000" b="1" dirty="0"/>
              <a:t>Example</a:t>
            </a:r>
          </a:p>
          <a:p>
            <a:pPr marL="0" indent="0">
              <a:buNone/>
            </a:pPr>
            <a:r>
              <a:rPr lang="en-US" sz="2000" dirty="0" smtClean="0"/>
              <a:t>	AB </a:t>
            </a:r>
            <a:r>
              <a:rPr lang="en-US" sz="2000" dirty="0"/>
              <a:t>→ </a:t>
            </a:r>
            <a:r>
              <a:rPr lang="en-US" sz="2000" dirty="0" err="1" smtClean="0"/>
              <a:t>AbBc</a:t>
            </a:r>
            <a:r>
              <a:rPr lang="en-US" sz="2000" dirty="0" smtClean="0"/>
              <a:t>,  </a:t>
            </a:r>
            <a:r>
              <a:rPr lang="en-US" sz="2000" dirty="0"/>
              <a:t>A → </a:t>
            </a:r>
            <a:r>
              <a:rPr lang="en-US" sz="2000" dirty="0" err="1"/>
              <a:t>bcA</a:t>
            </a:r>
            <a:r>
              <a:rPr lang="en-US" sz="2000" dirty="0"/>
              <a:t> </a:t>
            </a:r>
            <a:r>
              <a:rPr lang="en-US" sz="2000" dirty="0" smtClean="0"/>
              <a:t>, B </a:t>
            </a:r>
            <a:r>
              <a:rPr lang="en-US" sz="2000" dirty="0"/>
              <a:t>→ </a:t>
            </a:r>
            <a:r>
              <a:rPr lang="en-US" sz="2000" dirty="0" smtClean="0"/>
              <a:t>b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45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472</Words>
  <Application>Microsoft Office PowerPoint</Application>
  <PresentationFormat>On-screen Show (4:3)</PresentationFormat>
  <Paragraphs>180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Chomsky Hierarchy and Closure Properties of CFL </vt:lpstr>
      <vt:lpstr>About Chomsky : </vt:lpstr>
      <vt:lpstr>PowerPoint Presentation</vt:lpstr>
      <vt:lpstr>PowerPoint Presentation</vt:lpstr>
      <vt:lpstr>Chomsky Hierarchy  :</vt:lpstr>
      <vt:lpstr>Type 3 : Regular  Grammar </vt:lpstr>
      <vt:lpstr>PowerPoint Presentation</vt:lpstr>
      <vt:lpstr>Type 2 : Context Free Grammar </vt:lpstr>
      <vt:lpstr>Type 1 : Context Sensitive Grammar </vt:lpstr>
      <vt:lpstr>Type 0 : Unrestricted Grammar</vt:lpstr>
      <vt:lpstr>PowerPoint Presentation</vt:lpstr>
      <vt:lpstr>PowerPoint Presentation</vt:lpstr>
      <vt:lpstr>Closure Properties of CFL</vt:lpstr>
      <vt:lpstr>Closure properties of CFL</vt:lpstr>
      <vt:lpstr>Union </vt:lpstr>
      <vt:lpstr>PowerPoint Presentation</vt:lpstr>
      <vt:lpstr>Concatenation </vt:lpstr>
      <vt:lpstr>PowerPoint Presentation</vt:lpstr>
      <vt:lpstr>Kleene Closure 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28</cp:revision>
  <dcterms:created xsi:type="dcterms:W3CDTF">2020-08-21T01:28:58Z</dcterms:created>
  <dcterms:modified xsi:type="dcterms:W3CDTF">2020-10-01T11:41:16Z</dcterms:modified>
</cp:coreProperties>
</file>