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</p:sldMasterIdLst>
  <p:sldIdLst>
    <p:sldId id="256" r:id="rId5"/>
    <p:sldId id="268" r:id="rId6"/>
    <p:sldId id="269" r:id="rId7"/>
    <p:sldId id="270" r:id="rId8"/>
    <p:sldId id="271" r:id="rId9"/>
    <p:sldId id="257" r:id="rId10"/>
    <p:sldId id="258" r:id="rId11"/>
    <p:sldId id="259" r:id="rId12"/>
    <p:sldId id="260" r:id="rId13"/>
    <p:sldId id="267" r:id="rId14"/>
    <p:sldId id="266" r:id="rId15"/>
    <p:sldId id="265" r:id="rId16"/>
    <p:sldId id="26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C6AE-C355-484D-8F94-3FD837B8350F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A16A3-7EE0-47C0-870E-4B71EAF2FE7A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C6AE-C355-484D-8F94-3FD837B8350F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A16A3-7EE0-47C0-870E-4B71EAF2FE7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C6AE-C355-484D-8F94-3FD837B8350F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A16A3-7EE0-47C0-870E-4B71EAF2FE7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FF6AC-4108-412D-9AE5-897D823693A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084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EC1133-D9F7-425D-BBB9-78432353B1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360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4C63AD-3E8A-4906-9C43-0582DA57589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80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31FA1-2CA4-4D61-B96A-155D510C72C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048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936F36-B955-4B8D-9F06-BE6514690A3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189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8120EC-282F-4D13-A8BF-37258FF619C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5501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839EF1-B965-456D-894C-C4F7C8F61AB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9757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A0CA2-EEB0-4BD4-B24E-50B51246334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276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C6AE-C355-484D-8F94-3FD837B8350F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A16A3-7EE0-47C0-870E-4B71EAF2FE7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84DC8-1423-4EE3-A2D1-24FC591AA72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8181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022074-C4F3-4CCC-B63F-F24F5E22977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2361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D330B1-D9F6-4086-9DD5-12DFBCCB904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9479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FF6AC-4108-412D-9AE5-897D823693A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7573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EC1133-D9F7-425D-BBB9-78432353B1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0021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4C63AD-3E8A-4906-9C43-0582DA57589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4688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31FA1-2CA4-4D61-B96A-155D510C72C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7467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936F36-B955-4B8D-9F06-BE6514690A3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2460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8120EC-282F-4D13-A8BF-37258FF619C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759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839EF1-B965-456D-894C-C4F7C8F61AB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67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C6AE-C355-484D-8F94-3FD837B8350F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A16A3-7EE0-47C0-870E-4B71EAF2FE7A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A0CA2-EEB0-4BD4-B24E-50B51246334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0796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84DC8-1423-4EE3-A2D1-24FC591AA72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5675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022074-C4F3-4CCC-B63F-F24F5E22977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696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D330B1-D9F6-4086-9DD5-12DFBCCB904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5505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FF6AC-4108-412D-9AE5-897D823693A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3504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EC1133-D9F7-425D-BBB9-78432353B1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19849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4C63AD-3E8A-4906-9C43-0582DA57589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07054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31FA1-2CA4-4D61-B96A-155D510C72C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9792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936F36-B955-4B8D-9F06-BE6514690A3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0974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8120EC-282F-4D13-A8BF-37258FF619C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936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C6AE-C355-484D-8F94-3FD837B8350F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A16A3-7EE0-47C0-870E-4B71EAF2FE7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839EF1-B965-456D-894C-C4F7C8F61AB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20256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A0CA2-EEB0-4BD4-B24E-50B51246334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9567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84DC8-1423-4EE3-A2D1-24FC591AA72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48492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022074-C4F3-4CCC-B63F-F24F5E22977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97742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D330B1-D9F6-4086-9DD5-12DFBCCB904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95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C6AE-C355-484D-8F94-3FD837B8350F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A16A3-7EE0-47C0-870E-4B71EAF2FE7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C6AE-C355-484D-8F94-3FD837B8350F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A16A3-7EE0-47C0-870E-4B71EAF2FE7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C6AE-C355-484D-8F94-3FD837B8350F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A16A3-7EE0-47C0-870E-4B71EAF2FE7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C6AE-C355-484D-8F94-3FD837B8350F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A16A3-7EE0-47C0-870E-4B71EAF2FE7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C6AE-C355-484D-8F94-3FD837B8350F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ECA16A3-7EE0-47C0-870E-4B71EAF2FE7A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7CCC6AE-C355-484D-8F94-3FD837B8350F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ECA16A3-7EE0-47C0-870E-4B71EAF2FE7A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20EDC8-BE92-4A8B-AF1A-4A258ADD7DE9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272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20EDC8-BE92-4A8B-AF1A-4A258ADD7DE9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21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20EDC8-BE92-4A8B-AF1A-4A258ADD7DE9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153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4152" y="685800"/>
            <a:ext cx="7851648" cy="1828800"/>
          </a:xfrm>
        </p:spPr>
        <p:txBody>
          <a:bodyPr/>
          <a:lstStyle/>
          <a:p>
            <a:r>
              <a:rPr lang="en-US" dirty="0" smtClean="0"/>
              <a:t>Context Free Grammar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657600"/>
            <a:ext cx="7854696" cy="1752600"/>
          </a:xfrm>
        </p:spPr>
        <p:txBody>
          <a:bodyPr/>
          <a:lstStyle/>
          <a:p>
            <a:pPr algn="r"/>
            <a:r>
              <a:rPr lang="en-US" b="1" dirty="0" smtClean="0"/>
              <a:t>---</a:t>
            </a:r>
            <a:r>
              <a:rPr lang="en-US" b="1" dirty="0" err="1" smtClean="0"/>
              <a:t>Sakshi</a:t>
            </a:r>
            <a:r>
              <a:rPr lang="en-US" b="1" dirty="0" smtClean="0"/>
              <a:t> </a:t>
            </a:r>
            <a:r>
              <a:rPr lang="en-US" b="1" dirty="0" err="1" smtClean="0"/>
              <a:t>Surve</a:t>
            </a:r>
            <a:endParaRPr lang="en-IN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971800"/>
            <a:ext cx="3352800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9654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hlink"/>
                </a:solidFill>
              </a:rPr>
              <a:t>Example</a:t>
            </a:r>
            <a:r>
              <a:rPr lang="en-US" smtClean="0"/>
              <a:t>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 = {q, f,}</a:t>
            </a:r>
          </a:p>
          <a:p>
            <a:pPr eaLnBrk="1" hangingPunct="1"/>
            <a:r>
              <a:rPr lang="el-GR" smtClean="0"/>
              <a:t>Σ</a:t>
            </a:r>
            <a:r>
              <a:rPr lang="en-US" smtClean="0"/>
              <a:t> = {0, 1}</a:t>
            </a:r>
          </a:p>
          <a:p>
            <a:pPr eaLnBrk="1" hangingPunct="1"/>
            <a:r>
              <a:rPr lang="en-US" smtClean="0"/>
              <a:t>R = {q → 11q,  q → 00f, </a:t>
            </a:r>
          </a:p>
          <a:p>
            <a:pPr eaLnBrk="1" hangingPunct="1">
              <a:buFontTx/>
              <a:buNone/>
            </a:pPr>
            <a:r>
              <a:rPr lang="en-US" smtClean="0"/>
              <a:t>            f →  11f,   f → </a:t>
            </a:r>
            <a:r>
              <a:rPr lang="el-GR" smtClean="0"/>
              <a:t>ε</a:t>
            </a:r>
            <a:r>
              <a:rPr lang="en-US" smtClean="0"/>
              <a:t>      }</a:t>
            </a:r>
          </a:p>
          <a:p>
            <a:pPr eaLnBrk="1" hangingPunct="1"/>
            <a:r>
              <a:rPr lang="en-US" smtClean="0"/>
              <a:t>S = q</a:t>
            </a:r>
          </a:p>
          <a:p>
            <a:pPr eaLnBrk="1" hangingPunct="1"/>
            <a:r>
              <a:rPr lang="en-US" smtClean="0"/>
              <a:t>(R= {q → 11q | 00f, f → 11f | </a:t>
            </a:r>
            <a:r>
              <a:rPr lang="el-GR" smtClean="0"/>
              <a:t>ε</a:t>
            </a:r>
            <a:r>
              <a:rPr lang="en-US" smtClean="0"/>
              <a:t> })</a:t>
            </a:r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45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hlink"/>
                </a:solidFill>
              </a:rPr>
              <a:t>Example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eaLnBrk="1" hangingPunct="1"/>
            <a:r>
              <a:rPr lang="en-US" smtClean="0"/>
              <a:t>G = ({S}, {0,1}. {S → 0S1 | </a:t>
            </a:r>
            <a:r>
              <a:rPr lang="el-GR" smtClean="0"/>
              <a:t>ε</a:t>
            </a:r>
            <a:r>
              <a:rPr lang="en-US" smtClean="0"/>
              <a:t> }, S)</a:t>
            </a:r>
          </a:p>
          <a:p>
            <a:pPr eaLnBrk="1" hangingPunct="1"/>
            <a:r>
              <a:rPr lang="el-GR" smtClean="0"/>
              <a:t>ε</a:t>
            </a:r>
            <a:r>
              <a:rPr lang="en-US" smtClean="0"/>
              <a:t> in  L(G)  because  S   </a:t>
            </a:r>
            <a:r>
              <a:rPr lang="el-GR" smtClean="0"/>
              <a:t>ε</a:t>
            </a:r>
            <a:r>
              <a:rPr lang="en-US" smtClean="0"/>
              <a:t> .</a:t>
            </a:r>
          </a:p>
          <a:p>
            <a:pPr eaLnBrk="1" hangingPunct="1"/>
            <a:r>
              <a:rPr lang="en-US" smtClean="0"/>
              <a:t>01 in L(G) because  S    0S1   01.</a:t>
            </a:r>
          </a:p>
          <a:p>
            <a:pPr eaLnBrk="1" hangingPunct="1"/>
            <a:r>
              <a:rPr lang="en-US" smtClean="0"/>
              <a:t>0011 in L(G) because </a:t>
            </a:r>
          </a:p>
          <a:p>
            <a:pPr eaLnBrk="1" hangingPunct="1">
              <a:buFontTx/>
              <a:buNone/>
            </a:pPr>
            <a:r>
              <a:rPr lang="en-US" smtClean="0"/>
              <a:t>                S   0S1   00S11   0011.</a:t>
            </a:r>
          </a:p>
          <a:p>
            <a:pPr eaLnBrk="1" hangingPunct="1"/>
            <a:r>
              <a:rPr lang="en-US" smtClean="0"/>
              <a:t>0 1  in L(G)  because S   * 0  1  .</a:t>
            </a:r>
          </a:p>
          <a:p>
            <a:pPr eaLnBrk="1" hangingPunct="1"/>
            <a:r>
              <a:rPr lang="en-US" smtClean="0"/>
              <a:t>L(G) = {0 1 | n </a:t>
            </a:r>
            <a:r>
              <a:rPr lang="en-US" u="sng" smtClean="0"/>
              <a:t>&gt;</a:t>
            </a:r>
            <a:r>
              <a:rPr lang="en-US" smtClean="0"/>
              <a:t> 0}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066800" y="4419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1371600" y="4419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5867400" y="4495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6248400" y="4495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2438400" y="5029200"/>
            <a:ext cx="371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2743200" y="5029200"/>
            <a:ext cx="2952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12298" name="AutoShape 10"/>
          <p:cNvSpPr>
            <a:spLocks noChangeArrowheads="1"/>
          </p:cNvSpPr>
          <p:nvPr/>
        </p:nvSpPr>
        <p:spPr bwMode="auto">
          <a:xfrm>
            <a:off x="5257800" y="4114800"/>
            <a:ext cx="228600" cy="304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2299" name="AutoShape 11"/>
          <p:cNvSpPr>
            <a:spLocks noChangeArrowheads="1"/>
          </p:cNvSpPr>
          <p:nvPr/>
        </p:nvSpPr>
        <p:spPr bwMode="auto">
          <a:xfrm>
            <a:off x="3733800" y="4114800"/>
            <a:ext cx="228600" cy="304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2300" name="AutoShape 12"/>
          <p:cNvSpPr>
            <a:spLocks noChangeArrowheads="1"/>
          </p:cNvSpPr>
          <p:nvPr/>
        </p:nvSpPr>
        <p:spPr bwMode="auto">
          <a:xfrm>
            <a:off x="2667000" y="4114800"/>
            <a:ext cx="228600" cy="304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2301" name="AutoShape 13"/>
          <p:cNvSpPr>
            <a:spLocks noChangeArrowheads="1"/>
          </p:cNvSpPr>
          <p:nvPr/>
        </p:nvSpPr>
        <p:spPr bwMode="auto">
          <a:xfrm>
            <a:off x="6096000" y="2971800"/>
            <a:ext cx="228600" cy="304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2302" name="AutoShape 14"/>
          <p:cNvSpPr>
            <a:spLocks noChangeArrowheads="1"/>
          </p:cNvSpPr>
          <p:nvPr/>
        </p:nvSpPr>
        <p:spPr bwMode="auto">
          <a:xfrm>
            <a:off x="4953000" y="2971800"/>
            <a:ext cx="228600" cy="304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2303" name="AutoShape 15"/>
          <p:cNvSpPr>
            <a:spLocks noChangeArrowheads="1"/>
          </p:cNvSpPr>
          <p:nvPr/>
        </p:nvSpPr>
        <p:spPr bwMode="auto">
          <a:xfrm>
            <a:off x="4876800" y="2362200"/>
            <a:ext cx="228600" cy="304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2304" name="AutoShape 16"/>
          <p:cNvSpPr>
            <a:spLocks noChangeArrowheads="1"/>
          </p:cNvSpPr>
          <p:nvPr/>
        </p:nvSpPr>
        <p:spPr bwMode="auto">
          <a:xfrm>
            <a:off x="5181600" y="4648200"/>
            <a:ext cx="228600" cy="304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45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  <p:bldP spid="12292" grpId="0"/>
      <p:bldP spid="12293" grpId="0"/>
      <p:bldP spid="12294" grpId="0"/>
      <p:bldP spid="12295" grpId="0"/>
      <p:bldP spid="12296" grpId="0"/>
      <p:bldP spid="12297" grpId="0"/>
      <p:bldP spid="12298" grpId="0" animBg="1"/>
      <p:bldP spid="12299" grpId="0" animBg="1"/>
      <p:bldP spid="12300" grpId="0" animBg="1"/>
      <p:bldP spid="12301" grpId="0" animBg="1"/>
      <p:bldP spid="12302" grpId="0" animBg="1"/>
      <p:bldP spid="12303" grpId="0" animBg="1"/>
      <p:bldP spid="1230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hlink"/>
                </a:solidFill>
              </a:rPr>
              <a:t>How do we use rules?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10600" cy="4602163"/>
          </a:xfrm>
        </p:spPr>
        <p:txBody>
          <a:bodyPr/>
          <a:lstStyle/>
          <a:p>
            <a:pPr eaLnBrk="1" hangingPunct="1"/>
            <a:r>
              <a:rPr lang="en-US" smtClean="0"/>
              <a:t>If A → B, then xAy    xBy and we say that</a:t>
            </a:r>
          </a:p>
          <a:p>
            <a:pPr eaLnBrk="1" hangingPunct="1">
              <a:buFontTx/>
              <a:buNone/>
            </a:pPr>
            <a:r>
              <a:rPr lang="en-US" smtClean="0"/>
              <a:t>   </a:t>
            </a:r>
            <a:r>
              <a:rPr lang="en-US" smtClean="0">
                <a:solidFill>
                  <a:srgbClr val="FF3300"/>
                </a:solidFill>
              </a:rPr>
              <a:t>xAy derivates xBy</a:t>
            </a:r>
            <a:r>
              <a:rPr lang="en-US" smtClean="0"/>
              <a:t>.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r>
              <a:rPr lang="en-US" smtClean="0"/>
              <a:t>If  s   ···   t, then we write s  </a:t>
            </a:r>
            <a:r>
              <a:rPr lang="en-US" smtClean="0">
                <a:solidFill>
                  <a:srgbClr val="FF3300"/>
                </a:solidFill>
              </a:rPr>
              <a:t>*</a:t>
            </a:r>
            <a:r>
              <a:rPr lang="en-US" smtClean="0"/>
              <a:t> t.</a:t>
            </a:r>
          </a:p>
          <a:p>
            <a:pPr eaLnBrk="1" hangingPunct="1"/>
            <a:r>
              <a:rPr lang="en-US" smtClean="0"/>
              <a:t>A string x in </a:t>
            </a:r>
            <a:r>
              <a:rPr lang="el-GR" smtClean="0"/>
              <a:t>Σ</a:t>
            </a:r>
            <a:r>
              <a:rPr lang="en-US" smtClean="0"/>
              <a:t>* is generated by G=(V,</a:t>
            </a:r>
            <a:r>
              <a:rPr lang="el-GR" smtClean="0"/>
              <a:t>Σ</a:t>
            </a:r>
            <a:r>
              <a:rPr lang="en-US" smtClean="0"/>
              <a:t>,R,S)</a:t>
            </a:r>
          </a:p>
          <a:p>
            <a:pPr eaLnBrk="1" hangingPunct="1">
              <a:buFontTx/>
              <a:buNone/>
            </a:pPr>
            <a:r>
              <a:rPr lang="en-US" smtClean="0"/>
              <a:t>   if S   * x.</a:t>
            </a:r>
          </a:p>
          <a:p>
            <a:pPr eaLnBrk="1" hangingPunct="1"/>
            <a:r>
              <a:rPr lang="en-US" smtClean="0"/>
              <a:t>L(G) = { x in </a:t>
            </a:r>
            <a:r>
              <a:rPr lang="el-GR" smtClean="0"/>
              <a:t>Σ</a:t>
            </a:r>
            <a:r>
              <a:rPr lang="en-US" smtClean="0"/>
              <a:t>* | S   * x}.</a:t>
            </a:r>
            <a:endParaRPr lang="el-GR" smtClean="0"/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4114800" y="5257800"/>
            <a:ext cx="214313" cy="25717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4114800" y="1752600"/>
            <a:ext cx="214313" cy="25717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126" name="AutoShape 6"/>
          <p:cNvSpPr>
            <a:spLocks noChangeArrowheads="1"/>
          </p:cNvSpPr>
          <p:nvPr/>
        </p:nvSpPr>
        <p:spPr bwMode="auto">
          <a:xfrm>
            <a:off x="5486400" y="3505200"/>
            <a:ext cx="214313" cy="25717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127" name="AutoShape 7"/>
          <p:cNvSpPr>
            <a:spLocks noChangeArrowheads="1"/>
          </p:cNvSpPr>
          <p:nvPr/>
        </p:nvSpPr>
        <p:spPr bwMode="auto">
          <a:xfrm>
            <a:off x="2057400" y="3505200"/>
            <a:ext cx="214313" cy="25717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128" name="AutoShape 8"/>
          <p:cNvSpPr>
            <a:spLocks noChangeArrowheads="1"/>
          </p:cNvSpPr>
          <p:nvPr/>
        </p:nvSpPr>
        <p:spPr bwMode="auto">
          <a:xfrm>
            <a:off x="1371600" y="3505200"/>
            <a:ext cx="214313" cy="25717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129" name="AutoShape 9"/>
          <p:cNvSpPr>
            <a:spLocks noChangeArrowheads="1"/>
          </p:cNvSpPr>
          <p:nvPr/>
        </p:nvSpPr>
        <p:spPr bwMode="auto">
          <a:xfrm>
            <a:off x="1371600" y="4648200"/>
            <a:ext cx="214313" cy="25717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23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hlink"/>
                </a:solidFill>
              </a:rPr>
              <a:t>Example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eaLnBrk="1" hangingPunct="1"/>
            <a:r>
              <a:rPr lang="en-US" smtClean="0"/>
              <a:t>G = ({S}, {0,1}. {S → 0S1 | </a:t>
            </a:r>
            <a:r>
              <a:rPr lang="el-GR" smtClean="0"/>
              <a:t>ε</a:t>
            </a:r>
            <a:r>
              <a:rPr lang="en-US" smtClean="0"/>
              <a:t> }, S)</a:t>
            </a:r>
          </a:p>
          <a:p>
            <a:pPr eaLnBrk="1" hangingPunct="1"/>
            <a:r>
              <a:rPr lang="el-GR" smtClean="0"/>
              <a:t>ε</a:t>
            </a:r>
            <a:r>
              <a:rPr lang="en-US" smtClean="0"/>
              <a:t> in  L(G)  because  S   </a:t>
            </a:r>
            <a:r>
              <a:rPr lang="el-GR" smtClean="0"/>
              <a:t>ε</a:t>
            </a:r>
            <a:r>
              <a:rPr lang="en-US" smtClean="0"/>
              <a:t> .</a:t>
            </a:r>
          </a:p>
          <a:p>
            <a:pPr eaLnBrk="1" hangingPunct="1"/>
            <a:r>
              <a:rPr lang="en-US" smtClean="0"/>
              <a:t>01 in L(G) because  S    0S1   01.</a:t>
            </a:r>
          </a:p>
          <a:p>
            <a:pPr eaLnBrk="1" hangingPunct="1"/>
            <a:r>
              <a:rPr lang="en-US" smtClean="0"/>
              <a:t>0011 in L(G) because </a:t>
            </a:r>
          </a:p>
          <a:p>
            <a:pPr eaLnBrk="1" hangingPunct="1">
              <a:buFontTx/>
              <a:buNone/>
            </a:pPr>
            <a:r>
              <a:rPr lang="en-US" smtClean="0"/>
              <a:t>                S   0S1   00S11   0011.</a:t>
            </a:r>
          </a:p>
          <a:p>
            <a:pPr eaLnBrk="1" hangingPunct="1"/>
            <a:r>
              <a:rPr lang="en-US" smtClean="0"/>
              <a:t>0 1  in L(G)  because S   * 0  1  .</a:t>
            </a:r>
          </a:p>
          <a:p>
            <a:pPr eaLnBrk="1" hangingPunct="1"/>
            <a:r>
              <a:rPr lang="en-US" smtClean="0"/>
              <a:t>L(G) = {0 1 | n </a:t>
            </a:r>
            <a:r>
              <a:rPr lang="en-US" u="sng" smtClean="0"/>
              <a:t>&gt;</a:t>
            </a:r>
            <a:r>
              <a:rPr lang="en-US" smtClean="0"/>
              <a:t> 0}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066800" y="4419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n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1371600" y="4419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n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5867400" y="4495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n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6248400" y="4495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n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2438400" y="5029200"/>
            <a:ext cx="371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n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2743200" y="5029200"/>
            <a:ext cx="2952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n</a:t>
            </a:r>
          </a:p>
        </p:txBody>
      </p:sp>
      <p:sp>
        <p:nvSpPr>
          <p:cNvPr id="12298" name="AutoShape 10"/>
          <p:cNvSpPr>
            <a:spLocks noChangeArrowheads="1"/>
          </p:cNvSpPr>
          <p:nvPr/>
        </p:nvSpPr>
        <p:spPr bwMode="auto">
          <a:xfrm>
            <a:off x="5257800" y="4114800"/>
            <a:ext cx="228600" cy="304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AutoShape 11"/>
          <p:cNvSpPr>
            <a:spLocks noChangeArrowheads="1"/>
          </p:cNvSpPr>
          <p:nvPr/>
        </p:nvSpPr>
        <p:spPr bwMode="auto">
          <a:xfrm>
            <a:off x="3733800" y="4114800"/>
            <a:ext cx="228600" cy="304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AutoShape 12"/>
          <p:cNvSpPr>
            <a:spLocks noChangeArrowheads="1"/>
          </p:cNvSpPr>
          <p:nvPr/>
        </p:nvSpPr>
        <p:spPr bwMode="auto">
          <a:xfrm>
            <a:off x="2667000" y="4114800"/>
            <a:ext cx="228600" cy="304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1" name="AutoShape 13"/>
          <p:cNvSpPr>
            <a:spLocks noChangeArrowheads="1"/>
          </p:cNvSpPr>
          <p:nvPr/>
        </p:nvSpPr>
        <p:spPr bwMode="auto">
          <a:xfrm>
            <a:off x="6096000" y="2971800"/>
            <a:ext cx="228600" cy="304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2" name="AutoShape 14"/>
          <p:cNvSpPr>
            <a:spLocks noChangeArrowheads="1"/>
          </p:cNvSpPr>
          <p:nvPr/>
        </p:nvSpPr>
        <p:spPr bwMode="auto">
          <a:xfrm>
            <a:off x="4953000" y="2971800"/>
            <a:ext cx="228600" cy="304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3" name="AutoShape 15"/>
          <p:cNvSpPr>
            <a:spLocks noChangeArrowheads="1"/>
          </p:cNvSpPr>
          <p:nvPr/>
        </p:nvSpPr>
        <p:spPr bwMode="auto">
          <a:xfrm>
            <a:off x="4876800" y="2362200"/>
            <a:ext cx="228600" cy="304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4" name="AutoShape 16"/>
          <p:cNvSpPr>
            <a:spLocks noChangeArrowheads="1"/>
          </p:cNvSpPr>
          <p:nvPr/>
        </p:nvSpPr>
        <p:spPr bwMode="auto">
          <a:xfrm>
            <a:off x="5181600" y="4648200"/>
            <a:ext cx="228600" cy="304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2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  <p:bldP spid="12292" grpId="0"/>
      <p:bldP spid="12293" grpId="0"/>
      <p:bldP spid="12294" grpId="0"/>
      <p:bldP spid="12295" grpId="0"/>
      <p:bldP spid="12296" grpId="0"/>
      <p:bldP spid="12297" grpId="0"/>
      <p:bldP spid="12298" grpId="0" animBg="1"/>
      <p:bldP spid="12299" grpId="0" animBg="1"/>
      <p:bldP spid="12300" grpId="0" animBg="1"/>
      <p:bldP spid="12301" grpId="0" animBg="1"/>
      <p:bldP spid="12302" grpId="0" animBg="1"/>
      <p:bldP spid="12303" grpId="0" animBg="1"/>
      <p:bldP spid="1230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1143000"/>
          </a:xfrm>
        </p:spPr>
        <p:txBody>
          <a:bodyPr/>
          <a:lstStyle/>
          <a:p>
            <a:r>
              <a:rPr lang="en-US" b="1" dirty="0" smtClean="0"/>
              <a:t>Grammar 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Grammar is finite set of formal rules for generating syntactically correct sentences.</a:t>
            </a:r>
          </a:p>
          <a:p>
            <a:r>
              <a:rPr lang="en-US" sz="2400" dirty="0" smtClean="0"/>
              <a:t>Any language requires Grammar , which defines correct statement formats or constructs allowed for that language </a:t>
            </a:r>
          </a:p>
          <a:p>
            <a:r>
              <a:rPr lang="en-US" sz="2400" dirty="0" smtClean="0"/>
              <a:t>Hence, grammar is called as </a:t>
            </a:r>
            <a:r>
              <a:rPr lang="en-US" sz="2400" b="1" i="1" dirty="0" smtClean="0"/>
              <a:t>Syntactic Definition </a:t>
            </a:r>
            <a:r>
              <a:rPr lang="en-US" sz="2400" dirty="0" smtClean="0"/>
              <a:t>of the language</a:t>
            </a:r>
          </a:p>
          <a:p>
            <a:r>
              <a:rPr lang="en-US" sz="2400" dirty="0" smtClean="0"/>
              <a:t>Here, we are to discuss grammar for formal languages , CFG (Context Free Grammar)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7506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Constitutes of Grammar :</a:t>
            </a:r>
            <a:endParaRPr lang="en-IN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389120"/>
          </a:xfrm>
        </p:spPr>
        <p:txBody>
          <a:bodyPr/>
          <a:lstStyle/>
          <a:p>
            <a:r>
              <a:rPr lang="en-US" dirty="0" smtClean="0"/>
              <a:t>Grammar consists of two types of symbols :</a:t>
            </a:r>
          </a:p>
          <a:p>
            <a:pPr lvl="1"/>
            <a:r>
              <a:rPr lang="en-US" dirty="0" smtClean="0"/>
              <a:t>Terminals</a:t>
            </a:r>
          </a:p>
          <a:p>
            <a:pPr lvl="1"/>
            <a:r>
              <a:rPr lang="en-US" dirty="0" smtClean="0"/>
              <a:t>Non Terminals</a:t>
            </a:r>
          </a:p>
          <a:p>
            <a:endParaRPr lang="en-US" dirty="0" smtClean="0"/>
          </a:p>
          <a:p>
            <a:r>
              <a:rPr lang="en-US" dirty="0" smtClean="0"/>
              <a:t>Terminals are part of Generated Sentence</a:t>
            </a:r>
          </a:p>
          <a:p>
            <a:endParaRPr lang="en-US" dirty="0" smtClean="0"/>
          </a:p>
          <a:p>
            <a:r>
              <a:rPr lang="en-US" dirty="0" smtClean="0"/>
              <a:t>Non Terminals are NOT part of Sentence, but, of generation of Sentence</a:t>
            </a:r>
          </a:p>
          <a:p>
            <a:endParaRPr lang="en-US" dirty="0" smtClean="0"/>
          </a:p>
          <a:p>
            <a:pPr marL="667512" lvl="2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573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 Terminals are essential for declaring the rules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These rules are called </a:t>
            </a:r>
            <a:r>
              <a:rPr lang="en-US" b="1" i="1" dirty="0" smtClean="0"/>
              <a:t>Production Rules</a:t>
            </a:r>
          </a:p>
          <a:p>
            <a:endParaRPr lang="en-US" dirty="0"/>
          </a:p>
          <a:p>
            <a:r>
              <a:rPr lang="en-US" dirty="0" smtClean="0"/>
              <a:t>A grammar that is based on the Constituent structure is called </a:t>
            </a:r>
            <a:r>
              <a:rPr lang="en-US" b="1" i="1" dirty="0" smtClean="0"/>
              <a:t>“Constituent Structure Grammar” </a:t>
            </a:r>
            <a:r>
              <a:rPr lang="en-US" dirty="0" smtClean="0"/>
              <a:t>or </a:t>
            </a:r>
            <a:r>
              <a:rPr lang="en-US" b="1" i="1" dirty="0" smtClean="0"/>
              <a:t>“Phase Structure Grammar”</a:t>
            </a:r>
          </a:p>
          <a:p>
            <a:endParaRPr lang="en-US" dirty="0"/>
          </a:p>
          <a:p>
            <a:r>
              <a:rPr lang="en-US" dirty="0" smtClean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334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b="1" dirty="0" smtClean="0"/>
              <a:t>Context </a:t>
            </a:r>
            <a:r>
              <a:rPr lang="en-US" b="1" smtClean="0"/>
              <a:t>Free Grammar 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Phase Structure Grammar is defined by a </a:t>
            </a:r>
            <a:r>
              <a:rPr lang="en-US" dirty="0" err="1" smtClean="0"/>
              <a:t>quardruple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G = { V, T, P, S }</a:t>
            </a:r>
          </a:p>
          <a:p>
            <a:pPr marL="0" indent="0">
              <a:buNone/>
            </a:pPr>
            <a:r>
              <a:rPr lang="en-US" dirty="0" smtClean="0"/>
              <a:t>Where,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 : Finite set of Non Terminals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 : Finite set of Terminals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 : Start Symbol ( S is a Non Terminal)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 : Finite set of Productions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775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/>
              <a:t>Definition :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467599" cy="4724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810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7200"/>
            <a:ext cx="83058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955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0"/>
            <a:ext cx="6096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879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8229599" cy="5105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985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211</TotalTime>
  <Words>423</Words>
  <Application>Microsoft Office PowerPoint</Application>
  <PresentationFormat>On-screen Show (4:3)</PresentationFormat>
  <Paragraphs>76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Flow</vt:lpstr>
      <vt:lpstr>Default Design</vt:lpstr>
      <vt:lpstr>1_Default Design</vt:lpstr>
      <vt:lpstr>2_Default Design</vt:lpstr>
      <vt:lpstr>Context Free Grammar</vt:lpstr>
      <vt:lpstr>Grammar :</vt:lpstr>
      <vt:lpstr>Constitutes of Grammar :</vt:lpstr>
      <vt:lpstr>PowerPoint Presentation</vt:lpstr>
      <vt:lpstr>Context Free Grammar :</vt:lpstr>
      <vt:lpstr>Definition :</vt:lpstr>
      <vt:lpstr>PowerPoint Presentation</vt:lpstr>
      <vt:lpstr>PowerPoint Presentation</vt:lpstr>
      <vt:lpstr>PowerPoint Presentation</vt:lpstr>
      <vt:lpstr>Example </vt:lpstr>
      <vt:lpstr>Example</vt:lpstr>
      <vt:lpstr>How do we use rules?</vt:lpstr>
      <vt:lpstr>Example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 Free Grammar</dc:title>
  <dc:creator>abc</dc:creator>
  <cp:lastModifiedBy>abc</cp:lastModifiedBy>
  <cp:revision>12</cp:revision>
  <dcterms:created xsi:type="dcterms:W3CDTF">2020-08-14T10:42:39Z</dcterms:created>
  <dcterms:modified xsi:type="dcterms:W3CDTF">2021-08-31T14:11:43Z</dcterms:modified>
</cp:coreProperties>
</file>