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257" r:id="rId5"/>
    <p:sldId id="270" r:id="rId6"/>
    <p:sldId id="274" r:id="rId7"/>
    <p:sldId id="275" r:id="rId8"/>
    <p:sldId id="289" r:id="rId9"/>
    <p:sldId id="294" r:id="rId10"/>
    <p:sldId id="273" r:id="rId11"/>
    <p:sldId id="276" r:id="rId12"/>
    <p:sldId id="290" r:id="rId13"/>
    <p:sldId id="291" r:id="rId14"/>
    <p:sldId id="302" r:id="rId15"/>
    <p:sldId id="292" r:id="rId16"/>
    <p:sldId id="293" r:id="rId17"/>
    <p:sldId id="295" r:id="rId18"/>
    <p:sldId id="297" r:id="rId19"/>
    <p:sldId id="300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9848" y="1371600"/>
            <a:ext cx="7851648" cy="1828800"/>
          </a:xfrm>
        </p:spPr>
        <p:txBody>
          <a:bodyPr/>
          <a:lstStyle/>
          <a:p>
            <a:r>
              <a:rPr lang="en-US" dirty="0" smtClean="0"/>
              <a:t>GNF  </a:t>
            </a:r>
            <a:r>
              <a:rPr lang="en-US" smtClean="0"/>
              <a:t>(Lemma 1 )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04" y="3733800"/>
            <a:ext cx="7854696" cy="1752600"/>
          </a:xfrm>
        </p:spPr>
        <p:txBody>
          <a:bodyPr/>
          <a:lstStyle/>
          <a:p>
            <a:r>
              <a:rPr lang="en-US" b="1" dirty="0" smtClean="0"/>
              <a:t>---</a:t>
            </a:r>
            <a:r>
              <a:rPr lang="en-US" b="1" dirty="0" err="1" smtClean="0"/>
              <a:t>Sakshi</a:t>
            </a:r>
            <a:r>
              <a:rPr lang="en-US" b="1" dirty="0" smtClean="0"/>
              <a:t>   </a:t>
            </a:r>
            <a:r>
              <a:rPr lang="en-US" b="1" dirty="0" err="1" smtClean="0"/>
              <a:t>Surve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1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2</a:t>
            </a:r>
            <a:r>
              <a:rPr lang="en-US" sz="3200" b="1" dirty="0" smtClean="0"/>
              <a:t>. Find GNF equivalent to given CFG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S</a:t>
            </a:r>
            <a:r>
              <a:rPr lang="en-US" sz="3200" b="1" dirty="0" smtClean="0">
                <a:sym typeface="Wingdings" pitchFamily="2" charset="2"/>
              </a:rPr>
              <a:t> AB</a:t>
            </a:r>
            <a:br>
              <a:rPr lang="en-US" sz="3200" b="1" dirty="0" smtClean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 </a:t>
            </a:r>
            <a:r>
              <a:rPr lang="en-US" sz="3200" b="1" dirty="0" smtClean="0">
                <a:sym typeface="Wingdings" pitchFamily="2" charset="2"/>
              </a:rPr>
              <a:t>        A 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r>
              <a:rPr lang="en-US" sz="3200" b="1" dirty="0" smtClean="0">
                <a:sym typeface="Wingdings" pitchFamily="2" charset="2"/>
              </a:rPr>
              <a:t> | </a:t>
            </a:r>
            <a:r>
              <a:rPr lang="en-US" sz="3200" b="1" dirty="0" err="1" smtClean="0">
                <a:sym typeface="Wingdings" pitchFamily="2" charset="2"/>
              </a:rPr>
              <a:t>bB</a:t>
            </a:r>
            <a:r>
              <a:rPr lang="en-US" sz="3200" b="1" dirty="0" smtClean="0">
                <a:sym typeface="Wingdings" pitchFamily="2" charset="2"/>
              </a:rPr>
              <a:t> | b</a:t>
            </a:r>
            <a:br>
              <a:rPr lang="en-US" sz="3200" b="1" dirty="0" smtClean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 </a:t>
            </a:r>
            <a:r>
              <a:rPr lang="en-US" sz="3200" b="1" dirty="0" smtClean="0">
                <a:sym typeface="Wingdings" pitchFamily="2" charset="2"/>
              </a:rPr>
              <a:t>        </a:t>
            </a:r>
            <a:r>
              <a:rPr lang="en-US" sz="3200" b="1" dirty="0" err="1" smtClean="0">
                <a:sym typeface="Wingdings" pitchFamily="2" charset="2"/>
              </a:rPr>
              <a:t>B</a:t>
            </a:r>
            <a:r>
              <a:rPr lang="en-US" sz="3200" b="1" dirty="0" smtClean="0">
                <a:sym typeface="Wingdings" pitchFamily="2" charset="2"/>
              </a:rPr>
              <a:t>  b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Grammar is simplified</a:t>
            </a:r>
          </a:p>
          <a:p>
            <a:r>
              <a:rPr lang="en-US" b="1" dirty="0" smtClean="0"/>
              <a:t>Step 2 : </a:t>
            </a:r>
            <a:r>
              <a:rPr lang="en-US" dirty="0" smtClean="0"/>
              <a:t>Checking for each production for GNF</a:t>
            </a:r>
          </a:p>
          <a:p>
            <a:pPr marL="850392" lvl="1" indent="-457200">
              <a:buAutoNum type="alphaLcParenR"/>
            </a:pPr>
            <a:r>
              <a:rPr lang="en-US" dirty="0" smtClean="0"/>
              <a:t>B</a:t>
            </a:r>
            <a:r>
              <a:rPr lang="en-US" dirty="0" smtClean="0">
                <a:sym typeface="Wingdings" pitchFamily="2" charset="2"/>
              </a:rPr>
              <a:t> b             …………….1           in GNF</a:t>
            </a:r>
          </a:p>
          <a:p>
            <a:pPr marL="850392" lvl="1" indent="-457200">
              <a:buAutoNum type="alphaLcParenR"/>
            </a:pPr>
            <a:r>
              <a:rPr lang="en-US" dirty="0" smtClean="0">
                <a:sym typeface="Wingdings" pitchFamily="2" charset="2"/>
              </a:rPr>
              <a:t>A </a:t>
            </a:r>
            <a:r>
              <a:rPr lang="en-US" dirty="0" err="1" smtClean="0">
                <a:sym typeface="Wingdings" pitchFamily="2" charset="2"/>
              </a:rPr>
              <a:t>aA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bB</a:t>
            </a:r>
            <a:r>
              <a:rPr lang="en-US" dirty="0" smtClean="0">
                <a:sym typeface="Wingdings" pitchFamily="2" charset="2"/>
              </a:rPr>
              <a:t> | b     ……………2       in GNF</a:t>
            </a:r>
          </a:p>
          <a:p>
            <a:pPr marL="850392" lvl="1" indent="-457200">
              <a:buAutoNum type="alphaLcParenR"/>
            </a:pPr>
            <a:r>
              <a:rPr lang="en-US" dirty="0" smtClean="0">
                <a:sym typeface="Wingdings" pitchFamily="2" charset="2"/>
              </a:rPr>
              <a:t>S AB                Not in GNF</a:t>
            </a:r>
          </a:p>
          <a:p>
            <a:pPr marL="667512" lvl="2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Applying Lemma 1 , substituting all productions of A in S …we get,</a:t>
            </a:r>
          </a:p>
          <a:p>
            <a:pPr marL="667512" lvl="2" indent="0">
              <a:buNone/>
            </a:pPr>
            <a:endParaRPr lang="en-US" sz="2400" dirty="0">
              <a:sym typeface="Wingdings" pitchFamily="2" charset="2"/>
            </a:endParaRPr>
          </a:p>
          <a:p>
            <a:pPr marL="667512" lvl="2" indent="0">
              <a:buNone/>
            </a:pPr>
            <a:r>
              <a:rPr lang="en-US" sz="2400" dirty="0" smtClean="0">
                <a:sym typeface="Wingdings" pitchFamily="2" charset="2"/>
              </a:rPr>
              <a:t>S </a:t>
            </a:r>
            <a:r>
              <a:rPr lang="en-US" sz="2400" dirty="0" err="1" smtClean="0">
                <a:sym typeface="Wingdings" pitchFamily="2" charset="2"/>
              </a:rPr>
              <a:t>aAB</a:t>
            </a:r>
            <a:r>
              <a:rPr lang="en-US" sz="2400" dirty="0" smtClean="0">
                <a:sym typeface="Wingdings" pitchFamily="2" charset="2"/>
              </a:rPr>
              <a:t> | </a:t>
            </a:r>
            <a:r>
              <a:rPr lang="en-US" sz="2400" dirty="0" err="1" smtClean="0">
                <a:sym typeface="Wingdings" pitchFamily="2" charset="2"/>
              </a:rPr>
              <a:t>bBB</a:t>
            </a:r>
            <a:r>
              <a:rPr lang="en-US" sz="2400" dirty="0" smtClean="0">
                <a:sym typeface="Wingdings" pitchFamily="2" charset="2"/>
              </a:rPr>
              <a:t> | </a:t>
            </a:r>
            <a:r>
              <a:rPr lang="en-US" sz="2400" dirty="0" err="1" smtClean="0">
                <a:sym typeface="Wingdings" pitchFamily="2" charset="2"/>
              </a:rPr>
              <a:t>bB</a:t>
            </a:r>
            <a:r>
              <a:rPr lang="en-US" sz="2400" dirty="0" smtClean="0">
                <a:sym typeface="Wingdings" pitchFamily="2" charset="2"/>
              </a:rPr>
              <a:t> …………..3       in GNF</a:t>
            </a:r>
            <a:endParaRPr lang="en-US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Hence, the new grammar G’ in GNF is :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G’ = { (S, A, B) , S , P, (a , b)}</a:t>
            </a: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P</a:t>
            </a:r>
            <a:r>
              <a:rPr lang="en-US" dirty="0" smtClean="0">
                <a:sym typeface="Wingdings" pitchFamily="2" charset="2"/>
              </a:rPr>
              <a:t>    S  </a:t>
            </a:r>
            <a:r>
              <a:rPr lang="en-US" dirty="0" err="1" smtClean="0">
                <a:sym typeface="Wingdings" pitchFamily="2" charset="2"/>
              </a:rPr>
              <a:t>aAB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bBB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bB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    A  </a:t>
            </a:r>
            <a:r>
              <a:rPr lang="en-US" dirty="0" err="1" smtClean="0">
                <a:sym typeface="Wingdings" pitchFamily="2" charset="2"/>
              </a:rPr>
              <a:t>aA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bB</a:t>
            </a:r>
            <a:r>
              <a:rPr lang="en-US" dirty="0" smtClean="0">
                <a:sym typeface="Wingdings" pitchFamily="2" charset="2"/>
              </a:rPr>
              <a:t> | b</a:t>
            </a: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    B  b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1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3</a:t>
            </a:r>
            <a:r>
              <a:rPr lang="en-US" sz="3200" b="1" dirty="0" smtClean="0"/>
              <a:t>. Find GNF of the grammar given below </a:t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S</a:t>
            </a:r>
            <a:r>
              <a:rPr lang="en-US" sz="3200" b="1" dirty="0" smtClean="0">
                <a:sym typeface="Wingdings" pitchFamily="2" charset="2"/>
              </a:rPr>
              <a:t> </a:t>
            </a:r>
            <a:r>
              <a:rPr lang="en-US" sz="3200" b="1" dirty="0" err="1" smtClean="0">
                <a:sym typeface="Wingdings" pitchFamily="2" charset="2"/>
              </a:rPr>
              <a:t>ABAb</a:t>
            </a:r>
            <a:r>
              <a:rPr lang="en-US" sz="3200" b="1" dirty="0" smtClean="0">
                <a:sym typeface="Wingdings" pitchFamily="2" charset="2"/>
              </a:rPr>
              <a:t> | </a:t>
            </a:r>
            <a:r>
              <a:rPr lang="en-US" sz="3200" b="1" dirty="0" err="1" smtClean="0">
                <a:sym typeface="Wingdings" pitchFamily="2" charset="2"/>
              </a:rPr>
              <a:t>ab</a:t>
            </a:r>
            <a:r>
              <a:rPr lang="en-US" sz="3200" b="1" dirty="0" smtClean="0">
                <a:sym typeface="Wingdings" pitchFamily="2" charset="2"/>
              </a:rPr>
              <a:t/>
            </a:r>
            <a:br>
              <a:rPr lang="en-US" sz="3200" b="1" dirty="0" smtClean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	</a:t>
            </a:r>
            <a:r>
              <a:rPr lang="en-US" sz="3200" b="1" dirty="0" smtClean="0">
                <a:sym typeface="Wingdings" pitchFamily="2" charset="2"/>
              </a:rPr>
              <a:t>B  ABA | a</a:t>
            </a:r>
            <a:br>
              <a:rPr lang="en-US" sz="3200" b="1" dirty="0" smtClean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	</a:t>
            </a:r>
            <a:r>
              <a:rPr lang="en-US" sz="3200" b="1" dirty="0" smtClean="0">
                <a:sym typeface="Wingdings" pitchFamily="2" charset="2"/>
              </a:rPr>
              <a:t>A  a | b</a:t>
            </a:r>
            <a:endParaRPr lang="en-IN" sz="3200" b="1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Considering each production and converting to GNF</a:t>
            </a:r>
          </a:p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 a | b  ……….. 1     in GNF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B ABA | a</a:t>
            </a:r>
          </a:p>
          <a:p>
            <a:pPr marL="0" indent="0">
              <a:buFont typeface="Wingdings 2"/>
              <a:buNone/>
            </a:pPr>
            <a:r>
              <a:rPr lang="en-US" dirty="0" smtClean="0">
                <a:sym typeface="Wingdings" pitchFamily="2" charset="2"/>
              </a:rPr>
              <a:t>  Substituting A  a and A  b in above production using Lemma 1</a:t>
            </a:r>
          </a:p>
          <a:p>
            <a:pPr marL="0" indent="0">
              <a:buFont typeface="Wingdings 2"/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Font typeface="Wingdings 2"/>
              <a:buNone/>
            </a:pPr>
            <a:r>
              <a:rPr lang="en-US" dirty="0" smtClean="0">
                <a:sym typeface="Wingdings" pitchFamily="2" charset="2"/>
              </a:rPr>
              <a:t>B  </a:t>
            </a:r>
            <a:r>
              <a:rPr lang="en-US" dirty="0" err="1" smtClean="0">
                <a:sym typeface="Wingdings" pitchFamily="2" charset="2"/>
              </a:rPr>
              <a:t>aBA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bBA</a:t>
            </a:r>
            <a:r>
              <a:rPr lang="en-US" dirty="0" smtClean="0">
                <a:sym typeface="Wingdings" pitchFamily="2" charset="2"/>
              </a:rPr>
              <a:t> | a ………………… 2    is in GNF</a:t>
            </a:r>
          </a:p>
          <a:p>
            <a:pPr marL="0" indent="0">
              <a:buFont typeface="Wingdings 2"/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52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production S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ABAb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 err="1">
                <a:sym typeface="Wingdings" pitchFamily="2" charset="2"/>
              </a:rPr>
              <a:t>ab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Introducing a non terminal </a:t>
            </a:r>
            <a:r>
              <a:rPr lang="en-US" dirty="0" err="1" smtClean="0">
                <a:sym typeface="Wingdings" pitchFamily="2" charset="2"/>
              </a:rPr>
              <a:t>Cb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S ABAC | </a:t>
            </a:r>
            <a:r>
              <a:rPr lang="en-US" dirty="0" err="1" smtClean="0">
                <a:sym typeface="Wingdings" pitchFamily="2" charset="2"/>
              </a:rPr>
              <a:t>aC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	S </a:t>
            </a:r>
            <a:r>
              <a:rPr lang="en-US" dirty="0" err="1" smtClean="0">
                <a:sym typeface="Wingdings" pitchFamily="2" charset="2"/>
              </a:rPr>
              <a:t>aC</a:t>
            </a:r>
            <a:r>
              <a:rPr lang="en-US" dirty="0" smtClean="0">
                <a:sym typeface="Wingdings" pitchFamily="2" charset="2"/>
              </a:rPr>
              <a:t>            ………...3    in GNF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S ABAC    Not in GNF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Substituting productions of A </a:t>
            </a:r>
            <a:r>
              <a:rPr lang="en-US" dirty="0">
                <a:sym typeface="Wingdings" pitchFamily="2" charset="2"/>
              </a:rPr>
              <a:t>in above production using Lemma </a:t>
            </a:r>
            <a:r>
              <a:rPr lang="en-US" dirty="0" smtClean="0">
                <a:sym typeface="Wingdings" pitchFamily="2" charset="2"/>
              </a:rPr>
              <a:t>1 , we get 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	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aBAC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bBAC</a:t>
            </a:r>
            <a:r>
              <a:rPr lang="en-US" dirty="0" smtClean="0">
                <a:sym typeface="Wingdings" pitchFamily="2" charset="2"/>
              </a:rPr>
              <a:t>    …………. 4 in GNF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5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Hence, the new grammar G’ in GNF is :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G’ = { (S, A, B, C) , S , P, (a , b)}</a:t>
            </a:r>
          </a:p>
          <a:p>
            <a:pPr marL="393192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 smtClean="0">
                <a:sym typeface="Wingdings" pitchFamily="2" charset="2"/>
              </a:rPr>
              <a:t>    </a:t>
            </a:r>
            <a:r>
              <a:rPr lang="en-US" dirty="0">
                <a:sym typeface="Wingdings" pitchFamily="2" charset="2"/>
              </a:rPr>
              <a:t>S  </a:t>
            </a:r>
            <a:r>
              <a:rPr lang="en-US" dirty="0" err="1">
                <a:sym typeface="Wingdings" pitchFamily="2" charset="2"/>
              </a:rPr>
              <a:t>aBAC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bBAC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aC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B  </a:t>
            </a:r>
            <a:r>
              <a:rPr lang="en-US" dirty="0" err="1">
                <a:sym typeface="Wingdings" pitchFamily="2" charset="2"/>
              </a:rPr>
              <a:t>aBA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bBA</a:t>
            </a:r>
            <a:r>
              <a:rPr lang="en-US" dirty="0">
                <a:sym typeface="Wingdings" pitchFamily="2" charset="2"/>
              </a:rPr>
              <a:t>| a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a | 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C  b </a:t>
            </a:r>
          </a:p>
          <a:p>
            <a:pPr marL="393192" lvl="1" indent="0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1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. Find </a:t>
            </a:r>
            <a:r>
              <a:rPr lang="en-US" sz="3200" b="1" dirty="0"/>
              <a:t>GNF of the grammar given below </a:t>
            </a:r>
            <a:br>
              <a:rPr lang="en-US" sz="3200" b="1" dirty="0"/>
            </a:br>
            <a:r>
              <a:rPr lang="en-US" sz="3200" b="1" dirty="0"/>
              <a:t>	S</a:t>
            </a:r>
            <a:r>
              <a:rPr lang="en-US" sz="3200" b="1" dirty="0">
                <a:sym typeface="Wingdings" pitchFamily="2" charset="2"/>
              </a:rPr>
              <a:t> </a:t>
            </a:r>
            <a:r>
              <a:rPr lang="en-US" sz="3200" b="1" dirty="0" smtClean="0">
                <a:sym typeface="Wingdings" pitchFamily="2" charset="2"/>
              </a:rPr>
              <a:t>XX1 </a:t>
            </a:r>
            <a:r>
              <a:rPr lang="en-US" sz="3200" b="1" dirty="0">
                <a:sym typeface="Wingdings" pitchFamily="2" charset="2"/>
              </a:rPr>
              <a:t>| </a:t>
            </a:r>
            <a:r>
              <a:rPr lang="en-US" sz="3200" b="1" dirty="0" smtClean="0">
                <a:sym typeface="Wingdings" pitchFamily="2" charset="2"/>
              </a:rPr>
              <a:t>0</a:t>
            </a:r>
            <a:r>
              <a:rPr lang="en-US" sz="3200" b="1" dirty="0">
                <a:sym typeface="Wingdings" pitchFamily="2" charset="2"/>
              </a:rPr>
              <a:t/>
            </a:r>
            <a:br>
              <a:rPr lang="en-US" sz="3200" b="1" dirty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	</a:t>
            </a:r>
            <a:r>
              <a:rPr lang="en-US" sz="3200" b="1" dirty="0" smtClean="0">
                <a:sym typeface="Wingdings" pitchFamily="2" charset="2"/>
              </a:rPr>
              <a:t>X </a:t>
            </a:r>
            <a:r>
              <a:rPr lang="en-US" sz="3200" b="1" dirty="0">
                <a:sym typeface="Wingdings" pitchFamily="2" charset="2"/>
              </a:rPr>
              <a:t> </a:t>
            </a:r>
            <a:r>
              <a:rPr lang="en-US" sz="3200" b="1" dirty="0" smtClean="0">
                <a:sym typeface="Wingdings" pitchFamily="2" charset="2"/>
              </a:rPr>
              <a:t>00X | Y</a:t>
            </a:r>
            <a:r>
              <a:rPr lang="en-US" sz="3200" b="1" dirty="0">
                <a:sym typeface="Wingdings" pitchFamily="2" charset="2"/>
              </a:rPr>
              <a:t/>
            </a:r>
            <a:br>
              <a:rPr lang="en-US" sz="3200" b="1" dirty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	</a:t>
            </a:r>
            <a:r>
              <a:rPr lang="en-US" sz="3200" b="1" dirty="0" smtClean="0">
                <a:sym typeface="Wingdings" pitchFamily="2" charset="2"/>
              </a:rPr>
              <a:t>Y  1X1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Removing the Unit Production X</a:t>
            </a:r>
            <a:r>
              <a:rPr lang="en-US" dirty="0" smtClean="0">
                <a:sym typeface="Wingdings" pitchFamily="2" charset="2"/>
              </a:rPr>
              <a:t>Y , the grammar becomes,</a:t>
            </a:r>
          </a:p>
          <a:p>
            <a:pPr marL="393192" lvl="1" indent="0">
              <a:buNone/>
            </a:pPr>
            <a:r>
              <a:rPr lang="en-US" dirty="0" smtClean="0">
                <a:sym typeface="Wingdings" pitchFamily="2" charset="2"/>
              </a:rPr>
              <a:t>	S XX1 | 0</a:t>
            </a:r>
            <a:endParaRPr lang="en-IN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X  00X | 1X1</a:t>
            </a:r>
          </a:p>
          <a:p>
            <a:pPr marL="393192" lvl="1" indent="0">
              <a:buNone/>
            </a:pPr>
            <a:endParaRPr lang="en-US" dirty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dirty="0" smtClean="0">
                <a:sym typeface="Wingdings" pitchFamily="2" charset="2"/>
              </a:rPr>
              <a:t>Introducing  Non Terminals  A1 , and B 0 </a:t>
            </a: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S XXA | 0</a:t>
            </a: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X  0BX | 1XA</a:t>
            </a:r>
          </a:p>
          <a:p>
            <a:pPr marL="393192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dirty="0" smtClean="0">
                <a:sym typeface="Wingdings" pitchFamily="2" charset="2"/>
              </a:rPr>
              <a:t>X 0BX </a:t>
            </a:r>
            <a:r>
              <a:rPr lang="en-US" dirty="0">
                <a:sym typeface="Wingdings" pitchFamily="2" charset="2"/>
              </a:rPr>
              <a:t>| </a:t>
            </a:r>
            <a:r>
              <a:rPr lang="en-US" dirty="0" smtClean="0">
                <a:sym typeface="Wingdings" pitchFamily="2" charset="2"/>
              </a:rPr>
              <a:t>1XA ……………..1   in GNF</a:t>
            </a:r>
          </a:p>
          <a:p>
            <a:pPr marL="393192" lvl="1" indent="0">
              <a:buNone/>
            </a:pPr>
            <a:r>
              <a:rPr lang="en-US" dirty="0" smtClean="0">
                <a:sym typeface="Wingdings" pitchFamily="2" charset="2"/>
              </a:rPr>
              <a:t>A1  …………… 2      in GNF</a:t>
            </a:r>
          </a:p>
          <a:p>
            <a:pPr marL="393192" lvl="1" indent="0">
              <a:buNone/>
            </a:pPr>
            <a:r>
              <a:rPr lang="en-US" dirty="0" smtClean="0">
                <a:sym typeface="Wingdings" pitchFamily="2" charset="2"/>
              </a:rPr>
              <a:t>B0 ……………. 3     in GNF</a:t>
            </a:r>
            <a:endParaRPr lang="en-US" dirty="0">
              <a:sym typeface="Wingdings" pitchFamily="2" charset="2"/>
            </a:endParaRPr>
          </a:p>
          <a:p>
            <a:pPr marL="393192" lvl="1" indent="0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15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sym typeface="Wingdings" pitchFamily="2" charset="2"/>
              </a:rPr>
              <a:t>S </a:t>
            </a:r>
            <a:r>
              <a:rPr lang="en-US" dirty="0" smtClean="0">
                <a:sym typeface="Wingdings" pitchFamily="2" charset="2"/>
              </a:rPr>
              <a:t>XXA </a:t>
            </a:r>
            <a:r>
              <a:rPr lang="en-US" dirty="0">
                <a:sym typeface="Wingdings" pitchFamily="2" charset="2"/>
              </a:rPr>
              <a:t>| </a:t>
            </a:r>
            <a:r>
              <a:rPr lang="en-US" dirty="0" smtClean="0">
                <a:sym typeface="Wingdings" pitchFamily="2" charset="2"/>
              </a:rPr>
              <a:t>0     Not in GNF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>
              <a:sym typeface="Wingdings" pitchFamily="2" charset="2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sym typeface="Wingdings" pitchFamily="2" charset="2"/>
              </a:rPr>
              <a:t>Substituting </a:t>
            </a:r>
            <a:r>
              <a:rPr lang="en-US" dirty="0" smtClean="0">
                <a:sym typeface="Wingdings" pitchFamily="2" charset="2"/>
              </a:rPr>
              <a:t>productions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dirty="0" smtClean="0">
                <a:sym typeface="Wingdings" pitchFamily="2" charset="2"/>
              </a:rPr>
              <a:t>X </a:t>
            </a:r>
            <a:r>
              <a:rPr lang="en-US" dirty="0">
                <a:sym typeface="Wingdings" pitchFamily="2" charset="2"/>
              </a:rPr>
              <a:t>in above production using Lemma 1 , we </a:t>
            </a:r>
            <a:r>
              <a:rPr lang="en-US" dirty="0" smtClean="0">
                <a:sym typeface="Wingdings" pitchFamily="2" charset="2"/>
              </a:rPr>
              <a:t>get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S  0BXXA | 1XAXA | 0 ………. 3    in GNF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/>
              <a:t>Hence, the new grammar G’ in GNF is :</a:t>
            </a:r>
          </a:p>
          <a:p>
            <a:pPr marL="0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/>
              <a:t>G’ = { (S, A, B, C) , S , P, (a , b)}</a:t>
            </a:r>
          </a:p>
          <a:p>
            <a:pPr marL="393192" lvl="1" indent="0">
              <a:buNone/>
            </a:pPr>
            <a:endParaRPr lang="en-US" dirty="0"/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US" dirty="0"/>
              <a:t>P</a:t>
            </a:r>
            <a:r>
              <a:rPr lang="en-US" dirty="0">
                <a:sym typeface="Wingdings" pitchFamily="2" charset="2"/>
              </a:rPr>
              <a:t>    S  0BXXA | 1XAXA | 0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US" dirty="0">
                <a:sym typeface="Wingdings" pitchFamily="2" charset="2"/>
              </a:rPr>
              <a:t>	X 0BX | 1XA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US" dirty="0">
                <a:sym typeface="Wingdings" pitchFamily="2" charset="2"/>
              </a:rPr>
              <a:t>	A 1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US" dirty="0">
                <a:sym typeface="Wingdings" pitchFamily="2" charset="2"/>
              </a:rPr>
              <a:t>	B0</a:t>
            </a: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9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/>
              <a:t> Grammar is simplified </a:t>
            </a:r>
            <a:endParaRPr lang="en-US" sz="2400" dirty="0" smtClean="0"/>
          </a:p>
          <a:p>
            <a:r>
              <a:rPr lang="en-US" sz="2400" dirty="0" smtClean="0"/>
              <a:t>Add a new Non terminal C as C </a:t>
            </a:r>
            <a:r>
              <a:rPr lang="en-US" sz="2400" dirty="0" smtClean="0">
                <a:sym typeface="Wingdings" pitchFamily="2" charset="2"/>
              </a:rPr>
              <a:t> b</a:t>
            </a:r>
          </a:p>
          <a:p>
            <a:r>
              <a:rPr lang="en-US" sz="2400" dirty="0" smtClean="0">
                <a:sym typeface="Wingdings" pitchFamily="2" charset="2"/>
              </a:rPr>
              <a:t>G becomes </a:t>
            </a:r>
            <a:r>
              <a:rPr lang="en-IN" sz="2400" dirty="0" smtClean="0">
                <a:sym typeface="Wingdings" pitchFamily="2" charset="2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S  AB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  BSB | BB | b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B  </a:t>
            </a:r>
            <a:r>
              <a:rPr lang="en-US" sz="2400" dirty="0" err="1" smtClean="0">
                <a:sym typeface="Wingdings" pitchFamily="2" charset="2"/>
              </a:rPr>
              <a:t>aAC</a:t>
            </a:r>
            <a:r>
              <a:rPr lang="en-US" sz="2400" dirty="0" smtClean="0">
                <a:sym typeface="Wingdings" pitchFamily="2" charset="2"/>
              </a:rPr>
              <a:t> | a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C  b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5</a:t>
            </a:r>
            <a:r>
              <a:rPr lang="en-US" sz="3200" b="1" dirty="0" smtClean="0"/>
              <a:t>. Find GNF equivalent to given CFG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S</a:t>
            </a:r>
            <a:r>
              <a:rPr lang="en-US" sz="3200" b="1" dirty="0" smtClean="0">
                <a:sym typeface="Wingdings" pitchFamily="2" charset="2"/>
              </a:rPr>
              <a:t> AB</a:t>
            </a:r>
            <a:br>
              <a:rPr lang="en-US" sz="3200" b="1" dirty="0" smtClean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 </a:t>
            </a:r>
            <a:r>
              <a:rPr lang="en-US" sz="3200" b="1" dirty="0" smtClean="0">
                <a:sym typeface="Wingdings" pitchFamily="2" charset="2"/>
              </a:rPr>
              <a:t>        A BSB| BB | b</a:t>
            </a:r>
            <a:br>
              <a:rPr lang="en-US" sz="3200" b="1" dirty="0" smtClean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 </a:t>
            </a:r>
            <a:r>
              <a:rPr lang="en-US" sz="3200" b="1" dirty="0" smtClean="0">
                <a:sym typeface="Wingdings" pitchFamily="2" charset="2"/>
              </a:rPr>
              <a:t>        </a:t>
            </a:r>
            <a:r>
              <a:rPr lang="en-US" sz="3200" b="1" dirty="0" err="1" smtClean="0">
                <a:sym typeface="Wingdings" pitchFamily="2" charset="2"/>
              </a:rPr>
              <a:t>B</a:t>
            </a:r>
            <a:r>
              <a:rPr lang="en-US" sz="3200" b="1" dirty="0" smtClean="0">
                <a:sym typeface="Wingdings" pitchFamily="2" charset="2"/>
              </a:rPr>
              <a:t>  </a:t>
            </a:r>
            <a:r>
              <a:rPr lang="en-US" sz="3200" b="1" dirty="0" err="1" smtClean="0">
                <a:sym typeface="Wingdings" pitchFamily="2" charset="2"/>
              </a:rPr>
              <a:t>aAb</a:t>
            </a:r>
            <a:r>
              <a:rPr lang="en-US" sz="3200" b="1" dirty="0" smtClean="0">
                <a:sym typeface="Wingdings" pitchFamily="2" charset="2"/>
              </a:rPr>
              <a:t> | a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516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 </a:t>
            </a:r>
            <a:r>
              <a:rPr lang="en-US" dirty="0" smtClean="0">
                <a:sym typeface="Wingdings" pitchFamily="2" charset="2"/>
              </a:rPr>
              <a:t> b ………..  1    in GNF</a:t>
            </a:r>
          </a:p>
          <a:p>
            <a:r>
              <a:rPr lang="en-US" dirty="0" smtClean="0">
                <a:sym typeface="Wingdings" pitchFamily="2" charset="2"/>
              </a:rPr>
              <a:t>B  </a:t>
            </a:r>
            <a:r>
              <a:rPr lang="en-US" dirty="0" err="1" smtClean="0">
                <a:sym typeface="Wingdings" pitchFamily="2" charset="2"/>
              </a:rPr>
              <a:t>aAC</a:t>
            </a:r>
            <a:r>
              <a:rPr lang="en-US" dirty="0" smtClean="0">
                <a:sym typeface="Wingdings" pitchFamily="2" charset="2"/>
              </a:rPr>
              <a:t> | a   ……….  2     in GNF</a:t>
            </a:r>
          </a:p>
          <a:p>
            <a:r>
              <a:rPr lang="en-US" b="1" dirty="0" smtClean="0">
                <a:sym typeface="Wingdings" pitchFamily="2" charset="2"/>
              </a:rPr>
              <a:t>A  BSB | BB ……  Not in GNF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 smtClean="0">
                <a:sym typeface="Wingdings" pitchFamily="2" charset="2"/>
              </a:rPr>
              <a:t>    Substituting </a:t>
            </a:r>
            <a:r>
              <a:rPr lang="en-US" dirty="0">
                <a:sym typeface="Wingdings" pitchFamily="2" charset="2"/>
              </a:rPr>
              <a:t>productions of </a:t>
            </a:r>
            <a:r>
              <a:rPr lang="en-US" dirty="0" smtClean="0">
                <a:sym typeface="Wingdings" pitchFamily="2" charset="2"/>
              </a:rPr>
              <a:t>B </a:t>
            </a:r>
            <a:r>
              <a:rPr lang="en-US" dirty="0">
                <a:sym typeface="Wingdings" pitchFamily="2" charset="2"/>
              </a:rPr>
              <a:t>in above production </a:t>
            </a:r>
            <a:r>
              <a:rPr lang="en-US" dirty="0" smtClean="0">
                <a:sym typeface="Wingdings" pitchFamily="2" charset="2"/>
              </a:rPr>
              <a:t>using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</a:t>
            </a:r>
            <a:r>
              <a:rPr lang="en-US" dirty="0">
                <a:sym typeface="Wingdings" pitchFamily="2" charset="2"/>
              </a:rPr>
              <a:t>Lemma 1 , we </a:t>
            </a:r>
            <a:r>
              <a:rPr lang="en-US" dirty="0" smtClean="0">
                <a:sym typeface="Wingdings" pitchFamily="2" charset="2"/>
              </a:rPr>
              <a:t>get…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 smtClean="0">
                <a:sym typeface="Wingdings" pitchFamily="2" charset="2"/>
              </a:rPr>
              <a:t>	A  </a:t>
            </a:r>
            <a:r>
              <a:rPr lang="en-US" dirty="0" err="1" smtClean="0">
                <a:sym typeface="Wingdings" pitchFamily="2" charset="2"/>
              </a:rPr>
              <a:t>aACSB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aSB</a:t>
            </a:r>
            <a:r>
              <a:rPr lang="en-US" dirty="0" smtClean="0">
                <a:sym typeface="Wingdings" pitchFamily="2" charset="2"/>
              </a:rPr>
              <a:t>  | </a:t>
            </a:r>
            <a:r>
              <a:rPr lang="en-US" dirty="0" err="1" smtClean="0">
                <a:sym typeface="Wingdings" pitchFamily="2" charset="2"/>
              </a:rPr>
              <a:t>aACB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aB</a:t>
            </a:r>
            <a:r>
              <a:rPr lang="en-US" dirty="0" smtClean="0">
                <a:sym typeface="Wingdings" pitchFamily="2" charset="2"/>
              </a:rPr>
              <a:t> | b   ……………. 3   in GNF</a:t>
            </a:r>
          </a:p>
          <a:p>
            <a:pPr marL="342900" lvl="1" indent="-342900">
              <a:buClr>
                <a:schemeClr val="accent3"/>
              </a:buClr>
              <a:buSzPct val="95000"/>
            </a:pPr>
            <a:endParaRPr lang="en-US" dirty="0" smtClean="0">
              <a:sym typeface="Wingdings" pitchFamily="2" charset="2"/>
            </a:endParaRPr>
          </a:p>
          <a:p>
            <a:pPr marL="342900" lvl="1" indent="-342900">
              <a:buClr>
                <a:schemeClr val="accent3"/>
              </a:buClr>
              <a:buSzPct val="95000"/>
            </a:pPr>
            <a:r>
              <a:rPr lang="en-US" b="1" dirty="0" smtClean="0">
                <a:sym typeface="Wingdings" pitchFamily="2" charset="2"/>
              </a:rPr>
              <a:t>S </a:t>
            </a:r>
            <a:r>
              <a:rPr lang="en-US" b="1" dirty="0">
                <a:sym typeface="Wingdings" pitchFamily="2" charset="2"/>
              </a:rPr>
              <a:t> AB ….not in </a:t>
            </a:r>
            <a:r>
              <a:rPr lang="en-US" b="1" dirty="0" smtClean="0">
                <a:sym typeface="Wingdings" pitchFamily="2" charset="2"/>
              </a:rPr>
              <a:t>GNF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 smtClean="0">
                <a:sym typeface="Wingdings" pitchFamily="2" charset="2"/>
              </a:rPr>
              <a:t>     Substituting </a:t>
            </a:r>
            <a:r>
              <a:rPr lang="en-US" dirty="0">
                <a:sym typeface="Wingdings" pitchFamily="2" charset="2"/>
              </a:rPr>
              <a:t>productions of </a:t>
            </a:r>
            <a:r>
              <a:rPr lang="en-US" dirty="0" smtClean="0">
                <a:sym typeface="Wingdings" pitchFamily="2" charset="2"/>
              </a:rPr>
              <a:t>A </a:t>
            </a:r>
            <a:r>
              <a:rPr lang="en-US" dirty="0">
                <a:sym typeface="Wingdings" pitchFamily="2" charset="2"/>
              </a:rPr>
              <a:t>in above production using </a:t>
            </a:r>
            <a:endParaRPr lang="en-US" dirty="0" smtClean="0">
              <a:sym typeface="Wingdings" pitchFamily="2" charset="2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Lemma </a:t>
            </a:r>
            <a:r>
              <a:rPr lang="en-US" dirty="0">
                <a:sym typeface="Wingdings" pitchFamily="2" charset="2"/>
              </a:rPr>
              <a:t>1 , we get</a:t>
            </a:r>
            <a:r>
              <a:rPr lang="en-US" dirty="0" smtClean="0">
                <a:sym typeface="Wingdings" pitchFamily="2" charset="2"/>
              </a:rPr>
              <a:t>…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dirty="0">
              <a:sym typeface="Wingdings" pitchFamily="2" charset="2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 smtClean="0">
                <a:sym typeface="Wingdings" pitchFamily="2" charset="2"/>
              </a:rPr>
              <a:t>           S  </a:t>
            </a:r>
            <a:r>
              <a:rPr lang="en-US" dirty="0" err="1" smtClean="0">
                <a:sym typeface="Wingdings" pitchFamily="2" charset="2"/>
              </a:rPr>
              <a:t>aACSBB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aSBB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aACBB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aBB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bB</a:t>
            </a:r>
            <a:r>
              <a:rPr lang="en-US" dirty="0" smtClean="0">
                <a:sym typeface="Wingdings" pitchFamily="2" charset="2"/>
              </a:rPr>
              <a:t>  ……… 4 in GNF 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2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r>
              <a:rPr lang="en-US" dirty="0" smtClean="0"/>
              <a:t>Hence, the new grammar G’ in GNF is :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G’ = { (S, A, B, C) , S , P, (a , b)}</a:t>
            </a: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P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>
                <a:sym typeface="Wingdings" pitchFamily="2" charset="2"/>
              </a:rPr>
              <a:t>S  </a:t>
            </a:r>
            <a:r>
              <a:rPr lang="en-US" dirty="0" err="1">
                <a:sym typeface="Wingdings" pitchFamily="2" charset="2"/>
              </a:rPr>
              <a:t>aACSBB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aSBB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aACBB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aBB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bB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  </a:t>
            </a:r>
            <a:r>
              <a:rPr lang="en-US" dirty="0" err="1">
                <a:sym typeface="Wingdings" pitchFamily="2" charset="2"/>
              </a:rPr>
              <a:t>aACSB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aSB</a:t>
            </a:r>
            <a:r>
              <a:rPr lang="en-US" dirty="0">
                <a:sym typeface="Wingdings" pitchFamily="2" charset="2"/>
              </a:rPr>
              <a:t>  | </a:t>
            </a:r>
            <a:r>
              <a:rPr lang="en-US" dirty="0" err="1">
                <a:sym typeface="Wingdings" pitchFamily="2" charset="2"/>
              </a:rPr>
              <a:t>aACB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aB</a:t>
            </a:r>
            <a:r>
              <a:rPr lang="en-US" dirty="0">
                <a:sym typeface="Wingdings" pitchFamily="2" charset="2"/>
              </a:rPr>
              <a:t> | b </a:t>
            </a:r>
            <a:endParaRPr lang="en-US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	 B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aAC</a:t>
            </a:r>
            <a:r>
              <a:rPr lang="en-US" dirty="0">
                <a:sym typeface="Wingdings" pitchFamily="2" charset="2"/>
              </a:rPr>
              <a:t> | a </a:t>
            </a:r>
            <a:endParaRPr lang="en-US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dirty="0" smtClean="0"/>
              <a:t>	 C </a:t>
            </a:r>
            <a:r>
              <a:rPr lang="en-US" dirty="0">
                <a:sym typeface="Wingdings" pitchFamily="2" charset="2"/>
              </a:rPr>
              <a:t> b </a:t>
            </a:r>
            <a:r>
              <a:rPr lang="en-US" dirty="0" smtClean="0">
                <a:sym typeface="Wingdings" pitchFamily="2" charset="2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5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Normal Forms:</a:t>
            </a:r>
            <a:endParaRPr lang="en-IN" sz="32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6871" y="1594248"/>
            <a:ext cx="8640442" cy="349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6501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Roboto Condensed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   By reducing the grammar, the grammar gets minimized but does not get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rgbClr val="303030"/>
                </a:solidFill>
                <a:latin typeface="Arimo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303030"/>
                </a:solidFill>
                <a:latin typeface="Arimo"/>
                <a:cs typeface="Arial" pitchFamily="34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standardized.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Arim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    This is because the RHS of productions have no specific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Arim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    In order to standardize the grammar, normalization is performed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rgbClr val="303030"/>
                </a:solidFill>
                <a:latin typeface="Arimo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303030"/>
                </a:solidFill>
                <a:latin typeface="Arimo"/>
                <a:cs typeface="Arial" pitchFamily="34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normal 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 pitchFamily="2" charset="2"/>
              </a:rPr>
              <a:t> a, </a:t>
            </a:r>
            <a:r>
              <a:rPr lang="en-US" dirty="0" err="1" smtClean="0">
                <a:sym typeface="Wingdings" pitchFamily="2" charset="2"/>
              </a:rPr>
              <a:t>Db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SAB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 err="1" smtClean="0">
                <a:sym typeface="Wingdings" pitchFamily="2" charset="2"/>
              </a:rPr>
              <a:t>AaBC</a:t>
            </a:r>
            <a:r>
              <a:rPr lang="en-US" dirty="0" smtClean="0">
                <a:sym typeface="Wingdings" pitchFamily="2" charset="2"/>
              </a:rPr>
              <a:t> | a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B </a:t>
            </a:r>
            <a:r>
              <a:rPr lang="en-US" dirty="0" err="1" smtClean="0">
                <a:sym typeface="Wingdings" pitchFamily="2" charset="2"/>
              </a:rPr>
              <a:t>aAD</a:t>
            </a:r>
            <a:r>
              <a:rPr lang="en-US" dirty="0" smtClean="0">
                <a:sym typeface="Wingdings" pitchFamily="2" charset="2"/>
              </a:rPr>
              <a:t> | b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Final Productions : 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S </a:t>
            </a:r>
            <a:r>
              <a:rPr lang="en-US" dirty="0" err="1" smtClean="0">
                <a:sym typeface="Wingdings" pitchFamily="2" charset="2"/>
              </a:rPr>
              <a:t>aBCB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dirty="0" err="1" smtClean="0">
                <a:sym typeface="Wingdings" pitchFamily="2" charset="2"/>
              </a:rPr>
              <a:t>aB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AaBC</a:t>
            </a:r>
            <a:r>
              <a:rPr lang="en-US" dirty="0">
                <a:sym typeface="Wingdings" pitchFamily="2" charset="2"/>
              </a:rPr>
              <a:t> | a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aAD</a:t>
            </a:r>
            <a:r>
              <a:rPr lang="en-US" dirty="0">
                <a:sym typeface="Wingdings" pitchFamily="2" charset="2"/>
              </a:rPr>
              <a:t> | b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6</a:t>
            </a:r>
            <a:r>
              <a:rPr lang="en-US" sz="3200" b="1" dirty="0" smtClean="0"/>
              <a:t>. Find GNF equivalent to given CFG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S</a:t>
            </a:r>
            <a:r>
              <a:rPr lang="en-US" sz="3200" b="1" dirty="0" smtClean="0">
                <a:sym typeface="Wingdings" pitchFamily="2" charset="2"/>
              </a:rPr>
              <a:t> AB</a:t>
            </a:r>
            <a:br>
              <a:rPr lang="en-US" sz="3200" b="1" dirty="0" smtClean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 </a:t>
            </a:r>
            <a:r>
              <a:rPr lang="en-US" sz="3200" b="1" dirty="0" smtClean="0">
                <a:sym typeface="Wingdings" pitchFamily="2" charset="2"/>
              </a:rPr>
              <a:t>        A </a:t>
            </a:r>
            <a:r>
              <a:rPr lang="en-US" sz="3200" b="1" dirty="0" err="1" smtClean="0">
                <a:sym typeface="Wingdings" pitchFamily="2" charset="2"/>
              </a:rPr>
              <a:t>aBa</a:t>
            </a:r>
            <a:r>
              <a:rPr lang="en-US" sz="3200" b="1" dirty="0" smtClean="0">
                <a:sym typeface="Wingdings" pitchFamily="2" charset="2"/>
              </a:rPr>
              <a:t>| a</a:t>
            </a:r>
            <a:br>
              <a:rPr lang="en-US" sz="3200" b="1" dirty="0" smtClean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 </a:t>
            </a:r>
            <a:r>
              <a:rPr lang="en-US" sz="3200" b="1" dirty="0" smtClean="0">
                <a:sym typeface="Wingdings" pitchFamily="2" charset="2"/>
              </a:rPr>
              <a:t>        B  </a:t>
            </a:r>
            <a:r>
              <a:rPr lang="en-US" sz="3200" b="1" dirty="0" err="1" smtClean="0">
                <a:sym typeface="Wingdings" pitchFamily="2" charset="2"/>
              </a:rPr>
              <a:t>aAb</a:t>
            </a:r>
            <a:r>
              <a:rPr lang="en-US" sz="3200" b="1" dirty="0" smtClean="0">
                <a:sym typeface="Wingdings" pitchFamily="2" charset="2"/>
              </a:rPr>
              <a:t> | b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849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Chomsky Normal Form | Normal Forms in Automata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467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Greibach</a:t>
            </a:r>
            <a:r>
              <a:rPr lang="en-US" sz="3200" b="1" dirty="0"/>
              <a:t> Normal Form (GNF</a:t>
            </a:r>
            <a:r>
              <a:rPr lang="en-US" sz="3200" b="1" dirty="0" smtClean="0"/>
              <a:t>) :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GNF </a:t>
            </a:r>
            <a:r>
              <a:rPr lang="en-US" sz="2000" dirty="0"/>
              <a:t>stands for </a:t>
            </a:r>
            <a:r>
              <a:rPr lang="en-US" sz="2000" b="1" dirty="0" err="1" smtClean="0"/>
              <a:t>Greibach</a:t>
            </a:r>
            <a:r>
              <a:rPr lang="en-US" sz="2000" b="1" dirty="0" smtClean="0"/>
              <a:t> Normal </a:t>
            </a:r>
            <a:r>
              <a:rPr lang="en-US" sz="2000" b="1" dirty="0"/>
              <a:t>F</a:t>
            </a:r>
            <a:r>
              <a:rPr lang="en-US" sz="2000" b="1" dirty="0" smtClean="0"/>
              <a:t>orm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CFG(context free grammar) is in GNF(</a:t>
            </a:r>
            <a:r>
              <a:rPr lang="en-US" sz="2000" dirty="0" err="1"/>
              <a:t>Greibach</a:t>
            </a:r>
            <a:r>
              <a:rPr lang="en-US" sz="2000" dirty="0"/>
              <a:t> normal form) if all the production rules satisfy one of the following conditions: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dirty="0" smtClean="0"/>
              <a:t>A </a:t>
            </a:r>
            <a:r>
              <a:rPr lang="en-US" sz="2000" dirty="0"/>
              <a:t>non-terminal generating a terminal. </a:t>
            </a:r>
            <a:endParaRPr lang="en-US" sz="2000" dirty="0" smtClean="0"/>
          </a:p>
          <a:p>
            <a:pPr lvl="2" algn="just"/>
            <a:r>
              <a:rPr lang="en-US" sz="2000" dirty="0" smtClean="0"/>
              <a:t>A </a:t>
            </a:r>
            <a:r>
              <a:rPr lang="en-US" sz="2000" dirty="0"/>
              <a:t>→ a.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dirty="0" smtClean="0"/>
              <a:t>A </a:t>
            </a:r>
            <a:r>
              <a:rPr lang="en-US" sz="2000" dirty="0"/>
              <a:t>non-terminal generating a terminal which is followed by any number of non-terminals. </a:t>
            </a:r>
            <a:endParaRPr lang="en-US" sz="2000" dirty="0" smtClean="0"/>
          </a:p>
          <a:p>
            <a:pPr lvl="2" algn="just"/>
            <a:r>
              <a:rPr lang="en-US" sz="2000" dirty="0" smtClean="0"/>
              <a:t>S </a:t>
            </a:r>
            <a:r>
              <a:rPr lang="en-US" sz="2000" dirty="0"/>
              <a:t>→ </a:t>
            </a:r>
            <a:r>
              <a:rPr lang="en-US" sz="2000" dirty="0" err="1" smtClean="0"/>
              <a:t>aA</a:t>
            </a:r>
            <a:r>
              <a:rPr lang="en-US" sz="2000" dirty="0" smtClean="0"/>
              <a:t>.                           </a:t>
            </a:r>
          </a:p>
          <a:p>
            <a:pPr lvl="2" algn="just"/>
            <a:r>
              <a:rPr lang="en-IN" sz="2000" dirty="0" smtClean="0"/>
              <a:t>A </a:t>
            </a:r>
            <a:r>
              <a:rPr lang="en-IN" sz="2000" dirty="0"/>
              <a:t>→ bD</a:t>
            </a:r>
            <a:r>
              <a:rPr lang="en-IN" sz="2000" baseline="-25000" dirty="0"/>
              <a:t>1</a:t>
            </a:r>
            <a:r>
              <a:rPr lang="en-IN" sz="2000" dirty="0"/>
              <a:t>…</a:t>
            </a:r>
            <a:r>
              <a:rPr lang="en-IN" sz="2000" dirty="0" err="1"/>
              <a:t>D</a:t>
            </a:r>
            <a:r>
              <a:rPr lang="en-IN" sz="2000" baseline="-25000" dirty="0" err="1"/>
              <a:t>n</a:t>
            </a:r>
            <a:endParaRPr lang="en-US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72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Lemma 1:  Substitution Rule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G is a grammar with productions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Ba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  B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| B</a:t>
            </a:r>
            <a:r>
              <a:rPr lang="en-US" baseline="-25000" dirty="0" smtClean="0">
                <a:sym typeface="Wingdings" pitchFamily="2" charset="2"/>
              </a:rPr>
              <a:t>2 </a:t>
            </a:r>
            <a:r>
              <a:rPr lang="en-US" dirty="0" smtClean="0">
                <a:sym typeface="Wingdings" pitchFamily="2" charset="2"/>
              </a:rPr>
              <a:t>| B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| …</a:t>
            </a:r>
            <a:r>
              <a:rPr lang="en-US" dirty="0" err="1" smtClean="0">
                <a:sym typeface="Wingdings" pitchFamily="2" charset="2"/>
              </a:rPr>
              <a:t>B</a:t>
            </a:r>
            <a:r>
              <a:rPr lang="en-US" baseline="-25000" dirty="0" err="1" smtClean="0">
                <a:sym typeface="Wingdings" pitchFamily="2" charset="2"/>
              </a:rPr>
              <a:t>n</a:t>
            </a:r>
            <a:endParaRPr lang="en-US" baseline="-25000" dirty="0" smtClean="0">
              <a:sym typeface="Wingdings" pitchFamily="2" charset="2"/>
            </a:endParaRPr>
          </a:p>
          <a:p>
            <a:pPr marL="393192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dirty="0" smtClean="0">
                <a:sym typeface="Wingdings" pitchFamily="2" charset="2"/>
              </a:rPr>
              <a:t>Then, the CFG can be converted to GNF as </a:t>
            </a:r>
          </a:p>
          <a:p>
            <a:pPr marL="393192" lvl="1" indent="0">
              <a:buNone/>
            </a:pPr>
            <a:r>
              <a:rPr lang="en-US" dirty="0" smtClean="0"/>
              <a:t>	A </a:t>
            </a:r>
            <a:r>
              <a:rPr lang="en-US" dirty="0" smtClean="0">
                <a:sym typeface="Wingdings" pitchFamily="2" charset="2"/>
              </a:rPr>
              <a:t> B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a | B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a | …..</a:t>
            </a:r>
            <a:r>
              <a:rPr lang="en-US" dirty="0" err="1" smtClean="0">
                <a:sym typeface="Wingdings" pitchFamily="2" charset="2"/>
              </a:rPr>
              <a:t>B</a:t>
            </a:r>
            <a:r>
              <a:rPr lang="en-US" baseline="-25000" dirty="0" err="1" smtClean="0">
                <a:sym typeface="Wingdings" pitchFamily="2" charset="2"/>
              </a:rPr>
              <a:t>n</a:t>
            </a:r>
            <a:r>
              <a:rPr lang="en-US" dirty="0" err="1" smtClean="0">
                <a:sym typeface="Wingdings" pitchFamily="2" charset="2"/>
              </a:rPr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Lemma 2 : Removal of Left Recursion 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is applicable for removing Left Recursion present in the Grammar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smtClean="0">
                <a:sym typeface="Wingdings" pitchFamily="2" charset="2"/>
              </a:rPr>
              <a:t> Aa</a:t>
            </a:r>
            <a:r>
              <a:rPr lang="en-US" sz="2000" baseline="-25000" dirty="0" smtClean="0"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 | Aa</a:t>
            </a:r>
            <a:r>
              <a:rPr lang="en-US" sz="2000" baseline="-25000" dirty="0" smtClean="0"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 | Aa</a:t>
            </a:r>
            <a:r>
              <a:rPr lang="en-US" sz="2000" baseline="-25000" dirty="0" smtClean="0">
                <a:sym typeface="Wingdings" pitchFamily="2" charset="2"/>
              </a:rPr>
              <a:t>3</a:t>
            </a:r>
            <a:r>
              <a:rPr lang="en-US" sz="2000" dirty="0" smtClean="0">
                <a:sym typeface="Wingdings" pitchFamily="2" charset="2"/>
              </a:rPr>
              <a:t>| ………| </a:t>
            </a:r>
            <a:r>
              <a:rPr lang="en-US" sz="2000" dirty="0" err="1" smtClean="0">
                <a:sym typeface="Wingdings" pitchFamily="2" charset="2"/>
              </a:rPr>
              <a:t>Aa</a:t>
            </a:r>
            <a:r>
              <a:rPr lang="en-US" sz="2000" baseline="-25000" dirty="0" err="1" smtClean="0"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 |B</a:t>
            </a:r>
            <a:r>
              <a:rPr lang="en-US" sz="2000" baseline="-25000" dirty="0" smtClean="0"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 | B</a:t>
            </a:r>
            <a:r>
              <a:rPr lang="en-US" sz="2000" baseline="-25000" dirty="0" smtClean="0"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|…..</a:t>
            </a:r>
            <a:r>
              <a:rPr lang="en-US" sz="2000" dirty="0" err="1" smtClean="0">
                <a:sym typeface="Wingdings" pitchFamily="2" charset="2"/>
              </a:rPr>
              <a:t>B</a:t>
            </a:r>
            <a:r>
              <a:rPr lang="en-US" sz="2000" baseline="-25000" dirty="0" err="1" smtClean="0">
                <a:sym typeface="Wingdings" pitchFamily="2" charset="2"/>
              </a:rPr>
              <a:t>n</a:t>
            </a:r>
            <a:endParaRPr lang="en-US" sz="2000" baseline="-25000" dirty="0" smtClean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Equivalent GNF will be :</a:t>
            </a: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A  B1 | B2 | B3…..| </a:t>
            </a:r>
            <a:r>
              <a:rPr lang="en-US" sz="1800" dirty="0" err="1" smtClean="0">
                <a:sym typeface="Wingdings" pitchFamily="2" charset="2"/>
              </a:rPr>
              <a:t>Bn</a:t>
            </a:r>
            <a:endParaRPr lang="en-US" sz="1800" dirty="0" smtClean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A   B1Z | B2Z  | B3Z | …….</a:t>
            </a:r>
            <a:r>
              <a:rPr lang="en-US" sz="1800" dirty="0" err="1" smtClean="0">
                <a:sym typeface="Wingdings" pitchFamily="2" charset="2"/>
              </a:rPr>
              <a:t>Bn</a:t>
            </a:r>
            <a:r>
              <a:rPr lang="en-US" sz="1800" dirty="0" smtClean="0">
                <a:sym typeface="Wingdings" pitchFamily="2" charset="2"/>
              </a:rPr>
              <a:t> Z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Z  a1 | a2 | a3 ….. | an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Z  a1 Z| a2Z |a3Z |….|</a:t>
            </a:r>
            <a:r>
              <a:rPr lang="en-US" sz="1800" dirty="0" err="1" smtClean="0">
                <a:sym typeface="Wingdings" pitchFamily="2" charset="2"/>
              </a:rPr>
              <a:t>anZ</a:t>
            </a:r>
            <a:r>
              <a:rPr lang="en-US" sz="1800" dirty="0" smtClean="0">
                <a:sym typeface="Wingdings" pitchFamily="2" charset="2"/>
              </a:rPr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789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1</a:t>
            </a:r>
            <a:r>
              <a:rPr lang="en-US" sz="3200" b="1" dirty="0" smtClean="0"/>
              <a:t>. Find </a:t>
            </a:r>
            <a:r>
              <a:rPr lang="en-US" sz="3200" b="1" dirty="0"/>
              <a:t>GNF of the grammar given below </a:t>
            </a:r>
            <a:br>
              <a:rPr lang="en-US" sz="3200" b="1" dirty="0"/>
            </a:br>
            <a:r>
              <a:rPr lang="en-US" sz="3200" b="1" dirty="0"/>
              <a:t>	S</a:t>
            </a:r>
            <a:r>
              <a:rPr lang="en-US" sz="3200" b="1" dirty="0">
                <a:sym typeface="Wingdings" pitchFamily="2" charset="2"/>
              </a:rPr>
              <a:t> </a:t>
            </a:r>
            <a:r>
              <a:rPr lang="en-US" sz="3200" b="1" dirty="0" smtClean="0">
                <a:sym typeface="Wingdings" pitchFamily="2" charset="2"/>
              </a:rPr>
              <a:t>ABA </a:t>
            </a:r>
            <a:r>
              <a:rPr lang="en-US" sz="3200" b="1" dirty="0">
                <a:sym typeface="Wingdings" pitchFamily="2" charset="2"/>
              </a:rPr>
              <a:t>| </a:t>
            </a:r>
            <a:r>
              <a:rPr lang="en-US" sz="3200" b="1" dirty="0" smtClean="0">
                <a:sym typeface="Wingdings" pitchFamily="2" charset="2"/>
              </a:rPr>
              <a:t>AB | BA | AA | A | B</a:t>
            </a:r>
            <a:r>
              <a:rPr lang="en-US" sz="3200" b="1" dirty="0">
                <a:sym typeface="Wingdings" pitchFamily="2" charset="2"/>
              </a:rPr>
              <a:t/>
            </a:r>
            <a:br>
              <a:rPr lang="en-US" sz="3200" b="1" dirty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	</a:t>
            </a:r>
            <a:r>
              <a:rPr lang="en-US" sz="3200" b="1" dirty="0" smtClean="0">
                <a:sym typeface="Wingdings" pitchFamily="2" charset="2"/>
              </a:rPr>
              <a:t>A </a:t>
            </a:r>
            <a:r>
              <a:rPr lang="en-US" sz="3200" b="1" dirty="0">
                <a:sym typeface="Wingdings" pitchFamily="2" charset="2"/>
              </a:rPr>
              <a:t> </a:t>
            </a:r>
            <a:r>
              <a:rPr lang="en-US" sz="3200" b="1" dirty="0" err="1" smtClean="0">
                <a:sym typeface="Wingdings" pitchFamily="2" charset="2"/>
              </a:rPr>
              <a:t>aA</a:t>
            </a:r>
            <a:r>
              <a:rPr lang="en-US" sz="3200" b="1" dirty="0" smtClean="0">
                <a:sym typeface="Wingdings" pitchFamily="2" charset="2"/>
              </a:rPr>
              <a:t> </a:t>
            </a:r>
            <a:r>
              <a:rPr lang="en-US" sz="3200" b="1" dirty="0">
                <a:sym typeface="Wingdings" pitchFamily="2" charset="2"/>
              </a:rPr>
              <a:t>| a</a:t>
            </a:r>
            <a:br>
              <a:rPr lang="en-US" sz="3200" b="1" dirty="0">
                <a:sym typeface="Wingdings" pitchFamily="2" charset="2"/>
              </a:rPr>
            </a:br>
            <a:r>
              <a:rPr lang="en-US" sz="3200" b="1" dirty="0">
                <a:sym typeface="Wingdings" pitchFamily="2" charset="2"/>
              </a:rPr>
              <a:t>	</a:t>
            </a:r>
            <a:r>
              <a:rPr lang="en-US" sz="3200" b="1" dirty="0" smtClean="0">
                <a:sym typeface="Wingdings" pitchFamily="2" charset="2"/>
              </a:rPr>
              <a:t>B </a:t>
            </a:r>
            <a:r>
              <a:rPr lang="en-US" sz="3200" b="1" dirty="0">
                <a:sym typeface="Wingdings" pitchFamily="2" charset="2"/>
              </a:rPr>
              <a:t> </a:t>
            </a:r>
            <a:r>
              <a:rPr lang="en-US" sz="3200" b="1" dirty="0" err="1" smtClean="0">
                <a:sym typeface="Wingdings" pitchFamily="2" charset="2"/>
              </a:rPr>
              <a:t>bB</a:t>
            </a:r>
            <a:r>
              <a:rPr lang="en-US" sz="3200" b="1" dirty="0" smtClean="0">
                <a:sym typeface="Wingdings" pitchFamily="2" charset="2"/>
              </a:rPr>
              <a:t> | b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itchFamily="2" charset="2"/>
              </a:rPr>
              <a:t>Simplifying the grammar and removing the Unit Productions …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S ABA | AB | BA | AA | </a:t>
            </a:r>
            <a:r>
              <a:rPr lang="en-US" sz="2400" dirty="0" err="1" smtClean="0">
                <a:sym typeface="Wingdings" pitchFamily="2" charset="2"/>
              </a:rPr>
              <a:t>aA</a:t>
            </a:r>
            <a:r>
              <a:rPr lang="en-US" sz="2400" dirty="0" smtClean="0">
                <a:sym typeface="Wingdings" pitchFamily="2" charset="2"/>
              </a:rPr>
              <a:t> | a | </a:t>
            </a:r>
            <a:r>
              <a:rPr lang="en-US" sz="2400" dirty="0" err="1" smtClean="0">
                <a:sym typeface="Wingdings" pitchFamily="2" charset="2"/>
              </a:rPr>
              <a:t>bB</a:t>
            </a:r>
            <a:r>
              <a:rPr lang="en-US" sz="2400" dirty="0" smtClean="0">
                <a:sym typeface="Wingdings" pitchFamily="2" charset="2"/>
              </a:rPr>
              <a:t> | b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	A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aA</a:t>
            </a:r>
            <a:r>
              <a:rPr lang="en-US" sz="2400" dirty="0">
                <a:sym typeface="Wingdings" pitchFamily="2" charset="2"/>
              </a:rPr>
              <a:t> | a</a:t>
            </a: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	B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bB</a:t>
            </a:r>
            <a:r>
              <a:rPr lang="en-US" sz="2400" dirty="0">
                <a:sym typeface="Wingdings" pitchFamily="2" charset="2"/>
              </a:rPr>
              <a:t> | b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A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aA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smtClean="0">
                <a:sym typeface="Wingdings" pitchFamily="2" charset="2"/>
              </a:rPr>
              <a:t>a  …………. 1   in GNF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    B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bB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smtClean="0">
                <a:sym typeface="Wingdings" pitchFamily="2" charset="2"/>
              </a:rPr>
              <a:t>b   …………  2  in GNF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83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S is not in GNF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Applying Substitutions of A and B in S as per Lemma 1 ..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aABA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aBA</a:t>
            </a:r>
            <a:r>
              <a:rPr lang="en-US" sz="2000" dirty="0">
                <a:sym typeface="Wingdings" pitchFamily="2" charset="2"/>
              </a:rPr>
              <a:t> |  </a:t>
            </a:r>
            <a:r>
              <a:rPr lang="en-US" sz="2000" dirty="0" err="1">
                <a:sym typeface="Wingdings" pitchFamily="2" charset="2"/>
              </a:rPr>
              <a:t>aAB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aB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bBA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bA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aAA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aA</a:t>
            </a:r>
            <a:r>
              <a:rPr lang="en-US" sz="2000" dirty="0">
                <a:sym typeface="Wingdings" pitchFamily="2" charset="2"/>
              </a:rPr>
              <a:t> |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a | </a:t>
            </a:r>
            <a:r>
              <a:rPr lang="en-US" sz="2000" dirty="0" err="1">
                <a:sym typeface="Wingdings" pitchFamily="2" charset="2"/>
              </a:rPr>
              <a:t>bB</a:t>
            </a:r>
            <a:r>
              <a:rPr lang="en-US" sz="2000" dirty="0">
                <a:sym typeface="Wingdings" pitchFamily="2" charset="2"/>
              </a:rPr>
              <a:t> | b  ……………….  3 in GNF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Hence, the new grammar G’ in GNF is :</a:t>
            </a:r>
          </a:p>
          <a:p>
            <a:pPr marL="393192" lvl="1" indent="0">
              <a:buNone/>
            </a:pPr>
            <a:r>
              <a:rPr lang="en-US" sz="2000" dirty="0" smtClean="0"/>
              <a:t>		G’ = { (S, A, B) , S , P, (a , b)}</a:t>
            </a:r>
          </a:p>
          <a:p>
            <a:pPr marL="393192" lvl="1" indent="0">
              <a:buNone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</a:t>
            </a:r>
            <a:r>
              <a:rPr lang="en-US" sz="2000" dirty="0" smtClean="0"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/>
              <a:t>S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aABA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aBA</a:t>
            </a:r>
            <a:r>
              <a:rPr lang="en-US" sz="2000" dirty="0">
                <a:sym typeface="Wingdings" pitchFamily="2" charset="2"/>
              </a:rPr>
              <a:t> |  </a:t>
            </a:r>
            <a:r>
              <a:rPr lang="en-US" sz="2000" dirty="0" err="1">
                <a:sym typeface="Wingdings" pitchFamily="2" charset="2"/>
              </a:rPr>
              <a:t>aAB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aB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bBA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bA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aAA</a:t>
            </a:r>
            <a:r>
              <a:rPr lang="en-US" sz="2000" dirty="0">
                <a:sym typeface="Wingdings" pitchFamily="2" charset="2"/>
              </a:rPr>
              <a:t> | </a:t>
            </a:r>
            <a:r>
              <a:rPr lang="en-US" sz="2000" dirty="0" err="1">
                <a:sym typeface="Wingdings" pitchFamily="2" charset="2"/>
              </a:rPr>
              <a:t>aA</a:t>
            </a:r>
            <a:r>
              <a:rPr lang="en-US" sz="2000" dirty="0">
                <a:sym typeface="Wingdings" pitchFamily="2" charset="2"/>
              </a:rPr>
              <a:t> |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</a:t>
            </a:r>
            <a:r>
              <a:rPr lang="en-US" sz="2000" dirty="0" smtClean="0">
                <a:sym typeface="Wingdings" pitchFamily="2" charset="2"/>
              </a:rPr>
              <a:t>            </a:t>
            </a:r>
            <a:r>
              <a:rPr lang="en-US" sz="2000" dirty="0">
                <a:sym typeface="Wingdings" pitchFamily="2" charset="2"/>
              </a:rPr>
              <a:t>a | </a:t>
            </a:r>
            <a:r>
              <a:rPr lang="en-US" sz="2000" dirty="0" err="1">
                <a:sym typeface="Wingdings" pitchFamily="2" charset="2"/>
              </a:rPr>
              <a:t>bB</a:t>
            </a:r>
            <a:r>
              <a:rPr lang="en-US" sz="2000" dirty="0">
                <a:sym typeface="Wingdings" pitchFamily="2" charset="2"/>
              </a:rPr>
              <a:t> | b </a:t>
            </a:r>
            <a:endParaRPr lang="en-US" sz="2000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A  </a:t>
            </a:r>
            <a:r>
              <a:rPr lang="en-US" sz="2000" dirty="0" err="1">
                <a:sym typeface="Wingdings" pitchFamily="2" charset="2"/>
              </a:rPr>
              <a:t>aA</a:t>
            </a:r>
            <a:r>
              <a:rPr lang="en-US" sz="2000" dirty="0">
                <a:sym typeface="Wingdings" pitchFamily="2" charset="2"/>
              </a:rPr>
              <a:t> | a </a:t>
            </a:r>
            <a:endParaRPr lang="en-US" sz="2000" dirty="0" smtClean="0">
              <a:sym typeface="Wingdings" pitchFamily="2" charset="2"/>
            </a:endParaRPr>
          </a:p>
          <a:p>
            <a:pPr marL="393192" lvl="1" indent="0">
              <a:buNone/>
            </a:pPr>
            <a:r>
              <a:rPr lang="en-US" sz="2000" dirty="0">
                <a:sym typeface="Wingdings" pitchFamily="2" charset="2"/>
              </a:rPr>
              <a:t>	 B  </a:t>
            </a:r>
            <a:r>
              <a:rPr lang="en-US" sz="2000" dirty="0" err="1">
                <a:sym typeface="Wingdings" pitchFamily="2" charset="2"/>
              </a:rPr>
              <a:t>bB</a:t>
            </a:r>
            <a:r>
              <a:rPr lang="en-US" sz="2000" dirty="0">
                <a:sym typeface="Wingdings" pitchFamily="2" charset="2"/>
              </a:rPr>
              <a:t> | b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31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1347</TotalTime>
  <Words>700</Words>
  <Application>Microsoft Office PowerPoint</Application>
  <PresentationFormat>On-screen Show (4:3)</PresentationFormat>
  <Paragraphs>174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GNF  (Lemma 1 ) </vt:lpstr>
      <vt:lpstr>Normal Forms:</vt:lpstr>
      <vt:lpstr>PowerPoint Presentation</vt:lpstr>
      <vt:lpstr>Greibach Normal Form (GNF) : </vt:lpstr>
      <vt:lpstr>PowerPoint Presentation</vt:lpstr>
      <vt:lpstr>Lemma 1:  Substitution Rule </vt:lpstr>
      <vt:lpstr>Lemma 2 : Removal of Left Recursion  </vt:lpstr>
      <vt:lpstr>1. Find GNF of the grammar given below   S ABA | AB | BA | AA | A | B  A  aA | a  B  bB | b</vt:lpstr>
      <vt:lpstr>PowerPoint Presentation</vt:lpstr>
      <vt:lpstr>2. Find GNF equivalent to given CFG          S AB          A aA | bB | b          B  b   </vt:lpstr>
      <vt:lpstr>PowerPoint Presentation</vt:lpstr>
      <vt:lpstr>3. Find GNF of the grammar given below   S ABAb | ab  B  ABA | a  A  a | b</vt:lpstr>
      <vt:lpstr>PowerPoint Presentation</vt:lpstr>
      <vt:lpstr>PowerPoint Presentation</vt:lpstr>
      <vt:lpstr>4. Find GNF of the grammar given below   S XX1 | 0  X  00X | Y  Y  1X1</vt:lpstr>
      <vt:lpstr>PowerPoint Presentation</vt:lpstr>
      <vt:lpstr>5. Find GNF equivalent to given CFG          S AB          A BSB| BB | b          B  aAb | a  </vt:lpstr>
      <vt:lpstr>PowerPoint Presentation</vt:lpstr>
      <vt:lpstr>PowerPoint Presentation</vt:lpstr>
      <vt:lpstr>6. Find GNF equivalent to given CFG          S AB          A aBa| a          B  aAb | b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GNF </dc:title>
  <dc:creator>Isha</dc:creator>
  <cp:lastModifiedBy>abc</cp:lastModifiedBy>
  <cp:revision>99</cp:revision>
  <dcterms:created xsi:type="dcterms:W3CDTF">2006-08-16T00:00:00Z</dcterms:created>
  <dcterms:modified xsi:type="dcterms:W3CDTF">2020-11-24T04:27:22Z</dcterms:modified>
</cp:coreProperties>
</file>