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2" r:id="rId18"/>
    <p:sldId id="311" r:id="rId19"/>
    <p:sldId id="313" r:id="rId20"/>
    <p:sldId id="327" r:id="rId21"/>
    <p:sldId id="328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323" r:id="rId30"/>
    <p:sldId id="322" r:id="rId31"/>
    <p:sldId id="324" r:id="rId32"/>
    <p:sldId id="278" r:id="rId33"/>
    <p:sldId id="279" r:id="rId34"/>
    <p:sldId id="280" r:id="rId35"/>
    <p:sldId id="281" r:id="rId36"/>
    <p:sldId id="282" r:id="rId37"/>
    <p:sldId id="28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8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158B34-52CD-473E-A2C4-FDB956859FEB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2A57E3-C042-4021-A440-7DD0E2501E4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36648" y="3352800"/>
            <a:ext cx="7851648" cy="1828800"/>
          </a:xfrm>
        </p:spPr>
        <p:txBody>
          <a:bodyPr/>
          <a:lstStyle/>
          <a:p>
            <a:r>
              <a:rPr lang="en-US" dirty="0" smtClean="0"/>
              <a:t>Parse Trees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257800"/>
            <a:ext cx="7854696" cy="175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--</a:t>
            </a:r>
            <a:r>
              <a:rPr lang="en-US" sz="3600" dirty="0" err="1" smtClean="0"/>
              <a:t>Sakshi</a:t>
            </a:r>
            <a:r>
              <a:rPr lang="en-US" sz="3600" dirty="0" smtClean="0"/>
              <a:t> </a:t>
            </a:r>
            <a:r>
              <a:rPr lang="en-US" sz="3600" dirty="0" err="1" smtClean="0"/>
              <a:t>Surve</a:t>
            </a:r>
            <a:r>
              <a:rPr lang="en-US" sz="3600" dirty="0" smtClean="0"/>
              <a:t> 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583781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4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r>
              <a:rPr lang="en-US" b="1" dirty="0" smtClean="0"/>
              <a:t>In the example before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 = Sentence</a:t>
            </a:r>
          </a:p>
          <a:p>
            <a:r>
              <a:rPr lang="en-US" dirty="0" smtClean="0"/>
              <a:t>V = { Noun , Verb}</a:t>
            </a:r>
          </a:p>
          <a:p>
            <a:r>
              <a:rPr lang="en-US" dirty="0" smtClean="0"/>
              <a:t>T = {Dog , Runs }</a:t>
            </a:r>
          </a:p>
          <a:p>
            <a:r>
              <a:rPr lang="en-US" dirty="0" smtClean="0"/>
              <a:t>P </a:t>
            </a:r>
          </a:p>
          <a:p>
            <a:pPr marL="393192" lvl="1" indent="0">
              <a:buNone/>
            </a:pPr>
            <a:r>
              <a:rPr lang="en-US" dirty="0" smtClean="0"/>
              <a:t>&lt;Sentence</a:t>
            </a:r>
            <a:r>
              <a:rPr lang="en-US" dirty="0"/>
              <a:t>&gt;  </a:t>
            </a:r>
            <a:r>
              <a:rPr lang="en-US" dirty="0">
                <a:sym typeface="Wingdings" pitchFamily="2" charset="2"/>
              </a:rPr>
              <a:t> &lt;Noun&gt; &lt;Verb&gt;</a:t>
            </a: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&lt;Noun&gt;   Dog</a:t>
            </a:r>
          </a:p>
          <a:p>
            <a:pPr marL="393192" lvl="1" indent="0">
              <a:buNone/>
            </a:pPr>
            <a:r>
              <a:rPr lang="en-US" dirty="0">
                <a:sym typeface="Wingdings" pitchFamily="2" charset="2"/>
              </a:rPr>
              <a:t>&lt; Verb &gt;  Runs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8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Example : </a:t>
            </a:r>
            <a:endParaRPr lang="en-IN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 = { S, V, P, T }</a:t>
            </a:r>
          </a:p>
          <a:p>
            <a:endParaRPr lang="en-US" dirty="0"/>
          </a:p>
          <a:p>
            <a:r>
              <a:rPr lang="en-US" dirty="0" smtClean="0"/>
              <a:t>T = { Man, Book, Reads, The }</a:t>
            </a:r>
          </a:p>
          <a:p>
            <a:r>
              <a:rPr lang="en-US" dirty="0" smtClean="0"/>
              <a:t>V  = { N, V ,A}</a:t>
            </a:r>
          </a:p>
          <a:p>
            <a:r>
              <a:rPr lang="en-US" dirty="0" smtClean="0"/>
              <a:t>S = 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S </a:t>
            </a:r>
            <a:r>
              <a:rPr lang="en-US" dirty="0" smtClean="0">
                <a:sym typeface="Wingdings" pitchFamily="2" charset="2"/>
              </a:rPr>
              <a:t> ANVN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A  A | An | The </a:t>
            </a: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   N  Man | Book 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   V  Reads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Derive string “ The Man Reads Book”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01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Derivation ….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ANVN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The NVN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  </a:t>
            </a:r>
            <a:r>
              <a:rPr lang="en-US" dirty="0">
                <a:sym typeface="Wingdings" pitchFamily="2" charset="2"/>
              </a:rPr>
              <a:t> The </a:t>
            </a:r>
            <a:r>
              <a:rPr lang="en-US" dirty="0" smtClean="0">
                <a:sym typeface="Wingdings" pitchFamily="2" charset="2"/>
              </a:rPr>
              <a:t>Man VN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  </a:t>
            </a:r>
            <a:r>
              <a:rPr lang="en-US" dirty="0">
                <a:sym typeface="Wingdings" pitchFamily="2" charset="2"/>
              </a:rPr>
              <a:t> The </a:t>
            </a:r>
            <a:r>
              <a:rPr lang="en-US" dirty="0" smtClean="0">
                <a:sym typeface="Wingdings" pitchFamily="2" charset="2"/>
              </a:rPr>
              <a:t>Man Reads 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 </a:t>
            </a:r>
            <a:r>
              <a:rPr lang="en-US" dirty="0">
                <a:sym typeface="Wingdings" pitchFamily="2" charset="2"/>
              </a:rPr>
              <a:t>The </a:t>
            </a:r>
            <a:r>
              <a:rPr lang="en-US" dirty="0" smtClean="0">
                <a:sym typeface="Wingdings" pitchFamily="2" charset="2"/>
              </a:rPr>
              <a:t>Man Reads Book 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itchFamily="2" charset="2"/>
              </a:rPr>
              <a:t>Leftmost Derivation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5029200" y="1143000"/>
            <a:ext cx="40386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        S </a:t>
            </a:r>
            <a:r>
              <a:rPr lang="en-US" sz="2400" dirty="0">
                <a:sym typeface="Wingdings" pitchFamily="2" charset="2"/>
              </a:rPr>
              <a:t> ANVN</a:t>
            </a:r>
          </a:p>
          <a:p>
            <a:r>
              <a:rPr lang="en-US" sz="2400" dirty="0">
                <a:sym typeface="Wingdings" pitchFamily="2" charset="2"/>
              </a:rPr>
              <a:t>        A  A | An | The </a:t>
            </a:r>
            <a:endParaRPr lang="en-IN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        N  Man | Book </a:t>
            </a:r>
          </a:p>
          <a:p>
            <a:r>
              <a:rPr lang="en-US" sz="2400" dirty="0">
                <a:sym typeface="Wingdings" pitchFamily="2" charset="2"/>
              </a:rPr>
              <a:t>        V  </a:t>
            </a:r>
            <a:r>
              <a:rPr lang="en-US" sz="2400" dirty="0" smtClean="0">
                <a:sym typeface="Wingdings" pitchFamily="2" charset="2"/>
              </a:rPr>
              <a:t>Reads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b="1" dirty="0">
                <a:sym typeface="Wingdings" pitchFamily="2" charset="2"/>
              </a:rPr>
              <a:t> The Man Reads Book  </a:t>
            </a:r>
          </a:p>
        </p:txBody>
      </p:sp>
    </p:spTree>
    <p:extLst>
      <p:ext uri="{BB962C8B-B14F-4D97-AF65-F5344CB8AC3E}">
        <p14:creationId xmlns:p14="http://schemas.microsoft.com/office/powerpoint/2010/main" val="207921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Derivation ….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ym typeface="Wingdings" pitchFamily="2" charset="2"/>
              </a:rPr>
              <a:t> ANVN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  ANV Book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   AN Reads Book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smtClean="0">
                <a:sym typeface="Wingdings" pitchFamily="2" charset="2"/>
              </a:rPr>
              <a:t> A Man Reads Book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   The Man Reads Book 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itchFamily="2" charset="2"/>
              </a:rPr>
              <a:t>Rightmost Derivation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5029200" y="1143000"/>
            <a:ext cx="40386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        S </a:t>
            </a:r>
            <a:r>
              <a:rPr lang="en-US" sz="2400" dirty="0">
                <a:sym typeface="Wingdings" pitchFamily="2" charset="2"/>
              </a:rPr>
              <a:t> ANVN</a:t>
            </a:r>
          </a:p>
          <a:p>
            <a:r>
              <a:rPr lang="en-US" sz="2400" dirty="0">
                <a:sym typeface="Wingdings" pitchFamily="2" charset="2"/>
              </a:rPr>
              <a:t>        A  A | An | The </a:t>
            </a:r>
            <a:endParaRPr lang="en-IN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        N  Man | Book </a:t>
            </a:r>
          </a:p>
          <a:p>
            <a:r>
              <a:rPr lang="en-US" sz="2400" dirty="0">
                <a:sym typeface="Wingdings" pitchFamily="2" charset="2"/>
              </a:rPr>
              <a:t>        V  </a:t>
            </a:r>
            <a:r>
              <a:rPr lang="en-US" sz="2400" dirty="0" smtClean="0">
                <a:sym typeface="Wingdings" pitchFamily="2" charset="2"/>
              </a:rPr>
              <a:t>Reads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b="1" dirty="0">
                <a:sym typeface="Wingdings" pitchFamily="2" charset="2"/>
              </a:rPr>
              <a:t> The Man Reads Book  </a:t>
            </a:r>
          </a:p>
        </p:txBody>
      </p:sp>
    </p:spTree>
    <p:extLst>
      <p:ext uri="{BB962C8B-B14F-4D97-AF65-F5344CB8AC3E}">
        <p14:creationId xmlns:p14="http://schemas.microsoft.com/office/powerpoint/2010/main" val="42687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0080"/>
            <a:ext cx="8229600" cy="6217920"/>
          </a:xfrm>
        </p:spPr>
        <p:txBody>
          <a:bodyPr>
            <a:normAutofit/>
          </a:bodyPr>
          <a:lstStyle/>
          <a:p>
            <a:r>
              <a:rPr lang="en-IN" dirty="0" smtClean="0"/>
              <a:t>∑ = { a , b }   </a:t>
            </a:r>
            <a:endParaRPr lang="en-US" dirty="0"/>
          </a:p>
          <a:p>
            <a:r>
              <a:rPr lang="en-US" dirty="0" smtClean="0"/>
              <a:t>L = { w € L | w   begins with a }</a:t>
            </a:r>
          </a:p>
          <a:p>
            <a:r>
              <a:rPr lang="en-US" dirty="0" smtClean="0"/>
              <a:t>L = { a 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aab</a:t>
            </a:r>
            <a:r>
              <a:rPr lang="en-US" dirty="0" smtClean="0"/>
              <a:t>, aba, </a:t>
            </a:r>
            <a:r>
              <a:rPr lang="en-US" dirty="0" err="1" smtClean="0"/>
              <a:t>aaa</a:t>
            </a:r>
            <a:r>
              <a:rPr lang="en-US" dirty="0" smtClean="0"/>
              <a:t>, ………}</a:t>
            </a:r>
          </a:p>
          <a:p>
            <a:endParaRPr lang="en-US" dirty="0"/>
          </a:p>
          <a:p>
            <a:r>
              <a:rPr lang="en-US" dirty="0" smtClean="0"/>
              <a:t>S 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 -&gt; </a:t>
            </a:r>
            <a:r>
              <a:rPr lang="en-US" dirty="0" err="1" smtClean="0"/>
              <a:t>aA</a:t>
            </a:r>
            <a:r>
              <a:rPr lang="en-US" dirty="0" smtClean="0"/>
              <a:t> | </a:t>
            </a:r>
            <a:r>
              <a:rPr lang="en-US" dirty="0" err="1" smtClean="0"/>
              <a:t>bA</a:t>
            </a:r>
            <a:r>
              <a:rPr lang="en-US" dirty="0" smtClean="0"/>
              <a:t> | €</a:t>
            </a:r>
          </a:p>
          <a:p>
            <a:r>
              <a:rPr lang="en-US" dirty="0" smtClean="0"/>
              <a:t>For     ‘a’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S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      </a:t>
            </a:r>
            <a:r>
              <a:rPr lang="en-US" dirty="0" err="1" smtClean="0"/>
              <a:t>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€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9600" y="4953000"/>
            <a:ext cx="152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74271" y="4893129"/>
            <a:ext cx="381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68186" y="5943600"/>
            <a:ext cx="381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0" y="3429000"/>
            <a:ext cx="3429000" cy="179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Derivation of  ‘a’</a:t>
            </a:r>
          </a:p>
          <a:p>
            <a:endParaRPr lang="en-US" dirty="0" smtClean="0"/>
          </a:p>
          <a:p>
            <a:r>
              <a:rPr lang="en-US" dirty="0" smtClean="0"/>
              <a:t>S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9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S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A -&gt;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en-US" dirty="0" err="1"/>
              <a:t>bA</a:t>
            </a:r>
            <a:r>
              <a:rPr lang="en-US" dirty="0"/>
              <a:t> | €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generating    ‘</a:t>
            </a:r>
            <a:r>
              <a:rPr lang="en-US" dirty="0" err="1" smtClean="0"/>
              <a:t>aa</a:t>
            </a:r>
            <a:r>
              <a:rPr lang="en-US" dirty="0" smtClean="0"/>
              <a:t>’</a:t>
            </a:r>
          </a:p>
          <a:p>
            <a:r>
              <a:rPr lang="en-US" dirty="0"/>
              <a:t> </a:t>
            </a:r>
            <a:r>
              <a:rPr lang="en-US" dirty="0" smtClean="0"/>
              <a:t>     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a          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a         </a:t>
            </a:r>
            <a:r>
              <a:rPr lang="en-US" dirty="0" err="1" smtClean="0"/>
              <a:t>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€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6800" y="2743200"/>
            <a:ext cx="228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2100" y="28194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38862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771650" y="3886200"/>
            <a:ext cx="228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89489" y="48768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0" y="3429000"/>
            <a:ext cx="3429000" cy="179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Derivation of  ‘</a:t>
            </a:r>
            <a:r>
              <a:rPr lang="en-US" dirty="0" err="1" smtClean="0"/>
              <a:t>aa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</a:t>
            </a:r>
            <a:r>
              <a:rPr lang="en-US" dirty="0" err="1" smtClean="0">
                <a:sym typeface="Wingdings" pitchFamily="2" charset="2"/>
              </a:rPr>
              <a:t>aaA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1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S </a:t>
            </a:r>
            <a:r>
              <a:rPr lang="en-US" dirty="0"/>
              <a:t>-&gt; </a:t>
            </a:r>
            <a:r>
              <a:rPr lang="en-US" dirty="0" err="1"/>
              <a:t>aA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A -&gt;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en-US" dirty="0" err="1"/>
              <a:t>bA</a:t>
            </a:r>
            <a:r>
              <a:rPr lang="en-US" dirty="0"/>
              <a:t> | €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generating    ‘aba’</a:t>
            </a:r>
          </a:p>
          <a:p>
            <a:r>
              <a:rPr lang="en-US" dirty="0"/>
              <a:t> </a:t>
            </a:r>
            <a:r>
              <a:rPr lang="en-US" dirty="0" smtClean="0"/>
              <a:t>     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a          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b        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a         </a:t>
            </a:r>
            <a:r>
              <a:rPr lang="en-US" dirty="0" err="1" smtClean="0"/>
              <a:t>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€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6800" y="2514600"/>
            <a:ext cx="228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25146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1200" y="33528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600200" y="3276600"/>
            <a:ext cx="228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38424" y="4343400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33600" y="4267200"/>
            <a:ext cx="228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80657" y="5203371"/>
            <a:ext cx="3238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38600" y="4016829"/>
            <a:ext cx="5105400" cy="268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In this grammar, the tuples are :</a:t>
            </a:r>
          </a:p>
          <a:p>
            <a:endParaRPr lang="en-US" sz="2800" dirty="0" smtClean="0"/>
          </a:p>
          <a:p>
            <a:r>
              <a:rPr lang="en-US" sz="2800" dirty="0" smtClean="0"/>
              <a:t>V = {S, A}</a:t>
            </a:r>
          </a:p>
          <a:p>
            <a:r>
              <a:rPr lang="en-US" sz="2800" dirty="0" smtClean="0"/>
              <a:t>T = { </a:t>
            </a:r>
            <a:r>
              <a:rPr lang="en-US" sz="2800" dirty="0" err="1" smtClean="0"/>
              <a:t>a,b</a:t>
            </a:r>
            <a:r>
              <a:rPr lang="en-US" sz="2800" dirty="0" smtClean="0"/>
              <a:t> }</a:t>
            </a:r>
          </a:p>
          <a:p>
            <a:r>
              <a:rPr lang="en-US" sz="2800" dirty="0" smtClean="0"/>
              <a:t>P</a:t>
            </a:r>
          </a:p>
          <a:p>
            <a:r>
              <a:rPr lang="en-US" sz="2800" dirty="0" smtClean="0"/>
              <a:t>S =  S</a:t>
            </a:r>
            <a:endParaRPr lang="en-IN" sz="28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723900"/>
            <a:ext cx="3429000" cy="1790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Derivation of  ‘aba’</a:t>
            </a:r>
          </a:p>
          <a:p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</a:t>
            </a:r>
            <a:r>
              <a:rPr lang="en-US" dirty="0" err="1" smtClean="0">
                <a:sym typeface="Wingdings" pitchFamily="2" charset="2"/>
              </a:rPr>
              <a:t>abA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</a:t>
            </a:r>
            <a:r>
              <a:rPr lang="en-US" dirty="0" err="1" smtClean="0">
                <a:sym typeface="Wingdings" pitchFamily="2" charset="2"/>
              </a:rPr>
              <a:t>abaA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     aba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Parser :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Parser is a component of a Compiler or Interpreter that breaks data into smaller elements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Parser takes the input in the form of a sequence of tokens and builds a data structure in the form of a tree called </a:t>
            </a:r>
            <a:r>
              <a:rPr lang="en-US" b="1" dirty="0" smtClean="0"/>
              <a:t>Parse tree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Deriving a Syntactic tree like structure from the stream of tokens is called Parsing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Parsing is a process of determining if a string of tokens can be generated by a grammar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2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019800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6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39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4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Basics of Grammar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language is set of strings over a set of symbols</a:t>
            </a:r>
          </a:p>
          <a:p>
            <a:endParaRPr lang="en-US" dirty="0"/>
          </a:p>
          <a:p>
            <a:pPr lvl="1"/>
            <a:r>
              <a:rPr lang="en-US" dirty="0" smtClean="0"/>
              <a:t>Language --- Finite set of sentences </a:t>
            </a:r>
          </a:p>
          <a:p>
            <a:pPr lvl="1"/>
            <a:r>
              <a:rPr lang="en-US" dirty="0" smtClean="0"/>
              <a:t>Sentence --- Finite set of words</a:t>
            </a:r>
          </a:p>
          <a:p>
            <a:pPr lvl="1"/>
            <a:r>
              <a:rPr lang="en-US" dirty="0" smtClean="0"/>
              <a:t>Words --- Finite set of Alphabets / Symbols</a:t>
            </a:r>
          </a:p>
          <a:p>
            <a:pPr lvl="1"/>
            <a:endParaRPr lang="en-US" dirty="0"/>
          </a:p>
          <a:p>
            <a:r>
              <a:rPr lang="en-US" dirty="0" smtClean="0"/>
              <a:t>Grammar is essential to give syntactical structure to the language</a:t>
            </a:r>
          </a:p>
          <a:p>
            <a:endParaRPr lang="en-US" dirty="0"/>
          </a:p>
          <a:p>
            <a:r>
              <a:rPr lang="en-US" dirty="0" smtClean="0"/>
              <a:t>Grammar is the set of rules used to describe string of Language </a:t>
            </a:r>
          </a:p>
          <a:p>
            <a:endParaRPr lang="en-US" dirty="0"/>
          </a:p>
          <a:p>
            <a:r>
              <a:rPr lang="en-US" dirty="0" smtClean="0"/>
              <a:t>The language may be Programming language or natural language …Any type will require grammar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75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609600"/>
            <a:ext cx="86741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6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990600"/>
            <a:ext cx="86741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3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Parse Tree 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800600"/>
          </a:xfrm>
        </p:spPr>
        <p:txBody>
          <a:bodyPr/>
          <a:lstStyle/>
          <a:p>
            <a:pPr algn="just" fontAlgn="base"/>
            <a:r>
              <a:rPr lang="en-US" dirty="0"/>
              <a:t>The process of deriving a </a:t>
            </a:r>
            <a:r>
              <a:rPr lang="en-US" dirty="0" smtClean="0"/>
              <a:t>string using grammar rules </a:t>
            </a:r>
            <a:r>
              <a:rPr lang="en-US" dirty="0"/>
              <a:t>is called as </a:t>
            </a:r>
            <a:r>
              <a:rPr lang="en-US" b="1" dirty="0"/>
              <a:t>derivation</a:t>
            </a:r>
            <a:r>
              <a:rPr lang="en-US" dirty="0" smtClean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The geometrical representation of a derivation is called as a </a:t>
            </a:r>
            <a:r>
              <a:rPr lang="en-US" b="1" dirty="0"/>
              <a:t>parse tree</a:t>
            </a:r>
            <a:r>
              <a:rPr lang="en-US" dirty="0"/>
              <a:t> or </a:t>
            </a:r>
            <a:r>
              <a:rPr lang="en-US" b="1" dirty="0"/>
              <a:t>derivation tree.</a:t>
            </a:r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34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9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Leftmost  Derivation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The process of deriving a string by expanding the leftmost non-terminal at each step is called as </a:t>
            </a:r>
            <a:r>
              <a:rPr lang="en-US" b="1" dirty="0"/>
              <a:t>leftmost derivation</a:t>
            </a:r>
            <a:r>
              <a:rPr lang="en-US" dirty="0" smtClean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The geometrical representation of leftmost derivation is called as a </a:t>
            </a:r>
            <a:r>
              <a:rPr lang="en-US" b="1" dirty="0"/>
              <a:t>leftmost derivation tree</a:t>
            </a:r>
            <a:r>
              <a:rPr lang="en-US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2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1 :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389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dirty="0" smtClean="0"/>
              <a:t>Consider the following example :</a:t>
            </a:r>
          </a:p>
          <a:p>
            <a:pPr marL="393192" lvl="1" indent="0" fontAlgn="base">
              <a:buNone/>
            </a:pPr>
            <a:r>
              <a:rPr lang="en-IN" dirty="0" smtClean="0"/>
              <a:t>	               S</a:t>
            </a:r>
            <a:r>
              <a:rPr lang="en-IN" dirty="0"/>
              <a:t> → </a:t>
            </a:r>
            <a:r>
              <a:rPr lang="en-IN" dirty="0" err="1"/>
              <a:t>aB</a:t>
            </a:r>
            <a:r>
              <a:rPr lang="en-IN" dirty="0"/>
              <a:t> / </a:t>
            </a:r>
            <a:r>
              <a:rPr lang="en-IN" dirty="0" err="1"/>
              <a:t>bA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	              A</a:t>
            </a:r>
            <a:r>
              <a:rPr lang="en-IN" dirty="0"/>
              <a:t> → </a:t>
            </a:r>
            <a:r>
              <a:rPr lang="en-IN" dirty="0" err="1"/>
              <a:t>aS</a:t>
            </a:r>
            <a:r>
              <a:rPr lang="en-IN" dirty="0"/>
              <a:t> / </a:t>
            </a:r>
            <a:r>
              <a:rPr lang="en-IN" dirty="0" err="1"/>
              <a:t>bAA</a:t>
            </a:r>
            <a:r>
              <a:rPr lang="en-IN" dirty="0"/>
              <a:t> / </a:t>
            </a:r>
            <a:r>
              <a:rPr lang="en-IN" dirty="0" smtClean="0"/>
              <a:t>a</a:t>
            </a:r>
          </a:p>
          <a:p>
            <a:pPr marL="0" indent="0" fontAlgn="base">
              <a:buNone/>
            </a:pPr>
            <a:r>
              <a:rPr lang="en-IN" dirty="0" smtClean="0"/>
              <a:t>                         B</a:t>
            </a:r>
            <a:r>
              <a:rPr lang="en-IN" dirty="0"/>
              <a:t> → </a:t>
            </a:r>
            <a:r>
              <a:rPr lang="en-IN" dirty="0" err="1"/>
              <a:t>bS</a:t>
            </a:r>
            <a:r>
              <a:rPr lang="en-IN" dirty="0"/>
              <a:t> / </a:t>
            </a:r>
            <a:r>
              <a:rPr lang="en-IN" dirty="0" err="1"/>
              <a:t>aBB</a:t>
            </a:r>
            <a:r>
              <a:rPr lang="en-IN" dirty="0"/>
              <a:t> / </a:t>
            </a:r>
            <a:r>
              <a:rPr lang="en-IN" dirty="0" smtClean="0"/>
              <a:t>b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US" dirty="0"/>
              <a:t>Let us consider a string </a:t>
            </a:r>
          </a:p>
          <a:p>
            <a:pPr marL="0" indent="0" fontAlgn="base">
              <a:buNone/>
            </a:pPr>
            <a:r>
              <a:rPr lang="en-US" dirty="0" smtClean="0"/>
              <a:t>                           w </a:t>
            </a:r>
            <a:r>
              <a:rPr lang="en-US" dirty="0"/>
              <a:t>= </a:t>
            </a:r>
            <a:r>
              <a:rPr lang="en-US" dirty="0" err="1" smtClean="0"/>
              <a:t>aaabbabbba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Now, let us derive the string w using leftmost derivation.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3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Leftmost </a:t>
            </a:r>
            <a:r>
              <a:rPr lang="en-IN" b="1" u="sng" dirty="0" smtClean="0"/>
              <a:t>Derivation</a:t>
            </a:r>
            <a:r>
              <a:rPr lang="en-IN" b="1" dirty="0" smtClean="0"/>
              <a:t>  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/>
              <a:t> </a:t>
            </a:r>
            <a:r>
              <a:rPr lang="en-IN" dirty="0" smtClean="0"/>
              <a:t>S</a:t>
            </a:r>
            <a:r>
              <a:rPr lang="en-IN" dirty="0"/>
              <a:t>   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→  </a:t>
            </a:r>
            <a:r>
              <a:rPr lang="en-IN" dirty="0" err="1"/>
              <a:t>aa</a:t>
            </a:r>
            <a:r>
              <a:rPr lang="en-IN" b="1" dirty="0" err="1"/>
              <a:t>B</a:t>
            </a:r>
            <a:r>
              <a:rPr lang="en-IN" dirty="0" err="1"/>
              <a:t>B</a:t>
            </a:r>
            <a:r>
              <a:rPr lang="en-IN" dirty="0"/>
              <a:t>                   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</a:t>
            </a:r>
            <a:r>
              <a:rPr lang="en-IN" b="1" dirty="0" err="1"/>
              <a:t>B</a:t>
            </a:r>
            <a:r>
              <a:rPr lang="en-IN" dirty="0" err="1"/>
              <a:t>BB</a:t>
            </a:r>
            <a:r>
              <a:rPr lang="en-IN" dirty="0"/>
              <a:t>                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</a:t>
            </a:r>
            <a:r>
              <a:rPr lang="en-IN" b="1" dirty="0" err="1"/>
              <a:t>B</a:t>
            </a:r>
            <a:r>
              <a:rPr lang="en-IN" dirty="0" err="1"/>
              <a:t>B</a:t>
            </a:r>
            <a:r>
              <a:rPr lang="en-IN" dirty="0"/>
              <a:t>                (Using B 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</a:t>
            </a:r>
            <a:r>
              <a:rPr lang="en-IN" b="1" dirty="0" err="1"/>
              <a:t>B</a:t>
            </a:r>
            <a:r>
              <a:rPr lang="en-IN" dirty="0"/>
              <a:t>                (Using B 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</a:t>
            </a:r>
            <a:r>
              <a:rPr lang="en-IN" b="1" dirty="0" err="1"/>
              <a:t>B</a:t>
            </a:r>
            <a:r>
              <a:rPr lang="en-IN" dirty="0" err="1"/>
              <a:t>B</a:t>
            </a:r>
            <a:r>
              <a:rPr lang="en-IN" dirty="0"/>
              <a:t>            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</a:t>
            </a:r>
            <a:r>
              <a:rPr lang="en-IN" b="1" dirty="0" err="1"/>
              <a:t>B</a:t>
            </a:r>
            <a:r>
              <a:rPr lang="en-IN" dirty="0"/>
              <a:t>            (Using B 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aaabbabb</a:t>
            </a:r>
            <a:r>
              <a:rPr lang="en-IN" b="1" dirty="0" err="1"/>
              <a:t>S</a:t>
            </a:r>
            <a:r>
              <a:rPr lang="en-IN" dirty="0"/>
              <a:t>          (Using B → </a:t>
            </a:r>
            <a:r>
              <a:rPr lang="en-IN" dirty="0" err="1"/>
              <a:t>bS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aaabbabbb</a:t>
            </a:r>
            <a:r>
              <a:rPr lang="en-IN" b="1" dirty="0" err="1"/>
              <a:t>A</a:t>
            </a:r>
            <a:r>
              <a:rPr lang="en-IN" dirty="0"/>
              <a:t>        (Using S → </a:t>
            </a:r>
            <a:r>
              <a:rPr lang="en-IN" dirty="0" err="1"/>
              <a:t>bA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aaabbabbba</a:t>
            </a:r>
            <a:r>
              <a:rPr lang="en-IN" dirty="0"/>
              <a:t>         (Using A → a)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43600" y="381000"/>
            <a:ext cx="3200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S → </a:t>
            </a:r>
            <a:r>
              <a:rPr lang="en-IN" sz="2400" dirty="0" err="1"/>
              <a:t>aB</a:t>
            </a:r>
            <a:r>
              <a:rPr lang="en-IN" sz="2400" dirty="0"/>
              <a:t> / </a:t>
            </a:r>
            <a:r>
              <a:rPr lang="en-IN" sz="2400" dirty="0" err="1"/>
              <a:t>bA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 → </a:t>
            </a:r>
            <a:r>
              <a:rPr lang="en-IN" sz="2400" dirty="0" err="1"/>
              <a:t>aS</a:t>
            </a:r>
            <a:r>
              <a:rPr lang="en-IN" sz="2400" dirty="0"/>
              <a:t> / </a:t>
            </a:r>
            <a:r>
              <a:rPr lang="en-IN" sz="2400" dirty="0" err="1"/>
              <a:t>bAA</a:t>
            </a:r>
            <a:r>
              <a:rPr lang="en-IN" sz="2400" dirty="0"/>
              <a:t> / a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B → </a:t>
            </a:r>
            <a:r>
              <a:rPr lang="en-IN" sz="2400" dirty="0" err="1"/>
              <a:t>bS</a:t>
            </a:r>
            <a:r>
              <a:rPr lang="en-IN" sz="2400" dirty="0"/>
              <a:t> / </a:t>
            </a:r>
            <a:r>
              <a:rPr lang="en-IN" sz="2400" dirty="0" err="1"/>
              <a:t>aBB</a:t>
            </a:r>
            <a:r>
              <a:rPr lang="en-IN" sz="2400" dirty="0"/>
              <a:t> / </a:t>
            </a:r>
            <a:r>
              <a:rPr lang="en-IN" sz="2400" dirty="0" smtClean="0"/>
              <a:t>b</a:t>
            </a:r>
          </a:p>
          <a:p>
            <a:endParaRPr lang="en-US" sz="2400" dirty="0"/>
          </a:p>
          <a:p>
            <a:r>
              <a:rPr lang="en-IN" sz="2400" dirty="0" err="1"/>
              <a:t>aaabbabbba</a:t>
            </a:r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37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90588"/>
            <a:ext cx="7915275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7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Rightmost Derivation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The process of deriving a string by expanding the rightmost non-terminal at each step is called as </a:t>
            </a:r>
            <a:r>
              <a:rPr lang="en-US" b="1" dirty="0"/>
              <a:t>rightmost derivation</a:t>
            </a:r>
            <a:r>
              <a:rPr lang="en-US" dirty="0" smtClean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The geometrical representation of rightmost derivation is called as a </a:t>
            </a:r>
            <a:r>
              <a:rPr lang="en-US" b="1" dirty="0"/>
              <a:t>rightmost derivation tree</a:t>
            </a:r>
            <a:r>
              <a:rPr lang="en-US" dirty="0"/>
              <a:t>.</a:t>
            </a:r>
          </a:p>
          <a:p>
            <a:pPr marL="0" indent="0" algn="just" fontAlgn="base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Example 1 :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Consider the following grammar-</a:t>
            </a:r>
          </a:p>
          <a:p>
            <a:pPr marL="393192" lvl="1" indent="0" fontAlgn="base">
              <a:buNone/>
            </a:pPr>
            <a:r>
              <a:rPr lang="en-US" dirty="0"/>
              <a:t>S → </a:t>
            </a:r>
            <a:r>
              <a:rPr lang="en-US" dirty="0" err="1"/>
              <a:t>aB</a:t>
            </a:r>
            <a:r>
              <a:rPr lang="en-US" dirty="0"/>
              <a:t> / </a:t>
            </a:r>
            <a:r>
              <a:rPr lang="en-US" dirty="0" err="1"/>
              <a:t>bA</a:t>
            </a:r>
            <a:endParaRPr lang="en-US" dirty="0"/>
          </a:p>
          <a:p>
            <a:pPr marL="393192" lvl="1" indent="0" fontAlgn="base">
              <a:buNone/>
            </a:pPr>
            <a:r>
              <a:rPr lang="en-US" dirty="0"/>
              <a:t>S → </a:t>
            </a:r>
            <a:r>
              <a:rPr lang="en-US" dirty="0" err="1"/>
              <a:t>aS</a:t>
            </a:r>
            <a:r>
              <a:rPr lang="en-US" dirty="0"/>
              <a:t> / </a:t>
            </a:r>
            <a:r>
              <a:rPr lang="en-US" dirty="0" err="1"/>
              <a:t>bAA</a:t>
            </a:r>
            <a:r>
              <a:rPr lang="en-US" dirty="0"/>
              <a:t> / a</a:t>
            </a:r>
          </a:p>
          <a:p>
            <a:pPr marL="393192" lvl="1" indent="0" fontAlgn="base">
              <a:buNone/>
            </a:pPr>
            <a:r>
              <a:rPr lang="en-US" dirty="0"/>
              <a:t>B → </a:t>
            </a:r>
            <a:r>
              <a:rPr lang="en-US" dirty="0" err="1"/>
              <a:t>bS</a:t>
            </a:r>
            <a:r>
              <a:rPr lang="en-US" dirty="0"/>
              <a:t> / </a:t>
            </a:r>
            <a:r>
              <a:rPr lang="en-US" dirty="0" err="1"/>
              <a:t>aBB</a:t>
            </a:r>
            <a:r>
              <a:rPr lang="en-US" dirty="0"/>
              <a:t> / b</a:t>
            </a:r>
          </a:p>
          <a:p>
            <a:pPr fontAlgn="base"/>
            <a:r>
              <a:rPr lang="en-US" dirty="0"/>
              <a:t>Let us consider a string w = </a:t>
            </a:r>
            <a:r>
              <a:rPr lang="en-US" dirty="0" err="1" smtClean="0"/>
              <a:t>aaabbabbba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Now, let us derive the string w using rightmost derivation.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3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dirty="0"/>
              <a:t>S   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  →</a:t>
            </a:r>
            <a:r>
              <a:rPr lang="en-IN" dirty="0"/>
              <a:t>  </a:t>
            </a:r>
            <a:r>
              <a:rPr lang="en-IN" dirty="0" err="1" smtClean="0"/>
              <a:t>ab</a:t>
            </a:r>
            <a:r>
              <a:rPr lang="en-IN" dirty="0" smtClean="0"/>
              <a:t> </a:t>
            </a:r>
            <a:r>
              <a:rPr lang="en-IN" dirty="0"/>
              <a:t>                  (Using B → </a:t>
            </a:r>
            <a:r>
              <a:rPr lang="en-IN" dirty="0" smtClean="0"/>
              <a:t>b)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This is NOT what we want …………….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Rightmost Derivation-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43600" y="381000"/>
            <a:ext cx="3200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S → </a:t>
            </a:r>
            <a:r>
              <a:rPr lang="en-IN" sz="2400" dirty="0" err="1"/>
              <a:t>aB</a:t>
            </a:r>
            <a:r>
              <a:rPr lang="en-IN" sz="2400" dirty="0"/>
              <a:t> / </a:t>
            </a:r>
            <a:r>
              <a:rPr lang="en-IN" sz="2400" dirty="0" err="1"/>
              <a:t>bA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 → </a:t>
            </a:r>
            <a:r>
              <a:rPr lang="en-IN" sz="2400" dirty="0" err="1"/>
              <a:t>aS</a:t>
            </a:r>
            <a:r>
              <a:rPr lang="en-IN" sz="2400" dirty="0"/>
              <a:t> / </a:t>
            </a:r>
            <a:r>
              <a:rPr lang="en-IN" sz="2400" dirty="0" err="1"/>
              <a:t>bAA</a:t>
            </a:r>
            <a:r>
              <a:rPr lang="en-IN" sz="2400" dirty="0"/>
              <a:t> / a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B → </a:t>
            </a:r>
            <a:r>
              <a:rPr lang="en-IN" sz="2400" dirty="0" err="1"/>
              <a:t>bS</a:t>
            </a:r>
            <a:r>
              <a:rPr lang="en-IN" sz="2400" dirty="0"/>
              <a:t> / </a:t>
            </a:r>
            <a:r>
              <a:rPr lang="en-IN" sz="2400" dirty="0" err="1"/>
              <a:t>aBB</a:t>
            </a:r>
            <a:r>
              <a:rPr lang="en-IN" sz="2400" dirty="0"/>
              <a:t> / </a:t>
            </a:r>
            <a:r>
              <a:rPr lang="en-IN" sz="2400" dirty="0" smtClean="0"/>
              <a:t>b</a:t>
            </a:r>
          </a:p>
          <a:p>
            <a:endParaRPr lang="en-US" sz="2400" dirty="0"/>
          </a:p>
          <a:p>
            <a:r>
              <a:rPr lang="en-IN" sz="2400" dirty="0" err="1"/>
              <a:t>aaabbabbba</a:t>
            </a:r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82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6349" y="609600"/>
            <a:ext cx="274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Alphabets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4386349" y="2514600"/>
            <a:ext cx="274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Words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419600" y="4495800"/>
            <a:ext cx="274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Sentences </a:t>
            </a:r>
            <a:endParaRPr lang="en-IN" sz="24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757949" y="1371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5757949" y="3276600"/>
            <a:ext cx="33251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3886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0011" y="3505200"/>
            <a:ext cx="274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Grammar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73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dirty="0"/>
              <a:t>S   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  →</a:t>
            </a:r>
            <a:r>
              <a:rPr lang="en-IN" dirty="0"/>
              <a:t>  </a:t>
            </a:r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dirty="0" err="1" smtClean="0"/>
              <a:t>bS</a:t>
            </a:r>
            <a:r>
              <a:rPr lang="en-IN" dirty="0" smtClean="0"/>
              <a:t> </a:t>
            </a:r>
            <a:r>
              <a:rPr lang="en-IN" dirty="0"/>
              <a:t>                  (Using B → </a:t>
            </a:r>
            <a:r>
              <a:rPr lang="en-IN" dirty="0" err="1" smtClean="0"/>
              <a:t>bS</a:t>
            </a:r>
            <a:r>
              <a:rPr lang="en-IN" dirty="0" smtClean="0"/>
              <a:t>)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  → </a:t>
            </a:r>
            <a:r>
              <a:rPr lang="en-IN" dirty="0" err="1" smtClean="0"/>
              <a:t>abbA</a:t>
            </a:r>
            <a:r>
              <a:rPr lang="en-IN" dirty="0"/>
              <a:t>                (Using </a:t>
            </a:r>
            <a:r>
              <a:rPr lang="en-IN" dirty="0" smtClean="0"/>
              <a:t>S</a:t>
            </a:r>
            <a:r>
              <a:rPr lang="en-IN" dirty="0"/>
              <a:t> → </a:t>
            </a:r>
            <a:r>
              <a:rPr lang="en-IN" dirty="0" err="1" smtClean="0"/>
              <a:t>bA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→ </a:t>
            </a:r>
            <a:r>
              <a:rPr lang="en-IN" dirty="0" err="1" smtClean="0"/>
              <a:t>abba</a:t>
            </a:r>
            <a:r>
              <a:rPr lang="en-IN" dirty="0"/>
              <a:t>                (Using </a:t>
            </a:r>
            <a:r>
              <a:rPr lang="en-IN" dirty="0" smtClean="0"/>
              <a:t> A</a:t>
            </a:r>
            <a:r>
              <a:rPr lang="en-IN" dirty="0"/>
              <a:t> → </a:t>
            </a:r>
            <a:r>
              <a:rPr lang="en-IN" dirty="0" smtClean="0"/>
              <a:t>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NOT what we want …………….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Rightmost Derivation-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43600" y="381000"/>
            <a:ext cx="3200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S → </a:t>
            </a:r>
            <a:r>
              <a:rPr lang="en-IN" sz="2400" dirty="0" err="1"/>
              <a:t>aB</a:t>
            </a:r>
            <a:r>
              <a:rPr lang="en-IN" sz="2400" dirty="0"/>
              <a:t> / </a:t>
            </a:r>
            <a:r>
              <a:rPr lang="en-IN" sz="2400" dirty="0" err="1"/>
              <a:t>bA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 → </a:t>
            </a:r>
            <a:r>
              <a:rPr lang="en-IN" sz="2400" dirty="0" err="1"/>
              <a:t>aS</a:t>
            </a:r>
            <a:r>
              <a:rPr lang="en-IN" sz="2400" dirty="0"/>
              <a:t> / </a:t>
            </a:r>
            <a:r>
              <a:rPr lang="en-IN" sz="2400" dirty="0" err="1"/>
              <a:t>bAA</a:t>
            </a:r>
            <a:r>
              <a:rPr lang="en-IN" sz="2400" dirty="0"/>
              <a:t> / a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B → </a:t>
            </a:r>
            <a:r>
              <a:rPr lang="en-IN" sz="2400" dirty="0" err="1"/>
              <a:t>bS</a:t>
            </a:r>
            <a:r>
              <a:rPr lang="en-IN" sz="2400" dirty="0"/>
              <a:t> / </a:t>
            </a:r>
            <a:r>
              <a:rPr lang="en-IN" sz="2400" dirty="0" err="1"/>
              <a:t>aBB</a:t>
            </a:r>
            <a:r>
              <a:rPr lang="en-IN" sz="2400" dirty="0"/>
              <a:t> / </a:t>
            </a:r>
            <a:r>
              <a:rPr lang="en-IN" sz="2400" dirty="0" smtClean="0"/>
              <a:t>b</a:t>
            </a:r>
          </a:p>
          <a:p>
            <a:endParaRPr lang="en-US" sz="2400" dirty="0"/>
          </a:p>
          <a:p>
            <a:r>
              <a:rPr lang="en-IN" sz="2400" dirty="0" err="1"/>
              <a:t>aaabbabbba</a:t>
            </a:r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499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dirty="0"/>
              <a:t>S   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  →</a:t>
            </a:r>
            <a:r>
              <a:rPr lang="en-IN" dirty="0"/>
              <a:t>  </a:t>
            </a:r>
            <a:r>
              <a:rPr lang="en-IN" dirty="0" err="1" smtClean="0"/>
              <a:t>aaB</a:t>
            </a:r>
            <a:r>
              <a:rPr lang="en-IN" b="1" dirty="0" err="1" smtClean="0"/>
              <a:t>B</a:t>
            </a:r>
            <a:r>
              <a:rPr lang="en-IN" dirty="0" smtClean="0"/>
              <a:t> </a:t>
            </a:r>
            <a:r>
              <a:rPr lang="en-IN" dirty="0"/>
              <a:t>                  (Using B → </a:t>
            </a:r>
            <a:r>
              <a:rPr lang="en-IN" dirty="0" err="1" smtClean="0"/>
              <a:t>aBB</a:t>
            </a:r>
            <a:r>
              <a:rPr lang="en-IN" dirty="0" smtClean="0"/>
              <a:t>)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  →  </a:t>
            </a:r>
            <a:r>
              <a:rPr lang="en-IN" dirty="0" err="1" smtClean="0"/>
              <a:t>aaBb</a:t>
            </a:r>
            <a:r>
              <a:rPr lang="en-IN" b="1" dirty="0" err="1" smtClean="0"/>
              <a:t>S</a:t>
            </a:r>
            <a:r>
              <a:rPr lang="en-IN" dirty="0"/>
              <a:t>                (Using </a:t>
            </a:r>
            <a:r>
              <a:rPr lang="en-IN" dirty="0" smtClean="0"/>
              <a:t>B</a:t>
            </a:r>
            <a:r>
              <a:rPr lang="en-IN" dirty="0"/>
              <a:t> → </a:t>
            </a:r>
            <a:r>
              <a:rPr lang="en-IN" dirty="0" err="1" smtClean="0"/>
              <a:t>bS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→ </a:t>
            </a:r>
            <a:r>
              <a:rPr lang="en-IN" dirty="0" err="1" smtClean="0"/>
              <a:t>aaBbb</a:t>
            </a:r>
            <a:r>
              <a:rPr lang="en-IN" b="1" dirty="0" err="1" smtClean="0"/>
              <a:t>A</a:t>
            </a:r>
            <a:r>
              <a:rPr lang="en-IN" dirty="0"/>
              <a:t>                (Using </a:t>
            </a:r>
            <a:r>
              <a:rPr lang="en-IN" dirty="0" smtClean="0"/>
              <a:t> S</a:t>
            </a:r>
            <a:r>
              <a:rPr lang="en-IN" dirty="0"/>
              <a:t> → </a:t>
            </a:r>
            <a:r>
              <a:rPr lang="en-IN" dirty="0" err="1" smtClean="0"/>
              <a:t>bA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→ </a:t>
            </a:r>
            <a:r>
              <a:rPr lang="en-IN" dirty="0" err="1" smtClean="0"/>
              <a:t>aaBbba</a:t>
            </a:r>
            <a:r>
              <a:rPr lang="en-IN" dirty="0"/>
              <a:t>                (Using  </a:t>
            </a:r>
            <a:r>
              <a:rPr lang="en-IN" dirty="0" smtClean="0"/>
              <a:t>A</a:t>
            </a:r>
            <a:r>
              <a:rPr lang="en-IN" dirty="0"/>
              <a:t> → </a:t>
            </a:r>
            <a:r>
              <a:rPr lang="en-IN" dirty="0" smtClean="0"/>
              <a:t>a</a:t>
            </a:r>
            <a:r>
              <a:rPr lang="en-IN" dirty="0"/>
              <a:t> 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/>
              <a:t>→ </a:t>
            </a:r>
            <a:r>
              <a:rPr lang="en-IN" dirty="0" err="1" smtClean="0"/>
              <a:t>aaaB</a:t>
            </a:r>
            <a:r>
              <a:rPr lang="en-IN" b="1" dirty="0" err="1" smtClean="0"/>
              <a:t>B</a:t>
            </a:r>
            <a:r>
              <a:rPr lang="en-IN" dirty="0" err="1" smtClean="0"/>
              <a:t>bba</a:t>
            </a:r>
            <a:r>
              <a:rPr lang="en-IN" dirty="0"/>
              <a:t>                (Using  B → </a:t>
            </a:r>
            <a:r>
              <a:rPr lang="en-IN" dirty="0" err="1"/>
              <a:t>aBB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→ </a:t>
            </a:r>
            <a:r>
              <a:rPr lang="en-IN" dirty="0" err="1" smtClean="0"/>
              <a:t>aaaBbbba</a:t>
            </a:r>
            <a:r>
              <a:rPr lang="en-IN" dirty="0"/>
              <a:t>                (Using </a:t>
            </a:r>
            <a:r>
              <a:rPr lang="en-IN" dirty="0" smtClean="0"/>
              <a:t>B</a:t>
            </a:r>
            <a:r>
              <a:rPr lang="en-IN" dirty="0"/>
              <a:t> → </a:t>
            </a:r>
            <a:r>
              <a:rPr lang="en-IN" dirty="0" smtClean="0"/>
              <a:t>b 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→ </a:t>
            </a:r>
            <a:r>
              <a:rPr lang="en-IN" dirty="0" err="1" smtClean="0"/>
              <a:t>aaabSbbba</a:t>
            </a:r>
            <a:r>
              <a:rPr lang="en-IN" dirty="0" smtClean="0"/>
              <a:t> </a:t>
            </a:r>
            <a:r>
              <a:rPr lang="en-IN" dirty="0"/>
              <a:t>              (Using  B → </a:t>
            </a:r>
            <a:r>
              <a:rPr lang="en-IN" dirty="0" err="1" smtClean="0"/>
              <a:t>bS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→ </a:t>
            </a:r>
            <a:r>
              <a:rPr lang="en-IN" dirty="0" err="1" smtClean="0"/>
              <a:t>aaabbAbbba</a:t>
            </a:r>
            <a:r>
              <a:rPr lang="en-IN" dirty="0" smtClean="0"/>
              <a:t> </a:t>
            </a:r>
            <a:r>
              <a:rPr lang="en-IN" dirty="0"/>
              <a:t>              (Using  </a:t>
            </a:r>
            <a:r>
              <a:rPr lang="en-IN" dirty="0" smtClean="0"/>
              <a:t>S</a:t>
            </a:r>
            <a:r>
              <a:rPr lang="en-IN" dirty="0"/>
              <a:t> → </a:t>
            </a:r>
            <a:r>
              <a:rPr lang="en-IN" dirty="0" err="1" smtClean="0"/>
              <a:t>bA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→ </a:t>
            </a:r>
            <a:r>
              <a:rPr lang="en-IN" dirty="0" err="1" smtClean="0"/>
              <a:t>aaabbaSbbba</a:t>
            </a:r>
            <a:r>
              <a:rPr lang="en-IN" dirty="0" smtClean="0"/>
              <a:t> </a:t>
            </a:r>
            <a:r>
              <a:rPr lang="en-IN" dirty="0"/>
              <a:t>              (Using  </a:t>
            </a:r>
            <a:r>
              <a:rPr lang="en-IN" dirty="0" smtClean="0"/>
              <a:t>A</a:t>
            </a:r>
            <a:r>
              <a:rPr lang="en-IN" dirty="0"/>
              <a:t> → </a:t>
            </a:r>
            <a:r>
              <a:rPr lang="en-IN" dirty="0" err="1" smtClean="0"/>
              <a:t>aS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NOT what we want …………….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Rightmost Derivation-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43600" y="381000"/>
            <a:ext cx="3200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S → </a:t>
            </a:r>
            <a:r>
              <a:rPr lang="en-IN" sz="2400" dirty="0" err="1"/>
              <a:t>aB</a:t>
            </a:r>
            <a:r>
              <a:rPr lang="en-IN" sz="2400" dirty="0"/>
              <a:t> / </a:t>
            </a:r>
            <a:r>
              <a:rPr lang="en-IN" sz="2400" dirty="0" err="1"/>
              <a:t>bA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 → </a:t>
            </a:r>
            <a:r>
              <a:rPr lang="en-IN" sz="2400" dirty="0" err="1"/>
              <a:t>aS</a:t>
            </a:r>
            <a:r>
              <a:rPr lang="en-IN" sz="2400" dirty="0"/>
              <a:t> / </a:t>
            </a:r>
            <a:r>
              <a:rPr lang="en-IN" sz="2400" dirty="0" err="1"/>
              <a:t>bAA</a:t>
            </a:r>
            <a:r>
              <a:rPr lang="en-IN" sz="2400" dirty="0"/>
              <a:t> / a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B → </a:t>
            </a:r>
            <a:r>
              <a:rPr lang="en-IN" sz="2400" dirty="0" err="1"/>
              <a:t>bS</a:t>
            </a:r>
            <a:r>
              <a:rPr lang="en-IN" sz="2400" dirty="0"/>
              <a:t> / </a:t>
            </a:r>
            <a:r>
              <a:rPr lang="en-IN" sz="2400" dirty="0" err="1"/>
              <a:t>aBB</a:t>
            </a:r>
            <a:r>
              <a:rPr lang="en-IN" sz="2400" dirty="0"/>
              <a:t> / </a:t>
            </a:r>
            <a:r>
              <a:rPr lang="en-IN" sz="2400" dirty="0" smtClean="0"/>
              <a:t>b</a:t>
            </a:r>
          </a:p>
          <a:p>
            <a:endParaRPr lang="en-US" sz="2400" dirty="0"/>
          </a:p>
          <a:p>
            <a:r>
              <a:rPr lang="en-IN" sz="2400" dirty="0" err="1"/>
              <a:t>aaabbabbba</a:t>
            </a:r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2053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Rightmost Derivation-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858000" cy="48768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S   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→  </a:t>
            </a:r>
            <a:r>
              <a:rPr lang="en-IN" dirty="0" err="1"/>
              <a:t>aaB</a:t>
            </a:r>
            <a:r>
              <a:rPr lang="en-IN" b="1" dirty="0" err="1"/>
              <a:t>B</a:t>
            </a:r>
            <a:r>
              <a:rPr lang="en-IN" dirty="0"/>
              <a:t>                    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aaBaB</a:t>
            </a:r>
            <a:r>
              <a:rPr lang="en-IN" b="1" dirty="0" err="1"/>
              <a:t>B</a:t>
            </a:r>
            <a:r>
              <a:rPr lang="en-IN" dirty="0"/>
              <a:t>                 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aaBaBb</a:t>
            </a:r>
            <a:r>
              <a:rPr lang="en-IN" b="1" dirty="0" err="1"/>
              <a:t>S</a:t>
            </a:r>
            <a:r>
              <a:rPr lang="en-IN" dirty="0"/>
              <a:t>               (Using B → </a:t>
            </a:r>
            <a:r>
              <a:rPr lang="en-IN" dirty="0" err="1"/>
              <a:t>bS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aaBaBbb</a:t>
            </a:r>
            <a:r>
              <a:rPr lang="en-IN" b="1" dirty="0" err="1"/>
              <a:t>A</a:t>
            </a:r>
            <a:r>
              <a:rPr lang="en-IN" dirty="0"/>
              <a:t>             (Using S → </a:t>
            </a:r>
            <a:r>
              <a:rPr lang="en-IN" dirty="0" err="1"/>
              <a:t>bA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aaBa</a:t>
            </a:r>
            <a:r>
              <a:rPr lang="en-IN" b="1" dirty="0" err="1"/>
              <a:t>B</a:t>
            </a:r>
            <a:r>
              <a:rPr lang="en-IN" dirty="0" err="1"/>
              <a:t>bba</a:t>
            </a:r>
            <a:r>
              <a:rPr lang="en-IN" dirty="0"/>
              <a:t>              (Using A → a)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</a:t>
            </a:r>
            <a:r>
              <a:rPr lang="en-IN" b="1" dirty="0" err="1"/>
              <a:t>B</a:t>
            </a:r>
            <a:r>
              <a:rPr lang="en-IN" dirty="0" err="1"/>
              <a:t>abbba</a:t>
            </a:r>
            <a:r>
              <a:rPr lang="en-IN" dirty="0"/>
              <a:t>              (Using B 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</a:t>
            </a:r>
            <a:r>
              <a:rPr lang="en-IN" b="1" dirty="0" err="1"/>
              <a:t>B</a:t>
            </a:r>
            <a:r>
              <a:rPr lang="en-IN" dirty="0" err="1"/>
              <a:t>abbba</a:t>
            </a:r>
            <a:r>
              <a:rPr lang="en-IN" dirty="0"/>
              <a:t>          (Using B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</a:t>
            </a:r>
            <a:r>
              <a:rPr lang="en-IN" b="1" dirty="0" err="1"/>
              <a:t>B</a:t>
            </a:r>
            <a:r>
              <a:rPr lang="en-IN" dirty="0" err="1"/>
              <a:t>babbba</a:t>
            </a:r>
            <a:r>
              <a:rPr lang="en-IN" dirty="0"/>
              <a:t>          (Using B → b)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aaabbabbba</a:t>
            </a:r>
            <a:r>
              <a:rPr lang="en-IN" dirty="0"/>
              <a:t>           (Using B → b)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43600" y="381000"/>
            <a:ext cx="3200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 S → </a:t>
            </a:r>
            <a:r>
              <a:rPr lang="en-IN" sz="2400" dirty="0" err="1"/>
              <a:t>aB</a:t>
            </a:r>
            <a:r>
              <a:rPr lang="en-IN" sz="2400" dirty="0"/>
              <a:t> / </a:t>
            </a:r>
            <a:r>
              <a:rPr lang="en-IN" sz="2400" dirty="0" err="1"/>
              <a:t>bA</a:t>
            </a:r>
            <a:endParaRPr lang="en-IN" sz="2400" dirty="0"/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A → </a:t>
            </a:r>
            <a:r>
              <a:rPr lang="en-IN" sz="2400" dirty="0" err="1"/>
              <a:t>aS</a:t>
            </a:r>
            <a:r>
              <a:rPr lang="en-IN" sz="2400" dirty="0"/>
              <a:t> / </a:t>
            </a:r>
            <a:r>
              <a:rPr lang="en-IN" sz="2400" dirty="0" err="1"/>
              <a:t>bAA</a:t>
            </a:r>
            <a:r>
              <a:rPr lang="en-IN" sz="2400" dirty="0"/>
              <a:t> / a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B → </a:t>
            </a:r>
            <a:r>
              <a:rPr lang="en-IN" sz="2400" dirty="0" err="1"/>
              <a:t>bS</a:t>
            </a:r>
            <a:r>
              <a:rPr lang="en-IN" sz="2400" dirty="0"/>
              <a:t> / </a:t>
            </a:r>
            <a:r>
              <a:rPr lang="en-IN" sz="2400" dirty="0" err="1"/>
              <a:t>aBB</a:t>
            </a:r>
            <a:r>
              <a:rPr lang="en-IN" sz="2400" dirty="0"/>
              <a:t> / </a:t>
            </a:r>
            <a:r>
              <a:rPr lang="en-IN" sz="2400" dirty="0" smtClean="0"/>
              <a:t>b</a:t>
            </a:r>
          </a:p>
          <a:p>
            <a:endParaRPr lang="en-US" sz="2400" dirty="0"/>
          </a:p>
          <a:p>
            <a:r>
              <a:rPr lang="en-IN" sz="2400" dirty="0" err="1"/>
              <a:t>aaabbabbba</a:t>
            </a:r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0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gatevidyalay.com/wp-content/uploads/2018/08/Example-of-Rightmost-Derivation-Tre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22947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Parse Tree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b="1" u="sng" dirty="0"/>
              <a:t>Properties Of </a:t>
            </a:r>
            <a:r>
              <a:rPr lang="en-US" b="1" u="sng"/>
              <a:t>Parse </a:t>
            </a:r>
            <a:r>
              <a:rPr lang="en-US" b="1" u="sng" smtClean="0"/>
              <a:t>Tree-</a:t>
            </a:r>
            <a:r>
              <a:rPr lang="en-US" dirty="0"/>
              <a:t> </a:t>
            </a:r>
            <a:endParaRPr lang="en-US" dirty="0" smtClean="0"/>
          </a:p>
          <a:p>
            <a:pPr lvl="1" fontAlgn="base"/>
            <a:r>
              <a:rPr lang="en-US" dirty="0" smtClean="0"/>
              <a:t>Root node of a parse tree is the </a:t>
            </a:r>
            <a:r>
              <a:rPr lang="en-US" b="1" dirty="0" smtClean="0"/>
              <a:t>start symbol </a:t>
            </a:r>
            <a:r>
              <a:rPr lang="en-US" dirty="0" smtClean="0"/>
              <a:t>of the grammar.</a:t>
            </a:r>
          </a:p>
          <a:p>
            <a:pPr lvl="1" fontAlgn="base"/>
            <a:r>
              <a:rPr lang="en-US" dirty="0" smtClean="0"/>
              <a:t>Each </a:t>
            </a:r>
            <a:r>
              <a:rPr lang="en-US" dirty="0"/>
              <a:t>leaf node of a parse tree represents a </a:t>
            </a:r>
            <a:r>
              <a:rPr lang="en-US" b="1" dirty="0"/>
              <a:t>terminal symbol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Each interior node of a parse tree represents a </a:t>
            </a:r>
            <a:r>
              <a:rPr lang="en-US" b="1" dirty="0"/>
              <a:t>non-terminal symbol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Parse tree is independent of the order in which the productions are used during derivations.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u="sng" dirty="0"/>
              <a:t>Yield Of Parse Tree-</a:t>
            </a:r>
            <a:endParaRPr lang="en-US" b="1" dirty="0"/>
          </a:p>
          <a:p>
            <a:pPr lvl="1" fontAlgn="base"/>
            <a:r>
              <a:rPr lang="en-US" dirty="0" smtClean="0"/>
              <a:t>Concatenating </a:t>
            </a:r>
            <a:r>
              <a:rPr lang="en-US" dirty="0"/>
              <a:t>the leaves of a parse tree from the left produces a string of terminals.</a:t>
            </a:r>
          </a:p>
          <a:p>
            <a:pPr lvl="1" fontAlgn="base"/>
            <a:r>
              <a:rPr lang="en-US" dirty="0"/>
              <a:t>This string of terminals is called as </a:t>
            </a:r>
            <a:r>
              <a:rPr lang="en-US" b="1" dirty="0"/>
              <a:t>yield of a parse tree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u="sng" dirty="0" smtClean="0"/>
              <a:t>Example 2: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Consider the grammar-</a:t>
            </a:r>
          </a:p>
          <a:p>
            <a:pPr marL="0" indent="0" fontAlgn="base">
              <a:buNone/>
            </a:pPr>
            <a:r>
              <a:rPr lang="en-IN" dirty="0" smtClean="0"/>
              <a:t>                  S</a:t>
            </a:r>
            <a:r>
              <a:rPr lang="en-IN" dirty="0"/>
              <a:t> → </a:t>
            </a:r>
            <a:r>
              <a:rPr lang="en-IN" dirty="0" err="1"/>
              <a:t>bB</a:t>
            </a:r>
            <a:r>
              <a:rPr lang="en-IN" dirty="0"/>
              <a:t> / </a:t>
            </a:r>
            <a:r>
              <a:rPr lang="en-IN" dirty="0" err="1"/>
              <a:t>aA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              A </a:t>
            </a:r>
            <a:r>
              <a:rPr lang="en-IN" dirty="0"/>
              <a:t>→ b / </a:t>
            </a:r>
            <a:r>
              <a:rPr lang="en-IN" dirty="0" err="1"/>
              <a:t>bS</a:t>
            </a:r>
            <a:r>
              <a:rPr lang="en-IN" dirty="0"/>
              <a:t> / </a:t>
            </a:r>
            <a:r>
              <a:rPr lang="en-IN" dirty="0" err="1"/>
              <a:t>aAA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              B </a:t>
            </a:r>
            <a:r>
              <a:rPr lang="en-IN" dirty="0"/>
              <a:t>→ a / </a:t>
            </a:r>
            <a:r>
              <a:rPr lang="en-IN" dirty="0" err="1"/>
              <a:t>aS</a:t>
            </a:r>
            <a:r>
              <a:rPr lang="en-IN" dirty="0"/>
              <a:t> / </a:t>
            </a:r>
            <a:r>
              <a:rPr lang="en-IN" dirty="0" err="1"/>
              <a:t>bBB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For the string </a:t>
            </a:r>
            <a:r>
              <a:rPr lang="en-IN" b="1" dirty="0"/>
              <a:t>w = </a:t>
            </a:r>
            <a:r>
              <a:rPr lang="en-IN" b="1" dirty="0" err="1"/>
              <a:t>bbaababa</a:t>
            </a:r>
            <a:r>
              <a:rPr lang="en-IN" dirty="0"/>
              <a:t>, </a:t>
            </a:r>
            <a:r>
              <a:rPr lang="en-IN" dirty="0" smtClean="0"/>
              <a:t>find-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                        1. Leftmost </a:t>
            </a:r>
            <a:r>
              <a:rPr lang="en-IN" dirty="0"/>
              <a:t>derivation</a:t>
            </a:r>
          </a:p>
          <a:p>
            <a:pPr marL="0" indent="0" fontAlgn="base">
              <a:buNone/>
            </a:pPr>
            <a:r>
              <a:rPr lang="en-IN" dirty="0" smtClean="0"/>
              <a:t>                          2. Rightmost </a:t>
            </a:r>
            <a:r>
              <a:rPr lang="en-IN" dirty="0"/>
              <a:t>derivation</a:t>
            </a:r>
          </a:p>
          <a:p>
            <a:pPr marL="0" indent="0" fontAlgn="base">
              <a:buNone/>
            </a:pPr>
            <a:r>
              <a:rPr lang="en-IN" dirty="0" smtClean="0"/>
              <a:t>                           3. Parse </a:t>
            </a:r>
            <a:r>
              <a:rPr lang="en-IN" dirty="0"/>
              <a:t>Tree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1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Solution : </a:t>
            </a:r>
            <a:endParaRPr lang="en-IN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905000"/>
            <a:ext cx="4343400" cy="4389120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b="1" u="sng" dirty="0"/>
              <a:t>2. Rightmost Derivation-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S   → </a:t>
            </a:r>
            <a:r>
              <a:rPr lang="en-IN" dirty="0" err="1"/>
              <a:t>b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bbB</a:t>
            </a:r>
            <a:r>
              <a:rPr lang="en-IN" b="1" dirty="0" err="1"/>
              <a:t>B</a:t>
            </a:r>
            <a:r>
              <a:rPr lang="en-IN" dirty="0"/>
              <a:t>              </a:t>
            </a:r>
            <a:r>
              <a:rPr lang="en-IN" dirty="0" smtClean="0"/>
              <a:t> </a:t>
            </a:r>
            <a:r>
              <a:rPr lang="en-IN" dirty="0"/>
              <a:t>(Using B → </a:t>
            </a:r>
            <a:r>
              <a:rPr lang="en-IN" dirty="0" err="1"/>
              <a:t>bBB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bbBa</a:t>
            </a:r>
            <a:r>
              <a:rPr lang="en-IN" b="1" dirty="0" err="1"/>
              <a:t>S</a:t>
            </a:r>
            <a:r>
              <a:rPr lang="en-IN" dirty="0"/>
              <a:t>              (Using B → </a:t>
            </a:r>
            <a:r>
              <a:rPr lang="en-IN" dirty="0" err="1"/>
              <a:t>aS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bbBab</a:t>
            </a:r>
            <a:r>
              <a:rPr lang="en-IN" b="1" dirty="0" err="1"/>
              <a:t>B</a:t>
            </a:r>
            <a:r>
              <a:rPr lang="en-IN" dirty="0"/>
              <a:t>            (Using S → </a:t>
            </a:r>
            <a:r>
              <a:rPr lang="en-IN" dirty="0" err="1"/>
              <a:t>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bbBaba</a:t>
            </a:r>
            <a:r>
              <a:rPr lang="en-IN" b="1" dirty="0" err="1"/>
              <a:t>S</a:t>
            </a:r>
            <a:r>
              <a:rPr lang="en-IN" dirty="0"/>
              <a:t>          (Using B → </a:t>
            </a:r>
            <a:r>
              <a:rPr lang="en-IN" dirty="0" err="1"/>
              <a:t>aS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bbBabab</a:t>
            </a:r>
            <a:r>
              <a:rPr lang="en-IN" b="1" dirty="0" err="1"/>
              <a:t>B</a:t>
            </a:r>
            <a:r>
              <a:rPr lang="en-IN" dirty="0"/>
              <a:t>        (Using S → </a:t>
            </a:r>
            <a:r>
              <a:rPr lang="en-IN" dirty="0" err="1"/>
              <a:t>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bb</a:t>
            </a:r>
            <a:r>
              <a:rPr lang="en-IN" b="1" dirty="0" err="1"/>
              <a:t>B</a:t>
            </a:r>
            <a:r>
              <a:rPr lang="en-IN" dirty="0" err="1"/>
              <a:t>ababa</a:t>
            </a:r>
            <a:r>
              <a:rPr lang="en-IN" dirty="0"/>
              <a:t>        (Using B → a)</a:t>
            </a:r>
          </a:p>
          <a:p>
            <a:pPr marL="0" indent="0" fontAlgn="base">
              <a:buNone/>
            </a:pPr>
            <a:r>
              <a:rPr lang="en-IN" dirty="0"/>
              <a:t>→ </a:t>
            </a:r>
            <a:r>
              <a:rPr lang="en-IN" dirty="0" err="1"/>
              <a:t>bbaababa</a:t>
            </a:r>
            <a:r>
              <a:rPr lang="en-IN" dirty="0"/>
              <a:t>         (Using B → a)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087880"/>
            <a:ext cx="4953000" cy="507492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 2"/>
              <a:buNone/>
            </a:pPr>
            <a:r>
              <a:rPr lang="en-IN" b="1" u="sng" dirty="0" smtClean="0"/>
              <a:t>1. Leftmost Derivation-</a:t>
            </a:r>
            <a:endParaRPr lang="en-IN" b="1" dirty="0" smtClean="0"/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 </a:t>
            </a:r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S   → </a:t>
            </a:r>
            <a:r>
              <a:rPr lang="en-IN" dirty="0" err="1" smtClean="0"/>
              <a:t>b</a:t>
            </a:r>
            <a:r>
              <a:rPr lang="en-IN" b="1" dirty="0" err="1" smtClean="0"/>
              <a:t>B</a:t>
            </a:r>
            <a:endParaRPr lang="en-IN" dirty="0" smtClean="0"/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→ </a:t>
            </a:r>
            <a:r>
              <a:rPr lang="en-IN" dirty="0" err="1" smtClean="0"/>
              <a:t>bb</a:t>
            </a:r>
            <a:r>
              <a:rPr lang="en-IN" b="1" dirty="0" err="1" smtClean="0"/>
              <a:t>B</a:t>
            </a:r>
            <a:r>
              <a:rPr lang="en-IN" dirty="0" err="1" smtClean="0"/>
              <a:t>B</a:t>
            </a:r>
            <a:r>
              <a:rPr lang="en-IN" dirty="0" smtClean="0"/>
              <a:t>              (Using B → </a:t>
            </a:r>
            <a:r>
              <a:rPr lang="en-IN" dirty="0" err="1" smtClean="0"/>
              <a:t>bBB</a:t>
            </a:r>
            <a:r>
              <a:rPr lang="en-IN" dirty="0" smtClean="0"/>
              <a:t>)</a:t>
            </a:r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→ </a:t>
            </a:r>
            <a:r>
              <a:rPr lang="en-IN" dirty="0" err="1" smtClean="0"/>
              <a:t>bba</a:t>
            </a:r>
            <a:r>
              <a:rPr lang="en-IN" b="1" dirty="0" err="1" smtClean="0"/>
              <a:t>B</a:t>
            </a:r>
            <a:r>
              <a:rPr lang="en-IN" dirty="0" smtClean="0"/>
              <a:t>              (Using B → a)</a:t>
            </a:r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→ </a:t>
            </a:r>
            <a:r>
              <a:rPr lang="en-IN" dirty="0" err="1" smtClean="0"/>
              <a:t>bbaa</a:t>
            </a:r>
            <a:r>
              <a:rPr lang="en-IN" b="1" dirty="0" err="1" smtClean="0"/>
              <a:t>S</a:t>
            </a:r>
            <a:r>
              <a:rPr lang="en-IN" dirty="0" smtClean="0"/>
              <a:t>            (Using B → </a:t>
            </a:r>
            <a:r>
              <a:rPr lang="en-IN" dirty="0" err="1" smtClean="0"/>
              <a:t>aS</a:t>
            </a:r>
            <a:r>
              <a:rPr lang="en-IN" dirty="0" smtClean="0"/>
              <a:t>)</a:t>
            </a:r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→ </a:t>
            </a:r>
            <a:r>
              <a:rPr lang="en-IN" dirty="0" err="1" smtClean="0"/>
              <a:t>bbaab</a:t>
            </a:r>
            <a:r>
              <a:rPr lang="en-IN" b="1" dirty="0" err="1" smtClean="0"/>
              <a:t>B</a:t>
            </a:r>
            <a:r>
              <a:rPr lang="en-IN" dirty="0" smtClean="0"/>
              <a:t>          (Using S → </a:t>
            </a:r>
            <a:r>
              <a:rPr lang="en-IN" dirty="0" err="1" smtClean="0"/>
              <a:t>bB</a:t>
            </a:r>
            <a:r>
              <a:rPr lang="en-IN" dirty="0" smtClean="0"/>
              <a:t>)</a:t>
            </a:r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→ </a:t>
            </a:r>
            <a:r>
              <a:rPr lang="en-IN" dirty="0" err="1" smtClean="0"/>
              <a:t>bbaaba</a:t>
            </a:r>
            <a:r>
              <a:rPr lang="en-IN" b="1" dirty="0" err="1" smtClean="0"/>
              <a:t>S</a:t>
            </a:r>
            <a:r>
              <a:rPr lang="en-IN" dirty="0" smtClean="0"/>
              <a:t>        (Using B → </a:t>
            </a:r>
            <a:r>
              <a:rPr lang="en-IN" dirty="0" err="1" smtClean="0"/>
              <a:t>aS</a:t>
            </a:r>
            <a:r>
              <a:rPr lang="en-IN" dirty="0" smtClean="0"/>
              <a:t>)</a:t>
            </a:r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→ </a:t>
            </a:r>
            <a:r>
              <a:rPr lang="en-IN" dirty="0" err="1" smtClean="0"/>
              <a:t>bbaabab</a:t>
            </a:r>
            <a:r>
              <a:rPr lang="en-IN" b="1" dirty="0" err="1" smtClean="0"/>
              <a:t>B</a:t>
            </a:r>
            <a:r>
              <a:rPr lang="en-IN" dirty="0" smtClean="0"/>
              <a:t>      (Using S → </a:t>
            </a:r>
            <a:r>
              <a:rPr lang="en-IN" dirty="0" err="1" smtClean="0"/>
              <a:t>bB</a:t>
            </a:r>
            <a:r>
              <a:rPr lang="en-IN" dirty="0" smtClean="0"/>
              <a:t>)</a:t>
            </a:r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→ </a:t>
            </a:r>
            <a:r>
              <a:rPr lang="en-IN" dirty="0" err="1" smtClean="0"/>
              <a:t>bbaababa</a:t>
            </a:r>
            <a:r>
              <a:rPr lang="en-IN" dirty="0" smtClean="0"/>
              <a:t>       (Using B → a)</a:t>
            </a:r>
          </a:p>
          <a:p>
            <a:pPr marL="0" indent="0" fontAlgn="base">
              <a:buFont typeface="Wingdings 2"/>
              <a:buNone/>
            </a:pPr>
            <a:r>
              <a:rPr lang="en-IN" dirty="0" smtClean="0"/>
              <a:t> </a:t>
            </a:r>
          </a:p>
          <a:p>
            <a:pPr marL="0" indent="0">
              <a:buFont typeface="Wingdings 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6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gatevidyalay.com/wp-content/uploads/2018/08/Parse-Tree-Problem-0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58674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Example 3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Consider </a:t>
            </a:r>
            <a:r>
              <a:rPr lang="en-US" dirty="0"/>
              <a:t>the grammar-</a:t>
            </a:r>
          </a:p>
          <a:p>
            <a:pPr marL="0" indent="0" fontAlgn="base">
              <a:buNone/>
            </a:pPr>
            <a:r>
              <a:rPr lang="en-US" dirty="0" smtClean="0"/>
              <a:t>	S</a:t>
            </a:r>
            <a:r>
              <a:rPr lang="en-US" dirty="0"/>
              <a:t> → A1B</a:t>
            </a:r>
          </a:p>
          <a:p>
            <a:pPr marL="0" indent="0" fontAlgn="base">
              <a:buNone/>
            </a:pPr>
            <a:r>
              <a:rPr lang="en-US" dirty="0" smtClean="0"/>
              <a:t>	A </a:t>
            </a:r>
            <a:r>
              <a:rPr lang="en-US" dirty="0"/>
              <a:t>→ 0A / ∈</a:t>
            </a:r>
          </a:p>
          <a:p>
            <a:pPr marL="0" indent="0" fontAlgn="base">
              <a:buNone/>
            </a:pPr>
            <a:r>
              <a:rPr lang="en-US" dirty="0" smtClean="0"/>
              <a:t>	B </a:t>
            </a:r>
            <a:r>
              <a:rPr lang="en-US" dirty="0"/>
              <a:t>→ 0B / 1B / ∈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For the string </a:t>
            </a:r>
            <a:r>
              <a:rPr lang="en-US" b="1" dirty="0"/>
              <a:t>w = 00101</a:t>
            </a:r>
            <a:r>
              <a:rPr lang="en-US" dirty="0"/>
              <a:t>, find-</a:t>
            </a:r>
          </a:p>
          <a:p>
            <a:pPr marL="0" indent="0" fontAlgn="base">
              <a:buNone/>
            </a:pPr>
            <a:r>
              <a:rPr lang="en-US" dirty="0" smtClean="0"/>
              <a:t>	Leftmost </a:t>
            </a:r>
            <a:r>
              <a:rPr lang="en-US" dirty="0"/>
              <a:t>derivation</a:t>
            </a:r>
          </a:p>
          <a:p>
            <a:pPr marL="0" indent="0" fontAlgn="base">
              <a:buNone/>
            </a:pPr>
            <a:r>
              <a:rPr lang="en-US" dirty="0" smtClean="0"/>
              <a:t>	Rightmost </a:t>
            </a:r>
            <a:r>
              <a:rPr lang="en-US" dirty="0"/>
              <a:t>derivation</a:t>
            </a:r>
          </a:p>
          <a:p>
            <a:pPr marL="0" indent="0" fontAlgn="base">
              <a:buNone/>
            </a:pPr>
            <a:r>
              <a:rPr lang="en-US" dirty="0" smtClean="0"/>
              <a:t>	Parse </a:t>
            </a:r>
            <a:r>
              <a:rPr lang="en-US" dirty="0"/>
              <a:t>Tree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7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Solution-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495800" cy="57150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IN" sz="2000" b="1" dirty="0"/>
          </a:p>
          <a:p>
            <a:pPr marL="0" indent="0" fontAlgn="base">
              <a:buNone/>
            </a:pPr>
            <a:r>
              <a:rPr lang="en-IN" sz="2000" dirty="0"/>
              <a:t> </a:t>
            </a:r>
            <a:r>
              <a:rPr lang="en-IN" sz="2000" b="1" u="sng" dirty="0" smtClean="0"/>
              <a:t>1</a:t>
            </a:r>
            <a:r>
              <a:rPr lang="en-IN" sz="2000" b="1" u="sng" dirty="0"/>
              <a:t>. Leftmost Derivation-</a:t>
            </a:r>
            <a:endParaRPr lang="en-IN" sz="2000" b="1" dirty="0"/>
          </a:p>
          <a:p>
            <a:pPr marL="0" indent="0" fontAlgn="base">
              <a:buNone/>
            </a:pPr>
            <a:r>
              <a:rPr lang="en-IN" sz="2000" dirty="0"/>
              <a:t> </a:t>
            </a:r>
          </a:p>
          <a:p>
            <a:pPr marL="0" indent="0" fontAlgn="base">
              <a:buNone/>
            </a:pPr>
            <a:r>
              <a:rPr lang="en-IN" sz="2000" dirty="0"/>
              <a:t>S   → </a:t>
            </a:r>
            <a:r>
              <a:rPr lang="en-IN" sz="2000" b="1" dirty="0"/>
              <a:t>A</a:t>
            </a:r>
            <a:r>
              <a:rPr lang="en-IN" sz="2000" dirty="0"/>
              <a:t>1B</a:t>
            </a:r>
          </a:p>
          <a:p>
            <a:pPr marL="0" indent="0" fontAlgn="base">
              <a:buNone/>
            </a:pPr>
            <a:r>
              <a:rPr lang="en-IN" sz="2000" dirty="0"/>
              <a:t>→ 0</a:t>
            </a:r>
            <a:r>
              <a:rPr lang="en-IN" sz="2000" b="1" dirty="0"/>
              <a:t>A</a:t>
            </a:r>
            <a:r>
              <a:rPr lang="en-IN" sz="2000" dirty="0"/>
              <a:t>1B              (Using A → 0A)</a:t>
            </a:r>
          </a:p>
          <a:p>
            <a:pPr marL="0" indent="0" fontAlgn="base">
              <a:buNone/>
            </a:pPr>
            <a:r>
              <a:rPr lang="en-IN" sz="2000" dirty="0"/>
              <a:t>→ 00</a:t>
            </a:r>
            <a:r>
              <a:rPr lang="en-IN" sz="2000" b="1" dirty="0"/>
              <a:t>A</a:t>
            </a:r>
            <a:r>
              <a:rPr lang="en-IN" sz="2000" dirty="0"/>
              <a:t>1B            (Using A → 0A)</a:t>
            </a:r>
          </a:p>
          <a:p>
            <a:pPr marL="0" indent="0" fontAlgn="base">
              <a:buNone/>
            </a:pPr>
            <a:r>
              <a:rPr lang="en-IN" sz="2000" dirty="0"/>
              <a:t>→ 001</a:t>
            </a:r>
            <a:r>
              <a:rPr lang="en-IN" sz="2000" b="1" dirty="0"/>
              <a:t>B</a:t>
            </a:r>
            <a:r>
              <a:rPr lang="en-IN" sz="2000" dirty="0"/>
              <a:t>              (Using A → ∈)</a:t>
            </a:r>
          </a:p>
          <a:p>
            <a:pPr marL="0" indent="0" fontAlgn="base">
              <a:buNone/>
            </a:pPr>
            <a:r>
              <a:rPr lang="en-IN" sz="2000" dirty="0"/>
              <a:t>→ 0010</a:t>
            </a:r>
            <a:r>
              <a:rPr lang="en-IN" sz="2000" b="1" dirty="0"/>
              <a:t>B</a:t>
            </a:r>
            <a:r>
              <a:rPr lang="en-IN" sz="2000" dirty="0"/>
              <a:t>            (Using B → 0B)</a:t>
            </a:r>
          </a:p>
          <a:p>
            <a:pPr marL="0" indent="0" fontAlgn="base">
              <a:buNone/>
            </a:pPr>
            <a:r>
              <a:rPr lang="en-IN" sz="2000" dirty="0"/>
              <a:t>→ 00101</a:t>
            </a:r>
            <a:r>
              <a:rPr lang="en-IN" sz="2000" b="1" dirty="0"/>
              <a:t>B</a:t>
            </a:r>
            <a:r>
              <a:rPr lang="en-IN" sz="2000" dirty="0"/>
              <a:t>          (Using B → 1B)</a:t>
            </a:r>
          </a:p>
          <a:p>
            <a:pPr marL="0" indent="0" fontAlgn="base">
              <a:buNone/>
            </a:pPr>
            <a:r>
              <a:rPr lang="en-IN" sz="2000" dirty="0"/>
              <a:t>→ 00101             (Using B → ∈)</a:t>
            </a:r>
          </a:p>
          <a:p>
            <a:pPr marL="0" indent="0" fontAlgn="base">
              <a:buNone/>
            </a:pPr>
            <a:r>
              <a:rPr lang="en-IN" sz="2000" dirty="0"/>
              <a:t> </a:t>
            </a:r>
          </a:p>
          <a:p>
            <a:pPr marL="0" indent="0" fontAlgn="base">
              <a:buNone/>
            </a:pP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1108364"/>
            <a:ext cx="5029200" cy="59782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 2"/>
              <a:buNone/>
            </a:pPr>
            <a:endParaRPr lang="en-IN" sz="2000" b="1" dirty="0" smtClean="0"/>
          </a:p>
          <a:p>
            <a:pPr marL="0" indent="0" fontAlgn="base">
              <a:buFont typeface="Wingdings 2"/>
              <a:buNone/>
            </a:pPr>
            <a:r>
              <a:rPr lang="en-IN" sz="2000" b="1" u="sng" dirty="0" smtClean="0"/>
              <a:t>2. Rightmost Derivation-</a:t>
            </a:r>
            <a:endParaRPr lang="en-IN" sz="2000" b="1" dirty="0" smtClean="0"/>
          </a:p>
          <a:p>
            <a:pPr marL="0" indent="0" fontAlgn="base">
              <a:buFont typeface="Wingdings 2"/>
              <a:buNone/>
            </a:pPr>
            <a:r>
              <a:rPr lang="en-IN" sz="2000" dirty="0" smtClean="0"/>
              <a:t> </a:t>
            </a:r>
          </a:p>
          <a:p>
            <a:pPr marL="0" indent="0" fontAlgn="base">
              <a:buFont typeface="Wingdings 2"/>
              <a:buNone/>
            </a:pPr>
            <a:r>
              <a:rPr lang="en-IN" sz="2000" dirty="0" smtClean="0"/>
              <a:t>S   → A1</a:t>
            </a:r>
            <a:r>
              <a:rPr lang="en-IN" sz="2000" b="1" dirty="0" smtClean="0"/>
              <a:t>B</a:t>
            </a:r>
            <a:endParaRPr lang="en-IN" sz="2000" dirty="0" smtClean="0"/>
          </a:p>
          <a:p>
            <a:pPr marL="0" indent="0" fontAlgn="base">
              <a:buFont typeface="Wingdings 2"/>
              <a:buNone/>
            </a:pPr>
            <a:r>
              <a:rPr lang="en-IN" sz="2000" dirty="0" smtClean="0"/>
              <a:t>→ A10</a:t>
            </a:r>
            <a:r>
              <a:rPr lang="en-IN" sz="2000" b="1" dirty="0" smtClean="0"/>
              <a:t>B</a:t>
            </a:r>
            <a:r>
              <a:rPr lang="en-IN" sz="2000" dirty="0" smtClean="0"/>
              <a:t>                (Using B → 0B)</a:t>
            </a:r>
          </a:p>
          <a:p>
            <a:pPr marL="0" indent="0" fontAlgn="base">
              <a:buFont typeface="Wingdings 2"/>
              <a:buNone/>
            </a:pPr>
            <a:r>
              <a:rPr lang="en-IN" sz="2000" dirty="0" smtClean="0"/>
              <a:t>→ A101</a:t>
            </a:r>
            <a:r>
              <a:rPr lang="en-IN" sz="2000" b="1" dirty="0" smtClean="0"/>
              <a:t>B</a:t>
            </a:r>
            <a:r>
              <a:rPr lang="en-IN" sz="2000" dirty="0" smtClean="0"/>
              <a:t>              (Using B → 1B)</a:t>
            </a:r>
          </a:p>
          <a:p>
            <a:pPr marL="0" indent="0" fontAlgn="base">
              <a:buFont typeface="Wingdings 2"/>
              <a:buNone/>
            </a:pPr>
            <a:r>
              <a:rPr lang="en-IN" sz="2000" dirty="0" smtClean="0"/>
              <a:t>→ </a:t>
            </a:r>
            <a:r>
              <a:rPr lang="en-IN" sz="2000" b="1" dirty="0" smtClean="0"/>
              <a:t>A</a:t>
            </a:r>
            <a:r>
              <a:rPr lang="en-IN" sz="2000" dirty="0" smtClean="0"/>
              <a:t>101                (Using B → ∈)</a:t>
            </a:r>
          </a:p>
          <a:p>
            <a:pPr marL="0" indent="0" fontAlgn="base">
              <a:buFont typeface="Wingdings 2"/>
              <a:buNone/>
            </a:pPr>
            <a:r>
              <a:rPr lang="en-IN" sz="2000" dirty="0" smtClean="0"/>
              <a:t>→ 0</a:t>
            </a:r>
            <a:r>
              <a:rPr lang="en-IN" sz="2000" b="1" dirty="0" smtClean="0"/>
              <a:t>A</a:t>
            </a:r>
            <a:r>
              <a:rPr lang="en-IN" sz="2000" dirty="0" smtClean="0"/>
              <a:t>101              (Using A → 0A)</a:t>
            </a:r>
          </a:p>
          <a:p>
            <a:pPr marL="0" indent="0" fontAlgn="base">
              <a:buFont typeface="Wingdings 2"/>
              <a:buNone/>
            </a:pPr>
            <a:r>
              <a:rPr lang="en-IN" sz="2000" dirty="0" smtClean="0"/>
              <a:t>→ 00</a:t>
            </a:r>
            <a:r>
              <a:rPr lang="en-IN" sz="2000" b="1" dirty="0" smtClean="0"/>
              <a:t>A</a:t>
            </a:r>
            <a:r>
              <a:rPr lang="en-IN" sz="2000" dirty="0" smtClean="0"/>
              <a:t>101            (Using A → 0A)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→ 00101               (Using A → ∈)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435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we want English statement  “Dog Runs” ….We may use following rules :</a:t>
            </a:r>
          </a:p>
          <a:p>
            <a:pPr lvl="1"/>
            <a:r>
              <a:rPr lang="en-US" dirty="0" smtClean="0"/>
              <a:t>&lt;Sentence&gt;  </a:t>
            </a:r>
            <a:r>
              <a:rPr lang="en-US" dirty="0" smtClean="0">
                <a:sym typeface="Wingdings" pitchFamily="2" charset="2"/>
              </a:rPr>
              <a:t> &lt;Noun&gt; &lt;Verb&gt;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&lt;Noun&gt;   Dog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&lt; Verb &gt;  Runs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dirty="0"/>
              <a:t>&lt;Sentence&gt;  </a:t>
            </a:r>
            <a:r>
              <a:rPr lang="en-US" dirty="0">
                <a:sym typeface="Wingdings" pitchFamily="2" charset="2"/>
              </a:rPr>
              <a:t> &lt;Noun&gt; &lt;Verb&gt;</a:t>
            </a:r>
          </a:p>
          <a:p>
            <a:pPr marL="0" indent="0" algn="just">
              <a:buNone/>
            </a:pPr>
            <a:r>
              <a:rPr lang="en-US" dirty="0"/>
              <a:t>                       </a:t>
            </a:r>
            <a:r>
              <a:rPr lang="en-US" dirty="0">
                <a:sym typeface="Wingdings" pitchFamily="2" charset="2"/>
              </a:rPr>
              <a:t> Dog Runs</a:t>
            </a:r>
          </a:p>
          <a:p>
            <a:pPr marL="0" indent="0" algn="just">
              <a:buNone/>
            </a:pP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These rules indicate how the sentence of the form ‘Noun’ followed by ‘Verb’ can be generated.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There are many such rules of the language and they are collectively called the </a:t>
            </a:r>
            <a:r>
              <a:rPr lang="en-US" b="1" dirty="0" smtClean="0">
                <a:sym typeface="Wingdings" pitchFamily="2" charset="2"/>
              </a:rPr>
              <a:t>Grammar</a:t>
            </a:r>
            <a:r>
              <a:rPr lang="en-US" dirty="0" smtClean="0">
                <a:sym typeface="Wingdings" pitchFamily="2" charset="2"/>
              </a:rPr>
              <a:t> for the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2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Parse Tree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9263"/>
            <a:ext cx="6553200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6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Example 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any set of production rules in a CFG be</a:t>
            </a:r>
          </a:p>
          <a:p>
            <a:pPr marL="0" indent="0">
              <a:buNone/>
            </a:pPr>
            <a:r>
              <a:rPr lang="en-US" dirty="0" smtClean="0"/>
              <a:t>		X </a:t>
            </a:r>
            <a:r>
              <a:rPr lang="en-US" dirty="0"/>
              <a:t>→ X+X | X*X |X| a</a:t>
            </a:r>
          </a:p>
          <a:p>
            <a:pPr marL="0" indent="0">
              <a:buNone/>
            </a:pPr>
            <a:r>
              <a:rPr lang="en-US" dirty="0" smtClean="0"/>
              <a:t>over </a:t>
            </a:r>
            <a:r>
              <a:rPr lang="en-US" dirty="0"/>
              <a:t>an alphabet {a</a:t>
            </a:r>
            <a:r>
              <a:rPr lang="en-US" dirty="0" smtClean="0"/>
              <a:t>}.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Show derivation </a:t>
            </a:r>
            <a:r>
              <a:rPr lang="en-US" b="1" dirty="0"/>
              <a:t>for the string "</a:t>
            </a:r>
            <a:r>
              <a:rPr lang="en-US" b="1" dirty="0" err="1"/>
              <a:t>a+a</a:t>
            </a:r>
            <a:r>
              <a:rPr lang="en-US" b="1" dirty="0"/>
              <a:t>*a" 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7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leftmost derivation for the string "</a:t>
            </a:r>
            <a:r>
              <a:rPr lang="en-US" b="1" dirty="0" err="1"/>
              <a:t>a+a</a:t>
            </a:r>
            <a:r>
              <a:rPr lang="en-US" b="1" dirty="0"/>
              <a:t>*a" may be</a:t>
            </a:r>
            <a:r>
              <a:rPr lang="en-US" dirty="0"/>
              <a:t> −</a:t>
            </a:r>
          </a:p>
          <a:p>
            <a:pPr marL="0" indent="0">
              <a:buNone/>
            </a:pPr>
            <a:r>
              <a:rPr lang="en-US" dirty="0" smtClean="0"/>
              <a:t>           X </a:t>
            </a:r>
            <a:r>
              <a:rPr lang="en-US" dirty="0"/>
              <a:t>→ </a:t>
            </a:r>
            <a:r>
              <a:rPr lang="en-US" dirty="0" smtClean="0"/>
              <a:t>X+X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→ </a:t>
            </a:r>
            <a:r>
              <a:rPr lang="en-US" dirty="0" err="1"/>
              <a:t>a+X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→ </a:t>
            </a:r>
            <a:r>
              <a:rPr lang="en-US" dirty="0"/>
              <a:t>a + X*X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→ </a:t>
            </a:r>
            <a:r>
              <a:rPr lang="en-US" dirty="0" err="1"/>
              <a:t>a+a</a:t>
            </a:r>
            <a:r>
              <a:rPr lang="en-US" dirty="0"/>
              <a:t>*X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→ </a:t>
            </a:r>
            <a:r>
              <a:rPr lang="en-US" dirty="0" err="1"/>
              <a:t>a+a</a:t>
            </a:r>
            <a:r>
              <a:rPr lang="en-US" dirty="0"/>
              <a:t>*a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486400" y="838200"/>
            <a:ext cx="3276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X → X+X </a:t>
            </a:r>
            <a:endParaRPr lang="pt-BR" dirty="0" smtClean="0"/>
          </a:p>
          <a:p>
            <a:pPr algn="just"/>
            <a:r>
              <a:rPr lang="pt-BR" dirty="0" smtClean="0"/>
              <a:t>X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X*X </a:t>
            </a:r>
            <a:endParaRPr lang="pt-BR" dirty="0" smtClean="0"/>
          </a:p>
          <a:p>
            <a:pPr algn="just"/>
            <a:r>
              <a:rPr lang="pt-BR" dirty="0" smtClean="0"/>
              <a:t>X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X</a:t>
            </a:r>
          </a:p>
          <a:p>
            <a:pPr algn="just"/>
            <a:r>
              <a:rPr lang="pt-BR" dirty="0" smtClean="0"/>
              <a:t>X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59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The stepwise derivation of the above string is shown as below −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3914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0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rightmost derivation for the above string </a:t>
            </a:r>
            <a:r>
              <a:rPr lang="en-US" b="1" dirty="0"/>
              <a:t>"</a:t>
            </a:r>
            <a:r>
              <a:rPr lang="en-US" b="1" dirty="0" err="1"/>
              <a:t>a+a</a:t>
            </a:r>
            <a:r>
              <a:rPr lang="en-US" b="1" dirty="0"/>
              <a:t>*a"</a:t>
            </a:r>
            <a:r>
              <a:rPr lang="en-US" dirty="0"/>
              <a:t> may be −</a:t>
            </a:r>
          </a:p>
          <a:p>
            <a:pPr marL="0" indent="0">
              <a:buNone/>
            </a:pPr>
            <a:r>
              <a:rPr lang="en-US" dirty="0" smtClean="0"/>
              <a:t>	X </a:t>
            </a:r>
            <a:r>
              <a:rPr lang="en-US" dirty="0"/>
              <a:t>→ X*X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→ </a:t>
            </a:r>
            <a:r>
              <a:rPr lang="en-US" dirty="0"/>
              <a:t>X*a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→ X+X*a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→ </a:t>
            </a:r>
            <a:r>
              <a:rPr lang="en-US" dirty="0" err="1"/>
              <a:t>X+a</a:t>
            </a:r>
            <a:r>
              <a:rPr lang="en-US" dirty="0"/>
              <a:t>*a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→ </a:t>
            </a:r>
            <a:r>
              <a:rPr lang="en-US" dirty="0" err="1"/>
              <a:t>a+a</a:t>
            </a:r>
            <a:r>
              <a:rPr lang="en-US" dirty="0"/>
              <a:t>*a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486400" y="838200"/>
            <a:ext cx="3276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X → X+X </a:t>
            </a:r>
            <a:endParaRPr lang="pt-BR" dirty="0" smtClean="0"/>
          </a:p>
          <a:p>
            <a:pPr algn="just"/>
            <a:r>
              <a:rPr lang="pt-BR" dirty="0" smtClean="0"/>
              <a:t>X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X*X </a:t>
            </a:r>
            <a:endParaRPr lang="pt-BR" dirty="0" smtClean="0"/>
          </a:p>
          <a:p>
            <a:pPr algn="just"/>
            <a:r>
              <a:rPr lang="pt-BR" dirty="0" smtClean="0"/>
              <a:t>X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X</a:t>
            </a:r>
          </a:p>
          <a:p>
            <a:pPr algn="just"/>
            <a:r>
              <a:rPr lang="pt-BR" dirty="0" smtClean="0"/>
              <a:t>X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390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stepwise derivation of the above string is shown as below −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1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Constituents of Grammar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Two Symbols :</a:t>
            </a:r>
            <a:r>
              <a:rPr lang="en-US" dirty="0" smtClean="0"/>
              <a:t> 	</a:t>
            </a:r>
          </a:p>
          <a:p>
            <a:pPr lvl="1"/>
            <a:r>
              <a:rPr lang="en-US" dirty="0" smtClean="0"/>
              <a:t>Terminals</a:t>
            </a:r>
          </a:p>
          <a:p>
            <a:pPr lvl="1"/>
            <a:r>
              <a:rPr lang="en-US" dirty="0" smtClean="0"/>
              <a:t>Non Terminals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Terminals</a:t>
            </a:r>
            <a:r>
              <a:rPr lang="en-US" dirty="0" smtClean="0"/>
              <a:t> are part of  the generated sentence </a:t>
            </a:r>
          </a:p>
          <a:p>
            <a:pPr lvl="1"/>
            <a:r>
              <a:rPr lang="en-US" dirty="0" smtClean="0"/>
              <a:t>E.g. In the above example, </a:t>
            </a:r>
            <a:r>
              <a:rPr lang="en-US" b="1" dirty="0" smtClean="0"/>
              <a:t>‘Dog’ </a:t>
            </a:r>
            <a:r>
              <a:rPr lang="en-US" dirty="0" smtClean="0"/>
              <a:t>and </a:t>
            </a:r>
            <a:r>
              <a:rPr lang="en-US" b="1" dirty="0" smtClean="0"/>
              <a:t>‘Runs’</a:t>
            </a:r>
            <a:r>
              <a:rPr lang="en-US" dirty="0" smtClean="0"/>
              <a:t> are terminal symbols as they collectively formulate the statement and are part of the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22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Non Terminals </a:t>
            </a:r>
            <a:r>
              <a:rPr lang="en-US" dirty="0"/>
              <a:t>take part in the formation of the statement , but are not part of the generated sentence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statement that is generated using grammar will contain Non Terminals in it.</a:t>
            </a:r>
          </a:p>
          <a:p>
            <a:pPr lvl="1" algn="just"/>
            <a:r>
              <a:rPr lang="en-US" dirty="0" smtClean="0"/>
              <a:t>E.g. In above example , ‘</a:t>
            </a:r>
            <a:r>
              <a:rPr lang="en-US" b="1" dirty="0" smtClean="0"/>
              <a:t>Sentence</a:t>
            </a:r>
            <a:r>
              <a:rPr lang="en-US" dirty="0" smtClean="0"/>
              <a:t>’  , ‘</a:t>
            </a:r>
            <a:r>
              <a:rPr lang="en-US" b="1" dirty="0" smtClean="0"/>
              <a:t>Noun</a:t>
            </a:r>
            <a:r>
              <a:rPr lang="en-US" dirty="0" smtClean="0"/>
              <a:t>’ , ‘</a:t>
            </a:r>
            <a:r>
              <a:rPr lang="en-US" b="1" dirty="0" smtClean="0"/>
              <a:t>Verb’</a:t>
            </a:r>
            <a:r>
              <a:rPr lang="en-US" dirty="0" smtClean="0"/>
              <a:t> are Non-terminals…which are not in the generated statement but took part on the formation of the statement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dirty="0"/>
              <a:t>&lt;Sentence&gt;  </a:t>
            </a:r>
            <a:r>
              <a:rPr lang="en-US" dirty="0">
                <a:sym typeface="Wingdings" pitchFamily="2" charset="2"/>
              </a:rPr>
              <a:t> &lt;Noun&gt; &lt;Verb&gt;</a:t>
            </a:r>
          </a:p>
          <a:p>
            <a:pPr marL="0" indent="0" algn="just"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sym typeface="Wingdings" pitchFamily="2" charset="2"/>
              </a:rPr>
              <a:t> Dog Runs</a:t>
            </a:r>
          </a:p>
          <a:p>
            <a:pPr marL="0" indent="0"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smtClean="0">
                <a:sym typeface="Wingdings" pitchFamily="2" charset="2"/>
              </a:rPr>
              <a:t>Thus, Non-terminals are essential while declaring the rules </a:t>
            </a:r>
          </a:p>
          <a:p>
            <a:pPr algn="just"/>
            <a:r>
              <a:rPr lang="en-US" dirty="0" smtClean="0">
                <a:sym typeface="Wingdings" pitchFamily="2" charset="2"/>
              </a:rPr>
              <a:t>These rules are called as ‘</a:t>
            </a:r>
            <a:r>
              <a:rPr lang="en-US" b="1" dirty="0" smtClean="0">
                <a:sym typeface="Wingdings" pitchFamily="2" charset="2"/>
              </a:rPr>
              <a:t>Productions</a:t>
            </a:r>
            <a:r>
              <a:rPr lang="en-US" dirty="0" smtClean="0">
                <a:sym typeface="Wingdings" pitchFamily="2" charset="2"/>
              </a:rPr>
              <a:t>’ or  ‘</a:t>
            </a:r>
            <a:r>
              <a:rPr lang="en-US" b="1" dirty="0" smtClean="0">
                <a:sym typeface="Wingdings" pitchFamily="2" charset="2"/>
              </a:rPr>
              <a:t>Production Rules</a:t>
            </a:r>
            <a:r>
              <a:rPr lang="en-US" dirty="0" smtClean="0">
                <a:sym typeface="Wingdings" pitchFamily="2" charset="2"/>
              </a:rPr>
              <a:t>’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09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Formal Definition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>
            <a:noAutofit/>
          </a:bodyPr>
          <a:lstStyle/>
          <a:p>
            <a:r>
              <a:rPr lang="en-US" sz="2400" dirty="0" smtClean="0"/>
              <a:t>Like a natural language has Constituents like Nouns, Verbs, Adjectives etc….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Two Constituents :</a:t>
            </a:r>
            <a:endParaRPr lang="en-US" sz="2400" dirty="0" smtClean="0"/>
          </a:p>
          <a:p>
            <a:pPr lvl="1"/>
            <a:r>
              <a:rPr lang="en-US" dirty="0" smtClean="0"/>
              <a:t>Terminals</a:t>
            </a:r>
          </a:p>
          <a:p>
            <a:pPr lvl="1"/>
            <a:r>
              <a:rPr lang="en-US" dirty="0" smtClean="0"/>
              <a:t>Non terminals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This grammar that is based on Constituent structure is called </a:t>
            </a:r>
            <a:r>
              <a:rPr lang="en-US" sz="2400" b="1" dirty="0" smtClean="0"/>
              <a:t>Constituent Structure Grammar </a:t>
            </a:r>
            <a:r>
              <a:rPr lang="en-US" sz="2400" dirty="0" smtClean="0"/>
              <a:t>Or </a:t>
            </a:r>
            <a:r>
              <a:rPr lang="en-US" sz="2400" b="1" dirty="0" smtClean="0"/>
              <a:t>Phrase Structure Grammar</a:t>
            </a:r>
          </a:p>
          <a:p>
            <a:endParaRPr lang="en-US" sz="2400" b="1" dirty="0"/>
          </a:p>
          <a:p>
            <a:r>
              <a:rPr lang="en-US" sz="2400" b="1" dirty="0" smtClean="0"/>
              <a:t>The idea is …Basing a grammar on Constituent structure blocks </a:t>
            </a:r>
          </a:p>
          <a:p>
            <a:endParaRPr lang="en-US" sz="2400" b="1" dirty="0"/>
          </a:p>
          <a:p>
            <a:r>
              <a:rPr lang="en-US" sz="2400" dirty="0" smtClean="0"/>
              <a:t>The grammar G will generate language 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58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Summary  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we want English statement  “Dog Runs” ….We may use following rules :</a:t>
            </a:r>
          </a:p>
          <a:p>
            <a:pPr lvl="1"/>
            <a:r>
              <a:rPr lang="en-US" dirty="0" smtClean="0"/>
              <a:t>&lt;Sentence&gt;  </a:t>
            </a:r>
            <a:r>
              <a:rPr lang="en-US" dirty="0" smtClean="0">
                <a:sym typeface="Wingdings" pitchFamily="2" charset="2"/>
              </a:rPr>
              <a:t> &lt;Noun&gt; &lt;Verb&gt;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&lt;Noun&gt;   Dog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&lt; Verb &gt;  Runs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dirty="0" smtClean="0"/>
              <a:t>We have to begin with rule ….&lt;Sentence</a:t>
            </a:r>
            <a:r>
              <a:rPr lang="en-US" dirty="0"/>
              <a:t>&gt;  </a:t>
            </a:r>
            <a:r>
              <a:rPr lang="en-US" dirty="0">
                <a:sym typeface="Wingdings" pitchFamily="2" charset="2"/>
              </a:rPr>
              <a:t> &lt;Noun&gt; &lt;Verb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b="1" dirty="0" smtClean="0">
                <a:sym typeface="Wingdings" pitchFamily="2" charset="2"/>
              </a:rPr>
              <a:t>Start Symbol </a:t>
            </a:r>
            <a:r>
              <a:rPr lang="en-US" dirty="0" smtClean="0">
                <a:sym typeface="Wingdings" pitchFamily="2" charset="2"/>
              </a:rPr>
              <a:t>……………..Sentence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b="1" dirty="0" smtClean="0">
                <a:sym typeface="Wingdings" pitchFamily="2" charset="2"/>
              </a:rPr>
              <a:t>Non Terminals</a:t>
            </a:r>
            <a:r>
              <a:rPr lang="en-US" dirty="0" smtClean="0">
                <a:sym typeface="Wingdings" pitchFamily="2" charset="2"/>
              </a:rPr>
              <a:t>…..Sentence, Noun, Verb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b="1" dirty="0" smtClean="0">
                <a:sym typeface="Wingdings" pitchFamily="2" charset="2"/>
              </a:rPr>
              <a:t>Terminals</a:t>
            </a:r>
            <a:r>
              <a:rPr lang="en-US" dirty="0" smtClean="0">
                <a:sym typeface="Wingdings" pitchFamily="2" charset="2"/>
              </a:rPr>
              <a:t>…….Dog ,</a:t>
            </a:r>
            <a:r>
              <a:rPr lang="en-US" dirty="0" smtClean="0">
                <a:sym typeface="Wingdings" pitchFamily="2" charset="2"/>
              </a:rPr>
              <a:t>Runs</a:t>
            </a:r>
            <a:endParaRPr lang="en-US" dirty="0">
              <a:sym typeface="Wingdings" pitchFamily="2" charset="2"/>
            </a:endParaRPr>
          </a:p>
          <a:p>
            <a:r>
              <a:rPr lang="en-US" b="1" dirty="0" smtClean="0">
                <a:sym typeface="Wingdings" pitchFamily="2" charset="2"/>
              </a:rPr>
              <a:t>Rules</a:t>
            </a:r>
            <a:r>
              <a:rPr lang="en-US" dirty="0" smtClean="0">
                <a:sym typeface="Wingdings" pitchFamily="2" charset="2"/>
              </a:rPr>
              <a:t>……indicating  how the sentence can be generated.</a:t>
            </a:r>
          </a:p>
          <a:p>
            <a:endParaRPr lang="en-US" dirty="0">
              <a:sym typeface="Wingdings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9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Grammar :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Grammar  G </a:t>
            </a:r>
            <a:r>
              <a:rPr lang="en-US" dirty="0"/>
              <a:t>is </a:t>
            </a:r>
            <a:r>
              <a:rPr lang="en-US" dirty="0" smtClean="0"/>
              <a:t>a four tuple collection  </a:t>
            </a:r>
            <a:r>
              <a:rPr lang="en-US" b="1" dirty="0"/>
              <a:t>G = (V, T, P, S) </a:t>
            </a:r>
            <a:r>
              <a:rPr lang="en-US" dirty="0" smtClean="0"/>
              <a:t>….Where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/>
              <a:t>V</a:t>
            </a:r>
            <a:r>
              <a:rPr lang="en-US" dirty="0"/>
              <a:t> is the (finite) set of variables </a:t>
            </a:r>
            <a:r>
              <a:rPr lang="en-US" dirty="0" smtClean="0"/>
              <a:t>or </a:t>
            </a:r>
            <a:r>
              <a:rPr lang="en-US" b="1" dirty="0" smtClean="0"/>
              <a:t>Non </a:t>
            </a:r>
            <a:r>
              <a:rPr lang="en-US" b="1" dirty="0" smtClean="0"/>
              <a:t>terminals</a:t>
            </a:r>
            <a:r>
              <a:rPr lang="en-US" dirty="0" smtClean="0"/>
              <a:t> ….They take part in the derivation , but are not part of the derived sentence</a:t>
            </a:r>
          </a:p>
          <a:p>
            <a:endParaRPr lang="en-US" dirty="0" smtClean="0"/>
          </a:p>
          <a:p>
            <a:r>
              <a:rPr lang="en-US" b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is a finite set of </a:t>
            </a:r>
            <a:r>
              <a:rPr lang="en-US" b="1" dirty="0" smtClean="0"/>
              <a:t>Terminals</a:t>
            </a:r>
            <a:r>
              <a:rPr lang="en-US" dirty="0"/>
              <a:t>, i.e., the symbols that form the strings of the language being defined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finite  set </a:t>
            </a:r>
            <a:r>
              <a:rPr lang="en-US" dirty="0"/>
              <a:t>of </a:t>
            </a:r>
            <a:r>
              <a:rPr lang="en-US" b="1" dirty="0" smtClean="0"/>
              <a:t>Production </a:t>
            </a:r>
            <a:r>
              <a:rPr lang="en-US" b="1" dirty="0"/>
              <a:t>R</a:t>
            </a:r>
            <a:r>
              <a:rPr lang="en-US" b="1" dirty="0" smtClean="0"/>
              <a:t>ules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b="1" dirty="0" smtClean="0"/>
              <a:t>Start Symbol</a:t>
            </a:r>
            <a:r>
              <a:rPr lang="en-US" dirty="0" smtClean="0"/>
              <a:t> </a:t>
            </a:r>
            <a:r>
              <a:rPr lang="en-US" dirty="0" smtClean="0"/>
              <a:t>(One of the Non terminals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4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1171</Words>
  <Application>Microsoft Office PowerPoint</Application>
  <PresentationFormat>On-screen Show (4:3)</PresentationFormat>
  <Paragraphs>411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Flow</vt:lpstr>
      <vt:lpstr>Parse Trees</vt:lpstr>
      <vt:lpstr>Basics of Grammar :</vt:lpstr>
      <vt:lpstr>PowerPoint Presentation</vt:lpstr>
      <vt:lpstr>Example :</vt:lpstr>
      <vt:lpstr>Constituents of Grammar :</vt:lpstr>
      <vt:lpstr>PowerPoint Presentation</vt:lpstr>
      <vt:lpstr>Formal Definition :</vt:lpstr>
      <vt:lpstr>Summary  :</vt:lpstr>
      <vt:lpstr>Grammar : </vt:lpstr>
      <vt:lpstr>PowerPoint Presentation</vt:lpstr>
      <vt:lpstr>Example : </vt:lpstr>
      <vt:lpstr>Derivation ….</vt:lpstr>
      <vt:lpstr>Derivation ….</vt:lpstr>
      <vt:lpstr>PowerPoint Presentation</vt:lpstr>
      <vt:lpstr>    S -&gt; aA     A -&gt; aA | bA | €</vt:lpstr>
      <vt:lpstr>    S -&gt; aA     A -&gt; aA | bA | €</vt:lpstr>
      <vt:lpstr>Parser : </vt:lpstr>
      <vt:lpstr>PowerPoint Presentation</vt:lpstr>
      <vt:lpstr>PowerPoint Presentation</vt:lpstr>
      <vt:lpstr>PowerPoint Presentation</vt:lpstr>
      <vt:lpstr>PowerPoint Presentation</vt:lpstr>
      <vt:lpstr>Parse Tree : </vt:lpstr>
      <vt:lpstr>Leftmost  Derivation</vt:lpstr>
      <vt:lpstr>Example 1 : </vt:lpstr>
      <vt:lpstr>Leftmost Derivation  - </vt:lpstr>
      <vt:lpstr>PowerPoint Presentation</vt:lpstr>
      <vt:lpstr>Rightmost Derivation. </vt:lpstr>
      <vt:lpstr>Example 1 : </vt:lpstr>
      <vt:lpstr>Rightmost Derivation- </vt:lpstr>
      <vt:lpstr>Rightmost Derivation- </vt:lpstr>
      <vt:lpstr>Rightmost Derivation- </vt:lpstr>
      <vt:lpstr>Rightmost Derivation- </vt:lpstr>
      <vt:lpstr>PowerPoint Presentation</vt:lpstr>
      <vt:lpstr>Parse Tree :</vt:lpstr>
      <vt:lpstr>Example 2:</vt:lpstr>
      <vt:lpstr>Solution : </vt:lpstr>
      <vt:lpstr>PowerPoint Presentation</vt:lpstr>
      <vt:lpstr>Example 3 :</vt:lpstr>
      <vt:lpstr>Solution-</vt:lpstr>
      <vt:lpstr>Parse Tree :</vt:lpstr>
      <vt:lpstr>Example  :</vt:lpstr>
      <vt:lpstr>PowerPoint Presentation</vt:lpstr>
      <vt:lpstr>The stepwise derivation of the above string is shown as below − </vt:lpstr>
      <vt:lpstr>PowerPoint Presentation</vt:lpstr>
      <vt:lpstr>The stepwise derivation of the above string is shown as below −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32</cp:revision>
  <dcterms:created xsi:type="dcterms:W3CDTF">2020-08-07T02:14:37Z</dcterms:created>
  <dcterms:modified xsi:type="dcterms:W3CDTF">2020-08-18T01:35:57Z</dcterms:modified>
</cp:coreProperties>
</file>