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4" r:id="rId3"/>
    <p:sldId id="258" r:id="rId4"/>
    <p:sldId id="257" r:id="rId5"/>
    <p:sldId id="285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6" r:id="rId18"/>
    <p:sldId id="298" r:id="rId19"/>
    <p:sldId id="299" r:id="rId20"/>
    <p:sldId id="300" r:id="rId21"/>
    <p:sldId id="287" r:id="rId22"/>
    <p:sldId id="288" r:id="rId23"/>
    <p:sldId id="289" r:id="rId24"/>
    <p:sldId id="295" r:id="rId25"/>
    <p:sldId id="296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8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DE6B5-CC89-4AFF-9A96-C7C86A15D022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406E5-52CB-4EB1-BB1C-942C969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5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Ambiguous means Open to more than one interpretation , Not having one obvious meaning</a:t>
            </a:r>
            <a:r>
              <a:rPr lang="en-US" baseline="0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406E5-52CB-4EB1-BB1C-942C9697BE8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8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19A-C492-4751-8556-E0E341B7DD71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6F59-FFA6-4D77-844C-9D1321CC3DC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19A-C492-4751-8556-E0E341B7DD71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6F59-FFA6-4D77-844C-9D1321CC3D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19A-C492-4751-8556-E0E341B7DD71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6F59-FFA6-4D77-844C-9D1321CC3D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19A-C492-4751-8556-E0E341B7DD71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6F59-FFA6-4D77-844C-9D1321CC3D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19A-C492-4751-8556-E0E341B7DD71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6F59-FFA6-4D77-844C-9D1321CC3DC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19A-C492-4751-8556-E0E341B7DD71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6F59-FFA6-4D77-844C-9D1321CC3D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19A-C492-4751-8556-E0E341B7DD71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6F59-FFA6-4D77-844C-9D1321CC3D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19A-C492-4751-8556-E0E341B7DD71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6F59-FFA6-4D77-844C-9D1321CC3D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19A-C492-4751-8556-E0E341B7DD71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6F59-FFA6-4D77-844C-9D1321CC3D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19A-C492-4751-8556-E0E341B7DD71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6F59-FFA6-4D77-844C-9D1321CC3D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19A-C492-4751-8556-E0E341B7DD71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616F59-FFA6-4D77-844C-9D1321CC3DC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6AC19A-C492-4751-8556-E0E341B7DD71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616F59-FFA6-4D77-844C-9D1321CC3DC3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904" y="4343400"/>
            <a:ext cx="7854696" cy="1752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--</a:t>
            </a:r>
            <a:r>
              <a:rPr lang="en-US" sz="3200" b="1" dirty="0" err="1" smtClean="0"/>
              <a:t>Sakshi</a:t>
            </a:r>
            <a:r>
              <a:rPr lang="en-US" sz="3200" b="1" dirty="0" smtClean="0"/>
              <a:t>  </a:t>
            </a:r>
            <a:r>
              <a:rPr lang="en-US" sz="3200" b="1" dirty="0" err="1" smtClean="0"/>
              <a:t>Surve</a:t>
            </a:r>
            <a:endParaRPr lang="en-IN" sz="3200" b="1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Ambiguous and Unambiguous Grammar : 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9663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Example -02</a:t>
            </a:r>
            <a:r>
              <a:rPr lang="en-US" sz="4000" b="1" u="sng" dirty="0"/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endParaRPr lang="en-US" b="1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Check whether the given grammar is ambiguous or not-</a:t>
            </a:r>
          </a:p>
          <a:p>
            <a:pPr marL="0" indent="0" fontAlgn="base">
              <a:buNone/>
            </a:pPr>
            <a:r>
              <a:rPr lang="en-US" dirty="0" smtClean="0"/>
              <a:t>		S</a:t>
            </a:r>
            <a:r>
              <a:rPr lang="en-US" dirty="0"/>
              <a:t> → A / B</a:t>
            </a:r>
          </a:p>
          <a:p>
            <a:pPr marL="0" indent="0" fontAlgn="base">
              <a:buNone/>
            </a:pPr>
            <a:r>
              <a:rPr lang="en-US" dirty="0" smtClean="0"/>
              <a:t>		A </a:t>
            </a:r>
            <a:r>
              <a:rPr lang="en-US" dirty="0"/>
              <a:t>→ </a:t>
            </a:r>
            <a:r>
              <a:rPr lang="en-US" dirty="0" err="1"/>
              <a:t>aAb</a:t>
            </a:r>
            <a:r>
              <a:rPr lang="en-US" dirty="0"/>
              <a:t> / </a:t>
            </a:r>
            <a:r>
              <a:rPr lang="en-US" dirty="0" err="1"/>
              <a:t>ab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		B </a:t>
            </a:r>
            <a:r>
              <a:rPr lang="en-US" dirty="0"/>
              <a:t>→ </a:t>
            </a:r>
            <a:r>
              <a:rPr lang="en-US" dirty="0" err="1"/>
              <a:t>abB</a:t>
            </a:r>
            <a:r>
              <a:rPr lang="en-US" dirty="0"/>
              <a:t> / ∈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b="1" u="sng" dirty="0"/>
              <a:t>Solution-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Let us consider a string w generated by the given grammar-</a:t>
            </a:r>
          </a:p>
          <a:p>
            <a:pPr marL="0" indent="0" fontAlgn="base">
              <a:buNone/>
            </a:pPr>
            <a:r>
              <a:rPr lang="en-US" dirty="0" smtClean="0"/>
              <a:t> 		w </a:t>
            </a:r>
            <a:r>
              <a:rPr lang="en-US" dirty="0"/>
              <a:t>= </a:t>
            </a:r>
            <a:r>
              <a:rPr lang="en-US" dirty="0" err="1"/>
              <a:t>ab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Now, let us draw parse trees for this string w.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41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38"/>
          <a:stretch/>
        </p:blipFill>
        <p:spPr bwMode="auto">
          <a:xfrm>
            <a:off x="990600" y="914400"/>
            <a:ext cx="3048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555367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Since two different parse trees exist for string w, </a:t>
            </a:r>
            <a:r>
              <a:rPr lang="en-US" sz="2400" b="1" dirty="0" smtClean="0"/>
              <a:t>the </a:t>
            </a:r>
            <a:r>
              <a:rPr lang="en-US" sz="2400" b="1" dirty="0"/>
              <a:t>given grammar is ambiguous</a:t>
            </a:r>
            <a:r>
              <a:rPr lang="en-US" sz="2400" b="1" dirty="0" smtClean="0"/>
              <a:t>.</a:t>
            </a:r>
          </a:p>
          <a:p>
            <a:pPr algn="just"/>
            <a:endParaRPr lang="en-IN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029200" y="914400"/>
            <a:ext cx="3048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53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Example - 03</a:t>
            </a:r>
            <a:r>
              <a:rPr lang="en-US" sz="4000" b="1" u="sng" dirty="0"/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Check </a:t>
            </a:r>
            <a:r>
              <a:rPr lang="en-US" dirty="0"/>
              <a:t>whether the given grammar is ambiguous or not-</a:t>
            </a:r>
          </a:p>
          <a:p>
            <a:pPr marL="0" indent="0" fontAlgn="base">
              <a:buNone/>
            </a:pPr>
            <a:r>
              <a:rPr lang="en-US" dirty="0" smtClean="0"/>
              <a:t>		S</a:t>
            </a:r>
            <a:r>
              <a:rPr lang="en-US" dirty="0"/>
              <a:t> → AB / C</a:t>
            </a:r>
          </a:p>
          <a:p>
            <a:pPr marL="0" indent="0" fontAlgn="base">
              <a:buNone/>
            </a:pPr>
            <a:r>
              <a:rPr lang="en-US" dirty="0" smtClean="0"/>
              <a:t>		A </a:t>
            </a:r>
            <a:r>
              <a:rPr lang="en-US" dirty="0"/>
              <a:t>→ </a:t>
            </a:r>
            <a:r>
              <a:rPr lang="en-US" dirty="0" err="1"/>
              <a:t>aAb</a:t>
            </a:r>
            <a:r>
              <a:rPr lang="en-US" dirty="0"/>
              <a:t> / </a:t>
            </a:r>
            <a:r>
              <a:rPr lang="en-US" dirty="0" err="1"/>
              <a:t>ab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		B </a:t>
            </a:r>
            <a:r>
              <a:rPr lang="en-US" dirty="0"/>
              <a:t>→ </a:t>
            </a:r>
            <a:r>
              <a:rPr lang="en-US" dirty="0" err="1"/>
              <a:t>cBd</a:t>
            </a:r>
            <a:r>
              <a:rPr lang="en-US" dirty="0"/>
              <a:t> / cd</a:t>
            </a:r>
          </a:p>
          <a:p>
            <a:pPr marL="0" indent="0" fontAlgn="base">
              <a:buNone/>
            </a:pPr>
            <a:r>
              <a:rPr lang="en-US" dirty="0" smtClean="0"/>
              <a:t>		C</a:t>
            </a:r>
            <a:r>
              <a:rPr lang="en-US" dirty="0"/>
              <a:t> → </a:t>
            </a:r>
            <a:r>
              <a:rPr lang="en-US" dirty="0" err="1"/>
              <a:t>aCd</a:t>
            </a:r>
            <a:r>
              <a:rPr lang="en-US" dirty="0"/>
              <a:t> / </a:t>
            </a:r>
            <a:r>
              <a:rPr lang="en-US" dirty="0" err="1"/>
              <a:t>aDd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		D</a:t>
            </a:r>
            <a:r>
              <a:rPr lang="en-US" dirty="0"/>
              <a:t> → </a:t>
            </a:r>
            <a:r>
              <a:rPr lang="en-US" dirty="0" err="1"/>
              <a:t>bDc</a:t>
            </a:r>
            <a:r>
              <a:rPr lang="en-US" dirty="0"/>
              <a:t> / </a:t>
            </a:r>
            <a:r>
              <a:rPr lang="en-US" dirty="0" err="1"/>
              <a:t>bc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b="1" u="sng" dirty="0"/>
              <a:t>Solution-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Let us consider a string w generated by the given grammar-</a:t>
            </a:r>
          </a:p>
          <a:p>
            <a:pPr marL="0" indent="0" fontAlgn="base">
              <a:buNone/>
            </a:pPr>
            <a:r>
              <a:rPr lang="en-US" dirty="0" smtClean="0"/>
              <a:t>		w </a:t>
            </a:r>
            <a:r>
              <a:rPr lang="en-US" dirty="0"/>
              <a:t>= </a:t>
            </a:r>
            <a:r>
              <a:rPr lang="en-US" dirty="0" err="1" smtClean="0"/>
              <a:t>aabbccdd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Now, let us draw parse trees for this string w.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58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/>
          <a:stretch/>
        </p:blipFill>
        <p:spPr bwMode="auto">
          <a:xfrm>
            <a:off x="533400" y="457200"/>
            <a:ext cx="40386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562987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Since two different parse trees exist for string w, </a:t>
            </a:r>
            <a:r>
              <a:rPr lang="en-US" sz="2400" b="1" dirty="0" smtClean="0"/>
              <a:t> </a:t>
            </a:r>
            <a:r>
              <a:rPr lang="en-US" sz="2400" b="1" dirty="0"/>
              <a:t>the given grammar is ambiguous.</a:t>
            </a:r>
            <a:endParaRPr lang="en-IN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9"/>
          <a:stretch/>
        </p:blipFill>
        <p:spPr bwMode="auto">
          <a:xfrm>
            <a:off x="5638800" y="457200"/>
            <a:ext cx="27432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22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Example - 04: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8768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400" dirty="0"/>
              <a:t> </a:t>
            </a:r>
          </a:p>
          <a:p>
            <a:pPr marL="0" indent="0" fontAlgn="base">
              <a:buNone/>
            </a:pPr>
            <a:r>
              <a:rPr lang="en-US" sz="2400" dirty="0"/>
              <a:t>Check whether the given grammar is ambiguous or not-</a:t>
            </a:r>
          </a:p>
          <a:p>
            <a:pPr marL="0" indent="0" fontAlgn="base">
              <a:buNone/>
            </a:pPr>
            <a:r>
              <a:rPr lang="en-US" sz="2400" dirty="0" smtClean="0"/>
              <a:t>		S</a:t>
            </a:r>
            <a:r>
              <a:rPr lang="en-US" sz="2400" dirty="0"/>
              <a:t> → </a:t>
            </a:r>
            <a:r>
              <a:rPr lang="en-US" sz="2400" dirty="0" err="1"/>
              <a:t>aSbS</a:t>
            </a:r>
            <a:r>
              <a:rPr lang="en-US" sz="2400" dirty="0"/>
              <a:t> / </a:t>
            </a:r>
            <a:r>
              <a:rPr lang="en-US" sz="2400" dirty="0" err="1"/>
              <a:t>bSaS</a:t>
            </a:r>
            <a:r>
              <a:rPr lang="en-US" sz="2400" dirty="0"/>
              <a:t> / ∈</a:t>
            </a:r>
          </a:p>
          <a:p>
            <a:pPr marL="0" indent="0" fontAlgn="base">
              <a:buNone/>
            </a:pPr>
            <a:r>
              <a:rPr lang="en-US" sz="2400" dirty="0"/>
              <a:t> </a:t>
            </a:r>
          </a:p>
          <a:p>
            <a:pPr marL="0" indent="0" fontAlgn="base">
              <a:buNone/>
            </a:pPr>
            <a:r>
              <a:rPr lang="en-US" sz="2400" b="1" u="sng" dirty="0"/>
              <a:t>Solution-</a:t>
            </a:r>
            <a:endParaRPr lang="en-US" sz="2400" b="1" dirty="0"/>
          </a:p>
          <a:p>
            <a:pPr marL="0" indent="0" fontAlgn="base">
              <a:buNone/>
            </a:pPr>
            <a:r>
              <a:rPr lang="en-US" sz="2400" dirty="0"/>
              <a:t> </a:t>
            </a:r>
          </a:p>
          <a:p>
            <a:pPr marL="0" indent="0" fontAlgn="base">
              <a:buNone/>
            </a:pPr>
            <a:r>
              <a:rPr lang="en-US" sz="2400" dirty="0"/>
              <a:t>Let us consider a string w generated by the given grammar-</a:t>
            </a:r>
          </a:p>
          <a:p>
            <a:pPr marL="0" indent="0" fontAlgn="base">
              <a:buNone/>
            </a:pPr>
            <a:r>
              <a:rPr lang="en-US" sz="2400" dirty="0" smtClean="0"/>
              <a:t>			w </a:t>
            </a:r>
            <a:r>
              <a:rPr lang="en-US" sz="2400" dirty="0"/>
              <a:t>= </a:t>
            </a:r>
            <a:r>
              <a:rPr lang="en-US" sz="2400" dirty="0" err="1" smtClean="0"/>
              <a:t>abab</a:t>
            </a:r>
            <a:endParaRPr lang="en-US" sz="2400" dirty="0" smtClean="0"/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400" dirty="0"/>
              <a:t>Now, let us draw parse trees for this string w.</a:t>
            </a:r>
          </a:p>
          <a:p>
            <a:pPr marL="0" indent="0" fontAlgn="base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70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7"/>
          <a:stretch/>
        </p:blipFill>
        <p:spPr bwMode="auto">
          <a:xfrm>
            <a:off x="685800" y="609600"/>
            <a:ext cx="3733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55626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Since two different parse trees exist for </a:t>
            </a:r>
            <a:r>
              <a:rPr lang="en-US" sz="2400" b="1" dirty="0" smtClean="0"/>
              <a:t>string w,  </a:t>
            </a:r>
            <a:r>
              <a:rPr lang="en-US" sz="2400" b="1" dirty="0"/>
              <a:t>the given grammar is ambiguous.</a:t>
            </a:r>
            <a:endParaRPr lang="en-IN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9"/>
          <a:stretch/>
        </p:blipFill>
        <p:spPr bwMode="auto">
          <a:xfrm>
            <a:off x="5181600" y="609600"/>
            <a:ext cx="3657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13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Example -05: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Check whether the given grammar is ambiguous or not-</a:t>
            </a:r>
          </a:p>
          <a:p>
            <a:pPr marL="0" indent="0" fontAlgn="base">
              <a:buNone/>
            </a:pPr>
            <a:r>
              <a:rPr lang="en-US" dirty="0" smtClean="0"/>
              <a:t>		S</a:t>
            </a:r>
            <a:r>
              <a:rPr lang="en-US" dirty="0"/>
              <a:t> → SS</a:t>
            </a:r>
          </a:p>
          <a:p>
            <a:pPr marL="0" indent="0" fontAlgn="base">
              <a:buNone/>
            </a:pPr>
            <a:r>
              <a:rPr lang="en-US" dirty="0" smtClean="0"/>
              <a:t>		S</a:t>
            </a:r>
            <a:r>
              <a:rPr lang="en-US" dirty="0"/>
              <a:t> → a</a:t>
            </a:r>
          </a:p>
          <a:p>
            <a:pPr marL="0" indent="0" fontAlgn="base">
              <a:buNone/>
            </a:pPr>
            <a:r>
              <a:rPr lang="en-US" dirty="0" smtClean="0"/>
              <a:t>		S</a:t>
            </a:r>
            <a:r>
              <a:rPr lang="en-US" dirty="0"/>
              <a:t> → </a:t>
            </a:r>
            <a:r>
              <a:rPr lang="en-US" dirty="0" smtClean="0"/>
              <a:t>b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u="sng" dirty="0"/>
              <a:t>Solution-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Let us consider a string w generated by the given grammar-</a:t>
            </a:r>
          </a:p>
          <a:p>
            <a:pPr marL="0" indent="0" fontAlgn="base">
              <a:buNone/>
            </a:pPr>
            <a:r>
              <a:rPr lang="en-US" dirty="0" smtClean="0"/>
              <a:t>		w </a:t>
            </a:r>
            <a:r>
              <a:rPr lang="en-US" dirty="0"/>
              <a:t>= </a:t>
            </a:r>
            <a:r>
              <a:rPr lang="en-US" dirty="0" err="1"/>
              <a:t>abba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Now, let us draw parse trees for this string w.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85800" y="914400"/>
            <a:ext cx="3810000" cy="404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417403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Since two different parse trees exist for string w, therefore the given grammar is ambiguous.</a:t>
            </a:r>
            <a:endParaRPr lang="en-IN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105400" y="1066800"/>
            <a:ext cx="3581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88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0080"/>
            <a:ext cx="8229600" cy="6217920"/>
          </a:xfrm>
        </p:spPr>
        <p:txBody>
          <a:bodyPr>
            <a:normAutofit/>
          </a:bodyPr>
          <a:lstStyle/>
          <a:p>
            <a:r>
              <a:rPr lang="en-IN" dirty="0" smtClean="0"/>
              <a:t>∑ = { a , b }   </a:t>
            </a:r>
            <a:endParaRPr lang="en-US" dirty="0"/>
          </a:p>
          <a:p>
            <a:r>
              <a:rPr lang="en-US" dirty="0" smtClean="0"/>
              <a:t>L = { w € L | w   begins with a }</a:t>
            </a:r>
          </a:p>
          <a:p>
            <a:r>
              <a:rPr lang="en-US" dirty="0" smtClean="0"/>
              <a:t>L = { a 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aab</a:t>
            </a:r>
            <a:r>
              <a:rPr lang="en-US" dirty="0" smtClean="0"/>
              <a:t>, aba, </a:t>
            </a:r>
            <a:r>
              <a:rPr lang="en-US" dirty="0" err="1" smtClean="0"/>
              <a:t>aaa</a:t>
            </a:r>
            <a:r>
              <a:rPr lang="en-US" dirty="0" smtClean="0"/>
              <a:t>, ………}</a:t>
            </a:r>
          </a:p>
          <a:p>
            <a:endParaRPr lang="en-US" dirty="0"/>
          </a:p>
          <a:p>
            <a:r>
              <a:rPr lang="en-US" dirty="0" smtClean="0"/>
              <a:t>S -&gt; 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A -&gt; </a:t>
            </a:r>
            <a:r>
              <a:rPr lang="en-US" dirty="0" err="1" smtClean="0"/>
              <a:t>aA</a:t>
            </a:r>
            <a:r>
              <a:rPr lang="en-US" dirty="0" smtClean="0"/>
              <a:t> | </a:t>
            </a:r>
            <a:r>
              <a:rPr lang="en-US" dirty="0" err="1" smtClean="0"/>
              <a:t>bA</a:t>
            </a:r>
            <a:r>
              <a:rPr lang="en-US" dirty="0" smtClean="0"/>
              <a:t> | €</a:t>
            </a:r>
          </a:p>
          <a:p>
            <a:r>
              <a:rPr lang="en-US" dirty="0" smtClean="0"/>
              <a:t>For     ‘a’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S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      </a:t>
            </a:r>
            <a:r>
              <a:rPr lang="en-US" dirty="0" err="1" smtClean="0"/>
              <a:t>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€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09600" y="4953000"/>
            <a:ext cx="152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74271" y="4893129"/>
            <a:ext cx="381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68186" y="5943600"/>
            <a:ext cx="381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0" y="3429000"/>
            <a:ext cx="3429000" cy="1790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Derivation of  ‘a’</a:t>
            </a:r>
          </a:p>
          <a:p>
            <a:endParaRPr lang="en-US" dirty="0" smtClean="0"/>
          </a:p>
          <a:p>
            <a:r>
              <a:rPr lang="en-US" dirty="0" smtClean="0"/>
              <a:t>S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aA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   a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86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S </a:t>
            </a:r>
            <a:r>
              <a:rPr lang="en-US" dirty="0"/>
              <a:t>-&gt; </a:t>
            </a:r>
            <a:r>
              <a:rPr lang="en-US" dirty="0" err="1"/>
              <a:t>aA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A -&gt; </a:t>
            </a:r>
            <a:r>
              <a:rPr lang="en-US" dirty="0" err="1"/>
              <a:t>aA</a:t>
            </a:r>
            <a:r>
              <a:rPr lang="en-US" dirty="0"/>
              <a:t> | </a:t>
            </a:r>
            <a:r>
              <a:rPr lang="en-US" dirty="0" err="1"/>
              <a:t>bA</a:t>
            </a:r>
            <a:r>
              <a:rPr lang="en-US" dirty="0"/>
              <a:t> | €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generating    ‘</a:t>
            </a:r>
            <a:r>
              <a:rPr lang="en-US" dirty="0" err="1" smtClean="0"/>
              <a:t>aa</a:t>
            </a:r>
            <a:r>
              <a:rPr lang="en-US" dirty="0" smtClean="0"/>
              <a:t>’</a:t>
            </a:r>
          </a:p>
          <a:p>
            <a:r>
              <a:rPr lang="en-US" dirty="0"/>
              <a:t> </a:t>
            </a:r>
            <a:r>
              <a:rPr lang="en-US" dirty="0" smtClean="0"/>
              <a:t>     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a          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a         </a:t>
            </a:r>
            <a:r>
              <a:rPr lang="en-US" dirty="0" err="1" smtClean="0"/>
              <a:t>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€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66800" y="2743200"/>
            <a:ext cx="228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62100" y="2819400"/>
            <a:ext cx="323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38400" y="3886200"/>
            <a:ext cx="323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771650" y="3886200"/>
            <a:ext cx="228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89489" y="4876800"/>
            <a:ext cx="323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0" y="3429000"/>
            <a:ext cx="3429000" cy="1790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Derivation of  ‘</a:t>
            </a:r>
            <a:r>
              <a:rPr lang="en-US" dirty="0" err="1" smtClean="0"/>
              <a:t>aa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aA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   </a:t>
            </a:r>
            <a:r>
              <a:rPr lang="en-US" dirty="0" err="1" smtClean="0">
                <a:sym typeface="Wingdings" pitchFamily="2" charset="2"/>
              </a:rPr>
              <a:t>aaA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   </a:t>
            </a:r>
            <a:r>
              <a:rPr lang="en-US" dirty="0" err="1" smtClean="0">
                <a:sym typeface="Wingdings" pitchFamily="2" charset="2"/>
              </a:rPr>
              <a:t>aa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Ambiguity : 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209800" y="2209799"/>
            <a:ext cx="3276600" cy="327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Lexical Ambiguity: Definition &amp; Examples - Video &amp; Less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33573"/>
            <a:ext cx="681037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S </a:t>
            </a:r>
            <a:r>
              <a:rPr lang="en-US" dirty="0"/>
              <a:t>-&gt; </a:t>
            </a:r>
            <a:r>
              <a:rPr lang="en-US" dirty="0" err="1"/>
              <a:t>aA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A -&gt; </a:t>
            </a:r>
            <a:r>
              <a:rPr lang="en-US" dirty="0" err="1"/>
              <a:t>aA</a:t>
            </a:r>
            <a:r>
              <a:rPr lang="en-US" dirty="0"/>
              <a:t> | </a:t>
            </a:r>
            <a:r>
              <a:rPr lang="en-US" dirty="0" err="1"/>
              <a:t>bA</a:t>
            </a:r>
            <a:r>
              <a:rPr lang="en-US" dirty="0"/>
              <a:t> | €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generating    ‘aba’</a:t>
            </a:r>
          </a:p>
          <a:p>
            <a:r>
              <a:rPr lang="en-US" dirty="0"/>
              <a:t> </a:t>
            </a:r>
            <a:r>
              <a:rPr lang="en-US" dirty="0" smtClean="0"/>
              <a:t>     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a          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b        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a         </a:t>
            </a:r>
            <a:r>
              <a:rPr lang="en-US" dirty="0" err="1" smtClean="0"/>
              <a:t>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€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This is an example of Unambiguous Grammar</a:t>
            </a:r>
          </a:p>
          <a:p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66800" y="2514600"/>
            <a:ext cx="228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800" y="2514600"/>
            <a:ext cx="323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1200" y="3352800"/>
            <a:ext cx="323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600200" y="3276600"/>
            <a:ext cx="228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38424" y="4343400"/>
            <a:ext cx="323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133600" y="4267200"/>
            <a:ext cx="228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0657" y="5203371"/>
            <a:ext cx="323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038600" y="2694214"/>
            <a:ext cx="5105400" cy="268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In this grammar, the tuples are :</a:t>
            </a:r>
          </a:p>
          <a:p>
            <a:endParaRPr lang="en-US" sz="2800" dirty="0" smtClean="0"/>
          </a:p>
          <a:p>
            <a:r>
              <a:rPr lang="en-US" sz="2800" dirty="0" smtClean="0"/>
              <a:t>V = {S, A}</a:t>
            </a:r>
          </a:p>
          <a:p>
            <a:r>
              <a:rPr lang="en-US" sz="2800" dirty="0" smtClean="0"/>
              <a:t>T = { </a:t>
            </a:r>
            <a:r>
              <a:rPr lang="en-US" sz="2800" dirty="0" err="1" smtClean="0"/>
              <a:t>a,b</a:t>
            </a:r>
            <a:r>
              <a:rPr lang="en-US" sz="2800" dirty="0" smtClean="0"/>
              <a:t> }</a:t>
            </a:r>
          </a:p>
          <a:p>
            <a:r>
              <a:rPr lang="en-US" sz="2800" dirty="0" smtClean="0"/>
              <a:t>P</a:t>
            </a:r>
          </a:p>
          <a:p>
            <a:r>
              <a:rPr lang="en-US" sz="2800" dirty="0" smtClean="0"/>
              <a:t>S =  S</a:t>
            </a:r>
            <a:endParaRPr lang="en-IN" sz="2800" dirty="0"/>
          </a:p>
        </p:txBody>
      </p:sp>
      <p:sp>
        <p:nvSpPr>
          <p:cNvPr id="15" name="Rectangle 14"/>
          <p:cNvSpPr/>
          <p:nvPr/>
        </p:nvSpPr>
        <p:spPr>
          <a:xfrm>
            <a:off x="5105400" y="723900"/>
            <a:ext cx="3429000" cy="1790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Derivation of  ‘aba’</a:t>
            </a:r>
          </a:p>
          <a:p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aA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   </a:t>
            </a:r>
            <a:r>
              <a:rPr lang="en-US" dirty="0" err="1" smtClean="0">
                <a:sym typeface="Wingdings" pitchFamily="2" charset="2"/>
              </a:rPr>
              <a:t>abA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   </a:t>
            </a:r>
            <a:r>
              <a:rPr lang="en-US" dirty="0" err="1" smtClean="0">
                <a:sym typeface="Wingdings" pitchFamily="2" charset="2"/>
              </a:rPr>
              <a:t>abaA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    aba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8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Example 6 : 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3891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dirty="0" smtClean="0"/>
              <a:t>Consider the following example :</a:t>
            </a:r>
          </a:p>
          <a:p>
            <a:pPr marL="393192" lvl="1" indent="0" fontAlgn="base">
              <a:buNone/>
            </a:pPr>
            <a:r>
              <a:rPr lang="en-IN" dirty="0" smtClean="0"/>
              <a:t>	               S</a:t>
            </a:r>
            <a:r>
              <a:rPr lang="en-IN" dirty="0"/>
              <a:t> → </a:t>
            </a:r>
            <a:r>
              <a:rPr lang="en-IN" dirty="0" err="1"/>
              <a:t>aB</a:t>
            </a:r>
            <a:r>
              <a:rPr lang="en-IN" dirty="0"/>
              <a:t> / </a:t>
            </a:r>
            <a:r>
              <a:rPr lang="en-IN" dirty="0" err="1"/>
              <a:t>bA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	              A</a:t>
            </a:r>
            <a:r>
              <a:rPr lang="en-IN" dirty="0"/>
              <a:t> → </a:t>
            </a:r>
            <a:r>
              <a:rPr lang="en-IN" dirty="0" err="1"/>
              <a:t>aS</a:t>
            </a:r>
            <a:r>
              <a:rPr lang="en-IN" dirty="0"/>
              <a:t> / </a:t>
            </a:r>
            <a:r>
              <a:rPr lang="en-IN" dirty="0" err="1"/>
              <a:t>bAA</a:t>
            </a:r>
            <a:r>
              <a:rPr lang="en-IN" dirty="0"/>
              <a:t> / </a:t>
            </a:r>
            <a:r>
              <a:rPr lang="en-IN" dirty="0" smtClean="0"/>
              <a:t>a</a:t>
            </a:r>
          </a:p>
          <a:p>
            <a:pPr marL="0" indent="0" fontAlgn="base">
              <a:buNone/>
            </a:pPr>
            <a:r>
              <a:rPr lang="en-IN" dirty="0" smtClean="0"/>
              <a:t>                         B</a:t>
            </a:r>
            <a:r>
              <a:rPr lang="en-IN" dirty="0"/>
              <a:t> → </a:t>
            </a:r>
            <a:r>
              <a:rPr lang="en-IN" dirty="0" err="1"/>
              <a:t>bS</a:t>
            </a:r>
            <a:r>
              <a:rPr lang="en-IN" dirty="0"/>
              <a:t> / </a:t>
            </a:r>
            <a:r>
              <a:rPr lang="en-IN" dirty="0" err="1"/>
              <a:t>aBB</a:t>
            </a:r>
            <a:r>
              <a:rPr lang="en-IN" dirty="0"/>
              <a:t> / </a:t>
            </a:r>
            <a:r>
              <a:rPr lang="en-IN" dirty="0" smtClean="0"/>
              <a:t>b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US" dirty="0"/>
              <a:t>Let us consider a string </a:t>
            </a:r>
          </a:p>
          <a:p>
            <a:pPr marL="0" indent="0" fontAlgn="base">
              <a:buNone/>
            </a:pPr>
            <a:r>
              <a:rPr lang="en-US" dirty="0" smtClean="0"/>
              <a:t>                           w </a:t>
            </a:r>
            <a:r>
              <a:rPr lang="en-US" dirty="0"/>
              <a:t>= </a:t>
            </a:r>
            <a:r>
              <a:rPr lang="en-US" dirty="0" err="1" smtClean="0"/>
              <a:t>aaabbabbba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Now, let us derive the string w using leftmost derivation.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9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Leftmost </a:t>
            </a:r>
            <a:r>
              <a:rPr lang="en-IN" b="1" u="sng" dirty="0" smtClean="0"/>
              <a:t>Derivation</a:t>
            </a:r>
            <a:r>
              <a:rPr lang="en-IN" b="1" dirty="0" smtClean="0"/>
              <a:t>  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/>
              <a:t> </a:t>
            </a:r>
            <a:r>
              <a:rPr lang="en-IN" dirty="0" smtClean="0"/>
              <a:t>S</a:t>
            </a:r>
            <a:r>
              <a:rPr lang="en-IN" dirty="0"/>
              <a:t>   → </a:t>
            </a:r>
            <a:r>
              <a:rPr lang="en-IN" dirty="0" err="1"/>
              <a:t>a</a:t>
            </a:r>
            <a:r>
              <a:rPr lang="en-IN" b="1" dirty="0" err="1"/>
              <a:t>B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→  </a:t>
            </a:r>
            <a:r>
              <a:rPr lang="en-IN" dirty="0" err="1"/>
              <a:t>aa</a:t>
            </a:r>
            <a:r>
              <a:rPr lang="en-IN" b="1" dirty="0" err="1"/>
              <a:t>B</a:t>
            </a:r>
            <a:r>
              <a:rPr lang="en-IN" dirty="0" err="1"/>
              <a:t>B</a:t>
            </a:r>
            <a:r>
              <a:rPr lang="en-IN" dirty="0"/>
              <a:t>                   (Using B 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</a:t>
            </a:r>
            <a:r>
              <a:rPr lang="en-IN" b="1" dirty="0" err="1"/>
              <a:t>B</a:t>
            </a:r>
            <a:r>
              <a:rPr lang="en-IN" dirty="0" err="1"/>
              <a:t>BB</a:t>
            </a:r>
            <a:r>
              <a:rPr lang="en-IN" dirty="0"/>
              <a:t>                (Using B 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</a:t>
            </a:r>
            <a:r>
              <a:rPr lang="en-IN" b="1" dirty="0" err="1"/>
              <a:t>B</a:t>
            </a:r>
            <a:r>
              <a:rPr lang="en-IN" dirty="0" err="1"/>
              <a:t>B</a:t>
            </a:r>
            <a:r>
              <a:rPr lang="en-IN" dirty="0"/>
              <a:t>                (Using B → b)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aaabb</a:t>
            </a:r>
            <a:r>
              <a:rPr lang="en-IN" b="1" dirty="0" err="1"/>
              <a:t>B</a:t>
            </a:r>
            <a:r>
              <a:rPr lang="en-IN" dirty="0"/>
              <a:t>                (Using B → b)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aaabba</a:t>
            </a:r>
            <a:r>
              <a:rPr lang="en-IN" b="1" dirty="0" err="1"/>
              <a:t>B</a:t>
            </a:r>
            <a:r>
              <a:rPr lang="en-IN" dirty="0" err="1"/>
              <a:t>B</a:t>
            </a:r>
            <a:r>
              <a:rPr lang="en-IN" dirty="0"/>
              <a:t>            (Using B 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aaabbab</a:t>
            </a:r>
            <a:r>
              <a:rPr lang="en-IN" b="1" dirty="0" err="1"/>
              <a:t>B</a:t>
            </a:r>
            <a:r>
              <a:rPr lang="en-IN" dirty="0"/>
              <a:t>            (Using B → b)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aaabbabb</a:t>
            </a:r>
            <a:r>
              <a:rPr lang="en-IN" b="1" dirty="0" err="1"/>
              <a:t>S</a:t>
            </a:r>
            <a:r>
              <a:rPr lang="en-IN" dirty="0"/>
              <a:t>          (Using B → </a:t>
            </a:r>
            <a:r>
              <a:rPr lang="en-IN" dirty="0" err="1"/>
              <a:t>bS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aaabbabbb</a:t>
            </a:r>
            <a:r>
              <a:rPr lang="en-IN" b="1" dirty="0" err="1"/>
              <a:t>A</a:t>
            </a:r>
            <a:r>
              <a:rPr lang="en-IN" dirty="0"/>
              <a:t>        (Using S → </a:t>
            </a:r>
            <a:r>
              <a:rPr lang="en-IN" dirty="0" err="1"/>
              <a:t>bA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aaabbabbba</a:t>
            </a:r>
            <a:r>
              <a:rPr lang="en-IN" dirty="0"/>
              <a:t>         (Using A → a)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43600" y="381000"/>
            <a:ext cx="32004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 S → </a:t>
            </a:r>
            <a:r>
              <a:rPr lang="en-IN" sz="2400" dirty="0" err="1"/>
              <a:t>aB</a:t>
            </a:r>
            <a:r>
              <a:rPr lang="en-IN" sz="2400" dirty="0"/>
              <a:t> / </a:t>
            </a:r>
            <a:r>
              <a:rPr lang="en-IN" sz="2400" dirty="0" err="1"/>
              <a:t>bA</a:t>
            </a:r>
            <a:endParaRPr lang="en-IN" sz="2400" dirty="0"/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A → </a:t>
            </a:r>
            <a:r>
              <a:rPr lang="en-IN" sz="2400" dirty="0" err="1"/>
              <a:t>aS</a:t>
            </a:r>
            <a:r>
              <a:rPr lang="en-IN" sz="2400" dirty="0"/>
              <a:t> / </a:t>
            </a:r>
            <a:r>
              <a:rPr lang="en-IN" sz="2400" dirty="0" err="1"/>
              <a:t>bAA</a:t>
            </a:r>
            <a:r>
              <a:rPr lang="en-IN" sz="2400" dirty="0"/>
              <a:t> / a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B → </a:t>
            </a:r>
            <a:r>
              <a:rPr lang="en-IN" sz="2400" dirty="0" err="1"/>
              <a:t>bS</a:t>
            </a:r>
            <a:r>
              <a:rPr lang="en-IN" sz="2400" dirty="0"/>
              <a:t> / </a:t>
            </a:r>
            <a:r>
              <a:rPr lang="en-IN" sz="2400" dirty="0" err="1"/>
              <a:t>aBB</a:t>
            </a:r>
            <a:r>
              <a:rPr lang="en-IN" sz="2400" dirty="0"/>
              <a:t> / </a:t>
            </a:r>
            <a:r>
              <a:rPr lang="en-IN" sz="2400" dirty="0" smtClean="0"/>
              <a:t>b</a:t>
            </a:r>
          </a:p>
          <a:p>
            <a:endParaRPr lang="en-US" sz="2400" dirty="0"/>
          </a:p>
          <a:p>
            <a:r>
              <a:rPr lang="en-IN" sz="2400" dirty="0" err="1"/>
              <a:t>aaabbabbba</a:t>
            </a:r>
            <a:r>
              <a:rPr lang="en-IN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398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90588"/>
            <a:ext cx="7915275" cy="551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8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Rightmost Derivation-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858000" cy="48768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S   → </a:t>
            </a:r>
            <a:r>
              <a:rPr lang="en-IN" dirty="0" err="1"/>
              <a:t>a</a:t>
            </a:r>
            <a:r>
              <a:rPr lang="en-IN" b="1" dirty="0" err="1"/>
              <a:t>B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→  </a:t>
            </a:r>
            <a:r>
              <a:rPr lang="en-IN" dirty="0" err="1"/>
              <a:t>aaB</a:t>
            </a:r>
            <a:r>
              <a:rPr lang="en-IN" b="1" dirty="0" err="1"/>
              <a:t>B</a:t>
            </a:r>
            <a:r>
              <a:rPr lang="en-IN" dirty="0"/>
              <a:t>                    (Using B 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aaBaB</a:t>
            </a:r>
            <a:r>
              <a:rPr lang="en-IN" b="1" dirty="0" err="1"/>
              <a:t>B</a:t>
            </a:r>
            <a:r>
              <a:rPr lang="en-IN" dirty="0"/>
              <a:t>                 (Using B 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aaBaBb</a:t>
            </a:r>
            <a:r>
              <a:rPr lang="en-IN" b="1" dirty="0" err="1"/>
              <a:t>S</a:t>
            </a:r>
            <a:r>
              <a:rPr lang="en-IN" dirty="0"/>
              <a:t>               (Using B → </a:t>
            </a:r>
            <a:r>
              <a:rPr lang="en-IN" dirty="0" err="1"/>
              <a:t>bS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aaBaBbb</a:t>
            </a:r>
            <a:r>
              <a:rPr lang="en-IN" b="1" dirty="0" err="1"/>
              <a:t>A</a:t>
            </a:r>
            <a:r>
              <a:rPr lang="en-IN" dirty="0"/>
              <a:t>             (Using S → </a:t>
            </a:r>
            <a:r>
              <a:rPr lang="en-IN" dirty="0" err="1"/>
              <a:t>bA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aaBa</a:t>
            </a:r>
            <a:r>
              <a:rPr lang="en-IN" b="1" dirty="0" err="1"/>
              <a:t>B</a:t>
            </a:r>
            <a:r>
              <a:rPr lang="en-IN" dirty="0" err="1"/>
              <a:t>bba</a:t>
            </a:r>
            <a:r>
              <a:rPr lang="en-IN" dirty="0"/>
              <a:t>              (Using A → a)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</a:t>
            </a:r>
            <a:r>
              <a:rPr lang="en-IN" b="1" dirty="0" err="1"/>
              <a:t>B</a:t>
            </a:r>
            <a:r>
              <a:rPr lang="en-IN" dirty="0" err="1"/>
              <a:t>abbba</a:t>
            </a:r>
            <a:r>
              <a:rPr lang="en-IN" dirty="0"/>
              <a:t>              (Using B → b)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</a:t>
            </a:r>
            <a:r>
              <a:rPr lang="en-IN" b="1" dirty="0" err="1"/>
              <a:t>B</a:t>
            </a:r>
            <a:r>
              <a:rPr lang="en-IN" dirty="0" err="1"/>
              <a:t>abbba</a:t>
            </a:r>
            <a:r>
              <a:rPr lang="en-IN" dirty="0"/>
              <a:t>          (Using B 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</a:t>
            </a:r>
            <a:r>
              <a:rPr lang="en-IN" b="1" dirty="0" err="1"/>
              <a:t>B</a:t>
            </a:r>
            <a:r>
              <a:rPr lang="en-IN" dirty="0" err="1"/>
              <a:t>babbba</a:t>
            </a:r>
            <a:r>
              <a:rPr lang="en-IN" dirty="0"/>
              <a:t>          (Using B → b)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aaabbabbba</a:t>
            </a:r>
            <a:r>
              <a:rPr lang="en-IN" dirty="0"/>
              <a:t>           (Using B → b)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43600" y="381000"/>
            <a:ext cx="32004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 S → </a:t>
            </a:r>
            <a:r>
              <a:rPr lang="en-IN" sz="2400" dirty="0" err="1"/>
              <a:t>aB</a:t>
            </a:r>
            <a:r>
              <a:rPr lang="en-IN" sz="2400" dirty="0"/>
              <a:t> / </a:t>
            </a:r>
            <a:r>
              <a:rPr lang="en-IN" sz="2400" dirty="0" err="1"/>
              <a:t>bA</a:t>
            </a:r>
            <a:endParaRPr lang="en-IN" sz="2400" dirty="0"/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A → </a:t>
            </a:r>
            <a:r>
              <a:rPr lang="en-IN" sz="2400" dirty="0" err="1"/>
              <a:t>aS</a:t>
            </a:r>
            <a:r>
              <a:rPr lang="en-IN" sz="2400" dirty="0"/>
              <a:t> / </a:t>
            </a:r>
            <a:r>
              <a:rPr lang="en-IN" sz="2400" dirty="0" err="1"/>
              <a:t>bAA</a:t>
            </a:r>
            <a:r>
              <a:rPr lang="en-IN" sz="2400" dirty="0"/>
              <a:t> / a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B → </a:t>
            </a:r>
            <a:r>
              <a:rPr lang="en-IN" sz="2400" dirty="0" err="1"/>
              <a:t>bS</a:t>
            </a:r>
            <a:r>
              <a:rPr lang="en-IN" sz="2400" dirty="0"/>
              <a:t> / </a:t>
            </a:r>
            <a:r>
              <a:rPr lang="en-IN" sz="2400" dirty="0" err="1"/>
              <a:t>aBB</a:t>
            </a:r>
            <a:r>
              <a:rPr lang="en-IN" sz="2400" dirty="0"/>
              <a:t> / </a:t>
            </a:r>
            <a:r>
              <a:rPr lang="en-IN" sz="2400" dirty="0" smtClean="0"/>
              <a:t>b</a:t>
            </a:r>
          </a:p>
          <a:p>
            <a:endParaRPr lang="en-US" sz="2400" dirty="0"/>
          </a:p>
          <a:p>
            <a:r>
              <a:rPr lang="en-IN" sz="2400" dirty="0" err="1"/>
              <a:t>aaabbabbba</a:t>
            </a:r>
            <a:r>
              <a:rPr lang="en-IN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5010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gatevidyalay.com/wp-content/uploads/2018/08/Example-of-Rightmost-Derivation-Tre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229475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5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gatevidyalay.com/wp-content/uploads/2018/08/Example-of-Rightmost-Derivation-Tre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09600"/>
            <a:ext cx="4953000" cy="482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4571999" cy="490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722203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Since </a:t>
            </a:r>
            <a:r>
              <a:rPr lang="en-US" sz="2400" b="1" dirty="0" smtClean="0"/>
              <a:t>one  </a:t>
            </a:r>
            <a:r>
              <a:rPr lang="en-US" sz="2400" b="1" dirty="0"/>
              <a:t>parse </a:t>
            </a:r>
            <a:r>
              <a:rPr lang="en-US" sz="2400" b="1" dirty="0" smtClean="0"/>
              <a:t>tree exists </a:t>
            </a:r>
            <a:r>
              <a:rPr lang="en-US" sz="2400" b="1" dirty="0"/>
              <a:t>for string w, </a:t>
            </a:r>
            <a:r>
              <a:rPr lang="en-US" sz="2400" b="1" dirty="0" smtClean="0"/>
              <a:t>the </a:t>
            </a:r>
            <a:r>
              <a:rPr lang="en-US" sz="2400" b="1" dirty="0"/>
              <a:t>given grammar is </a:t>
            </a:r>
            <a:r>
              <a:rPr lang="en-US" sz="2400" b="1" dirty="0" smtClean="0"/>
              <a:t>unambiguous</a:t>
            </a:r>
            <a:r>
              <a:rPr lang="en-US" sz="2400" b="1" dirty="0"/>
              <a:t>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5983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880"/>
            <a:ext cx="8229600" cy="4389120"/>
          </a:xfrm>
        </p:spPr>
        <p:txBody>
          <a:bodyPr/>
          <a:lstStyle/>
          <a:p>
            <a:pPr algn="just" fontAlgn="base"/>
            <a:r>
              <a:rPr lang="en-US" b="1" dirty="0"/>
              <a:t>Ambiguous</a:t>
            </a:r>
            <a:r>
              <a:rPr lang="en-US" dirty="0"/>
              <a:t> means Open to more than one interpretation , Not having one obvious meaning </a:t>
            </a:r>
            <a:endParaRPr lang="en-IN" dirty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A </a:t>
            </a:r>
            <a:r>
              <a:rPr lang="en-US" dirty="0"/>
              <a:t>grammar is said to ambiguous if for any string generated by it, it produces more than one-</a:t>
            </a:r>
          </a:p>
          <a:p>
            <a:pPr lvl="1" algn="just" fontAlgn="base"/>
            <a:r>
              <a:rPr lang="en-US" dirty="0" smtClean="0"/>
              <a:t>   Parse tree </a:t>
            </a:r>
            <a:r>
              <a:rPr lang="en-US" b="1" dirty="0"/>
              <a:t>Or</a:t>
            </a:r>
            <a:endParaRPr lang="en-US" dirty="0"/>
          </a:p>
          <a:p>
            <a:pPr lvl="1" algn="just" fontAlgn="base"/>
            <a:r>
              <a:rPr lang="en-US" dirty="0" smtClean="0"/>
              <a:t>   Leftmost Derivation </a:t>
            </a:r>
            <a:r>
              <a:rPr lang="en-US" b="1" dirty="0"/>
              <a:t>Or</a:t>
            </a:r>
            <a:endParaRPr lang="en-US" dirty="0"/>
          </a:p>
          <a:p>
            <a:pPr lvl="1" algn="just" fontAlgn="base"/>
            <a:r>
              <a:rPr lang="en-US" dirty="0" smtClean="0"/>
              <a:t>   Rightmost </a:t>
            </a:r>
            <a:r>
              <a:rPr lang="en-US" dirty="0"/>
              <a:t>D</a:t>
            </a:r>
            <a:r>
              <a:rPr lang="en-US" dirty="0" smtClean="0"/>
              <a:t>erivation</a:t>
            </a:r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" y="5294293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If there exists at least one such string, then the grammar is ambiguous otherwise unambiguous.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1628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Ambiguous and Unambiguous Grammar : </a:t>
            </a:r>
            <a:endParaRPr lang="en-IN" sz="40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2209800"/>
            <a:ext cx="8077200" cy="261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6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Grammar Ambiguity-</a:t>
            </a:r>
            <a:r>
              <a:rPr lang="en-US" sz="4000" dirty="0"/>
              <a:t/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There </a:t>
            </a:r>
            <a:r>
              <a:rPr lang="en-US" dirty="0"/>
              <a:t>exists no general algorithm to remove the </a:t>
            </a:r>
            <a:r>
              <a:rPr lang="en-US" b="1" dirty="0"/>
              <a:t>ambiguity</a:t>
            </a:r>
            <a:r>
              <a:rPr lang="en-US" dirty="0"/>
              <a:t> from </a:t>
            </a:r>
            <a:r>
              <a:rPr lang="en-US" b="1" dirty="0"/>
              <a:t>grammar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To check </a:t>
            </a:r>
            <a:r>
              <a:rPr lang="en-US" b="1" dirty="0"/>
              <a:t>grammar ambiguity</a:t>
            </a:r>
            <a:r>
              <a:rPr lang="en-US" dirty="0"/>
              <a:t>, we try finding a string that has more than one parse tree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If any such string exists, then the </a:t>
            </a:r>
            <a:r>
              <a:rPr lang="en-US" b="1" dirty="0"/>
              <a:t>grammar</a:t>
            </a:r>
            <a:r>
              <a:rPr lang="en-US" dirty="0"/>
              <a:t> is </a:t>
            </a:r>
            <a:r>
              <a:rPr lang="en-US" b="1" dirty="0"/>
              <a:t>ambiguous</a:t>
            </a:r>
            <a:r>
              <a:rPr lang="en-US" dirty="0"/>
              <a:t> otherwise not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17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Example 01-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/>
          <a:lstStyle/>
          <a:p>
            <a:pPr fontAlgn="base"/>
            <a:r>
              <a:rPr lang="en-US" dirty="0" smtClean="0"/>
              <a:t>Consider </a:t>
            </a:r>
            <a:r>
              <a:rPr lang="en-US" dirty="0"/>
              <a:t>the following grammar-</a:t>
            </a:r>
          </a:p>
          <a:p>
            <a:pPr marL="0" indent="0" fontAlgn="base">
              <a:buNone/>
            </a:pPr>
            <a:r>
              <a:rPr lang="en-US" dirty="0" smtClean="0"/>
              <a:t>                   E</a:t>
            </a:r>
            <a:r>
              <a:rPr lang="en-US" dirty="0"/>
              <a:t> → E + E </a:t>
            </a:r>
            <a:r>
              <a:rPr lang="en-US" dirty="0" smtClean="0"/>
              <a:t>| </a:t>
            </a:r>
            <a:r>
              <a:rPr lang="en-US" dirty="0"/>
              <a:t>E x E </a:t>
            </a:r>
            <a:r>
              <a:rPr lang="en-US" dirty="0" smtClean="0"/>
              <a:t>| </a:t>
            </a:r>
            <a:r>
              <a:rPr lang="en-US" dirty="0"/>
              <a:t>id</a:t>
            </a:r>
          </a:p>
          <a:p>
            <a:pPr fontAlgn="base"/>
            <a:r>
              <a:rPr lang="en-US" b="1" dirty="0"/>
              <a:t>Ambiguous Grammar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This grammar is an example of ambiguous grammar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Any of the following reasons can be stated to prove the grammar ambiguous-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8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u="sng" dirty="0"/>
              <a:t>Reason-01: Parse Tree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38912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Let us consider a string w generated by the grammar-</a:t>
            </a:r>
          </a:p>
          <a:p>
            <a:pPr marL="0" indent="0" fontAlgn="base">
              <a:buNone/>
            </a:pPr>
            <a:r>
              <a:rPr lang="en-US" sz="2400" b="1" dirty="0" smtClean="0"/>
              <a:t>                 w </a:t>
            </a:r>
            <a:r>
              <a:rPr lang="en-US" sz="2400" b="1" dirty="0"/>
              <a:t>= id + id x id</a:t>
            </a:r>
          </a:p>
          <a:p>
            <a:pPr fontAlgn="base"/>
            <a:r>
              <a:rPr lang="en-US" sz="2400" dirty="0"/>
              <a:t>Now, let us draw the parse trees for this string w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b="1" dirty="0" smtClean="0"/>
              <a:t>Since </a:t>
            </a:r>
            <a:r>
              <a:rPr lang="en-US" sz="2400" b="1" dirty="0"/>
              <a:t>two parse trees exist for string w, </a:t>
            </a:r>
            <a:r>
              <a:rPr lang="en-US" sz="2400" b="1" dirty="0" smtClean="0"/>
              <a:t>the </a:t>
            </a:r>
            <a:r>
              <a:rPr lang="en-US" sz="2400" b="1" dirty="0"/>
              <a:t>grammar is ambiguous.</a:t>
            </a:r>
          </a:p>
          <a:p>
            <a:pPr fontAlgn="base"/>
            <a:endParaRPr lang="en-US" sz="2400" b="1" dirty="0"/>
          </a:p>
          <a:p>
            <a:pPr fontAlgn="base"/>
            <a:endParaRPr lang="en-US" sz="2400" dirty="0"/>
          </a:p>
          <a:p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49"/>
          <a:stretch/>
        </p:blipFill>
        <p:spPr bwMode="auto">
          <a:xfrm>
            <a:off x="304800" y="2895600"/>
            <a:ext cx="3283008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876800" y="2921924"/>
            <a:ext cx="3481388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00800" y="304800"/>
            <a:ext cx="25146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 → E + E | E x E |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8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Reason-02: Leftmost Derivation 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Let </a:t>
            </a:r>
            <a:r>
              <a:rPr lang="en-US" sz="2400" dirty="0"/>
              <a:t>us consider a string w generated by the grammar-</a:t>
            </a:r>
          </a:p>
          <a:p>
            <a:pPr marL="0" indent="0" fontAlgn="base">
              <a:buNone/>
            </a:pPr>
            <a:r>
              <a:rPr lang="en-US" sz="2400" dirty="0" smtClean="0"/>
              <a:t>                          w </a:t>
            </a:r>
            <a:r>
              <a:rPr lang="en-US" sz="2400" dirty="0"/>
              <a:t>= id + id x id</a:t>
            </a:r>
          </a:p>
          <a:p>
            <a:pPr fontAlgn="base"/>
            <a:r>
              <a:rPr lang="en-US" sz="2400" dirty="0"/>
              <a:t>Now, let us write the leftmost derivations for this string w.</a:t>
            </a:r>
          </a:p>
          <a:p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164127" y="2724150"/>
            <a:ext cx="272207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5581471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Since two leftmost derivations exist for string w, </a:t>
            </a:r>
            <a:r>
              <a:rPr lang="en-US" sz="2400" b="1" dirty="0" smtClean="0"/>
              <a:t>the </a:t>
            </a:r>
            <a:r>
              <a:rPr lang="en-US" sz="2400" b="1" dirty="0"/>
              <a:t>grammar is ambiguous.</a:t>
            </a:r>
          </a:p>
          <a:p>
            <a:pPr fontAlgn="base"/>
            <a:r>
              <a:rPr lang="en-US" sz="2400" b="1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870565" y="2724150"/>
            <a:ext cx="274943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362700" y="687185"/>
            <a:ext cx="25146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 → E + E | E x E |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71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Reason-03 : Rightmost Derivation 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438912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Let us consider a string w generated by the grammar-</a:t>
            </a:r>
          </a:p>
          <a:p>
            <a:pPr marL="0" indent="0" fontAlgn="base">
              <a:buNone/>
            </a:pPr>
            <a:r>
              <a:rPr lang="en-US" sz="2400" dirty="0" smtClean="0"/>
              <a:t>                        w = id + id x id</a:t>
            </a:r>
          </a:p>
          <a:p>
            <a:pPr fontAlgn="base"/>
            <a:r>
              <a:rPr lang="en-US" sz="2400" dirty="0" smtClean="0"/>
              <a:t>Now, let us write the rightmost derivations for this string w.</a:t>
            </a:r>
          </a:p>
          <a:p>
            <a:pPr marL="0" indent="0" fontAlgn="base">
              <a:buNone/>
            </a:pPr>
            <a:r>
              <a:rPr lang="en-US" sz="2400" dirty="0" smtClean="0"/>
              <a:t> </a:t>
            </a:r>
          </a:p>
          <a:p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5"/>
          <a:stretch/>
        </p:blipFill>
        <p:spPr bwMode="auto">
          <a:xfrm>
            <a:off x="4901046" y="2952750"/>
            <a:ext cx="2718954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56388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Since two rightmost derivations exist for string w, </a:t>
            </a:r>
            <a:r>
              <a:rPr lang="en-US" sz="2400" b="1" dirty="0" smtClean="0"/>
              <a:t>the </a:t>
            </a:r>
            <a:r>
              <a:rPr lang="en-US" sz="2400" b="1" dirty="0"/>
              <a:t>grammar is ambiguous.</a:t>
            </a:r>
            <a:endParaRPr lang="en-IN" sz="24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62000" y="2952750"/>
            <a:ext cx="28956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29400" y="838200"/>
            <a:ext cx="25146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 → E + E | E x E |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27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270</TotalTime>
  <Words>554</Words>
  <Application>Microsoft Office PowerPoint</Application>
  <PresentationFormat>On-screen Show (4:3)</PresentationFormat>
  <Paragraphs>215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Ambiguous and Unambiguous Grammar : </vt:lpstr>
      <vt:lpstr>Ambiguity : </vt:lpstr>
      <vt:lpstr>PowerPoint Presentation</vt:lpstr>
      <vt:lpstr>Ambiguous and Unambiguous Grammar : </vt:lpstr>
      <vt:lpstr>Grammar Ambiguity- </vt:lpstr>
      <vt:lpstr>Example 01-</vt:lpstr>
      <vt:lpstr>Reason-01: Parse Tree </vt:lpstr>
      <vt:lpstr>Reason-02: Leftmost Derivation :</vt:lpstr>
      <vt:lpstr>Reason-03 : Rightmost Derivation  </vt:lpstr>
      <vt:lpstr>Example -02:</vt:lpstr>
      <vt:lpstr>PowerPoint Presentation</vt:lpstr>
      <vt:lpstr>Example - 03:</vt:lpstr>
      <vt:lpstr>PowerPoint Presentation</vt:lpstr>
      <vt:lpstr>Example - 04:</vt:lpstr>
      <vt:lpstr>PowerPoint Presentation</vt:lpstr>
      <vt:lpstr>Example -05: </vt:lpstr>
      <vt:lpstr>PowerPoint Presentation</vt:lpstr>
      <vt:lpstr>PowerPoint Presentation</vt:lpstr>
      <vt:lpstr>    S -&gt; aA     A -&gt; aA | bA | €</vt:lpstr>
      <vt:lpstr>    S -&gt; aA     A -&gt; aA | bA | €</vt:lpstr>
      <vt:lpstr>Example 6 : </vt:lpstr>
      <vt:lpstr>Leftmost Derivation  - </vt:lpstr>
      <vt:lpstr>PowerPoint Presentation</vt:lpstr>
      <vt:lpstr>Rightmost Derivation- 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Ambiguous and Unambiguous Grammar :</dc:title>
  <dc:creator>Sakshi</dc:creator>
  <cp:lastModifiedBy>abc</cp:lastModifiedBy>
  <cp:revision>32</cp:revision>
  <dcterms:created xsi:type="dcterms:W3CDTF">2020-08-07T02:40:36Z</dcterms:created>
  <dcterms:modified xsi:type="dcterms:W3CDTF">2020-08-21T01:36:23Z</dcterms:modified>
</cp:coreProperties>
</file>