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72" r:id="rId6"/>
    <p:sldId id="273" r:id="rId7"/>
    <p:sldId id="274" r:id="rId8"/>
    <p:sldId id="278" r:id="rId9"/>
    <p:sldId id="27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3620-3898-49DE-9D49-E7CF48E12CFA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DB0A-065E-4DB9-80BC-718237ADC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5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828800"/>
          </a:xfrm>
        </p:spPr>
        <p:txBody>
          <a:bodyPr/>
          <a:lstStyle/>
          <a:p>
            <a:r>
              <a:rPr lang="en-US" dirty="0"/>
              <a:t>Simplification of CFG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257864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Removal  of  Null  Symbols 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 smtClean="0"/>
              <a:t>-- </a:t>
            </a:r>
            <a:r>
              <a:rPr lang="en-US" sz="3200" b="1" dirty="0" err="1" smtClean="0"/>
              <a:t>Sakshi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Surve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82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5 : Remove </a:t>
            </a:r>
            <a:r>
              <a:rPr lang="en-US" sz="2400" b="1" dirty="0"/>
              <a:t>the null productions from the following grammar</a:t>
            </a:r>
            <a:br>
              <a:rPr lang="en-US" sz="2400" b="1" dirty="0"/>
            </a:br>
            <a:r>
              <a:rPr lang="en-US" sz="2400" b="1" dirty="0" smtClean="0"/>
              <a:t>	S </a:t>
            </a:r>
            <a:r>
              <a:rPr lang="en-US" sz="2400" b="1" dirty="0"/>
              <a:t>-&gt; ABAC</a:t>
            </a:r>
            <a:br>
              <a:rPr lang="en-US" sz="2400" b="1" dirty="0"/>
            </a:br>
            <a:r>
              <a:rPr lang="en-US" sz="2400" b="1" dirty="0" smtClean="0"/>
              <a:t>	A </a:t>
            </a:r>
            <a:r>
              <a:rPr lang="en-US" sz="2400" b="1" dirty="0"/>
              <a:t>-&gt; </a:t>
            </a:r>
            <a:r>
              <a:rPr lang="en-US" sz="2400" b="1" dirty="0" err="1"/>
              <a:t>aA</a:t>
            </a:r>
            <a:r>
              <a:rPr lang="en-US" sz="2400" b="1" dirty="0"/>
              <a:t> / ϵ</a:t>
            </a:r>
            <a:br>
              <a:rPr lang="en-US" sz="2400" b="1" dirty="0"/>
            </a:br>
            <a:r>
              <a:rPr lang="en-US" sz="2400" b="1" dirty="0" smtClean="0"/>
              <a:t>	B </a:t>
            </a:r>
            <a:r>
              <a:rPr lang="en-US" sz="2400" b="1" dirty="0"/>
              <a:t>-&gt; </a:t>
            </a:r>
            <a:r>
              <a:rPr lang="en-US" sz="2400" b="1" dirty="0" err="1"/>
              <a:t>bB</a:t>
            </a:r>
            <a:r>
              <a:rPr lang="en-US" sz="2400" b="1" dirty="0"/>
              <a:t> / ϵ</a:t>
            </a:r>
            <a:br>
              <a:rPr lang="en-US" sz="2400" b="1" dirty="0"/>
            </a:br>
            <a:r>
              <a:rPr lang="en-US" sz="2400" b="1" dirty="0" smtClean="0"/>
              <a:t>	C </a:t>
            </a:r>
            <a:r>
              <a:rPr lang="en-US" sz="2400" b="1" dirty="0"/>
              <a:t>-&gt; c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3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have two null productions in the grammar A -&gt; ϵ and B -&gt; ϵ.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eliminate A -&gt; ϵ we have to change the productions containing A in the right side.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Those </a:t>
            </a:r>
            <a:r>
              <a:rPr lang="en-US" dirty="0"/>
              <a:t>productions are S -&gt; ABAC and A -&gt; </a:t>
            </a:r>
            <a:r>
              <a:rPr lang="en-US" dirty="0" err="1"/>
              <a:t>aA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So replacing each occurrence of A by ϵ, we get four new productions</a:t>
            </a:r>
            <a:br>
              <a:rPr lang="en-US" dirty="0"/>
            </a:br>
            <a:r>
              <a:rPr lang="en-US" dirty="0"/>
              <a:t>S -&gt; ABC / BAC / BC</a:t>
            </a:r>
            <a:br>
              <a:rPr lang="en-US" dirty="0"/>
            </a:br>
            <a:r>
              <a:rPr lang="en-US" dirty="0"/>
              <a:t>A -&gt; a</a:t>
            </a:r>
            <a:br>
              <a:rPr lang="en-US" dirty="0"/>
            </a:br>
            <a:r>
              <a:rPr lang="en-US" dirty="0"/>
              <a:t>Add these productions to the grammar and eliminate A -&gt; ϵ.</a:t>
            </a:r>
            <a:br>
              <a:rPr lang="en-US" dirty="0"/>
            </a:br>
            <a:r>
              <a:rPr lang="en-US" dirty="0" smtClean="0"/>
              <a:t>	S </a:t>
            </a:r>
            <a:r>
              <a:rPr lang="en-US" dirty="0"/>
              <a:t>-&gt; ABAC / ABC / BAC / BC</a:t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/ </a:t>
            </a:r>
            <a:r>
              <a:rPr lang="en-US" dirty="0" smtClean="0"/>
              <a:t>a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</a:t>
            </a:r>
            <a:r>
              <a:rPr lang="en-US" dirty="0" err="1"/>
              <a:t>bB</a:t>
            </a:r>
            <a:r>
              <a:rPr lang="en-US" dirty="0"/>
              <a:t> / </a:t>
            </a:r>
            <a:r>
              <a:rPr lang="en-US" dirty="0" smtClean="0"/>
              <a:t>ϵ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 </a:t>
            </a:r>
            <a:r>
              <a:rPr lang="en-US" dirty="0"/>
              <a:t>-&gt; c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2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eliminate B -&gt; </a:t>
            </a:r>
            <a:r>
              <a:rPr lang="en-US" dirty="0" smtClean="0"/>
              <a:t>ϵ,  </a:t>
            </a:r>
            <a:r>
              <a:rPr lang="en-US" dirty="0"/>
              <a:t>we have to change the productions containing B on the right </a:t>
            </a:r>
            <a:r>
              <a:rPr lang="en-US" dirty="0" smtClean="0"/>
              <a:t>side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b="1" dirty="0" smtClean="0"/>
              <a:t>newly generated grammar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Doing </a:t>
            </a:r>
            <a:r>
              <a:rPr lang="en-US" dirty="0"/>
              <a:t>that we generate these new productions:</a:t>
            </a:r>
            <a:br>
              <a:rPr lang="en-US" dirty="0"/>
            </a:br>
            <a:r>
              <a:rPr lang="en-US" dirty="0" smtClean="0"/>
              <a:t>		S </a:t>
            </a:r>
            <a:r>
              <a:rPr lang="en-US" dirty="0"/>
              <a:t>-&gt; AAC / AC </a:t>
            </a:r>
            <a:r>
              <a:rPr lang="en-US" dirty="0" smtClean="0"/>
              <a:t>/ 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B </a:t>
            </a:r>
            <a:r>
              <a:rPr lang="en-US" dirty="0"/>
              <a:t>-&gt;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Add these productions to the grammar and remove the production B -&gt; ϵ from the grammar.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new grammar after removal of ϵ – productions is:</a:t>
            </a:r>
            <a:br>
              <a:rPr lang="en-US" dirty="0"/>
            </a:b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 </a:t>
            </a:r>
            <a:r>
              <a:rPr lang="en-US" dirty="0"/>
              <a:t>-&gt; ABAC / ABC / BAC / BC / AAC / </a:t>
            </a:r>
            <a:r>
              <a:rPr lang="en-US" dirty="0" smtClean="0"/>
              <a:t>AC / C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/ a</a:t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</a:t>
            </a:r>
            <a:r>
              <a:rPr lang="en-US" dirty="0" err="1"/>
              <a:t>bB</a:t>
            </a:r>
            <a:r>
              <a:rPr lang="en-US" dirty="0"/>
              <a:t> / b</a:t>
            </a:r>
            <a:br>
              <a:rPr lang="en-US" dirty="0"/>
            </a:br>
            <a:r>
              <a:rPr lang="en-US" dirty="0" smtClean="0"/>
              <a:t>	C </a:t>
            </a:r>
            <a:r>
              <a:rPr lang="en-US" dirty="0"/>
              <a:t>-&gt;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2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6 : Remove </a:t>
            </a:r>
            <a:r>
              <a:rPr lang="en-US" sz="2400" b="1" dirty="0"/>
              <a:t>the production from the following CFG by preserving the meaning of it.</a:t>
            </a:r>
            <a:br>
              <a:rPr lang="en-US" sz="2400" b="1" dirty="0"/>
            </a:br>
            <a:r>
              <a:rPr lang="en-US" sz="2400" b="1" dirty="0"/>
              <a:t>S → XYX  </a:t>
            </a:r>
            <a:br>
              <a:rPr lang="en-US" sz="2400" b="1" dirty="0"/>
            </a:br>
            <a:r>
              <a:rPr lang="en-US" sz="2400" b="1" dirty="0"/>
              <a:t>X → 0X | ε  </a:t>
            </a:r>
            <a:br>
              <a:rPr lang="en-US" sz="2400" b="1" dirty="0"/>
            </a:br>
            <a:r>
              <a:rPr lang="en-US" sz="2400" b="1" dirty="0"/>
              <a:t>Y → 1Y | ε  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Now, while removing ε production, we are deleting the rule X → ε and Y → ε. To preserve the meaning of CFG we are actually placing ε at the right-hand side whenever X and Y have appeared.</a:t>
            </a:r>
          </a:p>
          <a:p>
            <a:pPr algn="just"/>
            <a:r>
              <a:rPr lang="en-US" sz="2400" dirty="0"/>
              <a:t>Let us take</a:t>
            </a:r>
          </a:p>
          <a:p>
            <a:pPr marL="0" indent="0" algn="just">
              <a:buNone/>
            </a:pPr>
            <a:r>
              <a:rPr lang="en-US" sz="2400" dirty="0" smtClean="0"/>
              <a:t>		S</a:t>
            </a:r>
            <a:r>
              <a:rPr lang="en-US" sz="2400" dirty="0"/>
              <a:t> → XYX  </a:t>
            </a:r>
            <a:endParaRPr lang="en-US" sz="2400" dirty="0" smtClean="0"/>
          </a:p>
          <a:p>
            <a:pPr algn="just"/>
            <a:r>
              <a:rPr lang="en-US" sz="2400" dirty="0"/>
              <a:t>If the first X at right-hand side is ε. Then</a:t>
            </a:r>
          </a:p>
          <a:p>
            <a:pPr marL="0" indent="0" algn="just">
              <a:buNone/>
            </a:pPr>
            <a:r>
              <a:rPr lang="en-US" sz="2400" dirty="0" smtClean="0"/>
              <a:t>		S</a:t>
            </a:r>
            <a:r>
              <a:rPr lang="en-US" sz="2400" dirty="0"/>
              <a:t> → YX  </a:t>
            </a:r>
          </a:p>
          <a:p>
            <a:pPr algn="just"/>
            <a:r>
              <a:rPr lang="en-US" sz="2400" dirty="0"/>
              <a:t>Similarly if the last X in R.H.S. = ε. Then</a:t>
            </a:r>
          </a:p>
          <a:p>
            <a:pPr marL="0" indent="0" algn="just">
              <a:buNone/>
            </a:pPr>
            <a:r>
              <a:rPr lang="en-US" sz="2400" dirty="0" smtClean="0"/>
              <a:t>		S</a:t>
            </a:r>
            <a:r>
              <a:rPr lang="en-US" sz="2400" dirty="0"/>
              <a:t> → XY  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54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 = ε then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XX  </a:t>
            </a:r>
          </a:p>
          <a:p>
            <a:r>
              <a:rPr lang="en-US" dirty="0"/>
              <a:t>If Y and X are ε then,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X  </a:t>
            </a:r>
          </a:p>
          <a:p>
            <a:r>
              <a:rPr lang="en-US" dirty="0"/>
              <a:t>If both X are replaced by ε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Y  </a:t>
            </a:r>
          </a:p>
          <a:p>
            <a:r>
              <a:rPr lang="en-US" dirty="0"/>
              <a:t>Now,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XY | YX | XX | X | Y  </a:t>
            </a:r>
            <a:r>
              <a:rPr lang="en-US" dirty="0" smtClean="0"/>
              <a:t>|</a:t>
            </a:r>
            <a:r>
              <a:rPr lang="en-US" sz="2800" dirty="0"/>
              <a:t> ε</a:t>
            </a:r>
            <a:endParaRPr lang="en-US" dirty="0"/>
          </a:p>
          <a:p>
            <a:r>
              <a:rPr lang="en-US" dirty="0"/>
              <a:t>Now let us consider</a:t>
            </a:r>
          </a:p>
          <a:p>
            <a:pPr marL="0" indent="0">
              <a:buNone/>
            </a:pPr>
            <a:r>
              <a:rPr lang="en-US" dirty="0" smtClean="0"/>
              <a:t>		X</a:t>
            </a:r>
            <a:r>
              <a:rPr lang="en-US" dirty="0"/>
              <a:t> → 0X  </a:t>
            </a:r>
          </a:p>
          <a:p>
            <a:r>
              <a:rPr lang="en-US" dirty="0"/>
              <a:t>If we place ε at right-hand side for X then,</a:t>
            </a:r>
          </a:p>
          <a:p>
            <a:pPr marL="0" indent="0">
              <a:buNone/>
            </a:pPr>
            <a:r>
              <a:rPr lang="en-US" dirty="0" smtClean="0"/>
              <a:t>		X</a:t>
            </a:r>
            <a:r>
              <a:rPr lang="en-US" dirty="0"/>
              <a:t> → 0  </a:t>
            </a:r>
          </a:p>
          <a:p>
            <a:pPr marL="0" indent="0">
              <a:buNone/>
            </a:pPr>
            <a:r>
              <a:rPr lang="en-US" dirty="0" smtClean="0"/>
              <a:t>		X</a:t>
            </a:r>
            <a:r>
              <a:rPr lang="en-US" dirty="0"/>
              <a:t> → 0X | 0  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4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/>
              <a:t>Similarly Y → 1Y |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Collectively we can rewrite the CFG with removed ε production as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	S</a:t>
            </a:r>
            <a:r>
              <a:rPr lang="en-US" dirty="0"/>
              <a:t> → </a:t>
            </a:r>
            <a:r>
              <a:rPr lang="en-US" dirty="0" smtClean="0"/>
              <a:t>XYX | XY</a:t>
            </a:r>
            <a:r>
              <a:rPr lang="en-US" dirty="0"/>
              <a:t> | YX | XX | X | Y  </a:t>
            </a:r>
            <a:r>
              <a:rPr lang="en-US" dirty="0" smtClean="0"/>
              <a:t>|</a:t>
            </a:r>
            <a:r>
              <a:rPr lang="en-US" dirty="0"/>
              <a:t> ε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X</a:t>
            </a:r>
            <a:r>
              <a:rPr lang="en-US" dirty="0"/>
              <a:t> → 0X | 0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Y</a:t>
            </a:r>
            <a:r>
              <a:rPr lang="en-US" dirty="0"/>
              <a:t> → 1Y | 1 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6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Three ways to Simplify </a:t>
            </a:r>
            <a:r>
              <a:rPr lang="en-US" sz="3200" b="1" smtClean="0"/>
              <a:t>the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3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Removal of </a:t>
            </a:r>
            <a:r>
              <a:rPr lang="en-US" sz="3200" b="1" smtClean="0"/>
              <a:t>Null Symbols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Null productions are of the form A -&gt; ϵ.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a given CFG, we call a non-terminal N </a:t>
            </a:r>
            <a:r>
              <a:rPr lang="en-US" sz="2400" dirty="0" err="1"/>
              <a:t>nullable</a:t>
            </a:r>
            <a:r>
              <a:rPr lang="en-US" sz="2400" dirty="0"/>
              <a:t> if there is a production N -&gt; ϵ or there is a derivation that starts at N and leads to ϵ:</a:t>
            </a:r>
            <a:br>
              <a:rPr lang="en-US" sz="2400" dirty="0"/>
            </a:br>
            <a:r>
              <a:rPr lang="en-US" sz="2400" dirty="0" smtClean="0"/>
              <a:t>			N </a:t>
            </a:r>
            <a:r>
              <a:rPr lang="en-US" sz="2400" dirty="0"/>
              <a:t>=&gt; … =&gt; ϵ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We cannot remove all ϵ-productions from a grammar if the language contains ϵ as a word, but if it doesn’t we can remove all.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removal of ϵ-productions increases the number of rules but reduces the length of derivations.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53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Steps to remove null productions 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 smtClean="0"/>
              <a:t>Look for the Null </a:t>
            </a:r>
            <a:r>
              <a:rPr lang="en-US" dirty="0" err="1" smtClean="0"/>
              <a:t>producions</a:t>
            </a:r>
            <a:r>
              <a:rPr lang="en-US" dirty="0" smtClean="0"/>
              <a:t> whose right side contains 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</a:t>
            </a:r>
            <a:r>
              <a:rPr lang="en-US" dirty="0" smtClean="0"/>
              <a:t>Replace each occurrence of A in each of these productions with </a:t>
            </a:r>
            <a:r>
              <a:rPr lang="en-US" sz="2800" dirty="0"/>
              <a:t>ϵ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Now combine the result of step 2 with the original production and remove ε productions.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3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If A-&gt; ϵ is a production to be eliminated, then we look for all productions , whose RHS contains A and replace every occurrence of A in each of these productions to obtain Non-ϵ-productions 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The resultant Non-</a:t>
            </a:r>
            <a:r>
              <a:rPr lang="en-US" sz="2400" b="1" dirty="0"/>
              <a:t> </a:t>
            </a:r>
            <a:r>
              <a:rPr lang="en-US" sz="2400" b="1" dirty="0" smtClean="0"/>
              <a:t>ϵ-productions are added to the original </a:t>
            </a:r>
            <a:r>
              <a:rPr lang="en-US" sz="2400" b="1" dirty="0"/>
              <a:t>g</a:t>
            </a:r>
            <a:r>
              <a:rPr lang="en-US" sz="2400" b="1" dirty="0" smtClean="0"/>
              <a:t>rammar 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645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1 :</a:t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S-&gt; </a:t>
            </a:r>
            <a:r>
              <a:rPr lang="en-US" sz="3200" b="1" dirty="0" err="1" smtClean="0"/>
              <a:t>aA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A-&gt; b | ϵ</a:t>
            </a:r>
            <a:br>
              <a:rPr lang="en-US" sz="3200" b="1" dirty="0" smtClean="0"/>
            </a:br>
            <a:r>
              <a:rPr lang="en-US" sz="3200" b="1" dirty="0" smtClean="0"/>
              <a:t>Eliminate ϵ-productions from this grammar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Here, </a:t>
            </a:r>
            <a:r>
              <a:rPr lang="en-US" sz="2000" b="1" dirty="0"/>
              <a:t>A-</a:t>
            </a:r>
            <a:r>
              <a:rPr lang="en-US" sz="2000" b="1" dirty="0" smtClean="0"/>
              <a:t>&gt; ϵ </a:t>
            </a:r>
            <a:r>
              <a:rPr lang="en-US" sz="2000" dirty="0" smtClean="0"/>
              <a:t>is a Null Production.</a:t>
            </a:r>
          </a:p>
          <a:p>
            <a:r>
              <a:rPr lang="en-US" sz="2000" dirty="0" smtClean="0"/>
              <a:t>By putting  ϵ at the place of A, we get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S-&gt; a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Now, adding this new production to the original grammar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S-&gt; </a:t>
            </a:r>
            <a:r>
              <a:rPr lang="en-US" sz="2000" dirty="0" err="1" smtClean="0"/>
              <a:t>aA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S-&gt; a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A-&gt; b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OR</a:t>
            </a:r>
          </a:p>
          <a:p>
            <a:pPr marL="0" indent="0">
              <a:buNone/>
            </a:pPr>
            <a:r>
              <a:rPr lang="en-US" sz="2000" dirty="0" smtClean="0"/>
              <a:t>	S-</a:t>
            </a:r>
            <a:r>
              <a:rPr lang="en-US" sz="2000" dirty="0"/>
              <a:t>&gt; </a:t>
            </a:r>
            <a:r>
              <a:rPr lang="en-US" sz="2000" dirty="0" err="1" smtClean="0"/>
              <a:t>aA</a:t>
            </a:r>
            <a:r>
              <a:rPr lang="en-US" sz="2000" dirty="0" smtClean="0"/>
              <a:t> | 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A-</a:t>
            </a:r>
            <a:r>
              <a:rPr lang="en-US" sz="2000" dirty="0"/>
              <a:t>&gt; b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grammar doesn’t contain any ϵ-production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1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2 :</a:t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S-</a:t>
            </a:r>
            <a:r>
              <a:rPr lang="en-US" sz="3200" b="1" dirty="0"/>
              <a:t>&gt; </a:t>
            </a:r>
            <a:r>
              <a:rPr lang="en-US" sz="3200" b="1" dirty="0" err="1" smtClean="0"/>
              <a:t>aSa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	S-&gt; </a:t>
            </a:r>
            <a:r>
              <a:rPr lang="en-US" sz="3200" b="1" dirty="0" err="1" smtClean="0"/>
              <a:t>bSb</a:t>
            </a:r>
            <a:r>
              <a:rPr lang="en-US" sz="3200" b="1" dirty="0" smtClean="0"/>
              <a:t> </a:t>
            </a:r>
            <a:r>
              <a:rPr lang="en-US" sz="3200" b="1" dirty="0"/>
              <a:t>| ϵ</a:t>
            </a:r>
            <a:br>
              <a:rPr lang="en-US" sz="3200" b="1" dirty="0"/>
            </a:br>
            <a:r>
              <a:rPr lang="en-US" sz="3200" b="1" dirty="0"/>
              <a:t>Eliminate ϵ-productions from this grammar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Here, S-&gt;</a:t>
            </a:r>
            <a:r>
              <a:rPr lang="en-US" sz="2400" b="1" dirty="0"/>
              <a:t> </a:t>
            </a:r>
            <a:r>
              <a:rPr lang="en-US" sz="2400" dirty="0" smtClean="0"/>
              <a:t>ϵ is the epsilon production </a:t>
            </a:r>
          </a:p>
          <a:p>
            <a:r>
              <a:rPr lang="en-US" sz="2400" dirty="0" smtClean="0"/>
              <a:t>So, replacing occurrence of S by epsilon , we get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S-&gt;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S-&gt; bb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Adding the new productions to the original grammar , we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get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S-&gt; </a:t>
            </a:r>
            <a:r>
              <a:rPr lang="en-US" sz="2400" dirty="0" err="1" smtClean="0"/>
              <a:t>aSa</a:t>
            </a:r>
            <a:r>
              <a:rPr lang="en-US" sz="2400" dirty="0" smtClean="0"/>
              <a:t> | </a:t>
            </a:r>
            <a:r>
              <a:rPr lang="en-US" sz="2400" dirty="0" err="1" smtClean="0"/>
              <a:t>aa</a:t>
            </a:r>
            <a:r>
              <a:rPr lang="en-US" sz="2400" dirty="0" smtClean="0"/>
              <a:t> | </a:t>
            </a:r>
            <a:r>
              <a:rPr lang="en-US" sz="2400" dirty="0" err="1"/>
              <a:t>bSb</a:t>
            </a:r>
            <a:r>
              <a:rPr lang="en-US" sz="2400" dirty="0"/>
              <a:t> | bb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3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 smtClean="0"/>
              <a:t>3 :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		S </a:t>
            </a:r>
            <a:r>
              <a:rPr lang="en-US" sz="2400" b="1" dirty="0"/>
              <a:t>-&gt; </a:t>
            </a:r>
            <a:r>
              <a:rPr lang="en-US" sz="2400" b="1" dirty="0" err="1" smtClean="0"/>
              <a:t>aSb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aAb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ab</a:t>
            </a:r>
            <a:r>
              <a:rPr lang="en-US" sz="2400" b="1" dirty="0" smtClean="0"/>
              <a:t>/a</a:t>
            </a:r>
            <a:br>
              <a:rPr lang="en-US" sz="2400" b="1" dirty="0" smtClean="0"/>
            </a:br>
            <a:r>
              <a:rPr lang="en-US" sz="2400" b="1" dirty="0" smtClean="0"/>
              <a:t>		A </a:t>
            </a:r>
            <a:r>
              <a:rPr lang="en-US" sz="2400" b="1" dirty="0"/>
              <a:t>-&gt; ε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</a:t>
            </a:r>
            <a:r>
              <a:rPr lang="en-US" sz="2000" dirty="0"/>
              <a:t>NULL producing symbol with and without in R.H.S. of remaining states And drop the productions which has ε directly.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eg</a:t>
            </a:r>
            <a:r>
              <a:rPr lang="en-US" sz="2000" dirty="0"/>
              <a:t>. A -&gt; ε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	S </a:t>
            </a:r>
            <a:r>
              <a:rPr lang="en-US" sz="2000" dirty="0"/>
              <a:t>-&gt; </a:t>
            </a:r>
            <a:r>
              <a:rPr lang="en-US" sz="2000" dirty="0" err="1"/>
              <a:t>aSb</a:t>
            </a:r>
            <a:r>
              <a:rPr lang="en-US" sz="2000" dirty="0"/>
              <a:t>/</a:t>
            </a:r>
            <a:r>
              <a:rPr lang="en-US" sz="2000" dirty="0" err="1"/>
              <a:t>aAb</a:t>
            </a:r>
            <a:r>
              <a:rPr lang="en-US" sz="2000" dirty="0"/>
              <a:t>/</a:t>
            </a:r>
            <a:r>
              <a:rPr lang="en-US" sz="2000" dirty="0" err="1"/>
              <a:t>ab</a:t>
            </a:r>
            <a:r>
              <a:rPr lang="en-US" sz="2000" dirty="0"/>
              <a:t>/</a:t>
            </a:r>
            <a:r>
              <a:rPr lang="en-US" sz="2000" dirty="0" err="1"/>
              <a:t>ab</a:t>
            </a:r>
            <a:r>
              <a:rPr lang="en-US" sz="2000" dirty="0"/>
              <a:t>/a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But </a:t>
            </a:r>
            <a:r>
              <a:rPr lang="en-US" sz="2000" dirty="0"/>
              <a:t>we no need to write "</a:t>
            </a:r>
            <a:r>
              <a:rPr lang="en-US" sz="2000" dirty="0" err="1"/>
              <a:t>ab</a:t>
            </a:r>
            <a:r>
              <a:rPr lang="en-US" sz="2000" dirty="0"/>
              <a:t>" twice So, </a:t>
            </a:r>
            <a:r>
              <a:rPr lang="en-US" sz="2000" b="1" dirty="0"/>
              <a:t>S -&gt; </a:t>
            </a:r>
            <a:r>
              <a:rPr lang="en-US" sz="2000" b="1" dirty="0" err="1"/>
              <a:t>aSb</a:t>
            </a:r>
            <a:r>
              <a:rPr lang="en-US" sz="2000" b="1" dirty="0"/>
              <a:t>/</a:t>
            </a:r>
            <a:r>
              <a:rPr lang="en-US" sz="2000" b="1" dirty="0" err="1"/>
              <a:t>aAb</a:t>
            </a:r>
            <a:r>
              <a:rPr lang="en-US" sz="2000" b="1" dirty="0"/>
              <a:t>/</a:t>
            </a:r>
            <a:r>
              <a:rPr lang="en-US" sz="2000" b="1" dirty="0" err="1"/>
              <a:t>ab</a:t>
            </a:r>
            <a:r>
              <a:rPr lang="en-US" sz="2000" b="1" dirty="0"/>
              <a:t>/a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54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 smtClean="0"/>
              <a:t>4: </a:t>
            </a:r>
            <a:br>
              <a:rPr lang="en-US" sz="2400" b="1" dirty="0" smtClean="0"/>
            </a:br>
            <a:r>
              <a:rPr lang="en-US" sz="2400" b="1" dirty="0" smtClean="0"/>
              <a:t>	S </a:t>
            </a:r>
            <a:r>
              <a:rPr lang="en-US" sz="2400" b="1" dirty="0"/>
              <a:t>-&gt; AB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A </a:t>
            </a:r>
            <a:r>
              <a:rPr lang="en-US" sz="2400" b="1" dirty="0"/>
              <a:t>-&gt; </a:t>
            </a:r>
            <a:r>
              <a:rPr lang="en-US" sz="2400" b="1" dirty="0" err="1"/>
              <a:t>aAA</a:t>
            </a:r>
            <a:r>
              <a:rPr lang="en-US" sz="2400" b="1" dirty="0"/>
              <a:t>/ε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B </a:t>
            </a:r>
            <a:r>
              <a:rPr lang="en-US" sz="2400" b="1" dirty="0"/>
              <a:t>-&gt; </a:t>
            </a:r>
            <a:r>
              <a:rPr lang="en-US" sz="2400" b="1" dirty="0" err="1"/>
              <a:t>bBB</a:t>
            </a:r>
            <a:r>
              <a:rPr lang="en-US" sz="2400" b="1" dirty="0"/>
              <a:t>/ε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err="1"/>
              <a:t>Nullale</a:t>
            </a:r>
            <a:r>
              <a:rPr lang="en-US" sz="2000" dirty="0"/>
              <a:t> Variables are {A, B, S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Because </a:t>
            </a:r>
            <a:r>
              <a:rPr lang="en-US" sz="2000" dirty="0"/>
              <a:t>start state also a </a:t>
            </a:r>
            <a:r>
              <a:rPr lang="en-US" sz="2000" dirty="0" err="1"/>
              <a:t>Nullable</a:t>
            </a:r>
            <a:r>
              <a:rPr lang="en-US" sz="2000" dirty="0"/>
              <a:t> symbol so ε belongs to given CFG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will proceed with the method: </a:t>
            </a:r>
            <a:endParaRPr lang="en-US" sz="2000" dirty="0" smtClean="0"/>
          </a:p>
          <a:p>
            <a:pPr marL="393192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S </a:t>
            </a:r>
            <a:r>
              <a:rPr lang="en-US" sz="2000" b="1" dirty="0"/>
              <a:t>-&gt; </a:t>
            </a:r>
            <a:r>
              <a:rPr lang="en-US" sz="2000" b="1" dirty="0" smtClean="0"/>
              <a:t>AB/A/B</a:t>
            </a:r>
          </a:p>
          <a:p>
            <a:pPr marL="393192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A </a:t>
            </a:r>
            <a:r>
              <a:rPr lang="en-US" sz="2000" b="1" dirty="0"/>
              <a:t>-&gt; </a:t>
            </a:r>
            <a:r>
              <a:rPr lang="en-US" sz="2000" b="1" dirty="0" err="1"/>
              <a:t>aAA</a:t>
            </a:r>
            <a:r>
              <a:rPr lang="en-US" sz="2000" b="1" dirty="0"/>
              <a:t>/</a:t>
            </a:r>
            <a:r>
              <a:rPr lang="en-US" sz="2000" b="1" dirty="0" err="1"/>
              <a:t>aA</a:t>
            </a:r>
            <a:r>
              <a:rPr lang="en-US" sz="2000" b="1" dirty="0"/>
              <a:t>/a </a:t>
            </a:r>
            <a:endParaRPr lang="en-US" sz="2000" b="1" dirty="0" smtClean="0"/>
          </a:p>
          <a:p>
            <a:pPr marL="393192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B </a:t>
            </a:r>
            <a:r>
              <a:rPr lang="en-US" sz="2000" b="1" dirty="0"/>
              <a:t>-&gt; </a:t>
            </a:r>
            <a:r>
              <a:rPr lang="en-US" sz="2000" b="1" dirty="0" err="1" smtClean="0"/>
              <a:t>bAA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bB</a:t>
            </a:r>
            <a:r>
              <a:rPr lang="en-US" sz="2000" b="1" dirty="0" smtClean="0"/>
              <a:t>/b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05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726</TotalTime>
  <Words>404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Simplification of CFG</vt:lpstr>
      <vt:lpstr>Three ways to Simplify the Grammar :</vt:lpstr>
      <vt:lpstr>Removal of Null Symbols :</vt:lpstr>
      <vt:lpstr>Steps to remove null productions  :</vt:lpstr>
      <vt:lpstr>PowerPoint Presentation</vt:lpstr>
      <vt:lpstr>Example 1 :  S-&gt; aA  A-&gt; b | ϵ Eliminate ϵ-productions from this grammar </vt:lpstr>
      <vt:lpstr>Example 2 :  S-&gt; aSa  S-&gt; bSb | ϵ Eliminate ϵ-productions from this grammar </vt:lpstr>
      <vt:lpstr>Example 3 :    S -&gt; aSb/aAb/ab/a   A -&gt; ε  </vt:lpstr>
      <vt:lpstr>Example 4:   S -&gt; AB   A -&gt; aAA/ε   B -&gt; bBB/ε</vt:lpstr>
      <vt:lpstr>Example 5 : Remove the null productions from the following grammar  S -&gt; ABAC  A -&gt; aA / ϵ  B -&gt; bB / ϵ  C -&gt; c</vt:lpstr>
      <vt:lpstr>PowerPoint Presentation</vt:lpstr>
      <vt:lpstr>Example 6 : Remove the production from the following CFG by preserving the meaning of it. S → XYX   X → 0X | ε   Y → 1Y | ε  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Simplification of CFG</dc:title>
  <dc:creator>abc</dc:creator>
  <cp:lastModifiedBy>abc</cp:lastModifiedBy>
  <cp:revision>113</cp:revision>
  <dcterms:created xsi:type="dcterms:W3CDTF">2020-09-08T01:01:13Z</dcterms:created>
  <dcterms:modified xsi:type="dcterms:W3CDTF">2021-09-22T11:20:27Z</dcterms:modified>
</cp:coreProperties>
</file>