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0" r:id="rId3"/>
    <p:sldId id="261" r:id="rId4"/>
    <p:sldId id="262" r:id="rId5"/>
    <p:sldId id="265" r:id="rId6"/>
    <p:sldId id="267" r:id="rId7"/>
    <p:sldId id="268" r:id="rId8"/>
    <p:sldId id="273" r:id="rId9"/>
    <p:sldId id="272" r:id="rId10"/>
    <p:sldId id="269" r:id="rId11"/>
    <p:sldId id="270" r:id="rId12"/>
    <p:sldId id="271" r:id="rId13"/>
    <p:sldId id="278" r:id="rId14"/>
    <p:sldId id="274" r:id="rId15"/>
    <p:sldId id="283" r:id="rId16"/>
    <p:sldId id="288" r:id="rId17"/>
    <p:sldId id="287" r:id="rId18"/>
    <p:sldId id="286" r:id="rId19"/>
    <p:sldId id="277" r:id="rId20"/>
    <p:sldId id="279" r:id="rId21"/>
    <p:sldId id="281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B3620-3898-49DE-9D49-E7CF48E12CFA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CDB0A-065E-4DB9-80BC-718237ADC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459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https://www.sanfoundry.com/automata-theory-cfg-eliminating-useless-symbols/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CDB0A-065E-4DB9-80BC-718237ADC8F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4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B669-2E39-44CD-9CF3-C162290F3BC2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08B669-2E39-44CD-9CF3-C162290F3BC2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7ABEED6-1EC0-484C-A434-D93DBF0D3934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Simplification of CFG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Removal of Unit Productions </a:t>
            </a:r>
          </a:p>
          <a:p>
            <a:r>
              <a:rPr lang="en-US" sz="3200" b="1" dirty="0" smtClean="0"/>
              <a:t> </a:t>
            </a:r>
          </a:p>
          <a:p>
            <a:endParaRPr lang="en-US" sz="3200" b="1" dirty="0"/>
          </a:p>
          <a:p>
            <a:r>
              <a:rPr lang="en-US" sz="3200" b="1" dirty="0" smtClean="0"/>
              <a:t>-- </a:t>
            </a:r>
            <a:r>
              <a:rPr lang="en-US" sz="3200" b="1" dirty="0" err="1" smtClean="0"/>
              <a:t>Sakshi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Surve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7826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 6 :</a:t>
            </a:r>
            <a:br>
              <a:rPr lang="en-US" sz="2800" b="1" dirty="0" smtClean="0"/>
            </a:br>
            <a:r>
              <a:rPr lang="en-US" sz="2800" b="1" dirty="0" smtClean="0"/>
              <a:t>Simplify the grammar by removing the </a:t>
            </a:r>
            <a:r>
              <a:rPr lang="en-US" sz="2800" b="1" dirty="0"/>
              <a:t>unit productions </a:t>
            </a:r>
            <a:r>
              <a:rPr lang="en-US" sz="2800" b="1" dirty="0" smtClean="0"/>
              <a:t> from </a:t>
            </a:r>
            <a:r>
              <a:rPr lang="en-US" sz="2800" b="1" dirty="0"/>
              <a:t>the following grammar</a:t>
            </a:r>
            <a:br>
              <a:rPr lang="en-US" sz="2800" b="1" dirty="0"/>
            </a:br>
            <a:r>
              <a:rPr lang="en-US" sz="2800" b="1" dirty="0"/>
              <a:t>S -&gt; AB</a:t>
            </a:r>
            <a:br>
              <a:rPr lang="en-US" sz="2800" b="1" dirty="0"/>
            </a:br>
            <a:r>
              <a:rPr lang="en-US" sz="2800" b="1" dirty="0"/>
              <a:t>A -&gt; a</a:t>
            </a:r>
            <a:br>
              <a:rPr lang="en-US" sz="2800" b="1" dirty="0"/>
            </a:br>
            <a:r>
              <a:rPr lang="en-US" sz="2800" b="1" dirty="0"/>
              <a:t>B -&gt; C / b</a:t>
            </a:r>
            <a:br>
              <a:rPr lang="en-US" sz="2800" b="1" dirty="0"/>
            </a:br>
            <a:r>
              <a:rPr lang="en-US" sz="2800" b="1" dirty="0"/>
              <a:t>C -&gt; D</a:t>
            </a:r>
            <a:br>
              <a:rPr lang="en-US" sz="2800" b="1" dirty="0"/>
            </a:br>
            <a:r>
              <a:rPr lang="en-US" sz="2800" b="1" dirty="0" err="1"/>
              <a:t>D</a:t>
            </a:r>
            <a:r>
              <a:rPr lang="en-US" sz="2800" b="1" dirty="0"/>
              <a:t> -&gt; E</a:t>
            </a:r>
            <a:br>
              <a:rPr lang="en-US" sz="2800" b="1" dirty="0"/>
            </a:br>
            <a:r>
              <a:rPr lang="en-US" sz="2800" b="1" dirty="0" err="1"/>
              <a:t>E</a:t>
            </a:r>
            <a:r>
              <a:rPr lang="en-US" sz="2800" b="1" dirty="0"/>
              <a:t> -&gt; a</a:t>
            </a:r>
            <a:r>
              <a:rPr lang="en-IN" sz="2800" b="1" dirty="0"/>
              <a:t/>
            </a:r>
            <a:br>
              <a:rPr lang="en-IN" sz="2800" b="1" dirty="0"/>
            </a:b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0294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Solution</a:t>
            </a:r>
            <a:r>
              <a:rPr lang="en-US" b="1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There are 3 unit production in the grammar</a:t>
            </a:r>
            <a:br>
              <a:rPr lang="en-US" dirty="0"/>
            </a:br>
            <a:r>
              <a:rPr lang="en-US" dirty="0" smtClean="0"/>
              <a:t>	B </a:t>
            </a:r>
            <a:r>
              <a:rPr lang="en-US" dirty="0"/>
              <a:t>-&gt; C</a:t>
            </a:r>
            <a:br>
              <a:rPr lang="en-US" dirty="0"/>
            </a:br>
            <a:r>
              <a:rPr lang="en-US" dirty="0" smtClean="0"/>
              <a:t>	C </a:t>
            </a:r>
            <a:r>
              <a:rPr lang="en-US" dirty="0"/>
              <a:t>-&gt; D</a:t>
            </a:r>
            <a:br>
              <a:rPr lang="en-US" dirty="0"/>
            </a:br>
            <a:r>
              <a:rPr lang="en-US" dirty="0" smtClean="0"/>
              <a:t>	D </a:t>
            </a:r>
            <a:r>
              <a:rPr lang="en-US" dirty="0"/>
              <a:t>-&gt; E</a:t>
            </a:r>
            <a:br>
              <a:rPr lang="en-US" dirty="0"/>
            </a:br>
            <a:r>
              <a:rPr lang="en-US" dirty="0" smtClean="0"/>
              <a:t>     For </a:t>
            </a:r>
            <a:r>
              <a:rPr lang="en-US" dirty="0"/>
              <a:t>production D -&gt; E there is E -&gt; a so we add D -&gt; a to the grammar and add D -&gt; E from the grammar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Now we have C -&gt; D so we add a production C -&gt; a </a:t>
            </a:r>
            <a:r>
              <a:rPr lang="en-US" dirty="0" smtClean="0"/>
              <a:t>to </a:t>
            </a:r>
            <a:r>
              <a:rPr lang="en-US" dirty="0"/>
              <a:t>the grammar and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delete </a:t>
            </a:r>
            <a:r>
              <a:rPr lang="en-US" dirty="0"/>
              <a:t>C -&gt; D from the grammar.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Similarly </a:t>
            </a:r>
            <a:r>
              <a:rPr lang="en-US" dirty="0"/>
              <a:t>we have B -&gt; C by adding B -&gt; a and removing B -&gt; C we get the final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grammar </a:t>
            </a:r>
            <a:r>
              <a:rPr lang="en-US" dirty="0"/>
              <a:t>free of unit production as:</a:t>
            </a:r>
            <a:br>
              <a:rPr lang="en-US" dirty="0"/>
            </a:br>
            <a:r>
              <a:rPr lang="en-US" dirty="0" smtClean="0"/>
              <a:t>		S </a:t>
            </a:r>
            <a:r>
              <a:rPr lang="en-US" dirty="0"/>
              <a:t>-&gt; AB</a:t>
            </a:r>
            <a:br>
              <a:rPr lang="en-US" dirty="0"/>
            </a:br>
            <a:r>
              <a:rPr lang="en-US" dirty="0" smtClean="0"/>
              <a:t>		A </a:t>
            </a:r>
            <a:r>
              <a:rPr lang="en-US" dirty="0"/>
              <a:t>-&gt; a</a:t>
            </a:r>
            <a:br>
              <a:rPr lang="en-US" dirty="0"/>
            </a:br>
            <a:r>
              <a:rPr lang="en-US" dirty="0" smtClean="0"/>
              <a:t>		B </a:t>
            </a:r>
            <a:r>
              <a:rPr lang="en-US" dirty="0"/>
              <a:t>-&gt; a / b</a:t>
            </a:r>
            <a:br>
              <a:rPr lang="en-US" dirty="0"/>
            </a:br>
            <a:r>
              <a:rPr lang="en-US" dirty="0" smtClean="0"/>
              <a:t>		C </a:t>
            </a:r>
            <a:r>
              <a:rPr lang="en-US" dirty="0"/>
              <a:t>-&gt; a</a:t>
            </a:r>
            <a:br>
              <a:rPr lang="en-US" dirty="0"/>
            </a:br>
            <a:r>
              <a:rPr lang="en-US" dirty="0" smtClean="0"/>
              <a:t>		D </a:t>
            </a:r>
            <a:r>
              <a:rPr lang="en-US" dirty="0"/>
              <a:t>-&gt; a</a:t>
            </a:r>
            <a:br>
              <a:rPr lang="en-US" dirty="0"/>
            </a:br>
            <a:r>
              <a:rPr lang="en-US" dirty="0" smtClean="0"/>
              <a:t>		E </a:t>
            </a:r>
            <a:r>
              <a:rPr lang="en-US" dirty="0"/>
              <a:t>-&gt;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1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see that C, D and E are unreachable symbols so to get a completely reduced grammar we remove them from the CFG.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final CFG is :</a:t>
            </a:r>
            <a:br>
              <a:rPr lang="en-US" dirty="0"/>
            </a:br>
            <a:r>
              <a:rPr lang="en-US" dirty="0" smtClean="0"/>
              <a:t>	S </a:t>
            </a:r>
            <a:r>
              <a:rPr lang="en-US" dirty="0"/>
              <a:t>-&gt; AB</a:t>
            </a:r>
            <a:br>
              <a:rPr lang="en-US" dirty="0"/>
            </a:br>
            <a:r>
              <a:rPr lang="en-US" dirty="0" smtClean="0"/>
              <a:t>	A </a:t>
            </a:r>
            <a:r>
              <a:rPr lang="en-US" dirty="0"/>
              <a:t>-&gt; a</a:t>
            </a:r>
            <a:br>
              <a:rPr lang="en-US" dirty="0"/>
            </a:br>
            <a:r>
              <a:rPr lang="en-US" dirty="0" smtClean="0"/>
              <a:t>	B </a:t>
            </a:r>
            <a:r>
              <a:rPr lang="en-US" dirty="0"/>
              <a:t>-&gt; a /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0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 7 :</a:t>
            </a:r>
            <a:br>
              <a:rPr lang="en-US" sz="2800" b="1" dirty="0" smtClean="0"/>
            </a:br>
            <a:r>
              <a:rPr lang="en-US" sz="2800" b="1" dirty="0" smtClean="0"/>
              <a:t>S-&gt; S + T | T</a:t>
            </a:r>
            <a:br>
              <a:rPr lang="en-US" sz="2800" b="1" dirty="0" smtClean="0"/>
            </a:br>
            <a:r>
              <a:rPr lang="en-US" sz="2800" b="1" dirty="0" smtClean="0"/>
              <a:t>T-&gt; T * F | F</a:t>
            </a:r>
            <a:br>
              <a:rPr lang="en-US" sz="2800" b="1" dirty="0" smtClean="0"/>
            </a:br>
            <a:r>
              <a:rPr lang="en-US" sz="2800" b="1" dirty="0" smtClean="0"/>
              <a:t>F-&gt; (S) |a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48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S-&gt; S+T | T*F | (S) | 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T-&gt; T * F | (S) | a</a:t>
            </a:r>
          </a:p>
          <a:p>
            <a:pPr marL="0" indent="0">
              <a:buNone/>
            </a:pPr>
            <a:r>
              <a:rPr lang="en-US" dirty="0" smtClean="0"/>
              <a:t>		F-&gt; (S) |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62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Circular unit production rules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935480"/>
            <a:ext cx="92202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Consider </a:t>
            </a:r>
            <a:r>
              <a:rPr lang="en-US" dirty="0"/>
              <a:t>the following grammar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→ B | a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 </a:t>
            </a:r>
            <a:r>
              <a:rPr lang="en-US" dirty="0"/>
              <a:t>→ C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 </a:t>
            </a:r>
            <a:r>
              <a:rPr lang="en-US" dirty="0"/>
              <a:t>→ </a:t>
            </a:r>
            <a:r>
              <a:rPr lang="en-US" dirty="0" smtClean="0"/>
              <a:t>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ubstitutions </a:t>
            </a:r>
            <a:r>
              <a:rPr lang="en-US" dirty="0"/>
              <a:t>will run into </a:t>
            </a:r>
            <a:r>
              <a:rPr lang="en-US" dirty="0" smtClean="0"/>
              <a:t>circular substitutions and </a:t>
            </a:r>
            <a:r>
              <a:rPr lang="en-US" dirty="0"/>
              <a:t>will never finish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83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Simplification (Reduction) of Grammar :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680"/>
            <a:ext cx="8229600" cy="4389120"/>
          </a:xfrm>
        </p:spPr>
        <p:txBody>
          <a:bodyPr/>
          <a:lstStyle/>
          <a:p>
            <a:r>
              <a:rPr lang="en-US" dirty="0"/>
              <a:t>Order of eliminations We must follow the following order of eliminations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Eliminate </a:t>
            </a:r>
            <a:r>
              <a:rPr lang="en-US" dirty="0" smtClean="0"/>
              <a:t>epsilon </a:t>
            </a:r>
            <a:r>
              <a:rPr lang="en-US" dirty="0"/>
              <a:t>productions </a:t>
            </a:r>
            <a:endParaRPr lang="en-US" dirty="0" smtClean="0"/>
          </a:p>
          <a:p>
            <a:r>
              <a:rPr lang="en-US" dirty="0" smtClean="0"/>
              <a:t> Eliminate </a:t>
            </a:r>
            <a:r>
              <a:rPr lang="en-US" dirty="0"/>
              <a:t>unit productions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Eliminate useless symbols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4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Steps to remove null productions  :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Step 1:</a:t>
            </a:r>
            <a:r>
              <a:rPr lang="en-US" dirty="0"/>
              <a:t> </a:t>
            </a:r>
            <a:r>
              <a:rPr lang="en-US" dirty="0" smtClean="0"/>
              <a:t>Look for the Null </a:t>
            </a:r>
            <a:r>
              <a:rPr lang="en-US" dirty="0" err="1" smtClean="0"/>
              <a:t>producions</a:t>
            </a:r>
            <a:r>
              <a:rPr lang="en-US" dirty="0" smtClean="0"/>
              <a:t> whose right side contains A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Step 2:</a:t>
            </a:r>
            <a:r>
              <a:rPr lang="en-US" dirty="0"/>
              <a:t> </a:t>
            </a:r>
            <a:r>
              <a:rPr lang="en-US" dirty="0" smtClean="0"/>
              <a:t>Replace each occurrence of A in each of these productions with </a:t>
            </a:r>
            <a:r>
              <a:rPr lang="en-US" sz="2800" dirty="0"/>
              <a:t>ϵ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Step 3:</a:t>
            </a:r>
            <a:r>
              <a:rPr lang="en-US" dirty="0"/>
              <a:t> Now combine the result of step 2 with the original production and remove ε productions.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50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 Removal </a:t>
            </a:r>
            <a:r>
              <a:rPr lang="en-IN" sz="3200" b="1" dirty="0"/>
              <a:t>of </a:t>
            </a:r>
            <a:r>
              <a:rPr lang="en-IN" sz="3200" b="1" dirty="0" smtClean="0"/>
              <a:t>Unit  Productions : </a:t>
            </a:r>
            <a:r>
              <a:rPr lang="en-IN" sz="3200" b="1" dirty="0"/>
              <a:t/>
            </a:r>
            <a:br>
              <a:rPr lang="en-IN" sz="3200" b="1" dirty="0"/>
            </a:b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unit productions are the productions in which one non-terminal gives another non-terminal. </a:t>
            </a:r>
            <a:r>
              <a:rPr lang="en-US" dirty="0" smtClean="0"/>
              <a:t>A-&gt;B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Use </a:t>
            </a:r>
            <a:r>
              <a:rPr lang="en-US" dirty="0"/>
              <a:t>the following steps to remove unit production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Step 1:</a:t>
            </a:r>
            <a:r>
              <a:rPr lang="en-US" dirty="0"/>
              <a:t> To remove </a:t>
            </a:r>
            <a:r>
              <a:rPr lang="en-US" b="1" dirty="0"/>
              <a:t>X → Y</a:t>
            </a:r>
            <a:r>
              <a:rPr lang="en-US" dirty="0"/>
              <a:t>, add production </a:t>
            </a:r>
            <a:r>
              <a:rPr lang="en-US" b="1" dirty="0"/>
              <a:t>X → a </a:t>
            </a:r>
            <a:r>
              <a:rPr lang="en-US" dirty="0"/>
              <a:t>to the grammar rule whenever </a:t>
            </a:r>
            <a:r>
              <a:rPr lang="en-US" b="1" dirty="0"/>
              <a:t>Y → a </a:t>
            </a:r>
            <a:r>
              <a:rPr lang="en-US" dirty="0"/>
              <a:t>occurs in the grammar. [x ∈ Terminal, x can be Null]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Step 2:</a:t>
            </a:r>
            <a:r>
              <a:rPr lang="en-US" dirty="0"/>
              <a:t> Now delete X → Y from the grammar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Step 3:</a:t>
            </a:r>
            <a:r>
              <a:rPr lang="en-US" dirty="0"/>
              <a:t> Repeat step 1 and step 2 until all unit productions are removed.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21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Steps For reduction of a given grammar G:</a:t>
            </a:r>
            <a:br>
              <a:rPr lang="en-US" sz="3200" b="1" dirty="0"/>
            </a:b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0110" lvl="1" indent="-514350" algn="just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b="1" dirty="0" smtClean="0"/>
              <a:t>Non-generating </a:t>
            </a:r>
            <a:r>
              <a:rPr lang="en-US" b="1" dirty="0"/>
              <a:t>symbols</a:t>
            </a:r>
            <a:r>
              <a:rPr lang="en-US" dirty="0"/>
              <a:t> in the given CFG and eliminate those productions which contains non-generating </a:t>
            </a:r>
            <a:r>
              <a:rPr lang="en-US" dirty="0" smtClean="0"/>
              <a:t>symbols….Symbols not deriving any string</a:t>
            </a:r>
          </a:p>
          <a:p>
            <a:pPr marL="880110" lvl="1" indent="-514350" algn="just">
              <a:buFont typeface="+mj-lt"/>
              <a:buAutoNum type="arabicPeriod"/>
            </a:pPr>
            <a:endParaRPr lang="en-US" dirty="0" smtClean="0"/>
          </a:p>
          <a:p>
            <a:pPr marL="880110" lvl="1" indent="-514350" algn="just">
              <a:buFont typeface="+mj-lt"/>
              <a:buAutoNum type="arabicPeriod"/>
            </a:pPr>
            <a:endParaRPr lang="en-US" dirty="0"/>
          </a:p>
          <a:p>
            <a:pPr marL="880110" lvl="1" indent="-514350" algn="just">
              <a:buFont typeface="+mj-lt"/>
              <a:buAutoNum type="arabicPeriod"/>
            </a:pPr>
            <a:r>
              <a:rPr lang="en-US" dirty="0"/>
              <a:t>Identify </a:t>
            </a:r>
            <a:r>
              <a:rPr lang="en-US" b="1" dirty="0" smtClean="0"/>
              <a:t>Non-reachable </a:t>
            </a:r>
            <a:r>
              <a:rPr lang="en-US" b="1" dirty="0"/>
              <a:t>symbols </a:t>
            </a:r>
            <a:r>
              <a:rPr lang="en-US" dirty="0"/>
              <a:t>and eliminate those productions which contain the non-reachable symbols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6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0"/>
            <a:ext cx="8229600" cy="1143000"/>
          </a:xfrm>
        </p:spPr>
        <p:txBody>
          <a:bodyPr>
            <a:noAutofit/>
          </a:bodyPr>
          <a:lstStyle/>
          <a:p>
            <a:r>
              <a:rPr lang="en-IN" sz="2800" b="1" dirty="0"/>
              <a:t>Consider the following grammar</a:t>
            </a:r>
            <a:br>
              <a:rPr lang="en-IN" sz="2800" b="1" dirty="0"/>
            </a:b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 err="1"/>
              <a:t>S→</a:t>
            </a:r>
            <a:r>
              <a:rPr lang="en-IN" sz="2800" b="1" dirty="0" err="1" smtClean="0"/>
              <a:t>Aa</a:t>
            </a:r>
            <a:r>
              <a:rPr lang="en-IN" sz="2800" b="1" dirty="0" smtClean="0"/>
              <a:t> ∣ B</a:t>
            </a:r>
            <a:br>
              <a:rPr lang="en-IN" sz="2800" b="1" dirty="0" smtClean="0"/>
            </a:br>
            <a:r>
              <a:rPr lang="en-IN" sz="2800" b="1" dirty="0" err="1" smtClean="0"/>
              <a:t>B</a:t>
            </a:r>
            <a:r>
              <a:rPr lang="en-IN" sz="2800" b="1" dirty="0" err="1"/>
              <a:t>→</a:t>
            </a:r>
            <a:r>
              <a:rPr lang="en-IN" sz="2800" b="1" dirty="0" err="1" smtClean="0"/>
              <a:t>a</a:t>
            </a:r>
            <a:r>
              <a:rPr lang="en-IN" sz="2800" b="1" dirty="0" smtClean="0"/>
              <a:t> ∣ BC</a:t>
            </a: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 err="1" smtClean="0"/>
              <a:t>C</a:t>
            </a:r>
            <a:r>
              <a:rPr lang="en-IN" sz="2800" b="1" dirty="0" err="1"/>
              <a:t>→</a:t>
            </a:r>
            <a:r>
              <a:rPr lang="en-IN" sz="2800" b="1" dirty="0" err="1" smtClean="0"/>
              <a:t>a</a:t>
            </a:r>
            <a:r>
              <a:rPr lang="en-IN" sz="2800" b="1" dirty="0" smtClean="0"/>
              <a:t> ∣ ∈</a:t>
            </a:r>
            <a:br>
              <a:rPr lang="en-IN" sz="2800" b="1" dirty="0" smtClean="0"/>
            </a:b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 smtClean="0"/>
              <a:t>Simplify the grammar</a:t>
            </a:r>
            <a:r>
              <a:rPr lang="en-IN" sz="2800" b="1" dirty="0"/>
              <a:t/>
            </a:r>
            <a:br>
              <a:rPr lang="en-IN" sz="2800" b="1" dirty="0"/>
            </a:b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00046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Three ways to Simplify </a:t>
            </a:r>
            <a:r>
              <a:rPr lang="en-US" sz="3200" b="1" smtClean="0"/>
              <a:t>the Grammar :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305800" cy="426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34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1.Removal of null production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S-&gt;</a:t>
            </a:r>
            <a:r>
              <a:rPr lang="en-US" dirty="0" err="1"/>
              <a:t>Aa|B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B-&gt;</a:t>
            </a:r>
            <a:r>
              <a:rPr lang="en-US" dirty="0" err="1"/>
              <a:t>a|B|BC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C-&gt;a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2.Removal </a:t>
            </a:r>
            <a:r>
              <a:rPr lang="en-US" dirty="0"/>
              <a:t>of Unit production</a:t>
            </a:r>
            <a:br>
              <a:rPr lang="en-US" dirty="0"/>
            </a:br>
            <a:r>
              <a:rPr lang="en-US" dirty="0"/>
              <a:t>S-&gt;</a:t>
            </a:r>
            <a:r>
              <a:rPr lang="en-US" dirty="0" err="1"/>
              <a:t>Aa|a|BC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B-&gt;</a:t>
            </a:r>
            <a:r>
              <a:rPr lang="en-US" dirty="0" err="1"/>
              <a:t>a|BC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C-&gt;a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3.Removal </a:t>
            </a:r>
            <a:r>
              <a:rPr lang="en-US" dirty="0"/>
              <a:t>of useless production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S-&gt;</a:t>
            </a:r>
            <a:r>
              <a:rPr lang="en-US" dirty="0" err="1"/>
              <a:t>a|BC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B-&gt;</a:t>
            </a:r>
            <a:r>
              <a:rPr lang="en-US" dirty="0" err="1"/>
              <a:t>a|BC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C-&gt;</a:t>
            </a: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G’ = { S, {B , C}, {a} , P’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94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0"/>
            <a:ext cx="8229600" cy="1143000"/>
          </a:xfrm>
        </p:spPr>
        <p:txBody>
          <a:bodyPr>
            <a:noAutofit/>
          </a:bodyPr>
          <a:lstStyle/>
          <a:p>
            <a:r>
              <a:rPr lang="en-IN" sz="2800" b="1" dirty="0"/>
              <a:t>Consider the following grammar</a:t>
            </a:r>
            <a:br>
              <a:rPr lang="en-IN" sz="2800" b="1" dirty="0"/>
            </a:b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/>
              <a:t>S→</a:t>
            </a:r>
            <a:r>
              <a:rPr lang="en-IN" sz="2800" b="1" dirty="0" smtClean="0"/>
              <a:t>AC ∣ B</a:t>
            </a:r>
            <a:br>
              <a:rPr lang="en-IN" sz="2800" b="1" dirty="0" smtClean="0"/>
            </a:br>
            <a:r>
              <a:rPr lang="en-IN" sz="2800" b="1" dirty="0" err="1"/>
              <a:t>A</a:t>
            </a:r>
            <a:r>
              <a:rPr lang="en-IN" sz="2800" b="1" dirty="0" err="1" smtClean="0"/>
              <a:t>→a</a:t>
            </a:r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b="1" dirty="0" err="1" smtClean="0"/>
              <a:t>C→c</a:t>
            </a:r>
            <a:r>
              <a:rPr lang="en-IN" sz="2800" b="1" dirty="0" smtClean="0"/>
              <a:t> ∣ BC</a:t>
            </a:r>
            <a:br>
              <a:rPr lang="en-IN" sz="2800" b="1" dirty="0" smtClean="0"/>
            </a:br>
            <a:r>
              <a:rPr lang="en-IN" sz="2800" b="1" dirty="0" smtClean="0"/>
              <a:t>E-&gt; </a:t>
            </a:r>
            <a:r>
              <a:rPr lang="en-IN" sz="2800" b="1" dirty="0" err="1" smtClean="0"/>
              <a:t>aA</a:t>
            </a:r>
            <a:r>
              <a:rPr lang="en-IN" sz="2800" b="1" dirty="0" smtClean="0"/>
              <a:t> | e</a:t>
            </a:r>
            <a:br>
              <a:rPr lang="en-IN" sz="2800" b="1" dirty="0" smtClean="0"/>
            </a:b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 smtClean="0"/>
              <a:t>Simplify the grammar</a:t>
            </a:r>
            <a:r>
              <a:rPr lang="en-IN" sz="2800" b="1" dirty="0"/>
              <a:t/>
            </a:r>
            <a:br>
              <a:rPr lang="en-IN" sz="2800" b="1" dirty="0"/>
            </a:b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4694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1.Removal of null production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There are no Null productions in the given Grammar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2.Removal </a:t>
            </a:r>
            <a:r>
              <a:rPr lang="en-US" dirty="0"/>
              <a:t>of Unit production</a:t>
            </a:r>
            <a:br>
              <a:rPr lang="en-US" dirty="0"/>
            </a:br>
            <a:r>
              <a:rPr lang="en-US" dirty="0" smtClean="0"/>
              <a:t>	S-&gt; AC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	A-&gt; 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C-&gt;c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E-&gt; </a:t>
            </a:r>
            <a:r>
              <a:rPr lang="en-US" dirty="0" err="1" smtClean="0"/>
              <a:t>aA</a:t>
            </a:r>
            <a:r>
              <a:rPr lang="en-US" dirty="0" smtClean="0"/>
              <a:t> | e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3.Removal </a:t>
            </a:r>
            <a:r>
              <a:rPr lang="en-US" dirty="0"/>
              <a:t>of useless production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S-&gt; AC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A-&gt; 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C-&gt; c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G’ = { S, {A , C}, {a , c} , P’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6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 Removal </a:t>
            </a:r>
            <a:r>
              <a:rPr lang="en-IN" sz="3200" b="1" dirty="0"/>
              <a:t>of </a:t>
            </a:r>
            <a:r>
              <a:rPr lang="en-IN" sz="3200" b="1" dirty="0" smtClean="0"/>
              <a:t>Unit  Productions : </a:t>
            </a:r>
            <a:r>
              <a:rPr lang="en-IN" sz="3200" b="1" dirty="0"/>
              <a:t/>
            </a:r>
            <a:br>
              <a:rPr lang="en-IN" sz="3200" b="1" dirty="0"/>
            </a:b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unit productions are the productions in which one non-terminal gives another non-terminal. </a:t>
            </a:r>
            <a:r>
              <a:rPr lang="en-US" dirty="0" smtClean="0"/>
              <a:t>A-&gt;B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Use </a:t>
            </a:r>
            <a:r>
              <a:rPr lang="en-US" dirty="0"/>
              <a:t>the following steps to remove unit production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Step 1:</a:t>
            </a:r>
            <a:r>
              <a:rPr lang="en-US" dirty="0"/>
              <a:t> To remove </a:t>
            </a:r>
            <a:r>
              <a:rPr lang="en-US" b="1" dirty="0"/>
              <a:t>X → Y</a:t>
            </a:r>
            <a:r>
              <a:rPr lang="en-US" dirty="0"/>
              <a:t>, add production </a:t>
            </a:r>
            <a:r>
              <a:rPr lang="en-US" b="1" dirty="0"/>
              <a:t>X → a </a:t>
            </a:r>
            <a:r>
              <a:rPr lang="en-US" dirty="0"/>
              <a:t>to the grammar rule whenever </a:t>
            </a:r>
            <a:r>
              <a:rPr lang="en-US" b="1" dirty="0"/>
              <a:t>Y → a </a:t>
            </a:r>
            <a:r>
              <a:rPr lang="en-US" dirty="0"/>
              <a:t>occurs in the grammar. [x ∈ Terminal, x can be Null]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Step 2:</a:t>
            </a:r>
            <a:r>
              <a:rPr lang="en-US" dirty="0"/>
              <a:t> Now delete X → Y from the grammar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Step 3:</a:t>
            </a:r>
            <a:r>
              <a:rPr lang="en-US" dirty="0"/>
              <a:t> Repeat step 1 and step 2 until all unit productions are removed.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322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Example 1 :Remove Unit Productions </a:t>
            </a:r>
            <a:br>
              <a:rPr lang="en-US" sz="2400" b="1" dirty="0" smtClean="0"/>
            </a:br>
            <a:r>
              <a:rPr lang="en-US" sz="2400" b="1" dirty="0" smtClean="0"/>
              <a:t>S</a:t>
            </a:r>
            <a:r>
              <a:rPr lang="en-US" sz="2400" b="1" dirty="0"/>
              <a:t> → 0A | 1B | C  </a:t>
            </a:r>
            <a:br>
              <a:rPr lang="en-US" sz="2400" b="1" dirty="0"/>
            </a:br>
            <a:r>
              <a:rPr lang="en-US" sz="2400" b="1" dirty="0"/>
              <a:t>A → 0S | 00  </a:t>
            </a:r>
            <a:br>
              <a:rPr lang="en-US" sz="2400" b="1" dirty="0"/>
            </a:br>
            <a:r>
              <a:rPr lang="en-US" sz="2400" b="1" dirty="0"/>
              <a:t>B → 1 | A  </a:t>
            </a:r>
            <a:br>
              <a:rPr lang="en-US" sz="2400" b="1" dirty="0"/>
            </a:br>
            <a:r>
              <a:rPr lang="en-US" sz="2400" b="1" dirty="0"/>
              <a:t>C → 01  </a:t>
            </a:r>
            <a:br>
              <a:rPr lang="en-US" sz="2400" b="1" dirty="0"/>
            </a:b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480"/>
            <a:ext cx="8229600" cy="43891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Solution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 → C is a unit production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But </a:t>
            </a:r>
            <a:r>
              <a:rPr lang="en-US" dirty="0"/>
              <a:t>while removing S → C we have to consider what C gives. So, we can add a rule to S.</a:t>
            </a:r>
          </a:p>
          <a:p>
            <a:pPr marL="0" indent="0">
              <a:buNone/>
            </a:pPr>
            <a:r>
              <a:rPr lang="en-US" dirty="0"/>
              <a:t>S → 0A | 1B | 01  </a:t>
            </a:r>
          </a:p>
          <a:p>
            <a:pPr marL="0" indent="0">
              <a:buNone/>
            </a:pPr>
            <a:r>
              <a:rPr lang="en-US" dirty="0"/>
              <a:t>Similarly, B → A is also a unit production so we can modify it as</a:t>
            </a:r>
          </a:p>
          <a:p>
            <a:pPr marL="0" indent="0">
              <a:buNone/>
            </a:pPr>
            <a:r>
              <a:rPr lang="en-US" dirty="0"/>
              <a:t>B → 1 | 0S | 00  </a:t>
            </a:r>
          </a:p>
          <a:p>
            <a:pPr marL="0" indent="0">
              <a:buNone/>
            </a:pPr>
            <a:r>
              <a:rPr lang="en-US" dirty="0"/>
              <a:t>Thus finally we can write CFG without unit production as</a:t>
            </a:r>
          </a:p>
          <a:p>
            <a:pPr marL="0" indent="0">
              <a:buNone/>
            </a:pPr>
            <a:r>
              <a:rPr lang="en-US" dirty="0" smtClean="0"/>
              <a:t>	S</a:t>
            </a:r>
            <a:r>
              <a:rPr lang="en-US" dirty="0"/>
              <a:t> → 0A | 1B | 01  </a:t>
            </a:r>
          </a:p>
          <a:p>
            <a:pPr marL="0" indent="0">
              <a:buNone/>
            </a:pPr>
            <a:r>
              <a:rPr lang="en-US" dirty="0" smtClean="0"/>
              <a:t>	A</a:t>
            </a:r>
            <a:r>
              <a:rPr lang="en-US" dirty="0"/>
              <a:t> → 0S | 00  </a:t>
            </a:r>
          </a:p>
          <a:p>
            <a:pPr marL="0" indent="0">
              <a:buNone/>
            </a:pPr>
            <a:r>
              <a:rPr lang="en-US" dirty="0" smtClean="0"/>
              <a:t>	B</a:t>
            </a:r>
            <a:r>
              <a:rPr lang="en-US" dirty="0"/>
              <a:t> → 1 | 0S | 00  </a:t>
            </a:r>
          </a:p>
          <a:p>
            <a:pPr marL="0" indent="0">
              <a:buNone/>
            </a:pPr>
            <a:r>
              <a:rPr lang="en-US" dirty="0" smtClean="0"/>
              <a:t>	C</a:t>
            </a:r>
            <a:r>
              <a:rPr lang="en-US" dirty="0"/>
              <a:t> → 01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33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27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Example 4 : </a:t>
            </a:r>
            <a:br>
              <a:rPr lang="en-IN" sz="3200" b="1" dirty="0" smtClean="0"/>
            </a:br>
            <a:r>
              <a:rPr lang="en-IN" sz="3200" b="1" dirty="0" smtClean="0"/>
              <a:t>S </a:t>
            </a:r>
            <a:r>
              <a:rPr lang="en-IN" sz="3200" b="1" dirty="0"/>
              <a:t>-&gt; </a:t>
            </a:r>
            <a:r>
              <a:rPr lang="en-IN" sz="3200" b="1" dirty="0" err="1"/>
              <a:t>Aa</a:t>
            </a:r>
            <a:r>
              <a:rPr lang="en-IN" sz="3200" b="1" dirty="0"/>
              <a:t> | </a:t>
            </a:r>
            <a:r>
              <a:rPr lang="en-IN" sz="3200" b="1" dirty="0" smtClean="0"/>
              <a:t>B</a:t>
            </a:r>
            <a:br>
              <a:rPr lang="en-IN" sz="3200" b="1" dirty="0" smtClean="0"/>
            </a:br>
            <a:r>
              <a:rPr lang="en-IN" sz="3200" b="1" dirty="0" smtClean="0"/>
              <a:t>A </a:t>
            </a:r>
            <a:r>
              <a:rPr lang="en-IN" sz="3200" b="1" dirty="0"/>
              <a:t>-&gt; b | B 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err="1" smtClean="0"/>
              <a:t>B</a:t>
            </a:r>
            <a:r>
              <a:rPr lang="en-IN" sz="3200" b="1" dirty="0" smtClean="0"/>
              <a:t> </a:t>
            </a:r>
            <a:r>
              <a:rPr lang="en-IN" sz="3200" b="1" dirty="0"/>
              <a:t>-&gt; A | </a:t>
            </a:r>
            <a:r>
              <a:rPr lang="en-IN" sz="3200" b="1" dirty="0" smtClean="0"/>
              <a:t>a            Remove Unit Productions </a:t>
            </a:r>
            <a:r>
              <a:rPr lang="en-IN" sz="3200" b="1" dirty="0"/>
              <a:t/>
            </a:r>
            <a:br>
              <a:rPr lang="en-IN" sz="3200" b="1" dirty="0"/>
            </a:b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788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S -&gt; </a:t>
            </a:r>
            <a:r>
              <a:rPr lang="en-US" dirty="0" err="1" smtClean="0"/>
              <a:t>Aa</a:t>
            </a:r>
            <a:r>
              <a:rPr lang="en-US" dirty="0" smtClean="0"/>
              <a:t>  </a:t>
            </a:r>
            <a:r>
              <a:rPr lang="en-US" dirty="0"/>
              <a:t>A -&gt; b </a:t>
            </a:r>
            <a:r>
              <a:rPr lang="en-US" dirty="0" err="1"/>
              <a:t>B</a:t>
            </a:r>
            <a:r>
              <a:rPr lang="en-US" dirty="0"/>
              <a:t> -&gt; a Now we find all the variables that satisfy ‘X *=&gt; Z’. These are ‘S *=&gt; A’ , ‘S*=&gt;B’, ‘A *=&gt; B’ and ‘B *=&gt; A’. For ‘A *=&gt; B’ , we add ‘A -&gt; a’ because ‘B -&gt;a’ exists in ‘</a:t>
            </a:r>
            <a:r>
              <a:rPr lang="en-US" dirty="0" smtClean="0"/>
              <a:t>G’.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  <a:p>
            <a:pPr fontAlgn="base"/>
            <a:r>
              <a:rPr lang="en-US" dirty="0" smtClean="0"/>
              <a:t>Finally we get </a:t>
            </a:r>
            <a:r>
              <a:rPr lang="en-US" dirty="0"/>
              <a:t>the following grammar – </a:t>
            </a:r>
            <a:br>
              <a:rPr lang="en-US" dirty="0"/>
            </a:b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dirty="0" smtClean="0"/>
              <a:t>		S </a:t>
            </a:r>
            <a:r>
              <a:rPr lang="en-US" dirty="0"/>
              <a:t>-&gt; </a:t>
            </a:r>
            <a:r>
              <a:rPr lang="en-US" dirty="0" err="1"/>
              <a:t>Aa</a:t>
            </a:r>
            <a:r>
              <a:rPr lang="en-US" dirty="0"/>
              <a:t> | b | </a:t>
            </a:r>
            <a:r>
              <a:rPr lang="en-US" dirty="0" smtClean="0"/>
              <a:t>a</a:t>
            </a:r>
          </a:p>
          <a:p>
            <a:pPr marL="0" indent="0" fontAlgn="base">
              <a:buNone/>
            </a:pPr>
            <a:r>
              <a:rPr lang="en-US" dirty="0" smtClean="0"/>
              <a:t>		A </a:t>
            </a:r>
            <a:r>
              <a:rPr lang="en-US" dirty="0"/>
              <a:t>-&gt; b | a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		B </a:t>
            </a:r>
            <a:r>
              <a:rPr lang="en-US" dirty="0"/>
              <a:t>-&gt; a | b </a:t>
            </a:r>
            <a:endParaRPr lang="en-US" dirty="0" smtClean="0"/>
          </a:p>
          <a:p>
            <a:pPr fontAlgn="base"/>
            <a:r>
              <a:rPr lang="en-US" dirty="0" smtClean="0"/>
              <a:t>Now </a:t>
            </a:r>
            <a:r>
              <a:rPr lang="en-US" dirty="0"/>
              <a:t>remove B -&gt; </a:t>
            </a:r>
            <a:r>
              <a:rPr lang="en-US" dirty="0" err="1"/>
              <a:t>a|b</a:t>
            </a:r>
            <a:r>
              <a:rPr lang="en-US" dirty="0"/>
              <a:t> , since it </a:t>
            </a:r>
            <a:r>
              <a:rPr lang="en-US" dirty="0" err="1"/>
              <a:t>doesnt</a:t>
            </a:r>
            <a:r>
              <a:rPr lang="en-US" dirty="0"/>
              <a:t> occur in the production ‘S’, then the following grammar becomes,</a:t>
            </a:r>
          </a:p>
          <a:p>
            <a:pPr marL="0" indent="0">
              <a:buNone/>
            </a:pPr>
            <a:r>
              <a:rPr lang="en-US" dirty="0" smtClean="0"/>
              <a:t>	S-</a:t>
            </a:r>
            <a:r>
              <a:rPr lang="en-US" dirty="0"/>
              <a:t>&gt;</a:t>
            </a:r>
            <a:r>
              <a:rPr lang="en-US" dirty="0" err="1"/>
              <a:t>Aa|b|a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A-</a:t>
            </a:r>
            <a:r>
              <a:rPr lang="en-US" dirty="0"/>
              <a:t>&gt;</a:t>
            </a:r>
            <a:r>
              <a:rPr lang="en-US" dirty="0" err="1"/>
              <a:t>b|a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50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419600"/>
            <a:ext cx="8229600" cy="1143000"/>
          </a:xfrm>
        </p:spPr>
        <p:txBody>
          <a:bodyPr>
            <a:noAutofit/>
          </a:bodyPr>
          <a:lstStyle/>
          <a:p>
            <a:pPr marL="0" indent="0"/>
            <a:r>
              <a:rPr lang="en-US" sz="2800" b="1" dirty="0"/>
              <a:t>Example 5 :</a:t>
            </a:r>
            <a:br>
              <a:rPr lang="en-US" sz="2800" b="1" dirty="0"/>
            </a:br>
            <a:r>
              <a:rPr lang="en-US" sz="2800" b="1" dirty="0"/>
              <a:t>Consider the following grammar </a:t>
            </a:r>
            <a:br>
              <a:rPr lang="en-US" sz="2800" b="1" dirty="0"/>
            </a:br>
            <a:r>
              <a:rPr lang="en-US" sz="2800" b="1" dirty="0"/>
              <a:t>S → M | S + </a:t>
            </a:r>
            <a:r>
              <a:rPr lang="en-US" sz="2800" b="1" dirty="0" smtClean="0"/>
              <a:t>M</a:t>
            </a:r>
            <a:br>
              <a:rPr lang="en-US" sz="2800" b="1" dirty="0" smtClean="0"/>
            </a:br>
            <a:r>
              <a:rPr lang="en-US" sz="2800" b="1" dirty="0" err="1"/>
              <a:t>M</a:t>
            </a:r>
            <a:r>
              <a:rPr lang="en-US" sz="2800" b="1" dirty="0"/>
              <a:t> → F | M × F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err="1"/>
              <a:t>F</a:t>
            </a:r>
            <a:r>
              <a:rPr lang="en-US" sz="2800" b="1" dirty="0"/>
              <a:t> → I | (S)</a:t>
            </a:r>
            <a:br>
              <a:rPr lang="en-US" sz="2800" b="1" dirty="0"/>
            </a:br>
            <a:r>
              <a:rPr lang="en-US" sz="2800" b="1" dirty="0" smtClean="0"/>
              <a:t>I </a:t>
            </a:r>
            <a:r>
              <a:rPr lang="en-US" sz="2800" b="1" dirty="0"/>
              <a:t>→ a | b | </a:t>
            </a:r>
            <a:r>
              <a:rPr lang="en-US" sz="2800" b="1" dirty="0" err="1"/>
              <a:t>Ia</a:t>
            </a:r>
            <a:r>
              <a:rPr lang="en-US" sz="2800" b="1" dirty="0"/>
              <a:t> | </a:t>
            </a:r>
            <a:r>
              <a:rPr lang="en-US" sz="2800" b="1" dirty="0" err="1"/>
              <a:t>Ib</a:t>
            </a:r>
            <a:r>
              <a:rPr lang="en-US" sz="2800" b="1" dirty="0"/>
              <a:t> </a:t>
            </a:r>
            <a:br>
              <a:rPr lang="en-US" sz="2800" b="1" dirty="0"/>
            </a:br>
            <a:r>
              <a:rPr lang="en-US" sz="2800" b="1" dirty="0" smtClean="0"/>
              <a:t> 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>  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Remove the Unit Productions </a:t>
            </a:r>
            <a:r>
              <a:rPr lang="en-IN" sz="2800" b="1" dirty="0"/>
              <a:t/>
            </a:r>
            <a:br>
              <a:rPr lang="en-IN" sz="2800" b="1" dirty="0"/>
            </a:b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8791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remove F → I and add all the productions of I and obtain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/>
              <a:t>→ a | b | </a:t>
            </a:r>
            <a:r>
              <a:rPr lang="en-US" dirty="0" err="1"/>
              <a:t>Ia</a:t>
            </a:r>
            <a:r>
              <a:rPr lang="en-US" dirty="0"/>
              <a:t> | </a:t>
            </a:r>
            <a:r>
              <a:rPr lang="en-US" dirty="0" err="1"/>
              <a:t>Ib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 </a:t>
            </a:r>
            <a:r>
              <a:rPr lang="en-US" dirty="0"/>
              <a:t>→ a | b | </a:t>
            </a:r>
            <a:r>
              <a:rPr lang="en-US" dirty="0" err="1"/>
              <a:t>Ia</a:t>
            </a:r>
            <a:r>
              <a:rPr lang="en-US" dirty="0"/>
              <a:t> | </a:t>
            </a:r>
            <a:r>
              <a:rPr lang="en-US" dirty="0" err="1"/>
              <a:t>Ib</a:t>
            </a:r>
            <a:r>
              <a:rPr lang="en-US" dirty="0"/>
              <a:t> | (S)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 </a:t>
            </a:r>
            <a:r>
              <a:rPr lang="en-US" dirty="0"/>
              <a:t>→ F | M × F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 </a:t>
            </a:r>
            <a:r>
              <a:rPr lang="en-US" dirty="0"/>
              <a:t>→ M | S + 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05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 </a:t>
            </a:r>
            <a:r>
              <a:rPr lang="en-IN" dirty="0"/>
              <a:t>→ a | b | </a:t>
            </a:r>
            <a:r>
              <a:rPr lang="en-IN" dirty="0" err="1"/>
              <a:t>Ia</a:t>
            </a:r>
            <a:r>
              <a:rPr lang="en-IN" dirty="0"/>
              <a:t> | </a:t>
            </a:r>
            <a:r>
              <a:rPr lang="en-IN" dirty="0" err="1"/>
              <a:t>Ib</a:t>
            </a:r>
            <a:r>
              <a:rPr lang="en-IN" dirty="0"/>
              <a:t> | (S) | M × F | S + </a:t>
            </a:r>
            <a:r>
              <a:rPr lang="en-IN" dirty="0" smtClean="0"/>
              <a:t>M</a:t>
            </a:r>
          </a:p>
          <a:p>
            <a:pPr marL="0" indent="0">
              <a:buNone/>
            </a:pPr>
            <a:r>
              <a:rPr lang="en-IN" dirty="0"/>
              <a:t>M → a | b | </a:t>
            </a:r>
            <a:r>
              <a:rPr lang="en-IN" dirty="0" err="1"/>
              <a:t>Ia</a:t>
            </a:r>
            <a:r>
              <a:rPr lang="en-IN" dirty="0"/>
              <a:t> | </a:t>
            </a:r>
            <a:r>
              <a:rPr lang="en-IN" dirty="0" err="1"/>
              <a:t>Ib</a:t>
            </a:r>
            <a:r>
              <a:rPr lang="en-IN" dirty="0"/>
              <a:t> | (S) | M × F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F → a | b | </a:t>
            </a:r>
            <a:r>
              <a:rPr lang="en-IN" dirty="0" err="1"/>
              <a:t>Ia</a:t>
            </a:r>
            <a:r>
              <a:rPr lang="en-IN" dirty="0"/>
              <a:t> | </a:t>
            </a:r>
            <a:r>
              <a:rPr lang="en-IN" dirty="0" err="1"/>
              <a:t>Ib</a:t>
            </a:r>
            <a:r>
              <a:rPr lang="en-IN" dirty="0"/>
              <a:t> | (S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I → a | b | </a:t>
            </a:r>
            <a:r>
              <a:rPr lang="en-IN" dirty="0" err="1"/>
              <a:t>Ia</a:t>
            </a:r>
            <a:r>
              <a:rPr lang="en-IN" dirty="0"/>
              <a:t> | </a:t>
            </a:r>
            <a:r>
              <a:rPr lang="en-IN" dirty="0" err="1"/>
              <a:t>Ib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0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961</TotalTime>
  <Words>488</Words>
  <Application>Microsoft Office PowerPoint</Application>
  <PresentationFormat>On-screen Show (4:3)</PresentationFormat>
  <Paragraphs>113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Simplification of CFG</vt:lpstr>
      <vt:lpstr>Three ways to Simplify the Grammar :</vt:lpstr>
      <vt:lpstr> Removal of Unit  Productions :  </vt:lpstr>
      <vt:lpstr>Example 1 :Remove Unit Productions  S → 0A | 1B | C   A → 0S | 00   B → 1 | A   C → 01   </vt:lpstr>
      <vt:lpstr>PowerPoint Presentation</vt:lpstr>
      <vt:lpstr>Example 4 :  S -&gt; Aa | B A -&gt; b | B  B -&gt; A | a            Remove Unit Productions  </vt:lpstr>
      <vt:lpstr>Example 5 : Consider the following grammar  S → M | S + M M → F | M × F  F → I | (S) I → a | b | Ia | Ib       Remove the Unit Productions  </vt:lpstr>
      <vt:lpstr>PowerPoint Presentation</vt:lpstr>
      <vt:lpstr>PowerPoint Presentation</vt:lpstr>
      <vt:lpstr>Example 6 : Simplify the grammar by removing the unit productions  from the following grammar S -&gt; AB A -&gt; a B -&gt; C / b C -&gt; D D -&gt; E E -&gt; a </vt:lpstr>
      <vt:lpstr>PowerPoint Presentation</vt:lpstr>
      <vt:lpstr>PowerPoint Presentation</vt:lpstr>
      <vt:lpstr>Example 7 : S-&gt; S + T | T T-&gt; T * F | F F-&gt; (S) |a</vt:lpstr>
      <vt:lpstr>Circular unit production rules</vt:lpstr>
      <vt:lpstr>Simplification (Reduction) of Grammar :</vt:lpstr>
      <vt:lpstr>Steps to remove null productions  :</vt:lpstr>
      <vt:lpstr> Removal of Unit  Productions :  </vt:lpstr>
      <vt:lpstr>Steps For reduction of a given grammar G: </vt:lpstr>
      <vt:lpstr>Consider the following grammar  S→Aa ∣ B B→a ∣ BC C→a ∣ ∈  Simplify the grammar </vt:lpstr>
      <vt:lpstr>PowerPoint Presentation</vt:lpstr>
      <vt:lpstr>Consider the following grammar  S→AC ∣ B A→a C→c ∣ BC E-&gt; aA | e  Simplify the grammar 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Simplification of CFG</dc:title>
  <dc:creator>abc</dc:creator>
  <cp:lastModifiedBy>abc</cp:lastModifiedBy>
  <cp:revision>110</cp:revision>
  <dcterms:created xsi:type="dcterms:W3CDTF">2020-09-08T01:01:13Z</dcterms:created>
  <dcterms:modified xsi:type="dcterms:W3CDTF">2021-09-22T11:23:57Z</dcterms:modified>
</cp:coreProperties>
</file>