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8" r:id="rId3"/>
    <p:sldId id="267" r:id="rId4"/>
    <p:sldId id="259" r:id="rId5"/>
    <p:sldId id="260" r:id="rId6"/>
    <p:sldId id="261" r:id="rId7"/>
    <p:sldId id="268" r:id="rId8"/>
    <p:sldId id="289" r:id="rId9"/>
    <p:sldId id="269" r:id="rId10"/>
    <p:sldId id="277" r:id="rId11"/>
    <p:sldId id="270" r:id="rId12"/>
    <p:sldId id="272" r:id="rId13"/>
    <p:sldId id="273" r:id="rId14"/>
    <p:sldId id="263" r:id="rId15"/>
    <p:sldId id="285" r:id="rId16"/>
    <p:sldId id="278" r:id="rId17"/>
    <p:sldId id="279" r:id="rId18"/>
    <p:sldId id="280" r:id="rId19"/>
    <p:sldId id="281" r:id="rId20"/>
    <p:sldId id="282" r:id="rId21"/>
    <p:sldId id="286" r:id="rId22"/>
    <p:sldId id="287" r:id="rId23"/>
    <p:sldId id="28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B3620-3898-49DE-9D49-E7CF48E12CFA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CDB0A-065E-4DB9-80BC-718237ADC8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459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mtClean="0"/>
              <a:t>https://www.javatpoint.com/automata-simplification-of-cfg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CDB0A-065E-4DB9-80BC-718237ADC8F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219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https://www.sanfoundry.com/automata-theory-cfg-eliminating-useless-symbols/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CDB0A-065E-4DB9-80BC-718237ADC8F1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141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https://scanftree.com/automata/elimination-of-useless-symbol-from-context-free-grammar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CDB0A-065E-4DB9-80BC-718237ADC8F1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941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B669-2E39-44CD-9CF3-C162290F3BC2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EED6-1EC0-484C-A434-D93DBF0D393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B669-2E39-44CD-9CF3-C162290F3BC2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EED6-1EC0-484C-A434-D93DBF0D39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B669-2E39-44CD-9CF3-C162290F3BC2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EED6-1EC0-484C-A434-D93DBF0D39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B669-2E39-44CD-9CF3-C162290F3BC2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EED6-1EC0-484C-A434-D93DBF0D39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B669-2E39-44CD-9CF3-C162290F3BC2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EED6-1EC0-484C-A434-D93DBF0D393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B669-2E39-44CD-9CF3-C162290F3BC2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EED6-1EC0-484C-A434-D93DBF0D39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B669-2E39-44CD-9CF3-C162290F3BC2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EED6-1EC0-484C-A434-D93DBF0D39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B669-2E39-44CD-9CF3-C162290F3BC2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EED6-1EC0-484C-A434-D93DBF0D39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B669-2E39-44CD-9CF3-C162290F3BC2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EED6-1EC0-484C-A434-D93DBF0D39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B669-2E39-44CD-9CF3-C162290F3BC2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EED6-1EC0-484C-A434-D93DBF0D39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B669-2E39-44CD-9CF3-C162290F3BC2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7ABEED6-1EC0-484C-A434-D93DBF0D3934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808B669-2E39-44CD-9CF3-C162290F3BC2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7ABEED6-1EC0-484C-A434-D93DBF0D3934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Simplification of CFG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Removal of Useless Symbols </a:t>
            </a:r>
          </a:p>
          <a:p>
            <a:endParaRPr lang="en-US" sz="3200" b="1" dirty="0"/>
          </a:p>
          <a:p>
            <a:r>
              <a:rPr lang="en-US" sz="3200" b="1" dirty="0" smtClean="0"/>
              <a:t>-- </a:t>
            </a:r>
            <a:r>
              <a:rPr lang="en-US" sz="3200" b="1" dirty="0" err="1" smtClean="0"/>
              <a:t>Sakshi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Surve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78265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7912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The new grammar generates all and only strings generated by the original grammar. Hence it is equivalent to the original grammar.</a:t>
            </a:r>
          </a:p>
          <a:p>
            <a:pPr marL="0" indent="0" algn="just">
              <a:buNone/>
            </a:pPr>
            <a:endParaRPr lang="en-US" dirty="0" smtClean="0"/>
          </a:p>
          <a:p>
            <a:r>
              <a:rPr lang="en-US" dirty="0" smtClean="0"/>
              <a:t>The equivalent grammar G’ can be represented as :</a:t>
            </a:r>
          </a:p>
          <a:p>
            <a:r>
              <a:rPr lang="en-US" dirty="0" smtClean="0"/>
              <a:t>G’ = ( S, V’, P’, T )</a:t>
            </a:r>
          </a:p>
          <a:p>
            <a:r>
              <a:rPr lang="en-US" dirty="0" smtClean="0"/>
              <a:t>Where </a:t>
            </a:r>
          </a:p>
          <a:p>
            <a:pPr lvl="1"/>
            <a:r>
              <a:rPr lang="en-US" dirty="0" smtClean="0"/>
              <a:t>S = S</a:t>
            </a:r>
          </a:p>
          <a:p>
            <a:pPr lvl="1"/>
            <a:r>
              <a:rPr lang="en-US" dirty="0" smtClean="0"/>
              <a:t>V ’ = { S, X }</a:t>
            </a:r>
          </a:p>
          <a:p>
            <a:pPr lvl="1"/>
            <a:r>
              <a:rPr lang="en-US" dirty="0" smtClean="0"/>
              <a:t>T = { a, b }</a:t>
            </a:r>
          </a:p>
          <a:p>
            <a:pPr lvl="1"/>
            <a:r>
              <a:rPr lang="en-US" dirty="0" smtClean="0"/>
              <a:t>P ’ = </a:t>
            </a:r>
          </a:p>
          <a:p>
            <a:pPr marL="667512" lvl="2" indent="0">
              <a:buNone/>
            </a:pPr>
            <a:r>
              <a:rPr lang="en-US" dirty="0" smtClean="0"/>
              <a:t>{		</a:t>
            </a:r>
            <a:r>
              <a:rPr lang="en-US" sz="2400" dirty="0" smtClean="0"/>
              <a:t>S </a:t>
            </a:r>
            <a:r>
              <a:rPr lang="en-US" sz="2400" dirty="0"/>
              <a:t>-&gt; </a:t>
            </a:r>
            <a:r>
              <a:rPr lang="en-US" sz="2400" dirty="0" err="1"/>
              <a:t>bX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		X </a:t>
            </a:r>
            <a:r>
              <a:rPr lang="en-US" sz="2400" dirty="0"/>
              <a:t>-&gt; </a:t>
            </a:r>
            <a:r>
              <a:rPr lang="en-US" sz="2400" dirty="0" smtClean="0"/>
              <a:t>ad</a:t>
            </a:r>
          </a:p>
          <a:p>
            <a:pPr marL="667512" lvl="2" indent="0">
              <a:buNone/>
            </a:pPr>
            <a:r>
              <a:rPr lang="en-US" sz="2400" dirty="0" smtClean="0"/>
              <a:t>}</a:t>
            </a:r>
          </a:p>
          <a:p>
            <a:pPr marL="667512" lvl="2" indent="0">
              <a:buNone/>
            </a:pPr>
            <a:endParaRPr lang="en-IN" sz="2400" dirty="0"/>
          </a:p>
          <a:p>
            <a:pPr lvl="2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842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674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Example 2 : </a:t>
            </a:r>
            <a:r>
              <a:rPr lang="en-US" b="1" dirty="0"/>
              <a:t>Find the equivalent </a:t>
            </a:r>
            <a:r>
              <a:rPr lang="en-US" b="1" dirty="0" smtClean="0"/>
              <a:t>useful </a:t>
            </a:r>
            <a:r>
              <a:rPr lang="en-US" b="1" dirty="0"/>
              <a:t>grammar from the given grammar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A </a:t>
            </a:r>
            <a:r>
              <a:rPr lang="en-US" dirty="0"/>
              <a:t>-&gt; xyz / </a:t>
            </a:r>
            <a:r>
              <a:rPr lang="en-US" dirty="0" err="1"/>
              <a:t>Xyzz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X </a:t>
            </a:r>
            <a:r>
              <a:rPr lang="en-US" dirty="0"/>
              <a:t>-&gt; </a:t>
            </a:r>
            <a:r>
              <a:rPr lang="en-US" dirty="0" err="1"/>
              <a:t>Xz</a:t>
            </a:r>
            <a:r>
              <a:rPr lang="en-US" dirty="0"/>
              <a:t> / </a:t>
            </a:r>
            <a:r>
              <a:rPr lang="en-US" dirty="0" err="1"/>
              <a:t>xYz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Y </a:t>
            </a:r>
            <a:r>
              <a:rPr lang="en-US" dirty="0"/>
              <a:t>-&gt; </a:t>
            </a:r>
            <a:r>
              <a:rPr lang="en-US" dirty="0" err="1"/>
              <a:t>yYy</a:t>
            </a:r>
            <a:r>
              <a:rPr lang="en-US" dirty="0"/>
              <a:t> / </a:t>
            </a:r>
            <a:r>
              <a:rPr lang="en-US" dirty="0" err="1"/>
              <a:t>Xz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Z </a:t>
            </a:r>
            <a:r>
              <a:rPr lang="en-US" dirty="0"/>
              <a:t>-&gt; </a:t>
            </a:r>
            <a:r>
              <a:rPr lang="en-US" dirty="0" err="1"/>
              <a:t>Zy</a:t>
            </a:r>
            <a:r>
              <a:rPr lang="en-US" dirty="0"/>
              <a:t> / z</a:t>
            </a:r>
            <a:br>
              <a:rPr lang="en-US" dirty="0"/>
            </a:br>
            <a:r>
              <a:rPr lang="en-US" dirty="0" smtClean="0"/>
              <a:t>Solution :</a:t>
            </a:r>
          </a:p>
          <a:p>
            <a:r>
              <a:rPr lang="en-US" dirty="0" smtClean="0"/>
              <a:t>A </a:t>
            </a:r>
            <a:r>
              <a:rPr lang="en-US" dirty="0"/>
              <a:t>and Z is a useful symbol as it can be derived to a string of terminal symbol (Z -&gt; z and A -&gt; xyz). </a:t>
            </a:r>
            <a:endParaRPr lang="en-US" dirty="0" smtClean="0"/>
          </a:p>
          <a:p>
            <a:r>
              <a:rPr lang="en-US" dirty="0" smtClean="0"/>
              <a:t>X </a:t>
            </a:r>
            <a:r>
              <a:rPr lang="en-US" dirty="0"/>
              <a:t>and Y are not useful. </a:t>
            </a:r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/>
              <a:t>all the production with X and Y in them should be removed to eliminate non-generating symbols.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grammar then becomes</a:t>
            </a:r>
            <a:br>
              <a:rPr lang="en-US" dirty="0"/>
            </a:br>
            <a:r>
              <a:rPr lang="en-US" dirty="0" smtClean="0"/>
              <a:t>			A </a:t>
            </a:r>
            <a:r>
              <a:rPr lang="en-US" dirty="0"/>
              <a:t>-&gt; xyz</a:t>
            </a:r>
            <a:br>
              <a:rPr lang="en-US" dirty="0"/>
            </a:br>
            <a:r>
              <a:rPr lang="en-US" dirty="0" smtClean="0"/>
              <a:t>			Z </a:t>
            </a:r>
            <a:r>
              <a:rPr lang="en-US" dirty="0"/>
              <a:t>-&gt; </a:t>
            </a:r>
            <a:r>
              <a:rPr lang="en-US" dirty="0" err="1"/>
              <a:t>Zy</a:t>
            </a:r>
            <a:r>
              <a:rPr lang="en-US" dirty="0"/>
              <a:t> / z</a:t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Since </a:t>
            </a:r>
            <a:r>
              <a:rPr lang="en-US" dirty="0"/>
              <a:t>A is the starting symbol this implies Z is the non-reachable symbol. </a:t>
            </a:r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/>
              <a:t>we remove it to get a grammar free of useless symbols:</a:t>
            </a:r>
            <a:br>
              <a:rPr lang="en-US" dirty="0"/>
            </a:br>
            <a:r>
              <a:rPr lang="en-US" dirty="0" smtClean="0"/>
              <a:t>			A </a:t>
            </a:r>
            <a:r>
              <a:rPr lang="en-US" dirty="0"/>
              <a:t>-&gt; xyz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32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4389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200" b="1" dirty="0" smtClean="0"/>
              <a:t>Example 3 :</a:t>
            </a:r>
            <a:r>
              <a:rPr lang="en-IN" sz="2200" dirty="0" smtClean="0"/>
              <a:t>	S </a:t>
            </a:r>
            <a:r>
              <a:rPr lang="en-IN" sz="2200" dirty="0"/>
              <a:t>-&gt; AB/a </a:t>
            </a:r>
            <a:endParaRPr lang="en-IN" sz="2200" dirty="0" smtClean="0"/>
          </a:p>
          <a:p>
            <a:pPr marL="0" indent="0">
              <a:buNone/>
            </a:pPr>
            <a:r>
              <a:rPr lang="en-IN" sz="2200" dirty="0" smtClean="0"/>
              <a:t>		A </a:t>
            </a:r>
            <a:r>
              <a:rPr lang="en-IN" sz="2200" dirty="0"/>
              <a:t>-&gt; </a:t>
            </a:r>
            <a:r>
              <a:rPr lang="en-IN" sz="2200" dirty="0" smtClean="0"/>
              <a:t>BC/b</a:t>
            </a:r>
          </a:p>
          <a:p>
            <a:pPr marL="0" indent="0">
              <a:buNone/>
            </a:pPr>
            <a:r>
              <a:rPr lang="en-IN" sz="2200" dirty="0" smtClean="0"/>
              <a:t> 		B </a:t>
            </a:r>
            <a:r>
              <a:rPr lang="en-IN" sz="2200" dirty="0"/>
              <a:t>-&gt; </a:t>
            </a:r>
            <a:r>
              <a:rPr lang="en-IN" sz="2200" dirty="0" err="1"/>
              <a:t>aB</a:t>
            </a:r>
            <a:r>
              <a:rPr lang="en-IN" sz="2200" dirty="0"/>
              <a:t>/C </a:t>
            </a:r>
            <a:endParaRPr lang="en-IN" sz="2200" dirty="0" smtClean="0"/>
          </a:p>
          <a:p>
            <a:pPr marL="0" indent="0">
              <a:buNone/>
            </a:pPr>
            <a:r>
              <a:rPr lang="en-IN" sz="2200" dirty="0" smtClean="0"/>
              <a:t>		C </a:t>
            </a:r>
            <a:r>
              <a:rPr lang="en-IN" sz="2200" dirty="0"/>
              <a:t>-&gt; </a:t>
            </a:r>
            <a:r>
              <a:rPr lang="en-IN" sz="2200" dirty="0" err="1" smtClean="0"/>
              <a:t>aC</a:t>
            </a:r>
            <a:r>
              <a:rPr lang="en-IN" sz="2200" dirty="0" smtClean="0"/>
              <a:t>/B</a:t>
            </a:r>
            <a:endParaRPr lang="en-IN" sz="2200" b="1" dirty="0" smtClean="0"/>
          </a:p>
          <a:p>
            <a:pPr marL="0" indent="0">
              <a:buNone/>
            </a:pPr>
            <a:r>
              <a:rPr lang="en-US" sz="2200" b="1" dirty="0"/>
              <a:t>Solution: </a:t>
            </a:r>
            <a:endParaRPr lang="en-US" sz="2200" b="1" dirty="0" smtClean="0"/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Symbol </a:t>
            </a:r>
            <a:r>
              <a:rPr lang="en-US" sz="2200" dirty="0"/>
              <a:t>B and C are useless symbol, remove them (whole production in which </a:t>
            </a:r>
            <a:r>
              <a:rPr lang="en-US" sz="2200" dirty="0" smtClean="0"/>
              <a:t>they are present) </a:t>
            </a:r>
            <a:r>
              <a:rPr lang="en-US" sz="2200" dirty="0"/>
              <a:t>	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	So, Useful </a:t>
            </a:r>
            <a:r>
              <a:rPr lang="en-US" sz="2200" dirty="0"/>
              <a:t>Symbols: {a, b, S, A} And any combination of useful symbols will also make LHS a useful symbol. </a:t>
            </a: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IN" sz="2200" dirty="0" smtClean="0"/>
              <a:t>		  S </a:t>
            </a:r>
            <a:r>
              <a:rPr lang="en-IN" sz="2200" dirty="0"/>
              <a:t>-&gt; </a:t>
            </a:r>
            <a:r>
              <a:rPr lang="en-IN" sz="2200" dirty="0" smtClean="0"/>
              <a:t>a</a:t>
            </a:r>
          </a:p>
          <a:p>
            <a:pPr marL="0" indent="0">
              <a:buNone/>
            </a:pPr>
            <a:r>
              <a:rPr lang="en-IN" sz="2200" dirty="0"/>
              <a:t>	</a:t>
            </a:r>
            <a:r>
              <a:rPr lang="en-IN" sz="2200" dirty="0" smtClean="0"/>
              <a:t>	 </a:t>
            </a:r>
            <a:r>
              <a:rPr lang="en-IN" sz="2200" dirty="0"/>
              <a:t>A -&gt; b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IN" sz="2200" dirty="0" smtClean="0"/>
              <a:t> </a:t>
            </a:r>
            <a:r>
              <a:rPr lang="en-US" sz="2200" dirty="0"/>
              <a:t>But cause A is not reachable so we will remove A -&gt; b as </a:t>
            </a:r>
            <a:r>
              <a:rPr lang="en-US" sz="2200" dirty="0" smtClean="0"/>
              <a:t>well, the final production is :</a:t>
            </a:r>
          </a:p>
          <a:p>
            <a:pPr marL="0" indent="0">
              <a:buNone/>
            </a:pPr>
            <a:r>
              <a:rPr lang="en-IN" sz="2200" b="1" dirty="0" smtClean="0"/>
              <a:t>		S </a:t>
            </a:r>
            <a:r>
              <a:rPr lang="en-IN" sz="2200" b="1" dirty="0"/>
              <a:t>-&gt; a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38501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 smtClean="0"/>
              <a:t> Example  4: </a:t>
            </a:r>
            <a:r>
              <a:rPr lang="en-IN" dirty="0" smtClean="0"/>
              <a:t>		S </a:t>
            </a:r>
            <a:r>
              <a:rPr lang="en-IN" dirty="0"/>
              <a:t>-&gt; </a:t>
            </a:r>
            <a:r>
              <a:rPr lang="en-IN" dirty="0" smtClean="0"/>
              <a:t>AB/AC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	A </a:t>
            </a:r>
            <a:r>
              <a:rPr lang="en-IN" dirty="0"/>
              <a:t>-&gt; </a:t>
            </a:r>
            <a:r>
              <a:rPr lang="en-IN" dirty="0" err="1"/>
              <a:t>aAb</a:t>
            </a:r>
            <a:r>
              <a:rPr lang="en-IN" dirty="0"/>
              <a:t>/</a:t>
            </a:r>
            <a:r>
              <a:rPr lang="en-IN" dirty="0" err="1"/>
              <a:t>bAa</a:t>
            </a:r>
            <a:r>
              <a:rPr lang="en-IN" dirty="0"/>
              <a:t>/a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	B </a:t>
            </a:r>
            <a:r>
              <a:rPr lang="en-IN" dirty="0"/>
              <a:t>-&gt; </a:t>
            </a:r>
            <a:r>
              <a:rPr lang="en-IN" dirty="0" err="1"/>
              <a:t>bbA</a:t>
            </a:r>
            <a:r>
              <a:rPr lang="en-IN" dirty="0"/>
              <a:t>/</a:t>
            </a:r>
            <a:r>
              <a:rPr lang="en-IN" dirty="0" err="1"/>
              <a:t>aaB</a:t>
            </a:r>
            <a:r>
              <a:rPr lang="en-IN" dirty="0"/>
              <a:t>/AB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	C </a:t>
            </a:r>
            <a:r>
              <a:rPr lang="en-IN" dirty="0"/>
              <a:t>-&gt; </a:t>
            </a:r>
            <a:r>
              <a:rPr lang="en-IN" dirty="0" err="1"/>
              <a:t>abCA</a:t>
            </a:r>
            <a:r>
              <a:rPr lang="en-IN" dirty="0"/>
              <a:t>/</a:t>
            </a:r>
            <a:r>
              <a:rPr lang="en-IN" dirty="0" err="1"/>
              <a:t>aDb</a:t>
            </a:r>
            <a:r>
              <a:rPr lang="en-IN" dirty="0"/>
              <a:t>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	D </a:t>
            </a:r>
            <a:r>
              <a:rPr lang="en-IN" dirty="0"/>
              <a:t>-&gt; </a:t>
            </a:r>
            <a:r>
              <a:rPr lang="en-IN" dirty="0" err="1" smtClean="0"/>
              <a:t>bD</a:t>
            </a:r>
            <a:r>
              <a:rPr lang="en-IN" dirty="0" smtClean="0"/>
              <a:t>/</a:t>
            </a:r>
            <a:r>
              <a:rPr lang="en-IN" dirty="0" err="1" smtClean="0"/>
              <a:t>aC</a:t>
            </a:r>
            <a:endParaRPr lang="en-IN" dirty="0" smtClean="0"/>
          </a:p>
          <a:p>
            <a:pPr marL="0" indent="0">
              <a:buNone/>
            </a:pPr>
            <a:r>
              <a:rPr lang="en-US" b="1" dirty="0"/>
              <a:t>Solution: </a:t>
            </a:r>
            <a:endParaRPr lang="en-US" b="1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First </a:t>
            </a:r>
            <a:r>
              <a:rPr lang="en-US" dirty="0"/>
              <a:t>find out useful Symbols: {a, b, A, B, S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And </a:t>
            </a:r>
            <a:r>
              <a:rPr lang="en-US" dirty="0"/>
              <a:t>useless symbols are: {C, D}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So </a:t>
            </a:r>
            <a:r>
              <a:rPr lang="en-US" dirty="0"/>
              <a:t>remove them and write the whole grammar again: 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S </a:t>
            </a:r>
            <a:r>
              <a:rPr lang="en-US" b="1" dirty="0"/>
              <a:t>-&gt; </a:t>
            </a:r>
            <a:r>
              <a:rPr lang="en-US" b="1" dirty="0" smtClean="0"/>
              <a:t>AB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A </a:t>
            </a:r>
            <a:r>
              <a:rPr lang="en-US" b="1" dirty="0"/>
              <a:t>-&gt; </a:t>
            </a:r>
            <a:r>
              <a:rPr lang="en-US" b="1" dirty="0" err="1"/>
              <a:t>aAb</a:t>
            </a:r>
            <a:r>
              <a:rPr lang="en-US" b="1" dirty="0"/>
              <a:t>/</a:t>
            </a:r>
            <a:r>
              <a:rPr lang="en-US" b="1" dirty="0" err="1"/>
              <a:t>bAa</a:t>
            </a:r>
            <a:r>
              <a:rPr lang="en-US" b="1" dirty="0"/>
              <a:t>/a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B </a:t>
            </a:r>
            <a:r>
              <a:rPr lang="en-US" b="1" dirty="0"/>
              <a:t>-&gt; </a:t>
            </a:r>
            <a:r>
              <a:rPr lang="en-US" b="1" dirty="0" err="1"/>
              <a:t>bbA</a:t>
            </a:r>
            <a:r>
              <a:rPr lang="en-US" b="1" dirty="0"/>
              <a:t>/</a:t>
            </a:r>
            <a:r>
              <a:rPr lang="en-US" b="1" dirty="0" err="1"/>
              <a:t>aaB</a:t>
            </a:r>
            <a:r>
              <a:rPr lang="en-US" b="1" dirty="0"/>
              <a:t>/AB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818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62000"/>
            <a:ext cx="4038600" cy="559292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Example 5: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pt-BR" dirty="0"/>
              <a:t>S -&gt; AB | </a:t>
            </a:r>
            <a:r>
              <a:rPr lang="pt-BR" dirty="0" smtClean="0"/>
              <a:t>B |a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A -&gt; aA</a:t>
            </a:r>
            <a:br>
              <a:rPr lang="pt-BR" dirty="0"/>
            </a:br>
            <a:r>
              <a:rPr lang="pt-BR" dirty="0"/>
              <a:t>B -&gt; b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496824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Solution 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pt-BR" dirty="0"/>
              <a:t>S -&gt; </a:t>
            </a:r>
            <a:r>
              <a:rPr lang="pt-BR" dirty="0" smtClean="0"/>
              <a:t>B </a:t>
            </a:r>
            <a:r>
              <a:rPr lang="pt-BR" dirty="0"/>
              <a:t>| a</a:t>
            </a:r>
            <a:br>
              <a:rPr lang="pt-BR" dirty="0"/>
            </a:br>
            <a:r>
              <a:rPr lang="pt-BR" dirty="0" smtClean="0"/>
              <a:t> B </a:t>
            </a:r>
            <a:r>
              <a:rPr lang="pt-BR" dirty="0"/>
              <a:t>-&gt; 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289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62000"/>
            <a:ext cx="4038600" cy="559292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Example 6: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S-&gt; </a:t>
            </a:r>
            <a:r>
              <a:rPr lang="en-US" dirty="0" err="1" smtClean="0"/>
              <a:t>abS</a:t>
            </a:r>
            <a:r>
              <a:rPr lang="en-US" dirty="0" smtClean="0"/>
              <a:t> | </a:t>
            </a:r>
            <a:r>
              <a:rPr lang="en-US" dirty="0" err="1" smtClean="0"/>
              <a:t>abA</a:t>
            </a:r>
            <a:r>
              <a:rPr lang="en-US" dirty="0" smtClean="0"/>
              <a:t> | </a:t>
            </a:r>
            <a:r>
              <a:rPr lang="en-US" dirty="0" err="1" smtClean="0"/>
              <a:t>abB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A-&gt; cd </a:t>
            </a:r>
          </a:p>
          <a:p>
            <a:pPr marL="0" indent="0">
              <a:buNone/>
            </a:pPr>
            <a:r>
              <a:rPr lang="en-US" dirty="0" smtClean="0"/>
              <a:t>B-&gt; </a:t>
            </a:r>
            <a:r>
              <a:rPr lang="en-US" dirty="0" err="1" smtClean="0"/>
              <a:t>aB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C-&gt; dc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496824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Solution 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S-&gt; </a:t>
            </a:r>
            <a:r>
              <a:rPr lang="en-US" dirty="0" err="1" smtClean="0"/>
              <a:t>abS</a:t>
            </a:r>
            <a:r>
              <a:rPr lang="en-US" dirty="0" smtClean="0"/>
              <a:t> | </a:t>
            </a:r>
            <a:r>
              <a:rPr lang="en-US" dirty="0" err="1" smtClean="0"/>
              <a:t>abA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A-&gt; cd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851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62000"/>
            <a:ext cx="4038600" cy="559292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Example 7: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S-&gt; </a:t>
            </a:r>
            <a:r>
              <a:rPr lang="en-US" dirty="0" err="1" smtClean="0"/>
              <a:t>aAa</a:t>
            </a:r>
            <a:r>
              <a:rPr lang="en-US" dirty="0" smtClean="0"/>
              <a:t> | </a:t>
            </a:r>
            <a:r>
              <a:rPr lang="en-US" dirty="0" err="1" smtClean="0"/>
              <a:t>aBC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A-&gt; </a:t>
            </a:r>
            <a:r>
              <a:rPr lang="en-US" dirty="0" err="1" smtClean="0"/>
              <a:t>aS</a:t>
            </a:r>
            <a:r>
              <a:rPr lang="en-US" dirty="0" smtClean="0"/>
              <a:t> | </a:t>
            </a:r>
            <a:r>
              <a:rPr lang="en-US" dirty="0" err="1" smtClean="0"/>
              <a:t>bD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B-&gt; </a:t>
            </a:r>
            <a:r>
              <a:rPr lang="en-US" dirty="0" err="1" smtClean="0"/>
              <a:t>aBa</a:t>
            </a:r>
            <a:r>
              <a:rPr lang="en-US" dirty="0" smtClean="0"/>
              <a:t> | b</a:t>
            </a:r>
          </a:p>
          <a:p>
            <a:pPr marL="0" indent="0">
              <a:buNone/>
            </a:pPr>
            <a:r>
              <a:rPr lang="en-US" dirty="0" smtClean="0"/>
              <a:t>C-&gt; </a:t>
            </a:r>
            <a:r>
              <a:rPr lang="en-US" dirty="0" err="1" smtClean="0"/>
              <a:t>abb</a:t>
            </a:r>
            <a:r>
              <a:rPr lang="en-US" dirty="0" smtClean="0"/>
              <a:t> | DD</a:t>
            </a:r>
          </a:p>
          <a:p>
            <a:pPr marL="0" indent="0">
              <a:buNone/>
            </a:pPr>
            <a:r>
              <a:rPr lang="en-US" dirty="0" smtClean="0"/>
              <a:t>D-&gt; </a:t>
            </a:r>
            <a:r>
              <a:rPr lang="en-US" dirty="0" err="1" smtClean="0"/>
              <a:t>aDa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496824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Solution 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S-&gt; </a:t>
            </a:r>
            <a:r>
              <a:rPr lang="en-US" dirty="0" err="1" smtClean="0"/>
              <a:t>aBC</a:t>
            </a:r>
            <a:r>
              <a:rPr lang="en-US" dirty="0" smtClean="0"/>
              <a:t> | </a:t>
            </a:r>
            <a:r>
              <a:rPr lang="en-US" dirty="0" err="1" smtClean="0"/>
              <a:t>aAa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A-&gt; </a:t>
            </a:r>
            <a:r>
              <a:rPr lang="en-US" dirty="0" err="1" smtClean="0"/>
              <a:t>aS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B-&gt; </a:t>
            </a:r>
            <a:r>
              <a:rPr lang="en-US" dirty="0" err="1" smtClean="0"/>
              <a:t>aBa</a:t>
            </a:r>
            <a:r>
              <a:rPr lang="en-US" dirty="0" smtClean="0"/>
              <a:t> | b</a:t>
            </a:r>
          </a:p>
          <a:p>
            <a:pPr marL="0" indent="0">
              <a:buNone/>
            </a:pPr>
            <a:r>
              <a:rPr lang="en-US" dirty="0" smtClean="0"/>
              <a:t> C-&gt; </a:t>
            </a:r>
            <a:r>
              <a:rPr lang="en-US" dirty="0" err="1" smtClean="0"/>
              <a:t>abb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465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62000"/>
            <a:ext cx="4038600" cy="559292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Example 8: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T-&gt; </a:t>
            </a:r>
            <a:r>
              <a:rPr lang="en-US" dirty="0" err="1" smtClean="0"/>
              <a:t>aaB</a:t>
            </a:r>
            <a:r>
              <a:rPr lang="en-US" dirty="0" smtClean="0"/>
              <a:t> | </a:t>
            </a:r>
            <a:r>
              <a:rPr lang="en-US" dirty="0" err="1" smtClean="0"/>
              <a:t>abA</a:t>
            </a:r>
            <a:r>
              <a:rPr lang="en-US" dirty="0" smtClean="0"/>
              <a:t> | </a:t>
            </a:r>
            <a:r>
              <a:rPr lang="en-US" dirty="0" err="1" smtClean="0"/>
              <a:t>aaT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A-&gt; </a:t>
            </a:r>
            <a:r>
              <a:rPr lang="en-US" dirty="0" err="1" smtClean="0"/>
              <a:t>aA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B-&gt; </a:t>
            </a:r>
            <a:r>
              <a:rPr lang="en-US" dirty="0" err="1" smtClean="0"/>
              <a:t>ab</a:t>
            </a:r>
            <a:r>
              <a:rPr lang="en-US" dirty="0" smtClean="0"/>
              <a:t>  | b</a:t>
            </a:r>
          </a:p>
          <a:p>
            <a:pPr marL="0" indent="0">
              <a:buNone/>
            </a:pPr>
            <a:r>
              <a:rPr lang="en-US" dirty="0" smtClean="0"/>
              <a:t>C-&gt; ad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038600" cy="496824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Solution 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T-</a:t>
            </a:r>
            <a:r>
              <a:rPr lang="en-US" dirty="0"/>
              <a:t>&gt; </a:t>
            </a:r>
            <a:r>
              <a:rPr lang="en-US" dirty="0" err="1"/>
              <a:t>aaB</a:t>
            </a:r>
            <a:r>
              <a:rPr lang="en-US" dirty="0"/>
              <a:t> | </a:t>
            </a:r>
            <a:r>
              <a:rPr lang="en-US" dirty="0" smtClean="0"/>
              <a:t> </a:t>
            </a:r>
            <a:r>
              <a:rPr lang="en-US" dirty="0" err="1"/>
              <a:t>aaT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B-</a:t>
            </a:r>
            <a:r>
              <a:rPr lang="en-US" dirty="0"/>
              <a:t>&gt; </a:t>
            </a:r>
            <a:r>
              <a:rPr lang="en-US" dirty="0" err="1"/>
              <a:t>ab</a:t>
            </a:r>
            <a:r>
              <a:rPr lang="en-US" dirty="0"/>
              <a:t>  | </a:t>
            </a:r>
            <a:r>
              <a:rPr lang="en-US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53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62000"/>
            <a:ext cx="4038600" cy="5592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Example 9: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S-&gt; AC | BS | B</a:t>
            </a:r>
          </a:p>
          <a:p>
            <a:pPr marL="0" indent="0">
              <a:buNone/>
            </a:pPr>
            <a:r>
              <a:rPr lang="en-US" sz="2400" dirty="0" smtClean="0"/>
              <a:t>A-&gt; </a:t>
            </a:r>
            <a:r>
              <a:rPr lang="en-US" sz="2400" dirty="0" err="1" smtClean="0"/>
              <a:t>aA</a:t>
            </a:r>
            <a:r>
              <a:rPr lang="en-US" sz="2400" dirty="0" smtClean="0"/>
              <a:t> | </a:t>
            </a:r>
            <a:r>
              <a:rPr lang="en-US" sz="2400" dirty="0" err="1" smtClean="0"/>
              <a:t>aF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B-&gt; CF | b</a:t>
            </a:r>
          </a:p>
          <a:p>
            <a:pPr marL="0" indent="0">
              <a:buNone/>
            </a:pPr>
            <a:r>
              <a:rPr lang="en-US" sz="2400" dirty="0" smtClean="0"/>
              <a:t>C-&gt; </a:t>
            </a:r>
            <a:r>
              <a:rPr lang="en-US" sz="2400" dirty="0" err="1" smtClean="0"/>
              <a:t>cC</a:t>
            </a:r>
            <a:r>
              <a:rPr lang="en-US" sz="2400" dirty="0" smtClean="0"/>
              <a:t> | D</a:t>
            </a:r>
          </a:p>
          <a:p>
            <a:pPr marL="0" indent="0">
              <a:buNone/>
            </a:pPr>
            <a:r>
              <a:rPr lang="en-US" sz="2400" dirty="0" smtClean="0"/>
              <a:t>D-&gt; </a:t>
            </a:r>
            <a:r>
              <a:rPr lang="en-US" sz="2400" dirty="0" err="1" smtClean="0"/>
              <a:t>aD</a:t>
            </a:r>
            <a:r>
              <a:rPr lang="en-US" sz="2400" dirty="0" smtClean="0"/>
              <a:t> | BD | C</a:t>
            </a:r>
          </a:p>
          <a:p>
            <a:pPr marL="0" indent="0">
              <a:buNone/>
            </a:pPr>
            <a:r>
              <a:rPr lang="en-US" sz="2400" dirty="0" smtClean="0"/>
              <a:t>E-&gt; </a:t>
            </a:r>
            <a:r>
              <a:rPr lang="en-US" sz="2400" dirty="0" err="1" smtClean="0"/>
              <a:t>aA</a:t>
            </a:r>
            <a:r>
              <a:rPr lang="en-US" sz="2400" dirty="0" smtClean="0"/>
              <a:t> | BSA</a:t>
            </a:r>
          </a:p>
          <a:p>
            <a:pPr marL="0" indent="0">
              <a:buNone/>
            </a:pPr>
            <a:r>
              <a:rPr lang="en-US" sz="2400" dirty="0" smtClean="0"/>
              <a:t>F-&gt; </a:t>
            </a:r>
            <a:r>
              <a:rPr lang="en-US" sz="2400" dirty="0" err="1" smtClean="0"/>
              <a:t>bB</a:t>
            </a:r>
            <a:r>
              <a:rPr lang="en-US" sz="2400" dirty="0" smtClean="0"/>
              <a:t> | b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-762000"/>
            <a:ext cx="4038600" cy="18288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S-&gt; </a:t>
            </a:r>
            <a:r>
              <a:rPr lang="en-US" sz="2400" dirty="0" smtClean="0"/>
              <a:t>BS </a:t>
            </a:r>
            <a:r>
              <a:rPr lang="en-US" sz="2400" dirty="0"/>
              <a:t>| B</a:t>
            </a:r>
          </a:p>
          <a:p>
            <a:pPr marL="0" indent="0">
              <a:buNone/>
            </a:pPr>
            <a:r>
              <a:rPr lang="en-US" sz="2400" dirty="0"/>
              <a:t>A-&gt; </a:t>
            </a:r>
            <a:r>
              <a:rPr lang="en-US" sz="2400" dirty="0" smtClean="0"/>
              <a:t> </a:t>
            </a:r>
            <a:r>
              <a:rPr lang="en-US" sz="2400" dirty="0" err="1"/>
              <a:t>aF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B-</a:t>
            </a:r>
            <a:r>
              <a:rPr lang="en-US" sz="2400" dirty="0"/>
              <a:t>&gt; </a:t>
            </a:r>
            <a:r>
              <a:rPr lang="en-US" sz="2400" dirty="0" smtClean="0"/>
              <a:t> </a:t>
            </a:r>
            <a:r>
              <a:rPr lang="en-US" sz="2400" dirty="0"/>
              <a:t>b</a:t>
            </a:r>
          </a:p>
          <a:p>
            <a:pPr marL="0" indent="0">
              <a:buNone/>
            </a:pPr>
            <a:r>
              <a:rPr lang="en-US" sz="2400" dirty="0" smtClean="0"/>
              <a:t>F-</a:t>
            </a:r>
            <a:r>
              <a:rPr lang="en-US" sz="2400" dirty="0"/>
              <a:t>&gt; </a:t>
            </a:r>
            <a:r>
              <a:rPr lang="en-US" sz="2400" dirty="0" err="1"/>
              <a:t>bB</a:t>
            </a:r>
            <a:r>
              <a:rPr lang="en-US" sz="2400" dirty="0"/>
              <a:t> | b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724400" y="3566160"/>
            <a:ext cx="4038600" cy="321564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b="1" dirty="0" smtClean="0"/>
              <a:t>Solution :</a:t>
            </a:r>
          </a:p>
          <a:p>
            <a:pPr marL="0" indent="0">
              <a:buFont typeface="Wingdings 2"/>
              <a:buNone/>
            </a:pPr>
            <a:r>
              <a:rPr lang="en-US" dirty="0" smtClean="0"/>
              <a:t> </a:t>
            </a:r>
          </a:p>
          <a:p>
            <a:pPr marL="0" indent="0">
              <a:buFont typeface="Wingdings 2"/>
              <a:buNone/>
            </a:pPr>
            <a:r>
              <a:rPr lang="en-US" dirty="0" smtClean="0"/>
              <a:t>S-&gt; BS | B</a:t>
            </a:r>
          </a:p>
          <a:p>
            <a:pPr marL="0" indent="0">
              <a:buFont typeface="Wingdings 2"/>
              <a:buNone/>
            </a:pPr>
            <a:r>
              <a:rPr lang="en-US" dirty="0" smtClean="0"/>
              <a:t>B-&gt;  b</a:t>
            </a:r>
          </a:p>
        </p:txBody>
      </p:sp>
    </p:spTree>
    <p:extLst>
      <p:ext uri="{BB962C8B-B14F-4D97-AF65-F5344CB8AC3E}">
        <p14:creationId xmlns:p14="http://schemas.microsoft.com/office/powerpoint/2010/main" val="261809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62000"/>
            <a:ext cx="4038600" cy="559292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Example 10 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S-&gt; EA</a:t>
            </a:r>
          </a:p>
          <a:p>
            <a:pPr marL="0" indent="0">
              <a:buNone/>
            </a:pPr>
            <a:r>
              <a:rPr lang="en-US" dirty="0" smtClean="0"/>
              <a:t>A-&gt; </a:t>
            </a:r>
            <a:r>
              <a:rPr lang="en-US" dirty="0" err="1" smtClean="0"/>
              <a:t>abA</a:t>
            </a:r>
            <a:r>
              <a:rPr lang="en-US" dirty="0" smtClean="0"/>
              <a:t> | </a:t>
            </a:r>
            <a:r>
              <a:rPr lang="en-US" dirty="0" err="1" smtClean="0"/>
              <a:t>ab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C-&gt; EC | </a:t>
            </a:r>
            <a:r>
              <a:rPr lang="en-US" dirty="0" err="1" smtClean="0"/>
              <a:t>Ab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 -&gt; </a:t>
            </a:r>
            <a:r>
              <a:rPr lang="en-US" dirty="0" err="1" smtClean="0"/>
              <a:t>bC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G-&gt; </a:t>
            </a:r>
            <a:r>
              <a:rPr lang="en-US" dirty="0" err="1" smtClean="0"/>
              <a:t>EbE</a:t>
            </a:r>
            <a:r>
              <a:rPr lang="en-US" dirty="0" smtClean="0"/>
              <a:t> | CE | </a:t>
            </a:r>
            <a:r>
              <a:rPr lang="en-US" dirty="0" err="1" smtClean="0"/>
              <a:t>ba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038600" cy="496824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Solution 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S-&gt; EA</a:t>
            </a:r>
          </a:p>
          <a:p>
            <a:pPr marL="0" indent="0">
              <a:buNone/>
            </a:pPr>
            <a:r>
              <a:rPr lang="en-US" dirty="0"/>
              <a:t>A-&gt; </a:t>
            </a:r>
            <a:r>
              <a:rPr lang="en-US" dirty="0" err="1"/>
              <a:t>abA</a:t>
            </a:r>
            <a:r>
              <a:rPr lang="en-US" dirty="0"/>
              <a:t> | </a:t>
            </a:r>
            <a:r>
              <a:rPr lang="en-US" dirty="0" err="1"/>
              <a:t>ab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C-&gt; EC | </a:t>
            </a:r>
            <a:r>
              <a:rPr lang="en-US" dirty="0" err="1"/>
              <a:t>Ab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 -&gt; </a:t>
            </a:r>
            <a:r>
              <a:rPr lang="en-US" dirty="0" err="1"/>
              <a:t>bC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22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/>
              <a:t>Simplification of CFG :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389120"/>
          </a:xfrm>
        </p:spPr>
        <p:txBody>
          <a:bodyPr>
            <a:noAutofit/>
          </a:bodyPr>
          <a:lstStyle/>
          <a:p>
            <a:endParaRPr lang="en-US" sz="2400" dirty="0"/>
          </a:p>
          <a:p>
            <a:r>
              <a:rPr lang="en-US" sz="2400" dirty="0"/>
              <a:t>V</a:t>
            </a:r>
            <a:r>
              <a:rPr lang="en-US" sz="2400" dirty="0" smtClean="0"/>
              <a:t>arious </a:t>
            </a:r>
            <a:r>
              <a:rPr lang="en-US" sz="2400" dirty="0"/>
              <a:t>languages can efficiently be represented by a context-free grammar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/>
              <a:t>All the grammar are not always optimized that means the grammar may consist of some extra symbols(non-terminal).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Having </a:t>
            </a:r>
            <a:r>
              <a:rPr lang="en-US" sz="2400" dirty="0"/>
              <a:t>extra symbols, unnecessary increase the length of grammar.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Simplification </a:t>
            </a:r>
            <a:r>
              <a:rPr lang="en-US" sz="2400" dirty="0"/>
              <a:t>of grammar means reduction of grammar by removing </a:t>
            </a:r>
            <a:r>
              <a:rPr lang="en-US" sz="2400" dirty="0" smtClean="0"/>
              <a:t>these extra symbols</a:t>
            </a:r>
            <a:r>
              <a:rPr lang="en-US" sz="2400" dirty="0"/>
              <a:t>. </a:t>
            </a:r>
            <a:endParaRPr lang="en-US" sz="2400" dirty="0" smtClean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5647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62000"/>
            <a:ext cx="4038600" cy="559292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Example 11 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S-&gt; </a:t>
            </a:r>
            <a:r>
              <a:rPr lang="en-US" dirty="0" err="1" smtClean="0"/>
              <a:t>aS</a:t>
            </a:r>
            <a:r>
              <a:rPr lang="en-US" dirty="0" smtClean="0"/>
              <a:t> | A | C</a:t>
            </a:r>
          </a:p>
          <a:p>
            <a:pPr marL="0" indent="0">
              <a:buNone/>
            </a:pPr>
            <a:r>
              <a:rPr lang="en-US" dirty="0" smtClean="0"/>
              <a:t>A-&gt; a</a:t>
            </a:r>
          </a:p>
          <a:p>
            <a:pPr marL="0" indent="0">
              <a:buNone/>
            </a:pPr>
            <a:r>
              <a:rPr lang="en-US" dirty="0"/>
              <a:t>B</a:t>
            </a:r>
            <a:r>
              <a:rPr lang="en-US" dirty="0" smtClean="0"/>
              <a:t>-&gt; </a:t>
            </a:r>
            <a:r>
              <a:rPr lang="en-US" dirty="0" err="1" smtClean="0"/>
              <a:t>aa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C-&gt; </a:t>
            </a:r>
            <a:r>
              <a:rPr lang="en-US" dirty="0" err="1" smtClean="0"/>
              <a:t>aCb</a:t>
            </a:r>
            <a:endParaRPr lang="en-US" dirty="0" smtClean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48200" y="-762000"/>
            <a:ext cx="4038600" cy="18288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sz="2400" b="1" dirty="0" smtClean="0"/>
          </a:p>
          <a:p>
            <a:pPr marL="0" indent="0">
              <a:buFont typeface="Wingdings 2"/>
              <a:buNone/>
            </a:pPr>
            <a:r>
              <a:rPr lang="en-US" sz="2400" dirty="0" smtClean="0"/>
              <a:t> </a:t>
            </a:r>
          </a:p>
          <a:p>
            <a:pPr marL="0" indent="0">
              <a:buFont typeface="Wingdings 2"/>
              <a:buNone/>
            </a:pPr>
            <a:r>
              <a:rPr lang="en-US" sz="2400" dirty="0" smtClean="0"/>
              <a:t> </a:t>
            </a:r>
          </a:p>
          <a:p>
            <a:pPr marL="0" indent="0">
              <a:buFont typeface="Wingdings 2"/>
              <a:buNone/>
            </a:pPr>
            <a:r>
              <a:rPr lang="en-US" sz="2400" dirty="0" smtClean="0"/>
              <a:t>After removing the non generating non terminals, the grammar becomes : </a:t>
            </a:r>
          </a:p>
          <a:p>
            <a:pPr marL="0" indent="0">
              <a:buFont typeface="Wingdings 2"/>
              <a:buNone/>
            </a:pPr>
            <a:r>
              <a:rPr lang="en-US" sz="2400" dirty="0" smtClean="0"/>
              <a:t>S-&gt; </a:t>
            </a:r>
            <a:r>
              <a:rPr lang="en-US" sz="2400" dirty="0" err="1" smtClean="0"/>
              <a:t>aS</a:t>
            </a:r>
            <a:r>
              <a:rPr lang="en-US" sz="2400" dirty="0" smtClean="0"/>
              <a:t> | A</a:t>
            </a:r>
          </a:p>
          <a:p>
            <a:pPr marL="0" indent="0">
              <a:buFont typeface="Wingdings 2"/>
              <a:buNone/>
            </a:pPr>
            <a:r>
              <a:rPr lang="en-US" sz="2400" dirty="0" smtClean="0"/>
              <a:t>A-&gt;  a</a:t>
            </a:r>
          </a:p>
          <a:p>
            <a:pPr marL="0" indent="0">
              <a:buFont typeface="Wingdings 2"/>
              <a:buNone/>
            </a:pPr>
            <a:r>
              <a:rPr lang="en-US" sz="2400" dirty="0" smtClean="0"/>
              <a:t>B-&gt;  </a:t>
            </a:r>
            <a:r>
              <a:rPr lang="en-US" sz="2400" dirty="0" err="1" smtClean="0"/>
              <a:t>aa</a:t>
            </a:r>
            <a:endParaRPr lang="en-US" sz="2400" dirty="0" smtClean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724400" y="3566160"/>
            <a:ext cx="4038600" cy="321564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b="1" dirty="0" smtClean="0"/>
              <a:t>Solution :</a:t>
            </a:r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sz="2800" dirty="0" smtClean="0"/>
              <a:t>fter </a:t>
            </a:r>
            <a:r>
              <a:rPr lang="en-US" sz="2800" dirty="0"/>
              <a:t>removing the non </a:t>
            </a:r>
            <a:r>
              <a:rPr lang="en-US" sz="2800" dirty="0" smtClean="0"/>
              <a:t>reachable </a:t>
            </a:r>
            <a:r>
              <a:rPr lang="en-US" sz="2800" dirty="0"/>
              <a:t>non terminals, the grammar becomes :</a:t>
            </a:r>
            <a:endParaRPr lang="en-US" dirty="0" smtClean="0"/>
          </a:p>
          <a:p>
            <a:pPr marL="0" indent="0">
              <a:buFont typeface="Wingdings 2"/>
              <a:buNone/>
            </a:pPr>
            <a:r>
              <a:rPr lang="en-US" dirty="0" smtClean="0"/>
              <a:t> </a:t>
            </a:r>
          </a:p>
          <a:p>
            <a:pPr marL="0" indent="0">
              <a:buFont typeface="Wingdings 2"/>
              <a:buNone/>
            </a:pPr>
            <a:r>
              <a:rPr lang="en-US" dirty="0" smtClean="0"/>
              <a:t>S-&gt; </a:t>
            </a:r>
            <a:r>
              <a:rPr lang="en-US" dirty="0" err="1" smtClean="0"/>
              <a:t>aS</a:t>
            </a:r>
            <a:r>
              <a:rPr lang="en-US" dirty="0" smtClean="0"/>
              <a:t> |A</a:t>
            </a:r>
          </a:p>
          <a:p>
            <a:pPr marL="0" indent="0">
              <a:buFont typeface="Wingdings 2"/>
              <a:buNone/>
            </a:pPr>
            <a:r>
              <a:rPr lang="en-US" dirty="0" smtClean="0"/>
              <a:t>A-&gt;  a</a:t>
            </a:r>
          </a:p>
        </p:txBody>
      </p:sp>
    </p:spTree>
    <p:extLst>
      <p:ext uri="{BB962C8B-B14F-4D97-AF65-F5344CB8AC3E}">
        <p14:creationId xmlns:p14="http://schemas.microsoft.com/office/powerpoint/2010/main" val="652843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62000"/>
            <a:ext cx="4038600" cy="559292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Example 12 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S-&gt; </a:t>
            </a:r>
            <a:r>
              <a:rPr lang="en-US" dirty="0" err="1" smtClean="0"/>
              <a:t>aA</a:t>
            </a:r>
            <a:r>
              <a:rPr lang="en-US" dirty="0" smtClean="0"/>
              <a:t> | </a:t>
            </a:r>
            <a:r>
              <a:rPr lang="en-US" dirty="0" err="1" smtClean="0"/>
              <a:t>bB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A-&gt; </a:t>
            </a:r>
            <a:r>
              <a:rPr lang="en-US" dirty="0" err="1" smtClean="0"/>
              <a:t>aA</a:t>
            </a:r>
            <a:r>
              <a:rPr lang="en-US" dirty="0" smtClean="0"/>
              <a:t> | a</a:t>
            </a:r>
          </a:p>
          <a:p>
            <a:pPr marL="0" indent="0">
              <a:buNone/>
            </a:pPr>
            <a:r>
              <a:rPr lang="en-US" dirty="0"/>
              <a:t>B</a:t>
            </a:r>
            <a:r>
              <a:rPr lang="en-US" dirty="0" smtClean="0"/>
              <a:t>-&gt; </a:t>
            </a:r>
            <a:r>
              <a:rPr lang="en-US" dirty="0" err="1" smtClean="0"/>
              <a:t>bB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 -&gt; </a:t>
            </a:r>
            <a:r>
              <a:rPr lang="en-US" dirty="0" err="1" smtClean="0"/>
              <a:t>ab</a:t>
            </a:r>
            <a:r>
              <a:rPr lang="en-US" dirty="0" smtClean="0"/>
              <a:t> | </a:t>
            </a:r>
            <a:r>
              <a:rPr lang="en-US" dirty="0" err="1" smtClean="0"/>
              <a:t>Ea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E-&gt; </a:t>
            </a:r>
            <a:r>
              <a:rPr lang="en-US" dirty="0" err="1" smtClean="0"/>
              <a:t>aE</a:t>
            </a:r>
            <a:r>
              <a:rPr lang="en-US" dirty="0" smtClean="0"/>
              <a:t> | 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038600" cy="496824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Solution 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S-&gt; </a:t>
            </a:r>
            <a:r>
              <a:rPr lang="en-US" dirty="0" err="1" smtClean="0"/>
              <a:t>aA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A-&gt; </a:t>
            </a:r>
            <a:r>
              <a:rPr lang="en-US" dirty="0" err="1" smtClean="0"/>
              <a:t>aA</a:t>
            </a:r>
            <a:r>
              <a:rPr lang="en-US" dirty="0" smtClean="0"/>
              <a:t> </a:t>
            </a:r>
            <a:r>
              <a:rPr lang="en-US" dirty="0"/>
              <a:t>| </a:t>
            </a:r>
            <a:r>
              <a:rPr lang="en-US" dirty="0" smtClean="0"/>
              <a:t>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03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62000"/>
            <a:ext cx="4038600" cy="559292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Example 13 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S-&gt; AB | CA</a:t>
            </a:r>
          </a:p>
          <a:p>
            <a:pPr marL="0" indent="0">
              <a:buNone/>
            </a:pPr>
            <a:r>
              <a:rPr lang="en-US" dirty="0" smtClean="0"/>
              <a:t>A-&gt; a</a:t>
            </a:r>
          </a:p>
          <a:p>
            <a:pPr marL="0" indent="0">
              <a:buNone/>
            </a:pPr>
            <a:r>
              <a:rPr lang="en-US" dirty="0"/>
              <a:t>B</a:t>
            </a:r>
            <a:r>
              <a:rPr lang="en-US" dirty="0" smtClean="0"/>
              <a:t>-&gt; BC | AB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 -&gt; </a:t>
            </a:r>
            <a:r>
              <a:rPr lang="en-US" dirty="0" err="1" smtClean="0"/>
              <a:t>aB</a:t>
            </a:r>
            <a:r>
              <a:rPr lang="en-US" dirty="0" smtClean="0"/>
              <a:t> | b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038600" cy="496824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Solution 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S-&gt; C</a:t>
            </a:r>
            <a:r>
              <a:rPr lang="en-US" dirty="0" smtClean="0"/>
              <a:t>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A-&gt; </a:t>
            </a:r>
            <a:r>
              <a:rPr lang="en-US" dirty="0" smtClean="0"/>
              <a:t> a</a:t>
            </a:r>
          </a:p>
          <a:p>
            <a:pPr marL="0" indent="0">
              <a:buNone/>
            </a:pPr>
            <a:r>
              <a:rPr lang="en-US" dirty="0" smtClean="0"/>
              <a:t>C-&gt;a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75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62000"/>
            <a:ext cx="4038600" cy="559292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Example 14 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S-&gt; </a:t>
            </a:r>
            <a:r>
              <a:rPr lang="en-US" dirty="0" err="1" smtClean="0"/>
              <a:t>aA</a:t>
            </a:r>
            <a:r>
              <a:rPr lang="en-US" dirty="0" smtClean="0"/>
              <a:t> | a | Bb | CC</a:t>
            </a:r>
          </a:p>
          <a:p>
            <a:pPr marL="0" indent="0">
              <a:buNone/>
            </a:pPr>
            <a:r>
              <a:rPr lang="en-US" dirty="0" smtClean="0"/>
              <a:t>A-&gt; </a:t>
            </a:r>
            <a:r>
              <a:rPr lang="en-US" dirty="0" err="1" smtClean="0"/>
              <a:t>aB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B</a:t>
            </a:r>
            <a:r>
              <a:rPr lang="en-US" dirty="0" smtClean="0"/>
              <a:t>-&gt; a | </a:t>
            </a:r>
            <a:r>
              <a:rPr lang="en-US" dirty="0" err="1" smtClean="0"/>
              <a:t>Aa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 -&gt; </a:t>
            </a:r>
            <a:r>
              <a:rPr lang="en-US" dirty="0" err="1" smtClean="0"/>
              <a:t>cCD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D-&gt; </a:t>
            </a:r>
            <a:r>
              <a:rPr lang="en-US" dirty="0" err="1" smtClean="0"/>
              <a:t>ddd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038600" cy="496824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Solution 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S-&gt; </a:t>
            </a:r>
            <a:r>
              <a:rPr lang="en-US" dirty="0" err="1" smtClean="0"/>
              <a:t>aA</a:t>
            </a:r>
            <a:r>
              <a:rPr lang="en-US" dirty="0" smtClean="0"/>
              <a:t> | a | Bb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A-&gt; </a:t>
            </a:r>
            <a:r>
              <a:rPr lang="en-US" dirty="0" smtClean="0"/>
              <a:t> </a:t>
            </a:r>
            <a:r>
              <a:rPr lang="en-US" dirty="0" err="1" smtClean="0"/>
              <a:t>aB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B</a:t>
            </a:r>
            <a:r>
              <a:rPr lang="en-US" dirty="0" smtClean="0"/>
              <a:t>-&gt; a | </a:t>
            </a:r>
            <a:r>
              <a:rPr lang="en-US" smtClean="0"/>
              <a:t>Aa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75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In a CFG, may it happen that all the production rules are not needed for derivation of strings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Elimination of such strings is called </a:t>
            </a:r>
            <a:r>
              <a:rPr lang="en-US" sz="2400" b="1" dirty="0" smtClean="0"/>
              <a:t>“Simplification of CFG”</a:t>
            </a:r>
          </a:p>
          <a:p>
            <a:pPr algn="just"/>
            <a:endParaRPr lang="en-US" sz="2400" b="1" dirty="0"/>
          </a:p>
          <a:p>
            <a:pPr algn="just"/>
            <a:r>
              <a:rPr lang="en-US" sz="2400" b="1" dirty="0" smtClean="0"/>
              <a:t>By Simplifying, we remove all the unnecessary, redundant productions while keeping the transformed grammar equivalent to the original one.</a:t>
            </a:r>
          </a:p>
          <a:p>
            <a:pPr algn="just"/>
            <a:endParaRPr lang="en-US" sz="2400" b="1" dirty="0"/>
          </a:p>
          <a:p>
            <a:pPr algn="just"/>
            <a:r>
              <a:rPr lang="en-US" sz="2400" dirty="0" smtClean="0"/>
              <a:t>Simplified form can remove ambiguity and improve G</a:t>
            </a:r>
          </a:p>
          <a:p>
            <a:pPr algn="just"/>
            <a:endParaRPr lang="en-US" sz="2400" b="1" dirty="0"/>
          </a:p>
          <a:p>
            <a:pPr algn="just"/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09129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The properties of reduced grammar are given below:</a:t>
            </a:r>
          </a:p>
          <a:p>
            <a:pPr lvl="1"/>
            <a:endParaRPr lang="en-US" b="1" dirty="0" smtClean="0"/>
          </a:p>
          <a:p>
            <a:pPr lvl="1"/>
            <a:r>
              <a:rPr lang="en-US" dirty="0" smtClean="0"/>
              <a:t>Each </a:t>
            </a:r>
            <a:r>
              <a:rPr lang="en-US" dirty="0"/>
              <a:t>variable (i.e. non-terminal) and each terminal of G appears in the derivation of some word in L</a:t>
            </a:r>
            <a:r>
              <a:rPr lang="en-US" dirty="0" smtClean="0"/>
              <a:t>.</a:t>
            </a:r>
          </a:p>
          <a:p>
            <a:pPr lvl="2"/>
            <a:r>
              <a:rPr lang="en-US" b="1" dirty="0" smtClean="0"/>
              <a:t>Useless Symbols</a:t>
            </a:r>
            <a:endParaRPr lang="en-US" b="1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There </a:t>
            </a:r>
            <a:r>
              <a:rPr lang="en-US" dirty="0"/>
              <a:t>should not be any production as X → Y where X and Y are non-terminal</a:t>
            </a:r>
            <a:r>
              <a:rPr lang="en-US" dirty="0" smtClean="0"/>
              <a:t>.</a:t>
            </a:r>
          </a:p>
          <a:p>
            <a:pPr lvl="2"/>
            <a:r>
              <a:rPr lang="en-US" b="1" dirty="0" smtClean="0"/>
              <a:t>Unit Productions</a:t>
            </a:r>
            <a:endParaRPr lang="en-US" b="1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ε is not in the language L </a:t>
            </a:r>
            <a:r>
              <a:rPr lang="en-US" dirty="0" smtClean="0"/>
              <a:t>then </a:t>
            </a:r>
            <a:r>
              <a:rPr lang="en-US" dirty="0"/>
              <a:t>the production X → ε  </a:t>
            </a:r>
            <a:r>
              <a:rPr lang="en-US" dirty="0" smtClean="0"/>
              <a:t> </a:t>
            </a:r>
            <a:r>
              <a:rPr lang="en-US" dirty="0"/>
              <a:t>need </a:t>
            </a:r>
            <a:r>
              <a:rPr lang="en-US" dirty="0" smtClean="0"/>
              <a:t>not be there </a:t>
            </a:r>
            <a:r>
              <a:rPr lang="en-US" dirty="0" smtClean="0"/>
              <a:t>.</a:t>
            </a:r>
          </a:p>
          <a:p>
            <a:pPr lvl="2"/>
            <a:r>
              <a:rPr lang="en-US" b="1" dirty="0" smtClean="0"/>
              <a:t>Null Productions </a:t>
            </a:r>
            <a:endParaRPr lang="en-US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374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Three ways to Simplify </a:t>
            </a:r>
            <a:r>
              <a:rPr lang="en-US" sz="3200" b="1" smtClean="0"/>
              <a:t>the Grammar :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8305800" cy="4267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334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 1. Removal </a:t>
            </a:r>
            <a:r>
              <a:rPr lang="en-IN" sz="3200" b="1" dirty="0"/>
              <a:t>of Useless </a:t>
            </a:r>
            <a:r>
              <a:rPr lang="en-IN" sz="3200" b="1" dirty="0" smtClean="0"/>
              <a:t>Symbols : </a:t>
            </a:r>
            <a:r>
              <a:rPr lang="en-IN" sz="3200" b="1" dirty="0"/>
              <a:t/>
            </a:r>
            <a:br>
              <a:rPr lang="en-IN" sz="3200" b="1" dirty="0"/>
            </a:br>
            <a:endParaRPr lang="en-IN" sz="3200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1" dirty="0" smtClean="0"/>
              <a:t>Useful Symbol (NT) :  </a:t>
            </a:r>
          </a:p>
          <a:p>
            <a:pPr lvl="1" algn="just"/>
            <a:r>
              <a:rPr lang="en-US" dirty="0" smtClean="0"/>
              <a:t>Appears on the LHS  of the production rule</a:t>
            </a:r>
          </a:p>
          <a:p>
            <a:pPr lvl="1" algn="just"/>
            <a:r>
              <a:rPr lang="en-US" dirty="0" smtClean="0"/>
              <a:t>It generates some terminal symbol</a:t>
            </a:r>
          </a:p>
          <a:p>
            <a:pPr lvl="3" algn="just"/>
            <a:r>
              <a:rPr lang="en-US" sz="2200" b="1" dirty="0" smtClean="0"/>
              <a:t>P =&gt;* a</a:t>
            </a:r>
            <a:endParaRPr lang="en-IN" sz="2200" b="1" dirty="0" smtClean="0"/>
          </a:p>
          <a:p>
            <a:pPr algn="just"/>
            <a:r>
              <a:rPr lang="en-US" b="1" dirty="0" smtClean="0"/>
              <a:t>Useless Symbol :</a:t>
            </a:r>
          </a:p>
          <a:p>
            <a:pPr lvl="1" algn="just"/>
            <a:r>
              <a:rPr lang="en-US" dirty="0" smtClean="0"/>
              <a:t>It </a:t>
            </a:r>
            <a:r>
              <a:rPr lang="en-US" dirty="0"/>
              <a:t>does not appear on the right-hand side of the production rule </a:t>
            </a:r>
            <a:r>
              <a:rPr lang="en-US" dirty="0" smtClean="0"/>
              <a:t>(It is not reachable from the start symbol)</a:t>
            </a:r>
          </a:p>
          <a:p>
            <a:pPr lvl="1" algn="just"/>
            <a:r>
              <a:rPr lang="en-US" dirty="0"/>
              <a:t>It is not live (It doesn’t derive a string </a:t>
            </a:r>
            <a:r>
              <a:rPr lang="en-US" dirty="0" smtClean="0"/>
              <a:t>)</a:t>
            </a:r>
          </a:p>
          <a:p>
            <a:pPr algn="just"/>
            <a:endParaRPr lang="en-US" dirty="0"/>
          </a:p>
          <a:p>
            <a:pPr algn="just"/>
            <a:r>
              <a:rPr lang="en-US" b="1" dirty="0" smtClean="0"/>
              <a:t>A production rule is Useless if it involves any Useless Symbols </a:t>
            </a:r>
            <a:endParaRPr lang="en-US" b="1" dirty="0"/>
          </a:p>
          <a:p>
            <a:pPr marL="393192" lvl="1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322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Steps For reduction of a given grammar G:</a:t>
            </a:r>
            <a:br>
              <a:rPr lang="en-US" sz="3200" b="1" dirty="0"/>
            </a:b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80110" lvl="1" indent="-514350" algn="just">
              <a:buFont typeface="+mj-lt"/>
              <a:buAutoNum type="arabicPeriod"/>
            </a:pPr>
            <a:r>
              <a:rPr lang="en-US" dirty="0" smtClean="0"/>
              <a:t>Identify </a:t>
            </a:r>
            <a:r>
              <a:rPr lang="en-US" b="1" dirty="0" smtClean="0"/>
              <a:t>Non-generating </a:t>
            </a:r>
            <a:r>
              <a:rPr lang="en-US" b="1" dirty="0"/>
              <a:t>symbols</a:t>
            </a:r>
            <a:r>
              <a:rPr lang="en-US" dirty="0"/>
              <a:t> in the given CFG and eliminate those productions which contains non-generating </a:t>
            </a:r>
            <a:r>
              <a:rPr lang="en-US" dirty="0" smtClean="0"/>
              <a:t>symbols….Symbols not deriving any string</a:t>
            </a:r>
          </a:p>
          <a:p>
            <a:pPr marL="880110" lvl="1" indent="-514350" algn="just">
              <a:buFont typeface="+mj-lt"/>
              <a:buAutoNum type="arabicPeriod"/>
            </a:pPr>
            <a:endParaRPr lang="en-US" dirty="0" smtClean="0"/>
          </a:p>
          <a:p>
            <a:pPr marL="880110" lvl="1" indent="-514350" algn="just">
              <a:buFont typeface="+mj-lt"/>
              <a:buAutoNum type="arabicPeriod"/>
            </a:pPr>
            <a:endParaRPr lang="en-US" dirty="0"/>
          </a:p>
          <a:p>
            <a:pPr marL="880110" lvl="1" indent="-514350" algn="just">
              <a:buFont typeface="+mj-lt"/>
              <a:buAutoNum type="arabicPeriod"/>
            </a:pPr>
            <a:r>
              <a:rPr lang="en-US" dirty="0"/>
              <a:t>Identify </a:t>
            </a:r>
            <a:r>
              <a:rPr lang="en-US" b="1" dirty="0" smtClean="0"/>
              <a:t>Non-reachable </a:t>
            </a:r>
            <a:r>
              <a:rPr lang="en-US" b="1" dirty="0"/>
              <a:t>symbols </a:t>
            </a:r>
            <a:r>
              <a:rPr lang="en-US" dirty="0"/>
              <a:t>and eliminate those productions which contain the non-reachable symbols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607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Context Free Grammars. - ppt video online downloa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64" b="7355"/>
          <a:stretch/>
        </p:blipFill>
        <p:spPr bwMode="auto">
          <a:xfrm>
            <a:off x="-76200" y="516195"/>
            <a:ext cx="9144000" cy="5958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826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715000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Example 1:</a:t>
            </a:r>
            <a:r>
              <a:rPr lang="en-US" sz="1800" dirty="0"/>
              <a:t> </a:t>
            </a:r>
            <a:r>
              <a:rPr lang="en-US" sz="1800" b="1" dirty="0"/>
              <a:t>Remove the useless symbol from the given context free grammar:</a:t>
            </a:r>
            <a:br>
              <a:rPr lang="en-US" sz="1800" b="1" dirty="0"/>
            </a:br>
            <a:r>
              <a:rPr lang="en-US" sz="1800" dirty="0" smtClean="0"/>
              <a:t>		S </a:t>
            </a:r>
            <a:r>
              <a:rPr lang="en-US" sz="1800" dirty="0"/>
              <a:t>-&gt; </a:t>
            </a:r>
            <a:r>
              <a:rPr lang="en-US" sz="1800" dirty="0" err="1"/>
              <a:t>aB</a:t>
            </a:r>
            <a:r>
              <a:rPr lang="en-US" sz="1800" dirty="0"/>
              <a:t> / </a:t>
            </a:r>
            <a:r>
              <a:rPr lang="en-US" sz="1800" dirty="0" err="1"/>
              <a:t>bX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		A </a:t>
            </a:r>
            <a:r>
              <a:rPr lang="en-US" sz="1800" dirty="0"/>
              <a:t>-&gt; Bad / </a:t>
            </a:r>
            <a:r>
              <a:rPr lang="en-US" sz="1800" dirty="0" err="1"/>
              <a:t>bSX</a:t>
            </a:r>
            <a:r>
              <a:rPr lang="en-US" sz="1800" dirty="0"/>
              <a:t> / a</a:t>
            </a:r>
            <a:br>
              <a:rPr lang="en-US" sz="1800" dirty="0"/>
            </a:br>
            <a:r>
              <a:rPr lang="en-US" sz="1800" dirty="0" smtClean="0"/>
              <a:t>		B </a:t>
            </a:r>
            <a:r>
              <a:rPr lang="en-US" sz="1800" dirty="0"/>
              <a:t>-&gt; </a:t>
            </a:r>
            <a:r>
              <a:rPr lang="en-US" sz="1800" dirty="0" err="1"/>
              <a:t>aSB</a:t>
            </a:r>
            <a:r>
              <a:rPr lang="en-US" sz="1800" dirty="0"/>
              <a:t> / </a:t>
            </a:r>
            <a:r>
              <a:rPr lang="en-US" sz="1800" dirty="0" err="1"/>
              <a:t>bBX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		X </a:t>
            </a:r>
            <a:r>
              <a:rPr lang="en-US" sz="1800" dirty="0"/>
              <a:t>-&gt; SBD / </a:t>
            </a:r>
            <a:r>
              <a:rPr lang="en-US" sz="1800" dirty="0" err="1"/>
              <a:t>aBx</a:t>
            </a:r>
            <a:r>
              <a:rPr lang="en-US" sz="1800" dirty="0"/>
              <a:t> / ad</a:t>
            </a:r>
            <a:br>
              <a:rPr lang="en-US" sz="1800" dirty="0"/>
            </a:br>
            <a:r>
              <a:rPr lang="en-US" sz="1800" b="1" dirty="0"/>
              <a:t>Solution: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 smtClean="0"/>
          </a:p>
          <a:p>
            <a:r>
              <a:rPr lang="en-US" sz="1800" dirty="0" smtClean="0"/>
              <a:t>A </a:t>
            </a:r>
            <a:r>
              <a:rPr lang="en-US" sz="1800" dirty="0"/>
              <a:t>and X directly derive string of terminals a and ad, hence they are useful.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Since </a:t>
            </a:r>
            <a:r>
              <a:rPr lang="en-US" sz="1800" dirty="0"/>
              <a:t>X is a useful symbol so S is also a useful symbol as S -&gt; </a:t>
            </a:r>
            <a:r>
              <a:rPr lang="en-US" sz="1800" dirty="0" err="1"/>
              <a:t>bX.</a:t>
            </a:r>
            <a:r>
              <a:rPr lang="en-US" sz="1800" dirty="0"/>
              <a:t>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But </a:t>
            </a:r>
            <a:r>
              <a:rPr lang="en-US" sz="1800" dirty="0"/>
              <a:t>B does not derive any string w </a:t>
            </a:r>
            <a:r>
              <a:rPr lang="en-US" sz="1800" dirty="0" smtClean="0"/>
              <a:t>…</a:t>
            </a:r>
            <a:r>
              <a:rPr lang="en-US" sz="1800" dirty="0"/>
              <a:t> so clearly B is a </a:t>
            </a:r>
            <a:r>
              <a:rPr lang="en-US" sz="1800" dirty="0" smtClean="0"/>
              <a:t>non-   generating </a:t>
            </a:r>
            <a:r>
              <a:rPr lang="en-US" sz="1800" dirty="0"/>
              <a:t>symbol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So </a:t>
            </a:r>
            <a:r>
              <a:rPr lang="en-US" sz="1800" dirty="0"/>
              <a:t>eliminating those productions with B in them we get</a:t>
            </a:r>
            <a:br>
              <a:rPr lang="en-US" sz="1800" dirty="0"/>
            </a:br>
            <a:r>
              <a:rPr lang="en-US" sz="1800" dirty="0" smtClean="0"/>
              <a:t>		S </a:t>
            </a:r>
            <a:r>
              <a:rPr lang="en-US" sz="1800" dirty="0"/>
              <a:t>-&gt; </a:t>
            </a:r>
            <a:r>
              <a:rPr lang="en-US" sz="1800" dirty="0" err="1"/>
              <a:t>bX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		A </a:t>
            </a:r>
            <a:r>
              <a:rPr lang="en-US" sz="1800" dirty="0"/>
              <a:t>-&gt; </a:t>
            </a:r>
            <a:r>
              <a:rPr lang="en-US" sz="1800" dirty="0" err="1"/>
              <a:t>bSX</a:t>
            </a:r>
            <a:r>
              <a:rPr lang="en-US" sz="1800" dirty="0"/>
              <a:t> / a</a:t>
            </a:r>
            <a:br>
              <a:rPr lang="en-US" sz="1800" dirty="0"/>
            </a:br>
            <a:r>
              <a:rPr lang="en-US" sz="1800" dirty="0" smtClean="0"/>
              <a:t>		X </a:t>
            </a:r>
            <a:r>
              <a:rPr lang="en-US" sz="1800" dirty="0"/>
              <a:t>-&gt; ad</a:t>
            </a:r>
            <a:br>
              <a:rPr lang="en-US" sz="1800" dirty="0"/>
            </a:b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In </a:t>
            </a:r>
            <a:r>
              <a:rPr lang="en-US" sz="1800" dirty="0"/>
              <a:t>the reduced grammar A is a non-reachable symbol so we remove it and the final grammar after elimination of the useless symbols is</a:t>
            </a:r>
            <a:br>
              <a:rPr lang="en-US" sz="1800" dirty="0"/>
            </a:br>
            <a:r>
              <a:rPr lang="en-US" sz="1800" dirty="0" smtClean="0"/>
              <a:t>			</a:t>
            </a:r>
            <a:r>
              <a:rPr lang="en-US" sz="1800" b="1" dirty="0" smtClean="0"/>
              <a:t>S </a:t>
            </a:r>
            <a:r>
              <a:rPr lang="en-US" sz="1800" b="1" dirty="0"/>
              <a:t>-&gt; </a:t>
            </a:r>
            <a:r>
              <a:rPr lang="en-US" sz="1800" b="1" dirty="0" err="1"/>
              <a:t>bX</a:t>
            </a: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 smtClean="0"/>
              <a:t>			X </a:t>
            </a:r>
            <a:r>
              <a:rPr lang="en-US" sz="1800" b="1" dirty="0"/>
              <a:t>-&gt; ad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372190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194</TotalTime>
  <Words>861</Words>
  <Application>Microsoft Office PowerPoint</Application>
  <PresentationFormat>On-screen Show (4:3)</PresentationFormat>
  <Paragraphs>225</Paragraphs>
  <Slides>23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Flow</vt:lpstr>
      <vt:lpstr>Simplification of CFG</vt:lpstr>
      <vt:lpstr>Simplification of CFG :</vt:lpstr>
      <vt:lpstr>PowerPoint Presentation</vt:lpstr>
      <vt:lpstr>PowerPoint Presentation</vt:lpstr>
      <vt:lpstr>Three ways to Simplify the Grammar :</vt:lpstr>
      <vt:lpstr> 1. Removal of Useless Symbols :  </vt:lpstr>
      <vt:lpstr>Steps For reduction of a given grammar G: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Simplification of CFG</dc:title>
  <dc:creator>abc</dc:creator>
  <cp:lastModifiedBy>abc</cp:lastModifiedBy>
  <cp:revision>67</cp:revision>
  <dcterms:created xsi:type="dcterms:W3CDTF">2020-09-08T01:01:13Z</dcterms:created>
  <dcterms:modified xsi:type="dcterms:W3CDTF">2021-09-17T04:31:23Z</dcterms:modified>
</cp:coreProperties>
</file>