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313" r:id="rId4"/>
    <p:sldId id="308" r:id="rId5"/>
    <p:sldId id="302" r:id="rId6"/>
    <p:sldId id="315" r:id="rId7"/>
    <p:sldId id="326" r:id="rId8"/>
    <p:sldId id="303" r:id="rId9"/>
    <p:sldId id="304" r:id="rId10"/>
    <p:sldId id="305" r:id="rId11"/>
    <p:sldId id="306" r:id="rId12"/>
    <p:sldId id="327" r:id="rId13"/>
    <p:sldId id="328" r:id="rId14"/>
    <p:sldId id="309" r:id="rId15"/>
    <p:sldId id="2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wmf"/><Relationship Id="rId1" Type="http://schemas.openxmlformats.org/officeDocument/2006/relationships/image" Target="../media/image4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8.wmf"/><Relationship Id="rId7" Type="http://schemas.openxmlformats.org/officeDocument/2006/relationships/image" Target="../media/image13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6.wmf"/><Relationship Id="rId9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B3620-3898-49DE-9D49-E7CF48E12CFA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CDB0A-065E-4DB9-80BC-718237ADC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45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CDB0A-065E-4DB9-80BC-718237ADC8F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76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23075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453364"/>
      </p:ext>
    </p:extLst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17448"/>
      </p:ext>
    </p:extLst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22148"/>
      </p:ext>
    </p:extLst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38320"/>
      </p:ext>
    </p:extLst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37859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48272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27478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600168"/>
      </p:ext>
    </p:extLst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25924"/>
      </p:ext>
    </p:extLst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463537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08B669-2E39-44CD-9CF3-C162290F3BC2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6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1.wmf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6.bin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24.bin"/><Relationship Id="rId14" Type="http://schemas.openxmlformats.org/officeDocument/2006/relationships/oleObject" Target="../embeddings/oleObject27.bin"/><Relationship Id="rId22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6.bin"/><Relationship Id="rId18" Type="http://schemas.openxmlformats.org/officeDocument/2006/relationships/oleObject" Target="../embeddings/oleObject19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4.wmf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20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Turing Machines-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 smtClean="0"/>
              <a:t>Introduction  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 </a:t>
            </a:r>
          </a:p>
          <a:p>
            <a:endParaRPr lang="en-US" sz="3200" b="1" dirty="0"/>
          </a:p>
          <a:p>
            <a:r>
              <a:rPr lang="en-US" sz="3200" b="1" dirty="0" smtClean="0"/>
              <a:t>-- </a:t>
            </a:r>
            <a:r>
              <a:rPr lang="en-US" sz="3200" b="1" dirty="0" err="1" smtClean="0"/>
              <a:t>Sakshi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Surve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7826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Line 2"/>
          <p:cNvSpPr>
            <a:spLocks noChangeShapeType="1"/>
          </p:cNvSpPr>
          <p:nvPr/>
        </p:nvSpPr>
        <p:spPr bwMode="auto">
          <a:xfrm>
            <a:off x="381000" y="838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4755" name="Line 3"/>
          <p:cNvSpPr>
            <a:spLocks noChangeShapeType="1"/>
          </p:cNvSpPr>
          <p:nvPr/>
        </p:nvSpPr>
        <p:spPr bwMode="auto">
          <a:xfrm>
            <a:off x="381000" y="1524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4756" name="Line 4"/>
          <p:cNvSpPr>
            <a:spLocks noChangeShapeType="1"/>
          </p:cNvSpPr>
          <p:nvPr/>
        </p:nvSpPr>
        <p:spPr bwMode="auto">
          <a:xfrm>
            <a:off x="175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4757" name="Line 5"/>
          <p:cNvSpPr>
            <a:spLocks noChangeShapeType="1"/>
          </p:cNvSpPr>
          <p:nvPr/>
        </p:nvSpPr>
        <p:spPr bwMode="auto">
          <a:xfrm>
            <a:off x="236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4758" name="Line 6"/>
          <p:cNvSpPr>
            <a:spLocks noChangeShapeType="1"/>
          </p:cNvSpPr>
          <p:nvPr/>
        </p:nvSpPr>
        <p:spPr bwMode="auto">
          <a:xfrm>
            <a:off x="2971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4759" name="Line 7"/>
          <p:cNvSpPr>
            <a:spLocks noChangeShapeType="1"/>
          </p:cNvSpPr>
          <p:nvPr/>
        </p:nvSpPr>
        <p:spPr bwMode="auto">
          <a:xfrm>
            <a:off x="3581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4760" name="Line 8"/>
          <p:cNvSpPr>
            <a:spLocks noChangeShapeType="1"/>
          </p:cNvSpPr>
          <p:nvPr/>
        </p:nvSpPr>
        <p:spPr bwMode="auto">
          <a:xfrm>
            <a:off x="4191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4761" name="Line 9"/>
          <p:cNvSpPr>
            <a:spLocks noChangeShapeType="1"/>
          </p:cNvSpPr>
          <p:nvPr/>
        </p:nvSpPr>
        <p:spPr bwMode="auto">
          <a:xfrm>
            <a:off x="4800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4762" name="Line 10"/>
          <p:cNvSpPr>
            <a:spLocks noChangeShapeType="1"/>
          </p:cNvSpPr>
          <p:nvPr/>
        </p:nvSpPr>
        <p:spPr bwMode="auto">
          <a:xfrm>
            <a:off x="5410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4763" name="Line 11"/>
          <p:cNvSpPr>
            <a:spLocks noChangeShapeType="1"/>
          </p:cNvSpPr>
          <p:nvPr/>
        </p:nvSpPr>
        <p:spPr bwMode="auto">
          <a:xfrm>
            <a:off x="6019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4764" name="Line 12"/>
          <p:cNvSpPr>
            <a:spLocks noChangeShapeType="1"/>
          </p:cNvSpPr>
          <p:nvPr/>
        </p:nvSpPr>
        <p:spPr bwMode="auto">
          <a:xfrm>
            <a:off x="6629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4765" name="Line 13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4766" name="Text Box 14"/>
          <p:cNvSpPr txBox="1">
            <a:spLocks noChangeArrowheads="1"/>
          </p:cNvSpPr>
          <p:nvPr/>
        </p:nvSpPr>
        <p:spPr bwMode="auto">
          <a:xfrm>
            <a:off x="7772400" y="762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4767" name="Text Box 15"/>
          <p:cNvSpPr txBox="1">
            <a:spLocks noChangeArrowheads="1"/>
          </p:cNvSpPr>
          <p:nvPr/>
        </p:nvSpPr>
        <p:spPr bwMode="auto">
          <a:xfrm>
            <a:off x="685800" y="762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4768" name="Line 16"/>
          <p:cNvSpPr>
            <a:spLocks noChangeShapeType="1"/>
          </p:cNvSpPr>
          <p:nvPr/>
        </p:nvSpPr>
        <p:spPr bwMode="auto">
          <a:xfrm flipV="1">
            <a:off x="3886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4769" name="Text Box 17"/>
          <p:cNvSpPr txBox="1">
            <a:spLocks noChangeArrowheads="1"/>
          </p:cNvSpPr>
          <p:nvPr/>
        </p:nvSpPr>
        <p:spPr bwMode="auto">
          <a:xfrm>
            <a:off x="3505200" y="228600"/>
            <a:ext cx="9543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714770" name="Object 18"/>
          <p:cNvGraphicFramePr>
            <a:graphicFrameLocks noChangeAspect="1"/>
          </p:cNvGraphicFramePr>
          <p:nvPr/>
        </p:nvGraphicFramePr>
        <p:xfrm>
          <a:off x="3124200" y="106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06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71" name="Object 19"/>
          <p:cNvGraphicFramePr>
            <a:graphicFrameLocks noChangeAspect="1"/>
          </p:cNvGraphicFramePr>
          <p:nvPr/>
        </p:nvGraphicFramePr>
        <p:xfrm>
          <a:off x="3810000" y="99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90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72" name="Object 20"/>
          <p:cNvGraphicFramePr>
            <a:graphicFrameLocks noChangeAspect="1"/>
          </p:cNvGraphicFramePr>
          <p:nvPr/>
        </p:nvGraphicFramePr>
        <p:xfrm>
          <a:off x="4343400" y="10112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" name="Equation" r:id="rId7" imgW="266400" imgH="393480" progId="Equation.3">
                  <p:embed/>
                </p:oleObj>
              </mc:Choice>
              <mc:Fallback>
                <p:oleObj name="Equation" r:id="rId7" imgW="266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01123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73" name="Object 21"/>
          <p:cNvGraphicFramePr>
            <a:graphicFrameLocks noChangeAspect="1"/>
          </p:cNvGraphicFramePr>
          <p:nvPr/>
        </p:nvGraphicFramePr>
        <p:xfrm>
          <a:off x="4953000" y="1066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" name="Equation" r:id="rId9" imgW="241200" imgH="279360" progId="Equation.3">
                  <p:embed/>
                </p:oleObj>
              </mc:Choice>
              <mc:Fallback>
                <p:oleObj name="Equation" r:id="rId9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066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74" name="Line 22"/>
          <p:cNvSpPr>
            <a:spLocks noChangeShapeType="1"/>
          </p:cNvSpPr>
          <p:nvPr/>
        </p:nvSpPr>
        <p:spPr bwMode="auto">
          <a:xfrm>
            <a:off x="304800" y="3352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4775" name="Line 23"/>
          <p:cNvSpPr>
            <a:spLocks noChangeShapeType="1"/>
          </p:cNvSpPr>
          <p:nvPr/>
        </p:nvSpPr>
        <p:spPr bwMode="auto">
          <a:xfrm>
            <a:off x="304800" y="4038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4776" name="Line 24"/>
          <p:cNvSpPr>
            <a:spLocks noChangeShapeType="1"/>
          </p:cNvSpPr>
          <p:nvPr/>
        </p:nvSpPr>
        <p:spPr bwMode="auto">
          <a:xfrm>
            <a:off x="1676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4777" name="Line 25"/>
          <p:cNvSpPr>
            <a:spLocks noChangeShapeType="1"/>
          </p:cNvSpPr>
          <p:nvPr/>
        </p:nvSpPr>
        <p:spPr bwMode="auto">
          <a:xfrm>
            <a:off x="2286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4778" name="Line 26"/>
          <p:cNvSpPr>
            <a:spLocks noChangeShapeType="1"/>
          </p:cNvSpPr>
          <p:nvPr/>
        </p:nvSpPr>
        <p:spPr bwMode="auto">
          <a:xfrm>
            <a:off x="28956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4779" name="Line 27"/>
          <p:cNvSpPr>
            <a:spLocks noChangeShapeType="1"/>
          </p:cNvSpPr>
          <p:nvPr/>
        </p:nvSpPr>
        <p:spPr bwMode="auto">
          <a:xfrm>
            <a:off x="35052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4780" name="Line 28"/>
          <p:cNvSpPr>
            <a:spLocks noChangeShapeType="1"/>
          </p:cNvSpPr>
          <p:nvPr/>
        </p:nvSpPr>
        <p:spPr bwMode="auto">
          <a:xfrm>
            <a:off x="4114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4781" name="Line 29"/>
          <p:cNvSpPr>
            <a:spLocks noChangeShapeType="1"/>
          </p:cNvSpPr>
          <p:nvPr/>
        </p:nvSpPr>
        <p:spPr bwMode="auto">
          <a:xfrm>
            <a:off x="4724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4782" name="Line 30"/>
          <p:cNvSpPr>
            <a:spLocks noChangeShapeType="1"/>
          </p:cNvSpPr>
          <p:nvPr/>
        </p:nvSpPr>
        <p:spPr bwMode="auto">
          <a:xfrm>
            <a:off x="5334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4783" name="Line 31"/>
          <p:cNvSpPr>
            <a:spLocks noChangeShapeType="1"/>
          </p:cNvSpPr>
          <p:nvPr/>
        </p:nvSpPr>
        <p:spPr bwMode="auto">
          <a:xfrm>
            <a:off x="59436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4784" name="Line 32"/>
          <p:cNvSpPr>
            <a:spLocks noChangeShapeType="1"/>
          </p:cNvSpPr>
          <p:nvPr/>
        </p:nvSpPr>
        <p:spPr bwMode="auto">
          <a:xfrm>
            <a:off x="65532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4785" name="Line 33"/>
          <p:cNvSpPr>
            <a:spLocks noChangeShapeType="1"/>
          </p:cNvSpPr>
          <p:nvPr/>
        </p:nvSpPr>
        <p:spPr bwMode="auto">
          <a:xfrm>
            <a:off x="7162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4786" name="Text Box 34"/>
          <p:cNvSpPr txBox="1">
            <a:spLocks noChangeArrowheads="1"/>
          </p:cNvSpPr>
          <p:nvPr/>
        </p:nvSpPr>
        <p:spPr bwMode="auto">
          <a:xfrm>
            <a:off x="7696200" y="3276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4787" name="Text Box 35"/>
          <p:cNvSpPr txBox="1">
            <a:spLocks noChangeArrowheads="1"/>
          </p:cNvSpPr>
          <p:nvPr/>
        </p:nvSpPr>
        <p:spPr bwMode="auto">
          <a:xfrm>
            <a:off x="609600" y="3276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4788" name="Line 36"/>
          <p:cNvSpPr>
            <a:spLocks noChangeShapeType="1"/>
          </p:cNvSpPr>
          <p:nvPr/>
        </p:nvSpPr>
        <p:spPr bwMode="auto">
          <a:xfrm flipV="1">
            <a:off x="44196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4789" name="Text Box 37"/>
          <p:cNvSpPr txBox="1">
            <a:spLocks noChangeArrowheads="1"/>
          </p:cNvSpPr>
          <p:nvPr/>
        </p:nvSpPr>
        <p:spPr bwMode="auto">
          <a:xfrm>
            <a:off x="3429000" y="2743200"/>
            <a:ext cx="9864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39933"/>
                </a:solidFill>
              </a:rPr>
              <a:t>Time </a:t>
            </a:r>
            <a:r>
              <a:rPr lang="en-US" sz="2000" b="1" dirty="0" smtClean="0">
                <a:solidFill>
                  <a:srgbClr val="339933"/>
                </a:solidFill>
              </a:rPr>
              <a:t>2</a:t>
            </a:r>
            <a:endParaRPr lang="en-US" sz="2000" b="1" dirty="0">
              <a:solidFill>
                <a:srgbClr val="339933"/>
              </a:solidFill>
            </a:endParaRPr>
          </a:p>
        </p:txBody>
      </p:sp>
      <p:graphicFrame>
        <p:nvGraphicFramePr>
          <p:cNvPr id="714790" name="Object 38"/>
          <p:cNvGraphicFramePr>
            <a:graphicFrameLocks noChangeAspect="1"/>
          </p:cNvGraphicFramePr>
          <p:nvPr/>
        </p:nvGraphicFramePr>
        <p:xfrm>
          <a:off x="3124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91" name="Object 39"/>
          <p:cNvGraphicFramePr>
            <a:graphicFrameLocks noChangeAspect="1"/>
          </p:cNvGraphicFramePr>
          <p:nvPr/>
        </p:nvGraphicFramePr>
        <p:xfrm>
          <a:off x="4343400" y="35258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" name="Equation" r:id="rId12" imgW="266400" imgH="393480" progId="Equation.3">
                  <p:embed/>
                </p:oleObj>
              </mc:Choice>
              <mc:Fallback>
                <p:oleObj name="Equation" r:id="rId12" imgW="266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2583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92" name="Object 40"/>
          <p:cNvGraphicFramePr>
            <a:graphicFrameLocks noChangeAspect="1"/>
          </p:cNvGraphicFramePr>
          <p:nvPr/>
        </p:nvGraphicFramePr>
        <p:xfrm>
          <a:off x="4953000" y="3581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" name="Equation" r:id="rId14" imgW="241200" imgH="279360" progId="Equation.3">
                  <p:embed/>
                </p:oleObj>
              </mc:Choice>
              <mc:Fallback>
                <p:oleObj name="Equation" r:id="rId14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81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9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986480"/>
              </p:ext>
            </p:extLst>
          </p:nvPr>
        </p:nvGraphicFramePr>
        <p:xfrm>
          <a:off x="3706813" y="3535363"/>
          <a:ext cx="40798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" name="Equation" r:id="rId15" imgW="152280" imgH="177480" progId="Equation.3">
                  <p:embed/>
                </p:oleObj>
              </mc:Choice>
              <mc:Fallback>
                <p:oleObj name="Equation" r:id="rId15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3535363"/>
                        <a:ext cx="407987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94" name="Text Box 42"/>
          <p:cNvSpPr txBox="1">
            <a:spLocks noChangeArrowheads="1"/>
          </p:cNvSpPr>
          <p:nvPr/>
        </p:nvSpPr>
        <p:spPr bwMode="auto">
          <a:xfrm>
            <a:off x="381000" y="4648200"/>
            <a:ext cx="1271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</a:t>
            </a:r>
            <a:r>
              <a:rPr lang="en-US" dirty="0"/>
              <a:t> </a:t>
            </a:r>
            <a:r>
              <a:rPr lang="en-US" dirty="0" smtClean="0"/>
              <a:t>Reads   </a:t>
            </a:r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714795" name="Text Box 43"/>
          <p:cNvSpPr txBox="1">
            <a:spLocks noChangeArrowheads="1"/>
          </p:cNvSpPr>
          <p:nvPr/>
        </p:nvSpPr>
        <p:spPr bwMode="auto">
          <a:xfrm>
            <a:off x="304800" y="5334000"/>
            <a:ext cx="14323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</a:t>
            </a:r>
            <a:r>
              <a:rPr lang="en-US" dirty="0"/>
              <a:t> Writes </a:t>
            </a:r>
            <a:r>
              <a:rPr lang="en-US" dirty="0" smtClean="0"/>
              <a:t>  </a:t>
            </a:r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714798" name="Text Box 46"/>
          <p:cNvSpPr txBox="1">
            <a:spLocks noChangeArrowheads="1"/>
          </p:cNvSpPr>
          <p:nvPr/>
        </p:nvSpPr>
        <p:spPr bwMode="auto">
          <a:xfrm>
            <a:off x="304800" y="6019800"/>
            <a:ext cx="298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3.</a:t>
            </a:r>
            <a:r>
              <a:rPr lang="en-US"/>
              <a:t> Moves Right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102919"/>
              </p:ext>
            </p:extLst>
          </p:nvPr>
        </p:nvGraphicFramePr>
        <p:xfrm>
          <a:off x="3581400" y="2024062"/>
          <a:ext cx="609600" cy="919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" name="Equation" r:id="rId17" imgW="203040" imgH="431640" progId="Equation.3">
                  <p:embed/>
                </p:oleObj>
              </mc:Choice>
              <mc:Fallback>
                <p:oleObj name="Equation" r:id="rId17" imgW="20304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24062"/>
                        <a:ext cx="609600" cy="919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692295"/>
              </p:ext>
            </p:extLst>
          </p:nvPr>
        </p:nvGraphicFramePr>
        <p:xfrm>
          <a:off x="4229100" y="4538662"/>
          <a:ext cx="5334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" name="Equation" r:id="rId19" imgW="177480" imgH="660240" progId="Equation.3">
                  <p:embed/>
                </p:oleObj>
              </mc:Choice>
              <mc:Fallback>
                <p:oleObj name="Equation" r:id="rId19" imgW="177480" imgH="660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4538662"/>
                        <a:ext cx="533400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735"/>
              </p:ext>
            </p:extLst>
          </p:nvPr>
        </p:nvGraphicFramePr>
        <p:xfrm>
          <a:off x="6838950" y="5194300"/>
          <a:ext cx="17145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" name="Equation" r:id="rId21" imgW="571320" imgH="660240" progId="Equation.3">
                  <p:embed/>
                </p:oleObj>
              </mc:Choice>
              <mc:Fallback>
                <p:oleObj name="Equation" r:id="rId21" imgW="571320" imgH="660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50" y="5194300"/>
                        <a:ext cx="1714500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726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Turing Machine performs following three actions before the next interval begins 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Square being read is erased and is replaced by another symbol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internal state is changed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head moves one square left, right or stays at the same position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61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can be summarized in a string of the form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(q0 , a) </a:t>
            </a:r>
            <a:r>
              <a:rPr lang="en-US" dirty="0" smtClean="0">
                <a:sym typeface="Wingdings" pitchFamily="2" charset="2"/>
              </a:rPr>
              <a:t> (q1 , b , L)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Where,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q0 = Current state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a = </a:t>
            </a:r>
            <a:r>
              <a:rPr lang="en-US" dirty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nput symbol read in q0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q1 = Next state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b = symbol ‘a’ has to be replaced with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L = The direction of movement of the </a:t>
            </a:r>
            <a:r>
              <a:rPr lang="en-US" smtClean="0">
                <a:sym typeface="Wingdings" pitchFamily="2" charset="2"/>
              </a:rPr>
              <a:t>tape head 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09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858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2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Representation of a Turing Machine :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15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3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3"/>
          <a:stretch/>
        </p:blipFill>
        <p:spPr bwMode="auto">
          <a:xfrm>
            <a:off x="1066800" y="1317171"/>
            <a:ext cx="7315200" cy="422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89341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TM consists of ….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r>
              <a:rPr lang="en-US" dirty="0" smtClean="0"/>
              <a:t>A head which can read or write a symbol or move to Left or Right or may stay in the same position.</a:t>
            </a:r>
          </a:p>
          <a:p>
            <a:endParaRPr lang="en-US" dirty="0" smtClean="0"/>
          </a:p>
          <a:p>
            <a:r>
              <a:rPr lang="en-US" dirty="0" smtClean="0"/>
              <a:t>An infinite tape on which the symbols can be written.</a:t>
            </a:r>
          </a:p>
          <a:p>
            <a:endParaRPr lang="en-US" dirty="0" smtClean="0"/>
          </a:p>
          <a:p>
            <a:r>
              <a:rPr lang="en-US" dirty="0" smtClean="0"/>
              <a:t>Finite set of symbols </a:t>
            </a:r>
          </a:p>
          <a:p>
            <a:endParaRPr lang="en-US" dirty="0" smtClean="0"/>
          </a:p>
          <a:p>
            <a:r>
              <a:rPr lang="en-US" dirty="0" smtClean="0"/>
              <a:t>Finite set of states in one of which the machine can reside at a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2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3058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A Turing </a:t>
            </a:r>
            <a:r>
              <a:rPr lang="en-US" sz="3200" b="1" dirty="0" smtClean="0"/>
              <a:t>Machine :</a:t>
            </a:r>
            <a:endParaRPr lang="en-US" sz="3200" b="1" dirty="0"/>
          </a:p>
        </p:txBody>
      </p:sp>
      <p:sp>
        <p:nvSpPr>
          <p:cNvPr id="706563" name="Rectangle 3"/>
          <p:cNvSpPr>
            <a:spLocks noChangeArrowheads="1"/>
          </p:cNvSpPr>
          <p:nvPr/>
        </p:nvSpPr>
        <p:spPr bwMode="auto">
          <a:xfrm>
            <a:off x="838200" y="3733800"/>
            <a:ext cx="5486400" cy="2667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6564" name="Oval 4"/>
          <p:cNvSpPr>
            <a:spLocks noChangeArrowheads="1"/>
          </p:cNvSpPr>
          <p:nvPr/>
        </p:nvSpPr>
        <p:spPr bwMode="auto">
          <a:xfrm>
            <a:off x="1371600" y="4038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6565" name="Oval 5"/>
          <p:cNvSpPr>
            <a:spLocks noChangeArrowheads="1"/>
          </p:cNvSpPr>
          <p:nvPr/>
        </p:nvSpPr>
        <p:spPr bwMode="auto">
          <a:xfrm>
            <a:off x="2895600" y="4038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6566" name="Oval 6"/>
          <p:cNvSpPr>
            <a:spLocks noChangeArrowheads="1"/>
          </p:cNvSpPr>
          <p:nvPr/>
        </p:nvSpPr>
        <p:spPr bwMode="auto">
          <a:xfrm>
            <a:off x="3429000" y="5257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6567" name="Oval 7"/>
          <p:cNvSpPr>
            <a:spLocks noChangeArrowheads="1"/>
          </p:cNvSpPr>
          <p:nvPr/>
        </p:nvSpPr>
        <p:spPr bwMode="auto">
          <a:xfrm>
            <a:off x="4267200" y="4419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6568" name="Oval 8"/>
          <p:cNvSpPr>
            <a:spLocks noChangeArrowheads="1"/>
          </p:cNvSpPr>
          <p:nvPr/>
        </p:nvSpPr>
        <p:spPr bwMode="auto">
          <a:xfrm>
            <a:off x="4876800" y="5638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6569" name="Oval 9"/>
          <p:cNvSpPr>
            <a:spLocks noChangeArrowheads="1"/>
          </p:cNvSpPr>
          <p:nvPr/>
        </p:nvSpPr>
        <p:spPr bwMode="auto">
          <a:xfrm>
            <a:off x="1905000" y="541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6570" name="Oval 10"/>
          <p:cNvSpPr>
            <a:spLocks noChangeArrowheads="1"/>
          </p:cNvSpPr>
          <p:nvPr/>
        </p:nvSpPr>
        <p:spPr bwMode="auto">
          <a:xfrm>
            <a:off x="4191000" y="4343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6571" name="Oval 11"/>
          <p:cNvSpPr>
            <a:spLocks noChangeArrowheads="1"/>
          </p:cNvSpPr>
          <p:nvPr/>
        </p:nvSpPr>
        <p:spPr bwMode="auto">
          <a:xfrm>
            <a:off x="4800600" y="5562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6572" name="Line 12"/>
          <p:cNvSpPr>
            <a:spLocks noChangeShapeType="1"/>
          </p:cNvSpPr>
          <p:nvPr/>
        </p:nvSpPr>
        <p:spPr bwMode="auto">
          <a:xfrm>
            <a:off x="9144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6573" name="Line 13"/>
          <p:cNvSpPr>
            <a:spLocks noChangeShapeType="1"/>
          </p:cNvSpPr>
          <p:nvPr/>
        </p:nvSpPr>
        <p:spPr bwMode="auto">
          <a:xfrm>
            <a:off x="1981200" y="4343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6574" name="Line 14"/>
          <p:cNvSpPr>
            <a:spLocks noChangeShapeType="1"/>
          </p:cNvSpPr>
          <p:nvPr/>
        </p:nvSpPr>
        <p:spPr bwMode="auto">
          <a:xfrm>
            <a:off x="3276600" y="4572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6575" name="Line 15"/>
          <p:cNvSpPr>
            <a:spLocks noChangeShapeType="1"/>
          </p:cNvSpPr>
          <p:nvPr/>
        </p:nvSpPr>
        <p:spPr bwMode="auto">
          <a:xfrm flipV="1">
            <a:off x="39624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6576" name="Line 16"/>
          <p:cNvSpPr>
            <a:spLocks noChangeShapeType="1"/>
          </p:cNvSpPr>
          <p:nvPr/>
        </p:nvSpPr>
        <p:spPr bwMode="auto">
          <a:xfrm>
            <a:off x="1752600" y="4572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6577" name="Freeform 17"/>
          <p:cNvSpPr>
            <a:spLocks/>
          </p:cNvSpPr>
          <p:nvPr/>
        </p:nvSpPr>
        <p:spPr bwMode="auto">
          <a:xfrm>
            <a:off x="2362200" y="5943600"/>
            <a:ext cx="2438400" cy="330200"/>
          </a:xfrm>
          <a:custGeom>
            <a:avLst/>
            <a:gdLst>
              <a:gd name="T0" fmla="*/ 0 w 1536"/>
              <a:gd name="T1" fmla="*/ 0 h 208"/>
              <a:gd name="T2" fmla="*/ 672 w 1536"/>
              <a:gd name="T3" fmla="*/ 192 h 208"/>
              <a:gd name="T4" fmla="*/ 1536 w 1536"/>
              <a:gd name="T5" fmla="*/ 9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6" h="208">
                <a:moveTo>
                  <a:pt x="0" y="0"/>
                </a:moveTo>
                <a:cubicBezTo>
                  <a:pt x="208" y="88"/>
                  <a:pt x="416" y="176"/>
                  <a:pt x="672" y="192"/>
                </a:cubicBezTo>
                <a:cubicBezTo>
                  <a:pt x="928" y="208"/>
                  <a:pt x="1232" y="152"/>
                  <a:pt x="1536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6578" name="Line 18"/>
          <p:cNvSpPr>
            <a:spLocks noChangeShapeType="1"/>
          </p:cNvSpPr>
          <p:nvPr/>
        </p:nvSpPr>
        <p:spPr bwMode="auto">
          <a:xfrm flipV="1">
            <a:off x="2514600" y="55626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>
            <a:off x="381000" y="1371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6583" name="Line 23"/>
          <p:cNvSpPr>
            <a:spLocks noChangeShapeType="1"/>
          </p:cNvSpPr>
          <p:nvPr/>
        </p:nvSpPr>
        <p:spPr bwMode="auto">
          <a:xfrm>
            <a:off x="381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6586" name="Line 26"/>
          <p:cNvSpPr>
            <a:spLocks noChangeShapeType="1"/>
          </p:cNvSpPr>
          <p:nvPr/>
        </p:nvSpPr>
        <p:spPr bwMode="auto">
          <a:xfrm>
            <a:off x="17526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6587" name="Line 27"/>
          <p:cNvSpPr>
            <a:spLocks noChangeShapeType="1"/>
          </p:cNvSpPr>
          <p:nvPr/>
        </p:nvSpPr>
        <p:spPr bwMode="auto">
          <a:xfrm>
            <a:off x="23622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6588" name="Line 28"/>
          <p:cNvSpPr>
            <a:spLocks noChangeShapeType="1"/>
          </p:cNvSpPr>
          <p:nvPr/>
        </p:nvSpPr>
        <p:spPr bwMode="auto">
          <a:xfrm>
            <a:off x="29718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6589" name="Line 29"/>
          <p:cNvSpPr>
            <a:spLocks noChangeShapeType="1"/>
          </p:cNvSpPr>
          <p:nvPr/>
        </p:nvSpPr>
        <p:spPr bwMode="auto">
          <a:xfrm>
            <a:off x="35814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6590" name="Line 30"/>
          <p:cNvSpPr>
            <a:spLocks noChangeShapeType="1"/>
          </p:cNvSpPr>
          <p:nvPr/>
        </p:nvSpPr>
        <p:spPr bwMode="auto">
          <a:xfrm>
            <a:off x="41910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48006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54102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6593" name="Line 33"/>
          <p:cNvSpPr>
            <a:spLocks noChangeShapeType="1"/>
          </p:cNvSpPr>
          <p:nvPr/>
        </p:nvSpPr>
        <p:spPr bwMode="auto">
          <a:xfrm>
            <a:off x="60198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6594" name="Line 34"/>
          <p:cNvSpPr>
            <a:spLocks noChangeShapeType="1"/>
          </p:cNvSpPr>
          <p:nvPr/>
        </p:nvSpPr>
        <p:spPr bwMode="auto">
          <a:xfrm>
            <a:off x="66294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72390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7772400" y="1295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06597" name="Text Box 37"/>
          <p:cNvSpPr txBox="1">
            <a:spLocks noChangeArrowheads="1"/>
          </p:cNvSpPr>
          <p:nvPr/>
        </p:nvSpPr>
        <p:spPr bwMode="auto">
          <a:xfrm>
            <a:off x="685800" y="1295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06598" name="Text Box 38"/>
          <p:cNvSpPr txBox="1">
            <a:spLocks noChangeArrowheads="1"/>
          </p:cNvSpPr>
          <p:nvPr/>
        </p:nvSpPr>
        <p:spPr bwMode="auto">
          <a:xfrm>
            <a:off x="609600" y="762000"/>
            <a:ext cx="6996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Tape</a:t>
            </a:r>
          </a:p>
        </p:txBody>
      </p:sp>
      <p:sp>
        <p:nvSpPr>
          <p:cNvPr id="706600" name="Line 40"/>
          <p:cNvSpPr>
            <a:spLocks noChangeShapeType="1"/>
          </p:cNvSpPr>
          <p:nvPr/>
        </p:nvSpPr>
        <p:spPr bwMode="auto">
          <a:xfrm flipV="1">
            <a:off x="57150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6601" name="Text Box 41"/>
          <p:cNvSpPr txBox="1">
            <a:spLocks noChangeArrowheads="1"/>
          </p:cNvSpPr>
          <p:nvPr/>
        </p:nvSpPr>
        <p:spPr bwMode="auto">
          <a:xfrm>
            <a:off x="4191000" y="2590800"/>
            <a:ext cx="3449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706602" name="Text Box 42"/>
          <p:cNvSpPr txBox="1">
            <a:spLocks noChangeArrowheads="1"/>
          </p:cNvSpPr>
          <p:nvPr/>
        </p:nvSpPr>
        <p:spPr bwMode="auto">
          <a:xfrm>
            <a:off x="762000" y="3200400"/>
            <a:ext cx="16093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Control Unit</a:t>
            </a:r>
            <a:r>
              <a:rPr 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3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079242"/>
            <a:ext cx="8763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Turing Machine (TM) has finite-state control (like PDA), and an infinite read-write tape.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tape serves as both input and unbounded storage device.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The tape is divided into cells, and each cell holds one symbol from the tape alphabet.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There is a special blank symbol B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At any instant, all but finitely many cells hold </a:t>
            </a:r>
            <a:r>
              <a:rPr lang="en-US" sz="2000" dirty="0" smtClean="0"/>
              <a:t>B….and the input string has B to its both sides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Tape </a:t>
            </a:r>
            <a:r>
              <a:rPr lang="en-US" sz="2000" dirty="0"/>
              <a:t>head sees only one cell at any instant.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contents of this cell and the current state determine the next move of the TM.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6873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3058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The Input </a:t>
            </a:r>
            <a:r>
              <a:rPr lang="en-US" sz="3200" b="1" dirty="0" smtClean="0"/>
              <a:t>String : </a:t>
            </a:r>
            <a:endParaRPr lang="en-US" sz="3200" b="1" dirty="0"/>
          </a:p>
        </p:txBody>
      </p:sp>
      <p:sp>
        <p:nvSpPr>
          <p:cNvPr id="715779" name="Line 3"/>
          <p:cNvSpPr>
            <a:spLocks noChangeShapeType="1"/>
          </p:cNvSpPr>
          <p:nvPr/>
        </p:nvSpPr>
        <p:spPr bwMode="auto">
          <a:xfrm>
            <a:off x="304800" y="2895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5780" name="Line 4"/>
          <p:cNvSpPr>
            <a:spLocks noChangeShapeType="1"/>
          </p:cNvSpPr>
          <p:nvPr/>
        </p:nvSpPr>
        <p:spPr bwMode="auto">
          <a:xfrm>
            <a:off x="3048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5781" name="Line 5"/>
          <p:cNvSpPr>
            <a:spLocks noChangeShapeType="1"/>
          </p:cNvSpPr>
          <p:nvPr/>
        </p:nvSpPr>
        <p:spPr bwMode="auto">
          <a:xfrm>
            <a:off x="1676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5782" name="Line 6"/>
          <p:cNvSpPr>
            <a:spLocks noChangeShapeType="1"/>
          </p:cNvSpPr>
          <p:nvPr/>
        </p:nvSpPr>
        <p:spPr bwMode="auto">
          <a:xfrm>
            <a:off x="2286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5783" name="Line 7"/>
          <p:cNvSpPr>
            <a:spLocks noChangeShapeType="1"/>
          </p:cNvSpPr>
          <p:nvPr/>
        </p:nvSpPr>
        <p:spPr bwMode="auto">
          <a:xfrm>
            <a:off x="289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5784" name="Line 8"/>
          <p:cNvSpPr>
            <a:spLocks noChangeShapeType="1"/>
          </p:cNvSpPr>
          <p:nvPr/>
        </p:nvSpPr>
        <p:spPr bwMode="auto">
          <a:xfrm>
            <a:off x="3505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5785" name="Line 9"/>
          <p:cNvSpPr>
            <a:spLocks noChangeShapeType="1"/>
          </p:cNvSpPr>
          <p:nvPr/>
        </p:nvSpPr>
        <p:spPr bwMode="auto">
          <a:xfrm>
            <a:off x="4114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5786" name="Line 10"/>
          <p:cNvSpPr>
            <a:spLocks noChangeShapeType="1"/>
          </p:cNvSpPr>
          <p:nvPr/>
        </p:nvSpPr>
        <p:spPr bwMode="auto">
          <a:xfrm>
            <a:off x="4724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5787" name="Line 11"/>
          <p:cNvSpPr>
            <a:spLocks noChangeShapeType="1"/>
          </p:cNvSpPr>
          <p:nvPr/>
        </p:nvSpPr>
        <p:spPr bwMode="auto">
          <a:xfrm>
            <a:off x="5334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5788" name="Line 12"/>
          <p:cNvSpPr>
            <a:spLocks noChangeShapeType="1"/>
          </p:cNvSpPr>
          <p:nvPr/>
        </p:nvSpPr>
        <p:spPr bwMode="auto">
          <a:xfrm>
            <a:off x="5943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5789" name="Line 13"/>
          <p:cNvSpPr>
            <a:spLocks noChangeShapeType="1"/>
          </p:cNvSpPr>
          <p:nvPr/>
        </p:nvSpPr>
        <p:spPr bwMode="auto">
          <a:xfrm>
            <a:off x="6553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5790" name="Line 14"/>
          <p:cNvSpPr>
            <a:spLocks noChangeShapeType="1"/>
          </p:cNvSpPr>
          <p:nvPr/>
        </p:nvSpPr>
        <p:spPr bwMode="auto">
          <a:xfrm>
            <a:off x="7162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5791" name="Text Box 15"/>
          <p:cNvSpPr txBox="1">
            <a:spLocks noChangeArrowheads="1"/>
          </p:cNvSpPr>
          <p:nvPr/>
        </p:nvSpPr>
        <p:spPr bwMode="auto">
          <a:xfrm>
            <a:off x="7696200" y="2819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5792" name="Text Box 16"/>
          <p:cNvSpPr txBox="1">
            <a:spLocks noChangeArrowheads="1"/>
          </p:cNvSpPr>
          <p:nvPr/>
        </p:nvSpPr>
        <p:spPr bwMode="auto">
          <a:xfrm>
            <a:off x="609600" y="2819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5793" name="Line 17"/>
          <p:cNvSpPr>
            <a:spLocks noChangeShapeType="1"/>
          </p:cNvSpPr>
          <p:nvPr/>
        </p:nvSpPr>
        <p:spPr bwMode="auto">
          <a:xfrm flipV="1">
            <a:off x="3124200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157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620425"/>
              </p:ext>
            </p:extLst>
          </p:nvPr>
        </p:nvGraphicFramePr>
        <p:xfrm>
          <a:off x="1928812" y="3060700"/>
          <a:ext cx="3571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9" name="Equation" r:id="rId3" imgW="152280" imgH="431640" progId="Equation.3">
                  <p:embed/>
                </p:oleObj>
              </mc:Choice>
              <mc:Fallback>
                <p:oleObj name="Equation" r:id="rId3" imgW="152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2" y="3060700"/>
                        <a:ext cx="3571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799" name="Line 23"/>
          <p:cNvSpPr>
            <a:spLocks noChangeShapeType="1"/>
          </p:cNvSpPr>
          <p:nvPr/>
        </p:nvSpPr>
        <p:spPr bwMode="auto">
          <a:xfrm flipH="1">
            <a:off x="6858000" y="2286000"/>
            <a:ext cx="762000" cy="5334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5800" name="Text Box 24"/>
          <p:cNvSpPr txBox="1">
            <a:spLocks noChangeArrowheads="1"/>
          </p:cNvSpPr>
          <p:nvPr/>
        </p:nvSpPr>
        <p:spPr bwMode="auto">
          <a:xfrm>
            <a:off x="6538913" y="1752600"/>
            <a:ext cx="23002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339933"/>
                </a:solidFill>
              </a:rPr>
              <a:t>Blank symbol</a:t>
            </a:r>
          </a:p>
        </p:txBody>
      </p:sp>
      <p:sp>
        <p:nvSpPr>
          <p:cNvPr id="715801" name="Text Box 25"/>
          <p:cNvSpPr txBox="1">
            <a:spLocks noChangeArrowheads="1"/>
          </p:cNvSpPr>
          <p:nvPr/>
        </p:nvSpPr>
        <p:spPr bwMode="auto">
          <a:xfrm>
            <a:off x="2667000" y="4038600"/>
            <a:ext cx="1087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715803" name="Object 27"/>
          <p:cNvGraphicFramePr>
            <a:graphicFrameLocks noChangeAspect="1"/>
          </p:cNvGraphicFramePr>
          <p:nvPr/>
        </p:nvGraphicFramePr>
        <p:xfrm>
          <a:off x="30480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0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804" name="Object 28"/>
          <p:cNvGraphicFramePr>
            <a:graphicFrameLocks noChangeAspect="1"/>
          </p:cNvGraphicFramePr>
          <p:nvPr/>
        </p:nvGraphicFramePr>
        <p:xfrm>
          <a:off x="3733800" y="3048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1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805" name="Object 29"/>
          <p:cNvGraphicFramePr>
            <a:graphicFrameLocks noChangeAspect="1"/>
          </p:cNvGraphicFramePr>
          <p:nvPr/>
        </p:nvGraphicFramePr>
        <p:xfrm>
          <a:off x="4876800" y="3124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2" name="Equation" r:id="rId9" imgW="241200" imgH="279360" progId="Equation.3">
                  <p:embed/>
                </p:oleObj>
              </mc:Choice>
              <mc:Fallback>
                <p:oleObj name="Equation" r:id="rId9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806" name="Object 30"/>
          <p:cNvGraphicFramePr>
            <a:graphicFrameLocks noChangeAspect="1"/>
          </p:cNvGraphicFramePr>
          <p:nvPr/>
        </p:nvGraphicFramePr>
        <p:xfrm>
          <a:off x="4343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807" name="Text Box 31"/>
          <p:cNvSpPr txBox="1">
            <a:spLocks noChangeArrowheads="1"/>
          </p:cNvSpPr>
          <p:nvPr/>
        </p:nvSpPr>
        <p:spPr bwMode="auto">
          <a:xfrm>
            <a:off x="365125" y="5054600"/>
            <a:ext cx="80865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Head starts at the leftmost </a:t>
            </a:r>
            <a:r>
              <a:rPr lang="en-US" sz="2400" b="1" dirty="0" smtClean="0"/>
              <a:t>position  of </a:t>
            </a:r>
            <a:r>
              <a:rPr lang="en-US" sz="2400" b="1" dirty="0"/>
              <a:t>the input string</a:t>
            </a:r>
          </a:p>
        </p:txBody>
      </p:sp>
      <p:sp>
        <p:nvSpPr>
          <p:cNvPr id="715809" name="AutoShape 33"/>
          <p:cNvSpPr>
            <a:spLocks/>
          </p:cNvSpPr>
          <p:nvPr/>
        </p:nvSpPr>
        <p:spPr bwMode="auto">
          <a:xfrm rot="-5388379">
            <a:off x="3846513" y="1333500"/>
            <a:ext cx="533400" cy="2438400"/>
          </a:xfrm>
          <a:prstGeom prst="rightBrace">
            <a:avLst>
              <a:gd name="adj1" fmla="val 38095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5810" name="Text Box 34"/>
          <p:cNvSpPr txBox="1">
            <a:spLocks noChangeArrowheads="1"/>
          </p:cNvSpPr>
          <p:nvPr/>
        </p:nvSpPr>
        <p:spPr bwMode="auto">
          <a:xfrm>
            <a:off x="3235403" y="1676400"/>
            <a:ext cx="1630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Input string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4778"/>
              </p:ext>
            </p:extLst>
          </p:nvPr>
        </p:nvGraphicFramePr>
        <p:xfrm>
          <a:off x="2386013" y="3060700"/>
          <a:ext cx="3571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" name="Equation" r:id="rId12" imgW="152280" imgH="431640" progId="Equation.3">
                  <p:embed/>
                </p:oleObj>
              </mc:Choice>
              <mc:Fallback>
                <p:oleObj name="Equation" r:id="rId12" imgW="15228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3060700"/>
                        <a:ext cx="3571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697011"/>
              </p:ext>
            </p:extLst>
          </p:nvPr>
        </p:nvGraphicFramePr>
        <p:xfrm>
          <a:off x="5434013" y="3060700"/>
          <a:ext cx="3571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" name="Equation" r:id="rId14" imgW="152280" imgH="431640" progId="Equation.3">
                  <p:embed/>
                </p:oleObj>
              </mc:Choice>
              <mc:Fallback>
                <p:oleObj name="Equation" r:id="rId14" imgW="15228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3060700"/>
                        <a:ext cx="3571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801366"/>
              </p:ext>
            </p:extLst>
          </p:nvPr>
        </p:nvGraphicFramePr>
        <p:xfrm>
          <a:off x="6096000" y="3060700"/>
          <a:ext cx="3571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6" name="Equation" r:id="rId15" imgW="152280" imgH="431640" progId="Equation.3">
                  <p:embed/>
                </p:oleObj>
              </mc:Choice>
              <mc:Fallback>
                <p:oleObj name="Equation" r:id="rId15" imgW="15228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060700"/>
                        <a:ext cx="3571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934511"/>
              </p:ext>
            </p:extLst>
          </p:nvPr>
        </p:nvGraphicFramePr>
        <p:xfrm>
          <a:off x="6679406" y="3060700"/>
          <a:ext cx="3571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7" name="Equation" r:id="rId16" imgW="152280" imgH="431640" progId="Equation.3">
                  <p:embed/>
                </p:oleObj>
              </mc:Choice>
              <mc:Fallback>
                <p:oleObj name="Equation" r:id="rId16" imgW="15228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9406" y="3060700"/>
                        <a:ext cx="3571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9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The </a:t>
            </a:r>
            <a:r>
              <a:rPr lang="en-US" sz="3200" b="1" dirty="0" smtClean="0"/>
              <a:t>Tape : </a:t>
            </a:r>
            <a:endParaRPr lang="en-US" sz="3200" b="1" dirty="0"/>
          </a:p>
        </p:txBody>
      </p:sp>
      <p:sp>
        <p:nvSpPr>
          <p:cNvPr id="708611" name="Line 3"/>
          <p:cNvSpPr>
            <a:spLocks noChangeShapeType="1"/>
          </p:cNvSpPr>
          <p:nvPr/>
        </p:nvSpPr>
        <p:spPr bwMode="auto">
          <a:xfrm>
            <a:off x="381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381000" y="2743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1752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>
            <a:off x="2362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8615" name="Line 7"/>
          <p:cNvSpPr>
            <a:spLocks noChangeShapeType="1"/>
          </p:cNvSpPr>
          <p:nvPr/>
        </p:nvSpPr>
        <p:spPr bwMode="auto">
          <a:xfrm>
            <a:off x="2971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8616" name="Line 8"/>
          <p:cNvSpPr>
            <a:spLocks noChangeShapeType="1"/>
          </p:cNvSpPr>
          <p:nvPr/>
        </p:nvSpPr>
        <p:spPr bwMode="auto">
          <a:xfrm>
            <a:off x="3581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8617" name="Line 9"/>
          <p:cNvSpPr>
            <a:spLocks noChangeShapeType="1"/>
          </p:cNvSpPr>
          <p:nvPr/>
        </p:nvSpPr>
        <p:spPr bwMode="auto">
          <a:xfrm>
            <a:off x="4191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8618" name="Line 10"/>
          <p:cNvSpPr>
            <a:spLocks noChangeShapeType="1"/>
          </p:cNvSpPr>
          <p:nvPr/>
        </p:nvSpPr>
        <p:spPr bwMode="auto">
          <a:xfrm>
            <a:off x="4800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8619" name="Line 11"/>
          <p:cNvSpPr>
            <a:spLocks noChangeShapeType="1"/>
          </p:cNvSpPr>
          <p:nvPr/>
        </p:nvSpPr>
        <p:spPr bwMode="auto">
          <a:xfrm>
            <a:off x="5410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8620" name="Line 12"/>
          <p:cNvSpPr>
            <a:spLocks noChangeShapeType="1"/>
          </p:cNvSpPr>
          <p:nvPr/>
        </p:nvSpPr>
        <p:spPr bwMode="auto">
          <a:xfrm>
            <a:off x="6019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8621" name="Line 13"/>
          <p:cNvSpPr>
            <a:spLocks noChangeShapeType="1"/>
          </p:cNvSpPr>
          <p:nvPr/>
        </p:nvSpPr>
        <p:spPr bwMode="auto">
          <a:xfrm>
            <a:off x="6629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>
            <a:off x="7239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08623" name="Text Box 15"/>
          <p:cNvSpPr txBox="1">
            <a:spLocks noChangeArrowheads="1"/>
          </p:cNvSpPr>
          <p:nvPr/>
        </p:nvSpPr>
        <p:spPr bwMode="auto">
          <a:xfrm>
            <a:off x="7772400" y="1981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08624" name="Text Box 16"/>
          <p:cNvSpPr txBox="1">
            <a:spLocks noChangeArrowheads="1"/>
          </p:cNvSpPr>
          <p:nvPr/>
        </p:nvSpPr>
        <p:spPr bwMode="auto">
          <a:xfrm>
            <a:off x="685800" y="1981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08626" name="Line 18"/>
          <p:cNvSpPr>
            <a:spLocks noChangeShapeType="1"/>
          </p:cNvSpPr>
          <p:nvPr/>
        </p:nvSpPr>
        <p:spPr bwMode="auto">
          <a:xfrm flipV="1">
            <a:off x="44196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8627" name="Text Box 19"/>
          <p:cNvSpPr txBox="1">
            <a:spLocks noChangeArrowheads="1"/>
          </p:cNvSpPr>
          <p:nvPr/>
        </p:nvSpPr>
        <p:spPr bwMode="auto">
          <a:xfrm>
            <a:off x="2895600" y="3352800"/>
            <a:ext cx="20050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708629" name="Text Box 21"/>
          <p:cNvSpPr txBox="1">
            <a:spLocks noChangeArrowheads="1"/>
          </p:cNvSpPr>
          <p:nvPr/>
        </p:nvSpPr>
        <p:spPr bwMode="auto">
          <a:xfrm>
            <a:off x="1752600" y="1295400"/>
            <a:ext cx="36333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No boundaries -- infinite length</a:t>
            </a:r>
          </a:p>
        </p:txBody>
      </p:sp>
      <p:sp>
        <p:nvSpPr>
          <p:cNvPr id="708634" name="Text Box 26"/>
          <p:cNvSpPr txBox="1">
            <a:spLocks noChangeArrowheads="1"/>
          </p:cNvSpPr>
          <p:nvPr/>
        </p:nvSpPr>
        <p:spPr bwMode="auto">
          <a:xfrm>
            <a:off x="1600200" y="5410200"/>
            <a:ext cx="64936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 The head moves Left or </a:t>
            </a:r>
            <a:r>
              <a:rPr lang="en-US" b="1" dirty="0" smtClean="0"/>
              <a:t>Right or stays at the same position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3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7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2708" name="Line 4"/>
          <p:cNvSpPr>
            <a:spLocks noChangeShapeType="1"/>
          </p:cNvSpPr>
          <p:nvPr/>
        </p:nvSpPr>
        <p:spPr bwMode="auto">
          <a:xfrm>
            <a:off x="381000" y="1295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2709" name="Line 5"/>
          <p:cNvSpPr>
            <a:spLocks noChangeShapeType="1"/>
          </p:cNvSpPr>
          <p:nvPr/>
        </p:nvSpPr>
        <p:spPr bwMode="auto">
          <a:xfrm>
            <a:off x="175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2710" name="Line 6"/>
          <p:cNvSpPr>
            <a:spLocks noChangeShapeType="1"/>
          </p:cNvSpPr>
          <p:nvPr/>
        </p:nvSpPr>
        <p:spPr bwMode="auto">
          <a:xfrm>
            <a:off x="2362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2711" name="Line 7"/>
          <p:cNvSpPr>
            <a:spLocks noChangeShapeType="1"/>
          </p:cNvSpPr>
          <p:nvPr/>
        </p:nvSpPr>
        <p:spPr bwMode="auto">
          <a:xfrm>
            <a:off x="2971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2712" name="Line 8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2713" name="Line 9"/>
          <p:cNvSpPr>
            <a:spLocks noChangeShapeType="1"/>
          </p:cNvSpPr>
          <p:nvPr/>
        </p:nvSpPr>
        <p:spPr bwMode="auto">
          <a:xfrm>
            <a:off x="4191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2714" name="Line 10"/>
          <p:cNvSpPr>
            <a:spLocks noChangeShapeType="1"/>
          </p:cNvSpPr>
          <p:nvPr/>
        </p:nvSpPr>
        <p:spPr bwMode="auto">
          <a:xfrm>
            <a:off x="480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2715" name="Line 11"/>
          <p:cNvSpPr>
            <a:spLocks noChangeShapeType="1"/>
          </p:cNvSpPr>
          <p:nvPr/>
        </p:nvSpPr>
        <p:spPr bwMode="auto">
          <a:xfrm>
            <a:off x="5410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2716" name="Line 12"/>
          <p:cNvSpPr>
            <a:spLocks noChangeShapeType="1"/>
          </p:cNvSpPr>
          <p:nvPr/>
        </p:nvSpPr>
        <p:spPr bwMode="auto">
          <a:xfrm>
            <a:off x="6019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2717" name="Line 13"/>
          <p:cNvSpPr>
            <a:spLocks noChangeShapeType="1"/>
          </p:cNvSpPr>
          <p:nvPr/>
        </p:nvSpPr>
        <p:spPr bwMode="auto">
          <a:xfrm>
            <a:off x="6629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2718" name="Line 14"/>
          <p:cNvSpPr>
            <a:spLocks noChangeShapeType="1"/>
          </p:cNvSpPr>
          <p:nvPr/>
        </p:nvSpPr>
        <p:spPr bwMode="auto">
          <a:xfrm>
            <a:off x="723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2719" name="Text Box 15"/>
          <p:cNvSpPr txBox="1">
            <a:spLocks noChangeArrowheads="1"/>
          </p:cNvSpPr>
          <p:nvPr/>
        </p:nvSpPr>
        <p:spPr bwMode="auto">
          <a:xfrm>
            <a:off x="7772400" y="533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2720" name="Text Box 16"/>
          <p:cNvSpPr txBox="1">
            <a:spLocks noChangeArrowheads="1"/>
          </p:cNvSpPr>
          <p:nvPr/>
        </p:nvSpPr>
        <p:spPr bwMode="auto">
          <a:xfrm>
            <a:off x="685800" y="533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2721" name="Line 17"/>
          <p:cNvSpPr>
            <a:spLocks noChangeShapeType="1"/>
          </p:cNvSpPr>
          <p:nvPr/>
        </p:nvSpPr>
        <p:spPr bwMode="auto">
          <a:xfrm flipV="1">
            <a:off x="4419600" y="129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2722" name="Text Box 18"/>
          <p:cNvSpPr txBox="1">
            <a:spLocks noChangeArrowheads="1"/>
          </p:cNvSpPr>
          <p:nvPr/>
        </p:nvSpPr>
        <p:spPr bwMode="auto">
          <a:xfrm>
            <a:off x="2895600" y="1905000"/>
            <a:ext cx="3449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712725" name="Text Box 21"/>
          <p:cNvSpPr txBox="1">
            <a:spLocks noChangeArrowheads="1"/>
          </p:cNvSpPr>
          <p:nvPr/>
        </p:nvSpPr>
        <p:spPr bwMode="auto">
          <a:xfrm>
            <a:off x="441325" y="3225800"/>
            <a:ext cx="635763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/>
              <a:t>The head at each transition (time step):</a:t>
            </a:r>
          </a:p>
          <a:p>
            <a:endParaRPr lang="en-US" sz="2000" b="1" dirty="0"/>
          </a:p>
          <a:p>
            <a:r>
              <a:rPr lang="en-US" sz="2000" b="1" dirty="0"/>
              <a:t>                </a:t>
            </a:r>
            <a:r>
              <a:rPr lang="en-US" sz="2000" b="1" dirty="0">
                <a:solidFill>
                  <a:srgbClr val="FF0000"/>
                </a:solidFill>
              </a:rPr>
              <a:t>1.</a:t>
            </a:r>
            <a:r>
              <a:rPr lang="en-US" sz="2000" b="1" dirty="0"/>
              <a:t> Reads a symbol</a:t>
            </a:r>
          </a:p>
          <a:p>
            <a:r>
              <a:rPr lang="en-US" sz="2000" b="1" dirty="0"/>
              <a:t>                </a:t>
            </a:r>
            <a:r>
              <a:rPr lang="en-US" sz="2000" b="1" dirty="0">
                <a:solidFill>
                  <a:srgbClr val="FF0000"/>
                </a:solidFill>
              </a:rPr>
              <a:t>2.</a:t>
            </a:r>
            <a:r>
              <a:rPr lang="en-US" sz="2000" b="1" dirty="0"/>
              <a:t> Writes a symbol</a:t>
            </a:r>
          </a:p>
          <a:p>
            <a:r>
              <a:rPr lang="en-US" sz="2000" b="1" dirty="0"/>
              <a:t>                </a:t>
            </a:r>
            <a:r>
              <a:rPr lang="en-US" sz="2000" b="1" dirty="0">
                <a:solidFill>
                  <a:srgbClr val="FF0000"/>
                </a:solidFill>
              </a:rPr>
              <a:t>3.</a:t>
            </a:r>
            <a:r>
              <a:rPr lang="en-US" sz="2000" b="1" dirty="0"/>
              <a:t> Moves Left or </a:t>
            </a:r>
            <a:r>
              <a:rPr lang="en-US" sz="2000" b="1" dirty="0" smtClean="0"/>
              <a:t>Right or stays at same place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0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Line 2"/>
          <p:cNvSpPr>
            <a:spLocks noChangeShapeType="1"/>
          </p:cNvSpPr>
          <p:nvPr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3731" name="Line 3"/>
          <p:cNvSpPr>
            <a:spLocks noChangeShapeType="1"/>
          </p:cNvSpPr>
          <p:nvPr/>
        </p:nvSpPr>
        <p:spPr bwMode="auto">
          <a:xfrm>
            <a:off x="304800" y="1752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3732" name="Line 4"/>
          <p:cNvSpPr>
            <a:spLocks noChangeShapeType="1"/>
          </p:cNvSpPr>
          <p:nvPr/>
        </p:nvSpPr>
        <p:spPr bwMode="auto">
          <a:xfrm>
            <a:off x="1676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3733" name="Line 5"/>
          <p:cNvSpPr>
            <a:spLocks noChangeShapeType="1"/>
          </p:cNvSpPr>
          <p:nvPr/>
        </p:nvSpPr>
        <p:spPr bwMode="auto">
          <a:xfrm>
            <a:off x="2286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3734" name="Line 6"/>
          <p:cNvSpPr>
            <a:spLocks noChangeShapeType="1"/>
          </p:cNvSpPr>
          <p:nvPr/>
        </p:nvSpPr>
        <p:spPr bwMode="auto">
          <a:xfrm>
            <a:off x="2895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3735" name="Line 7"/>
          <p:cNvSpPr>
            <a:spLocks noChangeShapeType="1"/>
          </p:cNvSpPr>
          <p:nvPr/>
        </p:nvSpPr>
        <p:spPr bwMode="auto">
          <a:xfrm>
            <a:off x="3505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3736" name="Line 8"/>
          <p:cNvSpPr>
            <a:spLocks noChangeShapeType="1"/>
          </p:cNvSpPr>
          <p:nvPr/>
        </p:nvSpPr>
        <p:spPr bwMode="auto">
          <a:xfrm>
            <a:off x="4114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>
            <a:off x="4724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3738" name="Line 10"/>
          <p:cNvSpPr>
            <a:spLocks noChangeShapeType="1"/>
          </p:cNvSpPr>
          <p:nvPr/>
        </p:nvSpPr>
        <p:spPr bwMode="auto">
          <a:xfrm>
            <a:off x="5334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3739" name="Line 11"/>
          <p:cNvSpPr>
            <a:spLocks noChangeShapeType="1"/>
          </p:cNvSpPr>
          <p:nvPr/>
        </p:nvSpPr>
        <p:spPr bwMode="auto">
          <a:xfrm>
            <a:off x="5943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3740" name="Line 12"/>
          <p:cNvSpPr>
            <a:spLocks noChangeShapeType="1"/>
          </p:cNvSpPr>
          <p:nvPr/>
        </p:nvSpPr>
        <p:spPr bwMode="auto">
          <a:xfrm>
            <a:off x="6553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>
            <a:off x="7162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3742" name="Text Box 14"/>
          <p:cNvSpPr txBox="1">
            <a:spLocks noChangeArrowheads="1"/>
          </p:cNvSpPr>
          <p:nvPr/>
        </p:nvSpPr>
        <p:spPr bwMode="auto">
          <a:xfrm>
            <a:off x="7696200" y="990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3743" name="Text Box 15"/>
          <p:cNvSpPr txBox="1">
            <a:spLocks noChangeArrowheads="1"/>
          </p:cNvSpPr>
          <p:nvPr/>
        </p:nvSpPr>
        <p:spPr bwMode="auto">
          <a:xfrm>
            <a:off x="609600" y="990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3744" name="Line 16"/>
          <p:cNvSpPr>
            <a:spLocks noChangeShapeType="1"/>
          </p:cNvSpPr>
          <p:nvPr/>
        </p:nvSpPr>
        <p:spPr bwMode="auto">
          <a:xfrm flipV="1">
            <a:off x="44196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3746" name="Text Box 18"/>
          <p:cNvSpPr txBox="1">
            <a:spLocks noChangeArrowheads="1"/>
          </p:cNvSpPr>
          <p:nvPr/>
        </p:nvSpPr>
        <p:spPr bwMode="auto">
          <a:xfrm>
            <a:off x="212725" y="411162"/>
            <a:ext cx="1753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713747" name="Text Box 19"/>
          <p:cNvSpPr txBox="1">
            <a:spLocks noChangeArrowheads="1"/>
          </p:cNvSpPr>
          <p:nvPr/>
        </p:nvSpPr>
        <p:spPr bwMode="auto">
          <a:xfrm>
            <a:off x="3429000" y="457200"/>
            <a:ext cx="9261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9933"/>
                </a:solidFill>
              </a:rPr>
              <a:t>Time 0</a:t>
            </a:r>
          </a:p>
        </p:txBody>
      </p:sp>
      <p:sp>
        <p:nvSpPr>
          <p:cNvPr id="713752" name="Line 24"/>
          <p:cNvSpPr>
            <a:spLocks noChangeShapeType="1"/>
          </p:cNvSpPr>
          <p:nvPr/>
        </p:nvSpPr>
        <p:spPr bwMode="auto">
          <a:xfrm>
            <a:off x="381000" y="350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3753" name="Line 25"/>
          <p:cNvSpPr>
            <a:spLocks noChangeShapeType="1"/>
          </p:cNvSpPr>
          <p:nvPr/>
        </p:nvSpPr>
        <p:spPr bwMode="auto">
          <a:xfrm>
            <a:off x="381000" y="4191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3754" name="Line 26"/>
          <p:cNvSpPr>
            <a:spLocks noChangeShapeType="1"/>
          </p:cNvSpPr>
          <p:nvPr/>
        </p:nvSpPr>
        <p:spPr bwMode="auto">
          <a:xfrm>
            <a:off x="1752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3755" name="Line 27"/>
          <p:cNvSpPr>
            <a:spLocks noChangeShapeType="1"/>
          </p:cNvSpPr>
          <p:nvPr/>
        </p:nvSpPr>
        <p:spPr bwMode="auto">
          <a:xfrm>
            <a:off x="2362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3756" name="Line 28"/>
          <p:cNvSpPr>
            <a:spLocks noChangeShapeType="1"/>
          </p:cNvSpPr>
          <p:nvPr/>
        </p:nvSpPr>
        <p:spPr bwMode="auto">
          <a:xfrm>
            <a:off x="2971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3757" name="Line 29"/>
          <p:cNvSpPr>
            <a:spLocks noChangeShapeType="1"/>
          </p:cNvSpPr>
          <p:nvPr/>
        </p:nvSpPr>
        <p:spPr bwMode="auto">
          <a:xfrm>
            <a:off x="3581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3758" name="Line 30"/>
          <p:cNvSpPr>
            <a:spLocks noChangeShapeType="1"/>
          </p:cNvSpPr>
          <p:nvPr/>
        </p:nvSpPr>
        <p:spPr bwMode="auto">
          <a:xfrm>
            <a:off x="4191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3759" name="Line 31"/>
          <p:cNvSpPr>
            <a:spLocks noChangeShapeType="1"/>
          </p:cNvSpPr>
          <p:nvPr/>
        </p:nvSpPr>
        <p:spPr bwMode="auto">
          <a:xfrm>
            <a:off x="4800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3760" name="Line 32"/>
          <p:cNvSpPr>
            <a:spLocks noChangeShapeType="1"/>
          </p:cNvSpPr>
          <p:nvPr/>
        </p:nvSpPr>
        <p:spPr bwMode="auto">
          <a:xfrm>
            <a:off x="5410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3761" name="Line 33"/>
          <p:cNvSpPr>
            <a:spLocks noChangeShapeType="1"/>
          </p:cNvSpPr>
          <p:nvPr/>
        </p:nvSpPr>
        <p:spPr bwMode="auto">
          <a:xfrm>
            <a:off x="6019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3762" name="Line 34"/>
          <p:cNvSpPr>
            <a:spLocks noChangeShapeType="1"/>
          </p:cNvSpPr>
          <p:nvPr/>
        </p:nvSpPr>
        <p:spPr bwMode="auto">
          <a:xfrm>
            <a:off x="6629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3763" name="Line 35"/>
          <p:cNvSpPr>
            <a:spLocks noChangeShapeType="1"/>
          </p:cNvSpPr>
          <p:nvPr/>
        </p:nvSpPr>
        <p:spPr bwMode="auto">
          <a:xfrm>
            <a:off x="7239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3764" name="Text Box 36"/>
          <p:cNvSpPr txBox="1">
            <a:spLocks noChangeArrowheads="1"/>
          </p:cNvSpPr>
          <p:nvPr/>
        </p:nvSpPr>
        <p:spPr bwMode="auto">
          <a:xfrm>
            <a:off x="7772400" y="342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3765" name="Text Box 37"/>
          <p:cNvSpPr txBox="1">
            <a:spLocks noChangeArrowheads="1"/>
          </p:cNvSpPr>
          <p:nvPr/>
        </p:nvSpPr>
        <p:spPr bwMode="auto">
          <a:xfrm>
            <a:off x="685800" y="342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3766" name="Line 38"/>
          <p:cNvSpPr>
            <a:spLocks noChangeShapeType="1"/>
          </p:cNvSpPr>
          <p:nvPr/>
        </p:nvSpPr>
        <p:spPr bwMode="auto">
          <a:xfrm flipV="1">
            <a:off x="38862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3767" name="Text Box 39"/>
          <p:cNvSpPr txBox="1">
            <a:spLocks noChangeArrowheads="1"/>
          </p:cNvSpPr>
          <p:nvPr/>
        </p:nvSpPr>
        <p:spPr bwMode="auto">
          <a:xfrm>
            <a:off x="3505200" y="2895600"/>
            <a:ext cx="8780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713772" name="Text Box 44"/>
          <p:cNvSpPr txBox="1">
            <a:spLocks noChangeArrowheads="1"/>
          </p:cNvSpPr>
          <p:nvPr/>
        </p:nvSpPr>
        <p:spPr bwMode="auto">
          <a:xfrm>
            <a:off x="381000" y="4572000"/>
            <a:ext cx="12539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</a:t>
            </a:r>
            <a:r>
              <a:rPr lang="en-US" dirty="0"/>
              <a:t> </a:t>
            </a:r>
            <a:r>
              <a:rPr lang="en-US" dirty="0" smtClean="0"/>
              <a:t>Reads   </a:t>
            </a:r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713773" name="Text Box 45"/>
          <p:cNvSpPr txBox="1">
            <a:spLocks noChangeArrowheads="1"/>
          </p:cNvSpPr>
          <p:nvPr/>
        </p:nvSpPr>
        <p:spPr bwMode="auto">
          <a:xfrm>
            <a:off x="304800" y="5334000"/>
            <a:ext cx="1498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</a:t>
            </a:r>
            <a:r>
              <a:rPr lang="en-US" dirty="0"/>
              <a:t> </a:t>
            </a:r>
            <a:r>
              <a:rPr lang="en-US" dirty="0" smtClean="0"/>
              <a:t>Writes   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1377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15819"/>
              </p:ext>
            </p:extLst>
          </p:nvPr>
        </p:nvGraphicFramePr>
        <p:xfrm>
          <a:off x="3124200" y="1320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"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320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76" name="Object 48"/>
          <p:cNvGraphicFramePr>
            <a:graphicFrameLocks noChangeAspect="1"/>
          </p:cNvGraphicFramePr>
          <p:nvPr/>
        </p:nvGraphicFramePr>
        <p:xfrm>
          <a:off x="43434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"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77" name="Object 49"/>
          <p:cNvGraphicFramePr>
            <a:graphicFrameLocks noChangeAspect="1"/>
          </p:cNvGraphicFramePr>
          <p:nvPr/>
        </p:nvGraphicFramePr>
        <p:xfrm>
          <a:off x="4953000" y="1295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" name="Equation" r:id="rId7" imgW="241200" imgH="279360" progId="Equation.3">
                  <p:embed/>
                </p:oleObj>
              </mc:Choice>
              <mc:Fallback>
                <p:oleObj name="Equation" r:id="rId7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78" name="Object 50"/>
          <p:cNvGraphicFramePr>
            <a:graphicFrameLocks noChangeAspect="1"/>
          </p:cNvGraphicFramePr>
          <p:nvPr/>
        </p:nvGraphicFramePr>
        <p:xfrm>
          <a:off x="3733800" y="121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" name="Equation" r:id="rId9" imgW="253800" imgH="393480" progId="Equation.3">
                  <p:embed/>
                </p:oleObj>
              </mc:Choice>
              <mc:Fallback>
                <p:oleObj name="Equation" r:id="rId9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1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79" name="Object 51"/>
          <p:cNvGraphicFramePr>
            <a:graphicFrameLocks noChangeAspect="1"/>
          </p:cNvGraphicFramePr>
          <p:nvPr/>
        </p:nvGraphicFramePr>
        <p:xfrm>
          <a:off x="31242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80" name="Object 52"/>
          <p:cNvGraphicFramePr>
            <a:graphicFrameLocks noChangeAspect="1"/>
          </p:cNvGraphicFramePr>
          <p:nvPr/>
        </p:nvGraphicFramePr>
        <p:xfrm>
          <a:off x="3810000" y="3657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" name="Equation" r:id="rId12" imgW="253800" imgH="393480" progId="Equation.3">
                  <p:embed/>
                </p:oleObj>
              </mc:Choice>
              <mc:Fallback>
                <p:oleObj name="Equation" r:id="rId12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81" name="Object 53"/>
          <p:cNvGraphicFramePr>
            <a:graphicFrameLocks noChangeAspect="1"/>
          </p:cNvGraphicFramePr>
          <p:nvPr/>
        </p:nvGraphicFramePr>
        <p:xfrm>
          <a:off x="4343400" y="36782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" name="Equation" r:id="rId13" imgW="266400" imgH="393480" progId="Equation.3">
                  <p:embed/>
                </p:oleObj>
              </mc:Choice>
              <mc:Fallback>
                <p:oleObj name="Equation" r:id="rId13" imgW="266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67823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83" name="Object 55"/>
          <p:cNvGraphicFramePr>
            <a:graphicFrameLocks noChangeAspect="1"/>
          </p:cNvGraphicFramePr>
          <p:nvPr/>
        </p:nvGraphicFramePr>
        <p:xfrm>
          <a:off x="4953000" y="3733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" name="Equation" r:id="rId15" imgW="241200" imgH="279360" progId="Equation.3">
                  <p:embed/>
                </p:oleObj>
              </mc:Choice>
              <mc:Fallback>
                <p:oleObj name="Equation" r:id="rId15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33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3786" name="Text Box 58"/>
          <p:cNvSpPr txBox="1">
            <a:spLocks noChangeArrowheads="1"/>
          </p:cNvSpPr>
          <p:nvPr/>
        </p:nvSpPr>
        <p:spPr bwMode="auto">
          <a:xfrm>
            <a:off x="304800" y="6019800"/>
            <a:ext cx="2814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3.</a:t>
            </a:r>
            <a:r>
              <a:rPr lang="en-US"/>
              <a:t> Moves Left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849475"/>
              </p:ext>
            </p:extLst>
          </p:nvPr>
        </p:nvGraphicFramePr>
        <p:xfrm>
          <a:off x="4114800" y="2286000"/>
          <a:ext cx="6096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" name="Equation" r:id="rId16" imgW="203040" imgH="431640" progId="Equation.3">
                  <p:embed/>
                </p:oleObj>
              </mc:Choice>
              <mc:Fallback>
                <p:oleObj name="Equation" r:id="rId16" imgW="20304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86000"/>
                        <a:ext cx="6096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440975"/>
              </p:ext>
            </p:extLst>
          </p:nvPr>
        </p:nvGraphicFramePr>
        <p:xfrm>
          <a:off x="3587275" y="4784170"/>
          <a:ext cx="6096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" name="Equation" r:id="rId18" imgW="203040" imgH="431640" progId="Equation.3">
                  <p:embed/>
                </p:oleObj>
              </mc:Choice>
              <mc:Fallback>
                <p:oleObj name="Equation" r:id="rId18" imgW="20304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275" y="4784170"/>
                        <a:ext cx="6096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338658"/>
              </p:ext>
            </p:extLst>
          </p:nvPr>
        </p:nvGraphicFramePr>
        <p:xfrm>
          <a:off x="6800850" y="5194301"/>
          <a:ext cx="1790700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" name="Equation" r:id="rId19" imgW="596880" imgH="660240" progId="Equation.3">
                  <p:embed/>
                </p:oleObj>
              </mc:Choice>
              <mc:Fallback>
                <p:oleObj name="Equation" r:id="rId19" imgW="596880" imgH="660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850" y="5194301"/>
                        <a:ext cx="1790700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76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Ryry">
      <a:dk1>
        <a:srgbClr val="FFFFFF"/>
      </a:dk1>
      <a:lt1>
        <a:srgbClr val="FFFFFF"/>
      </a:lt1>
      <a:dk2>
        <a:srgbClr val="16165C"/>
      </a:dk2>
      <a:lt2>
        <a:srgbClr val="00005B"/>
      </a:lt2>
      <a:accent1>
        <a:srgbClr val="00CC99"/>
      </a:accent1>
      <a:accent2>
        <a:srgbClr val="3333CC"/>
      </a:accent2>
      <a:accent3>
        <a:srgbClr val="FFFF00"/>
      </a:accent3>
      <a:accent4>
        <a:srgbClr val="FFFFFF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1039</TotalTime>
  <Words>368</Words>
  <Application>Microsoft Office PowerPoint</Application>
  <PresentationFormat>On-screen Show (4:3)</PresentationFormat>
  <Paragraphs>88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Flow</vt:lpstr>
      <vt:lpstr>Default Design</vt:lpstr>
      <vt:lpstr>Equation</vt:lpstr>
      <vt:lpstr>Microsoft Equation 3.0</vt:lpstr>
      <vt:lpstr>Turing Machines- Introduction  </vt:lpstr>
      <vt:lpstr>PowerPoint Presentation</vt:lpstr>
      <vt:lpstr>TM consists of ….</vt:lpstr>
      <vt:lpstr>A Turing Machine :</vt:lpstr>
      <vt:lpstr>PowerPoint Presentation</vt:lpstr>
      <vt:lpstr>The Input String : </vt:lpstr>
      <vt:lpstr>The Tape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Representation of a Turing Machine :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Simplification of CFG</dc:title>
  <dc:creator>abc</dc:creator>
  <cp:lastModifiedBy>abc</cp:lastModifiedBy>
  <cp:revision>190</cp:revision>
  <dcterms:created xsi:type="dcterms:W3CDTF">2020-09-08T01:01:13Z</dcterms:created>
  <dcterms:modified xsi:type="dcterms:W3CDTF">2021-09-26T14:24:44Z</dcterms:modified>
</cp:coreProperties>
</file>