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7" r:id="rId3"/>
    <p:sldId id="265" r:id="rId4"/>
    <p:sldId id="266" r:id="rId5"/>
    <p:sldId id="268" r:id="rId6"/>
    <p:sldId id="269" r:id="rId7"/>
    <p:sldId id="275" r:id="rId8"/>
    <p:sldId id="270" r:id="rId9"/>
    <p:sldId id="271" r:id="rId10"/>
    <p:sldId id="272" r:id="rId11"/>
    <p:sldId id="273" r:id="rId12"/>
    <p:sldId id="274" r:id="rId13"/>
    <p:sldId id="276" r:id="rId14"/>
    <p:sldId id="277" r:id="rId15"/>
    <p:sldId id="279" r:id="rId16"/>
    <p:sldId id="280" r:id="rId17"/>
    <p:sldId id="281" r:id="rId18"/>
    <p:sldId id="283" r:id="rId19"/>
    <p:sldId id="282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78" r:id="rId35"/>
    <p:sldId id="299" r:id="rId36"/>
    <p:sldId id="300" r:id="rId37"/>
    <p:sldId id="30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83A2-DD7C-4C95-B753-C08F718CF0C3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4CE0C-57E4-4FEE-A5E2-13934EB59B4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83A2-DD7C-4C95-B753-C08F718CF0C3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4CE0C-57E4-4FEE-A5E2-13934EB59B4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83A2-DD7C-4C95-B753-C08F718CF0C3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4CE0C-57E4-4FEE-A5E2-13934EB59B4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83A2-DD7C-4C95-B753-C08F718CF0C3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4CE0C-57E4-4FEE-A5E2-13934EB59B4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83A2-DD7C-4C95-B753-C08F718CF0C3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4CE0C-57E4-4FEE-A5E2-13934EB59B4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83A2-DD7C-4C95-B753-C08F718CF0C3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4CE0C-57E4-4FEE-A5E2-13934EB59B4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83A2-DD7C-4C95-B753-C08F718CF0C3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4CE0C-57E4-4FEE-A5E2-13934EB59B4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83A2-DD7C-4C95-B753-C08F718CF0C3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4CE0C-57E4-4FEE-A5E2-13934EB59B4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83A2-DD7C-4C95-B753-C08F718CF0C3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4CE0C-57E4-4FEE-A5E2-13934EB59B4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83A2-DD7C-4C95-B753-C08F718CF0C3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4CE0C-57E4-4FEE-A5E2-13934EB59B4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83A2-DD7C-4C95-B753-C08F718CF0C3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4F4CE0C-57E4-4FEE-A5E2-13934EB59B4D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2583A2-DD7C-4C95-B753-C08F718CF0C3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F4CE0C-57E4-4FEE-A5E2-13934EB59B4D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Turing Machines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Examples  Set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038600"/>
            <a:ext cx="7854696" cy="17526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---</a:t>
            </a:r>
            <a:r>
              <a:rPr lang="en-US" sz="3200" b="1" dirty="0" err="1" smtClean="0"/>
              <a:t>Sakshi</a:t>
            </a:r>
            <a:r>
              <a:rPr lang="en-US" sz="3200" b="1" dirty="0" smtClean="0"/>
              <a:t>   </a:t>
            </a:r>
            <a:r>
              <a:rPr lang="en-US" sz="3200" b="1" dirty="0" err="1" smtClean="0"/>
              <a:t>Surve</a:t>
            </a:r>
            <a:r>
              <a:rPr lang="en-US" sz="3200" b="1" dirty="0" smtClean="0"/>
              <a:t>  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6051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4038600" cy="6126325"/>
          </a:xfrm>
        </p:spPr>
        <p:txBody>
          <a:bodyPr>
            <a:noAutofit/>
          </a:bodyPr>
          <a:lstStyle/>
          <a:p>
            <a:r>
              <a:rPr lang="en-US" sz="1600" dirty="0" smtClean="0"/>
              <a:t>Consider string</a:t>
            </a:r>
          </a:p>
          <a:p>
            <a:pPr marL="0" indent="0">
              <a:buNone/>
            </a:pPr>
            <a:r>
              <a:rPr lang="en-US" sz="1600" dirty="0" smtClean="0"/>
              <a:t>	a  </a:t>
            </a:r>
            <a:r>
              <a:rPr lang="en-US" sz="1600" dirty="0" err="1" smtClean="0"/>
              <a:t>a</a:t>
            </a:r>
            <a:r>
              <a:rPr lang="en-US" sz="1600" dirty="0" smtClean="0"/>
              <a:t>  b  </a:t>
            </a:r>
            <a:r>
              <a:rPr lang="en-US" sz="1600" dirty="0" err="1" smtClean="0"/>
              <a:t>b</a:t>
            </a:r>
            <a:r>
              <a:rPr lang="en-US" sz="1600" dirty="0" smtClean="0"/>
              <a:t>  c  </a:t>
            </a:r>
            <a:r>
              <a:rPr lang="en-US" sz="1600" dirty="0" err="1" smtClean="0"/>
              <a:t>c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q0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X  a  b  </a:t>
            </a:r>
            <a:r>
              <a:rPr lang="en-US" sz="1600" dirty="0" err="1" smtClean="0"/>
              <a:t>b</a:t>
            </a:r>
            <a:r>
              <a:rPr lang="en-US" sz="1600" dirty="0" smtClean="0"/>
              <a:t> c </a:t>
            </a:r>
            <a:r>
              <a:rPr lang="en-US" sz="1600" dirty="0"/>
              <a:t> </a:t>
            </a:r>
            <a:r>
              <a:rPr lang="en-US" sz="1600" dirty="0" err="1" smtClean="0"/>
              <a:t>c</a:t>
            </a:r>
            <a:r>
              <a:rPr lang="en-US" sz="1600" dirty="0" smtClean="0"/>
              <a:t>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    |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q1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X  a  b  </a:t>
            </a:r>
            <a:r>
              <a:rPr lang="en-US" sz="1600" dirty="0" err="1" smtClean="0"/>
              <a:t>b</a:t>
            </a:r>
            <a:r>
              <a:rPr lang="en-US" sz="1600" dirty="0" smtClean="0"/>
              <a:t>  c  </a:t>
            </a:r>
            <a:r>
              <a:rPr lang="en-US" sz="1600" dirty="0" err="1" smtClean="0"/>
              <a:t>c</a:t>
            </a: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         |</a:t>
            </a:r>
          </a:p>
          <a:p>
            <a:pPr marL="0" indent="0">
              <a:buNone/>
            </a:pPr>
            <a:r>
              <a:rPr lang="en-US" sz="1600" dirty="0" smtClean="0"/>
              <a:t>	       q1 </a:t>
            </a:r>
          </a:p>
          <a:p>
            <a:pPr marL="0" indent="0">
              <a:buNone/>
            </a:pPr>
            <a:r>
              <a:rPr lang="en-US" sz="1600" dirty="0" smtClean="0"/>
              <a:t>	X  a  Y  b  c  </a:t>
            </a:r>
            <a:r>
              <a:rPr lang="en-US" sz="1600" dirty="0" err="1" smtClean="0"/>
              <a:t>c</a:t>
            </a:r>
            <a:r>
              <a:rPr lang="en-US" sz="1600" dirty="0" smtClean="0"/>
              <a:t>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  q2</a:t>
            </a:r>
          </a:p>
          <a:p>
            <a:pPr marL="0" indent="0">
              <a:buNone/>
            </a:pPr>
            <a:r>
              <a:rPr lang="en-US" sz="1600" dirty="0" smtClean="0"/>
              <a:t>                X  </a:t>
            </a:r>
            <a:r>
              <a:rPr lang="en-US" sz="1600" dirty="0"/>
              <a:t>a  Y  b </a:t>
            </a:r>
            <a:r>
              <a:rPr lang="en-US" sz="1600" dirty="0" smtClean="0"/>
              <a:t>  c  </a:t>
            </a:r>
            <a:r>
              <a:rPr lang="en-US" sz="1600" dirty="0" err="1" smtClean="0"/>
              <a:t>c</a:t>
            </a: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  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    q2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X  a  Y  </a:t>
            </a:r>
            <a:r>
              <a:rPr lang="en-US" sz="1600" dirty="0" smtClean="0"/>
              <a:t>b  c  </a:t>
            </a:r>
            <a:r>
              <a:rPr lang="en-US" sz="1600" dirty="0" err="1" smtClean="0"/>
              <a:t>c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</a:t>
            </a:r>
            <a:r>
              <a:rPr lang="en-US" sz="1600" dirty="0" smtClean="0"/>
              <a:t>                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         q2</a:t>
            </a:r>
          </a:p>
          <a:p>
            <a:pPr marL="0" indent="0">
              <a:buNone/>
            </a:pPr>
            <a:r>
              <a:rPr lang="en-US" sz="1600" dirty="0" smtClean="0"/>
              <a:t>             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	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76600" y="426875"/>
            <a:ext cx="4038600" cy="5973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	X  </a:t>
            </a:r>
            <a:r>
              <a:rPr lang="en-US" sz="1600" dirty="0" smtClean="0"/>
              <a:t>a Y  b  Z  c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     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</a:t>
            </a:r>
            <a:r>
              <a:rPr lang="en-US" sz="1600" dirty="0" smtClean="0"/>
              <a:t>        q3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/>
              <a:t>X  a</a:t>
            </a:r>
            <a:r>
              <a:rPr lang="en-US" sz="1600" dirty="0" smtClean="0"/>
              <a:t>  </a:t>
            </a:r>
            <a:r>
              <a:rPr lang="en-US" sz="1600" dirty="0"/>
              <a:t>Y  b </a:t>
            </a:r>
            <a:r>
              <a:rPr lang="en-US" sz="1600" dirty="0" smtClean="0"/>
              <a:t>Z  </a:t>
            </a:r>
            <a:r>
              <a:rPr lang="en-US" sz="1600" dirty="0"/>
              <a:t>c</a:t>
            </a:r>
          </a:p>
          <a:p>
            <a:pPr marL="0" indent="0">
              <a:buNone/>
            </a:pPr>
            <a:r>
              <a:rPr lang="en-US" sz="1600" dirty="0"/>
              <a:t>	         </a:t>
            </a:r>
            <a:r>
              <a:rPr lang="en-US" sz="1600" dirty="0" smtClean="0"/>
              <a:t>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       </a:t>
            </a:r>
            <a:r>
              <a:rPr lang="en-US" sz="1600" dirty="0" smtClean="0"/>
              <a:t>q3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        </a:t>
            </a:r>
            <a:r>
              <a:rPr lang="en-US" sz="1600" dirty="0"/>
              <a:t>X  </a:t>
            </a:r>
            <a:r>
              <a:rPr lang="en-US" sz="1600" dirty="0" smtClean="0"/>
              <a:t>a  </a:t>
            </a:r>
            <a:r>
              <a:rPr lang="en-US" sz="1600" dirty="0"/>
              <a:t>Y  </a:t>
            </a:r>
            <a:r>
              <a:rPr lang="en-US" sz="1600" dirty="0" smtClean="0"/>
              <a:t>b  Z  c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   </a:t>
            </a:r>
            <a:r>
              <a:rPr lang="en-US" sz="1600" dirty="0" smtClean="0"/>
              <a:t>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   </a:t>
            </a:r>
            <a:r>
              <a:rPr lang="en-US" sz="1600" dirty="0" smtClean="0"/>
              <a:t>q3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         X  a  </a:t>
            </a:r>
            <a:r>
              <a:rPr lang="en-US" sz="1600" dirty="0"/>
              <a:t>Y  </a:t>
            </a:r>
            <a:r>
              <a:rPr lang="en-US" sz="1600" dirty="0" smtClean="0"/>
              <a:t>b  Z   c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q3</a:t>
            </a:r>
          </a:p>
          <a:p>
            <a:pPr marL="0" indent="0">
              <a:buNone/>
            </a:pPr>
            <a:r>
              <a:rPr lang="en-US" sz="1600" dirty="0" smtClean="0"/>
              <a:t>            </a:t>
            </a:r>
            <a:r>
              <a:rPr lang="en-US" sz="1600" dirty="0"/>
              <a:t>       X  a  Y  b   Z   c</a:t>
            </a:r>
          </a:p>
          <a:p>
            <a:pPr marL="0" indent="0">
              <a:buNone/>
            </a:pPr>
            <a:r>
              <a:rPr lang="en-US" sz="1600" dirty="0"/>
              <a:t>                        |</a:t>
            </a:r>
          </a:p>
          <a:p>
            <a:pPr marL="0" indent="0">
              <a:buNone/>
            </a:pPr>
            <a:r>
              <a:rPr lang="en-US" sz="1600" dirty="0"/>
              <a:t>                       </a:t>
            </a:r>
            <a:r>
              <a:rPr lang="en-US" sz="1600" dirty="0" smtClean="0"/>
              <a:t>q0</a:t>
            </a:r>
          </a:p>
          <a:p>
            <a:pPr marL="0" indent="0">
              <a:buNone/>
            </a:pPr>
            <a:r>
              <a:rPr lang="en-US" sz="1600" dirty="0" smtClean="0"/>
              <a:t>	X  </a:t>
            </a:r>
            <a:r>
              <a:rPr lang="en-US" sz="1600" dirty="0" err="1" smtClean="0"/>
              <a:t>X</a:t>
            </a:r>
            <a:r>
              <a:rPr lang="en-US" sz="1600" dirty="0" smtClean="0"/>
              <a:t>  </a:t>
            </a:r>
            <a:r>
              <a:rPr lang="en-US" sz="1600" dirty="0"/>
              <a:t>Y  b   Z   c</a:t>
            </a:r>
          </a:p>
          <a:p>
            <a:pPr marL="0" indent="0">
              <a:buNone/>
            </a:pPr>
            <a:r>
              <a:rPr lang="en-US" sz="1600" dirty="0"/>
              <a:t>                  </a:t>
            </a:r>
            <a:r>
              <a:rPr lang="en-US" sz="1600" dirty="0" smtClean="0"/>
              <a:t>     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                       </a:t>
            </a:r>
            <a:r>
              <a:rPr lang="en-US" sz="1600" dirty="0" smtClean="0"/>
              <a:t>   q1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X  </a:t>
            </a:r>
            <a:r>
              <a:rPr lang="en-US" sz="1600" dirty="0" err="1"/>
              <a:t>X</a:t>
            </a:r>
            <a:r>
              <a:rPr lang="en-US" sz="1600" dirty="0"/>
              <a:t>  Y  b   Z   c</a:t>
            </a:r>
          </a:p>
          <a:p>
            <a:pPr marL="0" indent="0">
              <a:buNone/>
            </a:pPr>
            <a:r>
              <a:rPr lang="en-US" sz="1600" dirty="0"/>
              <a:t>                          </a:t>
            </a:r>
            <a:r>
              <a:rPr lang="en-US" sz="1600" dirty="0" smtClean="0"/>
              <a:t> 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                          </a:t>
            </a:r>
            <a:r>
              <a:rPr lang="en-US" sz="1600" dirty="0" smtClean="0"/>
              <a:t>    q1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781800" y="533400"/>
            <a:ext cx="4038600" cy="597392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600" dirty="0" smtClean="0"/>
              <a:t>	</a:t>
            </a:r>
            <a:endParaRPr lang="en-IN" sz="1600" dirty="0"/>
          </a:p>
        </p:txBody>
      </p:sp>
      <p:sp>
        <p:nvSpPr>
          <p:cNvPr id="2" name="Rectangle 1"/>
          <p:cNvSpPr/>
          <p:nvPr/>
        </p:nvSpPr>
        <p:spPr>
          <a:xfrm>
            <a:off x="6629400" y="381000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X  </a:t>
            </a:r>
            <a:r>
              <a:rPr lang="en-US" dirty="0" err="1"/>
              <a:t>X</a:t>
            </a:r>
            <a:r>
              <a:rPr lang="en-US" dirty="0"/>
              <a:t>  Y  </a:t>
            </a:r>
            <a:r>
              <a:rPr lang="en-US" dirty="0" err="1" smtClean="0"/>
              <a:t>Y</a:t>
            </a:r>
            <a:r>
              <a:rPr lang="en-US" dirty="0" smtClean="0"/>
              <a:t>  Z  c 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                 |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         q2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X  </a:t>
            </a:r>
            <a:r>
              <a:rPr lang="en-US" dirty="0" err="1"/>
              <a:t>X</a:t>
            </a:r>
            <a:r>
              <a:rPr lang="en-US" dirty="0"/>
              <a:t>  Y  </a:t>
            </a:r>
            <a:r>
              <a:rPr lang="en-US" dirty="0" err="1" smtClean="0"/>
              <a:t>Y</a:t>
            </a:r>
            <a:r>
              <a:rPr lang="en-US" dirty="0" smtClean="0"/>
              <a:t>  Z  c</a:t>
            </a:r>
            <a:endParaRPr lang="en-US" dirty="0"/>
          </a:p>
          <a:p>
            <a:r>
              <a:rPr lang="en-US" dirty="0"/>
              <a:t>                    </a:t>
            </a:r>
            <a:r>
              <a:rPr lang="en-US" dirty="0" smtClean="0"/>
              <a:t>   |</a:t>
            </a:r>
            <a:endParaRPr lang="en-US" dirty="0"/>
          </a:p>
          <a:p>
            <a:r>
              <a:rPr lang="en-US" dirty="0"/>
              <a:t>                   </a:t>
            </a:r>
            <a:r>
              <a:rPr lang="en-US" dirty="0" smtClean="0"/>
              <a:t>    q2</a:t>
            </a:r>
            <a:endParaRPr lang="en-US" dirty="0"/>
          </a:p>
          <a:p>
            <a:r>
              <a:rPr lang="en-US" dirty="0" smtClean="0"/>
              <a:t> X  </a:t>
            </a:r>
            <a:r>
              <a:rPr lang="en-US" dirty="0" err="1"/>
              <a:t>X</a:t>
            </a:r>
            <a:r>
              <a:rPr lang="en-US" dirty="0"/>
              <a:t>  Y  </a:t>
            </a:r>
            <a:r>
              <a:rPr lang="en-US" dirty="0" err="1" smtClean="0"/>
              <a:t>Y</a:t>
            </a:r>
            <a:r>
              <a:rPr lang="en-US" dirty="0" smtClean="0"/>
              <a:t>  Z  </a:t>
            </a:r>
            <a:r>
              <a:rPr lang="en-US" dirty="0" err="1" smtClean="0"/>
              <a:t>Z</a:t>
            </a:r>
            <a:r>
              <a:rPr lang="en-US" dirty="0" smtClean="0"/>
              <a:t>   </a:t>
            </a:r>
            <a:endParaRPr lang="en-US" dirty="0"/>
          </a:p>
          <a:p>
            <a:r>
              <a:rPr lang="en-US" dirty="0"/>
              <a:t>                   </a:t>
            </a:r>
            <a:r>
              <a:rPr lang="en-US" dirty="0" smtClean="0"/>
              <a:t> |</a:t>
            </a:r>
            <a:endParaRPr lang="en-US" dirty="0"/>
          </a:p>
          <a:p>
            <a:r>
              <a:rPr lang="en-US" dirty="0"/>
              <a:t>                   </a:t>
            </a:r>
            <a:r>
              <a:rPr lang="en-US" dirty="0" smtClean="0"/>
              <a:t> q3</a:t>
            </a:r>
            <a:endParaRPr lang="en-US" dirty="0"/>
          </a:p>
          <a:p>
            <a:r>
              <a:rPr lang="en-US" dirty="0" smtClean="0"/>
              <a:t> X  </a:t>
            </a:r>
            <a:r>
              <a:rPr lang="en-US" dirty="0" err="1"/>
              <a:t>X</a:t>
            </a:r>
            <a:r>
              <a:rPr lang="en-US" dirty="0"/>
              <a:t>  Y  </a:t>
            </a:r>
            <a:r>
              <a:rPr lang="en-US" dirty="0" err="1"/>
              <a:t>Y</a:t>
            </a:r>
            <a:r>
              <a:rPr lang="en-US" dirty="0"/>
              <a:t> </a:t>
            </a:r>
            <a:r>
              <a:rPr lang="en-US" dirty="0" smtClean="0"/>
              <a:t>  Z  </a:t>
            </a:r>
            <a:r>
              <a:rPr lang="en-US" dirty="0" err="1" smtClean="0"/>
              <a:t>Z</a:t>
            </a:r>
            <a:endParaRPr lang="en-US" dirty="0"/>
          </a:p>
          <a:p>
            <a:r>
              <a:rPr lang="en-US" dirty="0"/>
              <a:t>         </a:t>
            </a:r>
            <a:r>
              <a:rPr lang="en-US" dirty="0" smtClean="0"/>
              <a:t>  </a:t>
            </a:r>
            <a:r>
              <a:rPr lang="en-US" dirty="0"/>
              <a:t>|</a:t>
            </a:r>
          </a:p>
          <a:p>
            <a:r>
              <a:rPr lang="en-US" dirty="0"/>
              <a:t>         </a:t>
            </a:r>
            <a:r>
              <a:rPr lang="en-US" dirty="0" smtClean="0"/>
              <a:t>  q0</a:t>
            </a:r>
          </a:p>
          <a:p>
            <a:endParaRPr lang="en-US" dirty="0" smtClean="0"/>
          </a:p>
          <a:p>
            <a:r>
              <a:rPr lang="en-US" dirty="0" smtClean="0"/>
              <a:t>X  </a:t>
            </a:r>
            <a:r>
              <a:rPr lang="en-US" dirty="0" err="1"/>
              <a:t>X</a:t>
            </a:r>
            <a:r>
              <a:rPr lang="en-US" dirty="0"/>
              <a:t>  Y  </a:t>
            </a:r>
            <a:r>
              <a:rPr lang="en-US" dirty="0" err="1"/>
              <a:t>Y</a:t>
            </a:r>
            <a:r>
              <a:rPr lang="en-US" dirty="0"/>
              <a:t>   Z  </a:t>
            </a:r>
            <a:r>
              <a:rPr lang="en-US" dirty="0" err="1" smtClean="0"/>
              <a:t>Z</a:t>
            </a:r>
            <a:r>
              <a:rPr lang="en-US" dirty="0" smtClean="0"/>
              <a:t>  B</a:t>
            </a:r>
            <a:endParaRPr lang="en-US" dirty="0"/>
          </a:p>
          <a:p>
            <a:r>
              <a:rPr lang="en-US" dirty="0" smtClean="0"/>
              <a:t>                           </a:t>
            </a:r>
            <a:r>
              <a:rPr lang="en-US" dirty="0"/>
              <a:t>|</a:t>
            </a:r>
          </a:p>
          <a:p>
            <a:r>
              <a:rPr lang="en-US" dirty="0"/>
              <a:t>           </a:t>
            </a:r>
            <a:r>
              <a:rPr lang="en-US" dirty="0" smtClean="0"/>
              <a:t>                 q4</a:t>
            </a:r>
            <a:endParaRPr lang="en-US" dirty="0"/>
          </a:p>
          <a:p>
            <a:r>
              <a:rPr lang="en-US" dirty="0"/>
              <a:t>X  </a:t>
            </a:r>
            <a:r>
              <a:rPr lang="en-US" dirty="0" err="1"/>
              <a:t>X</a:t>
            </a:r>
            <a:r>
              <a:rPr lang="en-US" dirty="0"/>
              <a:t>  Y  </a:t>
            </a:r>
            <a:r>
              <a:rPr lang="en-US" dirty="0" err="1"/>
              <a:t>Y</a:t>
            </a:r>
            <a:r>
              <a:rPr lang="en-US" dirty="0"/>
              <a:t>   Z  </a:t>
            </a:r>
            <a:r>
              <a:rPr lang="en-US" dirty="0" err="1"/>
              <a:t>Z</a:t>
            </a:r>
            <a:r>
              <a:rPr lang="en-US" dirty="0"/>
              <a:t>  B</a:t>
            </a:r>
          </a:p>
          <a:p>
            <a:r>
              <a:rPr lang="en-US" dirty="0"/>
              <a:t>                           |</a:t>
            </a:r>
          </a:p>
          <a:p>
            <a:r>
              <a:rPr lang="en-US" dirty="0"/>
              <a:t>                            </a:t>
            </a:r>
            <a:r>
              <a:rPr lang="en-US" dirty="0" smtClean="0"/>
              <a:t>q5</a:t>
            </a:r>
          </a:p>
          <a:p>
            <a:endParaRPr lang="en-US" dirty="0"/>
          </a:p>
          <a:p>
            <a:r>
              <a:rPr lang="en-US" dirty="0" smtClean="0"/>
              <a:t>String Accepted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37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4038600" cy="6126325"/>
          </a:xfrm>
        </p:spPr>
        <p:txBody>
          <a:bodyPr>
            <a:noAutofit/>
          </a:bodyPr>
          <a:lstStyle/>
          <a:p>
            <a:r>
              <a:rPr lang="en-US" sz="1600" dirty="0" smtClean="0"/>
              <a:t>Consider string</a:t>
            </a:r>
          </a:p>
          <a:p>
            <a:pPr marL="0" indent="0">
              <a:buNone/>
            </a:pPr>
            <a:r>
              <a:rPr lang="en-US" sz="1600" dirty="0" smtClean="0"/>
              <a:t>	a  </a:t>
            </a:r>
            <a:r>
              <a:rPr lang="en-US" sz="1600" dirty="0" err="1" smtClean="0"/>
              <a:t>a</a:t>
            </a:r>
            <a:r>
              <a:rPr lang="en-US" sz="1600" dirty="0" smtClean="0"/>
              <a:t>  b  c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q0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X  a  b c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    |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q1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X  a  b  c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         |</a:t>
            </a:r>
          </a:p>
          <a:p>
            <a:pPr marL="0" indent="0">
              <a:buNone/>
            </a:pPr>
            <a:r>
              <a:rPr lang="en-US" sz="1600" dirty="0" smtClean="0"/>
              <a:t>	       q1 </a:t>
            </a:r>
          </a:p>
          <a:p>
            <a:pPr marL="0" indent="0">
              <a:buNone/>
            </a:pPr>
            <a:r>
              <a:rPr lang="en-US" sz="1600" dirty="0" smtClean="0"/>
              <a:t>	X  a  Y    c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        q2</a:t>
            </a:r>
          </a:p>
          <a:p>
            <a:pPr marL="0" indent="0">
              <a:buNone/>
            </a:pPr>
            <a:r>
              <a:rPr lang="en-US" sz="1600" dirty="0" smtClean="0"/>
              <a:t>                X  </a:t>
            </a:r>
            <a:r>
              <a:rPr lang="en-US" sz="1600" dirty="0"/>
              <a:t>a  Y  </a:t>
            </a:r>
            <a:r>
              <a:rPr lang="en-US" sz="1600" dirty="0" smtClean="0"/>
              <a:t>  Z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q3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X  a  Y </a:t>
            </a:r>
            <a:r>
              <a:rPr lang="en-US" sz="1600" dirty="0" smtClean="0"/>
              <a:t> Z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</a:t>
            </a:r>
            <a:r>
              <a:rPr lang="en-US" sz="1600" dirty="0" smtClean="0"/>
              <a:t>      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q3</a:t>
            </a:r>
          </a:p>
          <a:p>
            <a:pPr marL="0" indent="0">
              <a:buNone/>
            </a:pPr>
            <a:r>
              <a:rPr lang="en-US" sz="1600" dirty="0" smtClean="0"/>
              <a:t>                X  </a:t>
            </a:r>
            <a:r>
              <a:rPr lang="en-US" sz="1600" dirty="0"/>
              <a:t>a  Y </a:t>
            </a:r>
            <a:r>
              <a:rPr lang="en-US" sz="1600" dirty="0" smtClean="0"/>
              <a:t>  Z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</a:t>
            </a:r>
            <a:r>
              <a:rPr lang="en-US" sz="1600" dirty="0" smtClean="0"/>
              <a:t>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      q3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	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76600" y="426875"/>
            <a:ext cx="4038600" cy="5973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	X  </a:t>
            </a:r>
            <a:r>
              <a:rPr lang="en-US" sz="1600" dirty="0" smtClean="0"/>
              <a:t>a  Y  Z 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</a:t>
            </a:r>
            <a:r>
              <a:rPr lang="en-US" sz="1600" dirty="0" smtClean="0"/>
              <a:t>  q0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/>
              <a:t>X  </a:t>
            </a:r>
            <a:r>
              <a:rPr lang="en-US" sz="1600" dirty="0" err="1"/>
              <a:t>X</a:t>
            </a:r>
            <a:r>
              <a:rPr lang="en-US" sz="1600" dirty="0"/>
              <a:t>  Y  </a:t>
            </a:r>
            <a:r>
              <a:rPr lang="en-US" sz="1600" dirty="0" smtClean="0"/>
              <a:t>Z B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       </a:t>
            </a:r>
            <a:r>
              <a:rPr lang="en-US" sz="1600" dirty="0" smtClean="0"/>
              <a:t>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       </a:t>
            </a:r>
            <a:r>
              <a:rPr lang="en-US" sz="1600" dirty="0" smtClean="0"/>
              <a:t>q1</a:t>
            </a:r>
          </a:p>
          <a:p>
            <a:pPr marL="0" indent="0">
              <a:buNone/>
            </a:pPr>
            <a:r>
              <a:rPr lang="en-US" sz="1600" dirty="0" smtClean="0"/>
              <a:t>                 X  </a:t>
            </a:r>
            <a:r>
              <a:rPr lang="en-US" sz="1600" dirty="0" err="1"/>
              <a:t>X</a:t>
            </a:r>
            <a:r>
              <a:rPr lang="en-US" sz="1600" dirty="0"/>
              <a:t>  Y  Z B  </a:t>
            </a:r>
          </a:p>
          <a:p>
            <a:pPr marL="0" indent="0">
              <a:buNone/>
            </a:pPr>
            <a:r>
              <a:rPr lang="en-US" sz="1600" dirty="0"/>
              <a:t>	       </a:t>
            </a:r>
            <a:r>
              <a:rPr lang="en-US" sz="1600" dirty="0" smtClean="0"/>
              <a:t>  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	       </a:t>
            </a:r>
            <a:r>
              <a:rPr lang="en-US" sz="1600" dirty="0" smtClean="0"/>
              <a:t>     </a:t>
            </a:r>
            <a:r>
              <a:rPr lang="en-US" sz="1600" dirty="0"/>
              <a:t>q1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Halt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String Rejected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781800" y="533400"/>
            <a:ext cx="4038600" cy="597392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600" dirty="0" smtClean="0"/>
              <a:t>	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9881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4038600" cy="6126325"/>
          </a:xfrm>
        </p:spPr>
        <p:txBody>
          <a:bodyPr>
            <a:noAutofit/>
          </a:bodyPr>
          <a:lstStyle/>
          <a:p>
            <a:r>
              <a:rPr lang="en-US" sz="1600" dirty="0" smtClean="0"/>
              <a:t>Consider string</a:t>
            </a:r>
          </a:p>
          <a:p>
            <a:pPr marL="0" indent="0">
              <a:buNone/>
            </a:pPr>
            <a:r>
              <a:rPr lang="en-US" sz="1600" dirty="0" smtClean="0"/>
              <a:t>	a  b  b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q0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X  b  b 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    |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q1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X  Y  b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         |</a:t>
            </a:r>
          </a:p>
          <a:p>
            <a:pPr marL="0" indent="0">
              <a:buNone/>
            </a:pPr>
            <a:r>
              <a:rPr lang="en-US" sz="1600" dirty="0" smtClean="0"/>
              <a:t>	       q2 </a:t>
            </a:r>
          </a:p>
          <a:p>
            <a:pPr marL="0" indent="0">
              <a:buNone/>
            </a:pPr>
            <a:r>
              <a:rPr lang="en-US" sz="1600" dirty="0" smtClean="0"/>
              <a:t>	X  a  Y  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  q0</a:t>
            </a:r>
          </a:p>
          <a:p>
            <a:pPr marL="0" indent="0">
              <a:buNone/>
            </a:pPr>
            <a:r>
              <a:rPr lang="en-US" sz="1600" dirty="0" smtClean="0"/>
              <a:t>                X  X  </a:t>
            </a:r>
            <a:r>
              <a:rPr lang="en-US" sz="1600" dirty="0"/>
              <a:t>Y  </a:t>
            </a:r>
            <a:r>
              <a:rPr lang="en-US" sz="1600" dirty="0" smtClean="0"/>
              <a:t>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q1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X  </a:t>
            </a:r>
            <a:r>
              <a:rPr lang="en-US" sz="1600" dirty="0" err="1" smtClean="0"/>
              <a:t>X</a:t>
            </a:r>
            <a:r>
              <a:rPr lang="en-US" sz="1600" dirty="0" smtClean="0"/>
              <a:t>  </a:t>
            </a:r>
            <a:r>
              <a:rPr lang="en-US" sz="1600" dirty="0"/>
              <a:t>Y  </a:t>
            </a:r>
          </a:p>
          <a:p>
            <a:pPr marL="0" indent="0">
              <a:buNone/>
            </a:pPr>
            <a:r>
              <a:rPr lang="en-US" sz="1600" dirty="0"/>
              <a:t>              </a:t>
            </a:r>
            <a:r>
              <a:rPr lang="en-US" sz="1600" dirty="0" smtClean="0"/>
              <a:t>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q1</a:t>
            </a:r>
          </a:p>
          <a:p>
            <a:pPr marL="0" indent="0">
              <a:buNone/>
            </a:pPr>
            <a:r>
              <a:rPr lang="en-US" sz="1600" dirty="0" smtClean="0"/>
              <a:t>                X  X  </a:t>
            </a:r>
            <a:r>
              <a:rPr lang="en-US" sz="1600" dirty="0"/>
              <a:t>Y </a:t>
            </a:r>
            <a:r>
              <a:rPr lang="en-US" sz="1600" dirty="0" smtClean="0"/>
              <a:t>B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</a:t>
            </a:r>
            <a:r>
              <a:rPr lang="en-US" sz="1600" dirty="0" smtClean="0"/>
              <a:t> 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 smtClean="0"/>
              <a:t>                   q1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	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76600" y="426875"/>
            <a:ext cx="4038600" cy="5973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	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String Rejected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781800" y="533400"/>
            <a:ext cx="4038600" cy="597392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600" dirty="0" smtClean="0"/>
              <a:t>	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5304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Tuples of the designed Machine:</a:t>
            </a:r>
          </a:p>
          <a:p>
            <a:pPr marL="0" indent="0">
              <a:buNone/>
            </a:pPr>
            <a:endParaRPr lang="en-US" dirty="0" smtClean="0"/>
          </a:p>
          <a:p>
            <a:pPr marL="393192" lvl="1" indent="0">
              <a:buNone/>
            </a:pPr>
            <a:r>
              <a:rPr lang="en-US" dirty="0" smtClean="0"/>
              <a:t>Q= { q0, q1, q2, q3,q4,q5}</a:t>
            </a:r>
          </a:p>
          <a:p>
            <a:pPr marL="393192" lvl="1" indent="0">
              <a:buNone/>
            </a:pPr>
            <a:r>
              <a:rPr lang="en-US" dirty="0" smtClean="0"/>
              <a:t>E = {a, b }</a:t>
            </a:r>
          </a:p>
          <a:p>
            <a:pPr marL="393192" lvl="1" indent="0">
              <a:buNone/>
            </a:pPr>
            <a:r>
              <a:rPr lang="en-US" dirty="0" smtClean="0"/>
              <a:t>T = {a, b, c, X, Y, Z, B}</a:t>
            </a:r>
          </a:p>
          <a:p>
            <a:pPr marL="393192" lvl="1" indent="0">
              <a:buNone/>
            </a:pPr>
            <a:r>
              <a:rPr lang="en-US" dirty="0" smtClean="0"/>
              <a:t>B = B</a:t>
            </a:r>
          </a:p>
          <a:p>
            <a:pPr marL="393192" lvl="1" indent="0">
              <a:buNone/>
            </a:pPr>
            <a:r>
              <a:rPr lang="en-US" dirty="0"/>
              <a:t>q</a:t>
            </a:r>
            <a:r>
              <a:rPr lang="en-US" dirty="0" smtClean="0"/>
              <a:t>0 = q0</a:t>
            </a:r>
          </a:p>
          <a:p>
            <a:pPr marL="393192" lvl="1" indent="0">
              <a:buNone/>
            </a:pPr>
            <a:r>
              <a:rPr lang="en-US" dirty="0" smtClean="0"/>
              <a:t>F = { q5 }</a:t>
            </a:r>
          </a:p>
          <a:p>
            <a:pPr marL="393192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9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Home Work :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0280"/>
            <a:ext cx="8229600" cy="4389120"/>
          </a:xfrm>
        </p:spPr>
        <p:txBody>
          <a:bodyPr/>
          <a:lstStyle/>
          <a:p>
            <a:r>
              <a:rPr lang="en-US" dirty="0" smtClean="0"/>
              <a:t>Design a TM to </a:t>
            </a:r>
            <a:r>
              <a:rPr lang="en-US" dirty="0"/>
              <a:t>recognize language </a:t>
            </a:r>
            <a:r>
              <a:rPr lang="en-US" dirty="0" smtClean="0"/>
              <a:t> {a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baseline="30000" dirty="0" smtClean="0"/>
              <a:t> </a:t>
            </a:r>
            <a:r>
              <a:rPr lang="en-US" smtClean="0"/>
              <a:t>a</a:t>
            </a:r>
            <a:r>
              <a:rPr lang="en-US" baseline="30000" smtClean="0"/>
              <a:t>n </a:t>
            </a:r>
            <a:r>
              <a:rPr lang="en-US" smtClean="0"/>
              <a:t>}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8. Design a TM to recognize even length binary palindrome strings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520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Transition Mapping Function :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</a:t>
            </a:r>
          </a:p>
          <a:p>
            <a:pPr marL="0" indent="0">
              <a:buNone/>
            </a:pPr>
            <a:r>
              <a:rPr lang="en-US" dirty="0" smtClean="0"/>
              <a:t>			   		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	</a:t>
            </a:r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67640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0" y="1143000"/>
            <a:ext cx="0" cy="495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2400" y="2514600"/>
            <a:ext cx="6096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q1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52400" y="1752600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q0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838200" y="17526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(q1, B, R)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838200" y="25146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(q1, 0, R)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895600" y="25146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(q1, 1, R)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124200" y="990600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990600" y="990600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5334000" y="914400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52400" y="3352800"/>
            <a:ext cx="6096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q2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914400" y="6324600"/>
            <a:ext cx="138389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State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5257800" y="25146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(q2, B, L)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152400" y="4114800"/>
            <a:ext cx="6096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q3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152400" y="4953000"/>
            <a:ext cx="6096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q4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2895600" y="33528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5257800" y="32766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48" name="Rectangle 47"/>
          <p:cNvSpPr/>
          <p:nvPr/>
        </p:nvSpPr>
        <p:spPr>
          <a:xfrm>
            <a:off x="2971800" y="40386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(q3, 1, L)</a:t>
            </a:r>
            <a:endParaRPr lang="en-IN" dirty="0"/>
          </a:p>
        </p:txBody>
      </p:sp>
      <p:sp>
        <p:nvSpPr>
          <p:cNvPr id="49" name="Rectangle 48"/>
          <p:cNvSpPr/>
          <p:nvPr/>
        </p:nvSpPr>
        <p:spPr>
          <a:xfrm>
            <a:off x="838200" y="48768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(q4, 0, R)</a:t>
            </a:r>
            <a:endParaRPr lang="en-IN" dirty="0"/>
          </a:p>
        </p:txBody>
      </p:sp>
      <p:sp>
        <p:nvSpPr>
          <p:cNvPr id="51" name="Rectangle 50"/>
          <p:cNvSpPr/>
          <p:nvPr/>
        </p:nvSpPr>
        <p:spPr>
          <a:xfrm>
            <a:off x="2971800" y="17907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(q4, B, R)</a:t>
            </a:r>
            <a:endParaRPr lang="en-IN" dirty="0"/>
          </a:p>
        </p:txBody>
      </p:sp>
      <p:sp>
        <p:nvSpPr>
          <p:cNvPr id="52" name="Rectangle 51"/>
          <p:cNvSpPr/>
          <p:nvPr/>
        </p:nvSpPr>
        <p:spPr>
          <a:xfrm>
            <a:off x="5257800" y="17526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(q6, B, R)</a:t>
            </a:r>
            <a:endParaRPr lang="en-IN" dirty="0"/>
          </a:p>
        </p:txBody>
      </p:sp>
      <p:sp>
        <p:nvSpPr>
          <p:cNvPr id="54" name="Rectangle 53"/>
          <p:cNvSpPr/>
          <p:nvPr/>
        </p:nvSpPr>
        <p:spPr>
          <a:xfrm>
            <a:off x="152400" y="5715000"/>
            <a:ext cx="6096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q5</a:t>
            </a:r>
            <a:endParaRPr lang="en-IN" dirty="0"/>
          </a:p>
        </p:txBody>
      </p:sp>
      <p:sp>
        <p:nvSpPr>
          <p:cNvPr id="55" name="Rectangle 54"/>
          <p:cNvSpPr/>
          <p:nvPr/>
        </p:nvSpPr>
        <p:spPr>
          <a:xfrm>
            <a:off x="914400" y="56388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56" name="Rectangle 55"/>
          <p:cNvSpPr/>
          <p:nvPr/>
        </p:nvSpPr>
        <p:spPr>
          <a:xfrm>
            <a:off x="5257800" y="55626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64" name="Rectangle 63"/>
          <p:cNvSpPr/>
          <p:nvPr/>
        </p:nvSpPr>
        <p:spPr>
          <a:xfrm>
            <a:off x="838200" y="33528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(q3, B, L)</a:t>
            </a:r>
            <a:endParaRPr lang="en-IN" dirty="0"/>
          </a:p>
        </p:txBody>
      </p:sp>
      <p:sp>
        <p:nvSpPr>
          <p:cNvPr id="65" name="Rectangle 64"/>
          <p:cNvSpPr/>
          <p:nvPr/>
        </p:nvSpPr>
        <p:spPr>
          <a:xfrm>
            <a:off x="5334000" y="40386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(q0, B, R)</a:t>
            </a:r>
            <a:endParaRPr lang="en-IN" dirty="0"/>
          </a:p>
        </p:txBody>
      </p:sp>
      <p:sp>
        <p:nvSpPr>
          <p:cNvPr id="66" name="Rectangle 65"/>
          <p:cNvSpPr/>
          <p:nvPr/>
        </p:nvSpPr>
        <p:spPr>
          <a:xfrm>
            <a:off x="914400" y="41148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(q3, 0, L)</a:t>
            </a:r>
            <a:endParaRPr lang="en-IN" dirty="0"/>
          </a:p>
        </p:txBody>
      </p:sp>
      <p:sp>
        <p:nvSpPr>
          <p:cNvPr id="67" name="Rectangle 66"/>
          <p:cNvSpPr/>
          <p:nvPr/>
        </p:nvSpPr>
        <p:spPr>
          <a:xfrm>
            <a:off x="2971800" y="48768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(q4, 1, R)</a:t>
            </a:r>
            <a:endParaRPr lang="en-IN" dirty="0"/>
          </a:p>
        </p:txBody>
      </p:sp>
      <p:sp>
        <p:nvSpPr>
          <p:cNvPr id="68" name="Rectangle 67"/>
          <p:cNvSpPr/>
          <p:nvPr/>
        </p:nvSpPr>
        <p:spPr>
          <a:xfrm>
            <a:off x="5257800" y="48006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(q5, B, L)</a:t>
            </a:r>
            <a:endParaRPr lang="en-IN" dirty="0"/>
          </a:p>
        </p:txBody>
      </p:sp>
      <p:sp>
        <p:nvSpPr>
          <p:cNvPr id="69" name="Rectangle 68"/>
          <p:cNvSpPr/>
          <p:nvPr/>
        </p:nvSpPr>
        <p:spPr>
          <a:xfrm>
            <a:off x="3048000" y="56388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(q3, B, L)</a:t>
            </a:r>
            <a:endParaRPr lang="en-IN" dirty="0"/>
          </a:p>
        </p:txBody>
      </p:sp>
      <p:sp>
        <p:nvSpPr>
          <p:cNvPr id="70" name="Rectangle 69"/>
          <p:cNvSpPr/>
          <p:nvPr/>
        </p:nvSpPr>
        <p:spPr>
          <a:xfrm>
            <a:off x="76200" y="6324600"/>
            <a:ext cx="6096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84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8" grpId="0" animBg="1"/>
      <p:bldP spid="31" grpId="0" animBg="1"/>
      <p:bldP spid="33" grpId="0" animBg="1"/>
      <p:bldP spid="36" grpId="0" animBg="1"/>
      <p:bldP spid="39" grpId="0" animBg="1"/>
      <p:bldP spid="48" grpId="0" animBg="1"/>
      <p:bldP spid="49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4038600" cy="6126325"/>
          </a:xfrm>
        </p:spPr>
        <p:txBody>
          <a:bodyPr>
            <a:noAutofit/>
          </a:bodyPr>
          <a:lstStyle/>
          <a:p>
            <a:r>
              <a:rPr lang="en-US" sz="1600" dirty="0" smtClean="0"/>
              <a:t>Consider string</a:t>
            </a:r>
          </a:p>
          <a:p>
            <a:pPr marL="0" indent="0">
              <a:buNone/>
            </a:pPr>
            <a:r>
              <a:rPr lang="en-US" sz="1600" dirty="0" smtClean="0"/>
              <a:t>              B 1  0  0  1  B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|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q0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B 0  0  1  B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      |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q4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B  0  0  1  B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    |</a:t>
            </a:r>
          </a:p>
          <a:p>
            <a:pPr marL="0" indent="0">
              <a:buNone/>
            </a:pPr>
            <a:r>
              <a:rPr lang="en-US" sz="1600" dirty="0" smtClean="0"/>
              <a:t>	    q4 </a:t>
            </a:r>
          </a:p>
          <a:p>
            <a:pPr marL="0" indent="0">
              <a:buNone/>
            </a:pPr>
            <a:r>
              <a:rPr lang="en-US" sz="1600" dirty="0" smtClean="0"/>
              <a:t>             B  </a:t>
            </a:r>
            <a:r>
              <a:rPr lang="en-US" sz="1600" dirty="0"/>
              <a:t>0  0  1  B   </a:t>
            </a:r>
          </a:p>
          <a:p>
            <a:pPr marL="0" indent="0">
              <a:buNone/>
            </a:pPr>
            <a:r>
              <a:rPr lang="en-US" sz="1600" dirty="0"/>
              <a:t>	   </a:t>
            </a:r>
            <a:r>
              <a:rPr lang="en-US" sz="1600" dirty="0" smtClean="0"/>
              <a:t> 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	    </a:t>
            </a:r>
            <a:r>
              <a:rPr lang="en-US" sz="1600" dirty="0" smtClean="0"/>
              <a:t>   q4</a:t>
            </a:r>
          </a:p>
          <a:p>
            <a:pPr marL="0" indent="0">
              <a:buNone/>
            </a:pPr>
            <a:r>
              <a:rPr lang="en-US" sz="1600" dirty="0" smtClean="0"/>
              <a:t>            B  </a:t>
            </a:r>
            <a:r>
              <a:rPr lang="en-US" sz="1600" dirty="0"/>
              <a:t>0  0  1  B   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   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	    </a:t>
            </a:r>
            <a:r>
              <a:rPr lang="en-US" sz="1600" dirty="0" smtClean="0"/>
              <a:t>    q4</a:t>
            </a:r>
          </a:p>
          <a:p>
            <a:pPr marL="0" indent="0">
              <a:buNone/>
            </a:pPr>
            <a:r>
              <a:rPr lang="en-US" sz="1600" dirty="0" smtClean="0"/>
              <a:t>            B  </a:t>
            </a:r>
            <a:r>
              <a:rPr lang="en-US" sz="1600" dirty="0"/>
              <a:t>0  0  1  B  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  </a:t>
            </a:r>
            <a:r>
              <a:rPr lang="en-US" sz="1600" dirty="0" smtClean="0"/>
              <a:t> q5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        	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76600" y="426875"/>
            <a:ext cx="4038600" cy="5973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	B  0  0  </a:t>
            </a:r>
            <a:r>
              <a:rPr lang="en-US" sz="1600" dirty="0" smtClean="0"/>
              <a:t>B  </a:t>
            </a:r>
            <a:r>
              <a:rPr lang="en-US" sz="1600" dirty="0" err="1"/>
              <a:t>B</a:t>
            </a:r>
            <a:r>
              <a:rPr lang="en-US" sz="1600" dirty="0"/>
              <a:t>   </a:t>
            </a:r>
            <a:r>
              <a:rPr lang="en-US" sz="1600" dirty="0" smtClean="0"/>
              <a:t>		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    </a:t>
            </a:r>
            <a:r>
              <a:rPr lang="en-US" sz="1600" dirty="0" smtClean="0"/>
              <a:t> 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   </a:t>
            </a:r>
            <a:r>
              <a:rPr lang="en-US" sz="1600" dirty="0" smtClean="0"/>
              <a:t>     q3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        B  </a:t>
            </a:r>
            <a:r>
              <a:rPr lang="en-US" sz="1600" dirty="0"/>
              <a:t>0  0  B  </a:t>
            </a:r>
            <a:r>
              <a:rPr lang="en-US" sz="1600" dirty="0" err="1"/>
              <a:t>B</a:t>
            </a:r>
            <a:r>
              <a:rPr lang="en-US" sz="1600" dirty="0"/>
              <a:t>  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</a:t>
            </a:r>
            <a:r>
              <a:rPr lang="en-US" sz="1600" dirty="0"/>
              <a:t>q3 </a:t>
            </a:r>
          </a:p>
          <a:p>
            <a:pPr marL="0" indent="0">
              <a:buNone/>
            </a:pPr>
            <a:r>
              <a:rPr lang="en-US" sz="1600" dirty="0" smtClean="0"/>
              <a:t>                  B  </a:t>
            </a:r>
            <a:r>
              <a:rPr lang="en-US" sz="1600" dirty="0"/>
              <a:t>0  0  B  </a:t>
            </a:r>
            <a:r>
              <a:rPr lang="en-US" sz="1600" dirty="0" err="1"/>
              <a:t>B</a:t>
            </a:r>
            <a:r>
              <a:rPr lang="en-US" sz="1600" dirty="0"/>
              <a:t>  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q3 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B  </a:t>
            </a:r>
            <a:r>
              <a:rPr lang="en-US" sz="1600" dirty="0"/>
              <a:t>0  0  B  </a:t>
            </a:r>
            <a:r>
              <a:rPr lang="en-US" sz="1600" dirty="0" err="1"/>
              <a:t>B</a:t>
            </a:r>
            <a:r>
              <a:rPr lang="en-US" sz="1600" dirty="0"/>
              <a:t>  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q0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B  </a:t>
            </a:r>
            <a:r>
              <a:rPr lang="en-US" sz="1600" dirty="0" err="1" smtClean="0"/>
              <a:t>B</a:t>
            </a:r>
            <a:r>
              <a:rPr lang="en-US" sz="1600" dirty="0" smtClean="0"/>
              <a:t>  </a:t>
            </a:r>
            <a:r>
              <a:rPr lang="en-US" sz="1600" dirty="0"/>
              <a:t>0  B  </a:t>
            </a:r>
            <a:r>
              <a:rPr lang="en-US" sz="1600" dirty="0" err="1"/>
              <a:t>B</a:t>
            </a:r>
            <a:r>
              <a:rPr lang="en-US" sz="1600" dirty="0"/>
              <a:t>  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q1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B  </a:t>
            </a:r>
            <a:r>
              <a:rPr lang="en-US" sz="1600" dirty="0" err="1" smtClean="0"/>
              <a:t>B</a:t>
            </a:r>
            <a:r>
              <a:rPr lang="en-US" sz="1600" dirty="0" smtClean="0"/>
              <a:t>  </a:t>
            </a:r>
            <a:r>
              <a:rPr lang="en-US" sz="1600" dirty="0"/>
              <a:t>0  B  </a:t>
            </a:r>
            <a:r>
              <a:rPr lang="en-US" sz="1600" dirty="0" err="1"/>
              <a:t>B</a:t>
            </a:r>
            <a:r>
              <a:rPr lang="en-US" sz="1600" dirty="0"/>
              <a:t>  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     q1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B  </a:t>
            </a:r>
            <a:r>
              <a:rPr lang="en-US" sz="1600" dirty="0" err="1"/>
              <a:t>B</a:t>
            </a:r>
            <a:r>
              <a:rPr lang="en-US" sz="1600" dirty="0"/>
              <a:t>  0  B  </a:t>
            </a:r>
            <a:r>
              <a:rPr lang="en-US" sz="1600" dirty="0" err="1"/>
              <a:t>B</a:t>
            </a:r>
            <a:r>
              <a:rPr lang="en-US" sz="1600" dirty="0"/>
              <a:t>   </a:t>
            </a:r>
          </a:p>
          <a:p>
            <a:pPr marL="0" indent="0">
              <a:buNone/>
            </a:pPr>
            <a:r>
              <a:rPr lang="en-US" sz="1600" dirty="0"/>
              <a:t>	         </a:t>
            </a:r>
            <a:r>
              <a:rPr lang="en-US" sz="1600" dirty="0" smtClean="0"/>
              <a:t> 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      </a:t>
            </a:r>
            <a:r>
              <a:rPr lang="en-US" sz="1600" dirty="0" smtClean="0"/>
              <a:t>    q1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781800" y="533400"/>
            <a:ext cx="4038600" cy="597392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600" dirty="0" smtClean="0"/>
              <a:t>	</a:t>
            </a:r>
            <a:endParaRPr lang="en-IN" sz="1600" dirty="0"/>
          </a:p>
        </p:txBody>
      </p:sp>
      <p:sp>
        <p:nvSpPr>
          <p:cNvPr id="2" name="Rectangle 1"/>
          <p:cNvSpPr/>
          <p:nvPr/>
        </p:nvSpPr>
        <p:spPr>
          <a:xfrm>
            <a:off x="6629400" y="381000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	B  </a:t>
            </a:r>
            <a:r>
              <a:rPr lang="en-US" sz="1600" dirty="0" err="1"/>
              <a:t>B</a:t>
            </a:r>
            <a:r>
              <a:rPr lang="en-US" sz="1600" dirty="0"/>
              <a:t>  0  B  </a:t>
            </a:r>
            <a:r>
              <a:rPr lang="en-US" sz="1600" dirty="0" err="1"/>
              <a:t>B</a:t>
            </a:r>
            <a:r>
              <a:rPr lang="en-US" sz="1600" dirty="0"/>
              <a:t>   </a:t>
            </a:r>
          </a:p>
          <a:p>
            <a:r>
              <a:rPr lang="en-US" sz="1600" dirty="0"/>
              <a:t>	         |</a:t>
            </a:r>
          </a:p>
          <a:p>
            <a:r>
              <a:rPr lang="en-US" sz="1600" dirty="0"/>
              <a:t>	        </a:t>
            </a:r>
            <a:r>
              <a:rPr lang="en-US" sz="1600" dirty="0" smtClean="0"/>
              <a:t>q2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	B  </a:t>
            </a:r>
            <a:r>
              <a:rPr lang="en-US" sz="1600" dirty="0" err="1"/>
              <a:t>B</a:t>
            </a:r>
            <a:r>
              <a:rPr lang="en-US" sz="1600" dirty="0"/>
              <a:t>  </a:t>
            </a:r>
            <a:r>
              <a:rPr lang="en-US" sz="1600" dirty="0" err="1" smtClean="0"/>
              <a:t>B</a:t>
            </a:r>
            <a:r>
              <a:rPr lang="en-US" sz="1600" dirty="0" smtClean="0"/>
              <a:t>  </a:t>
            </a:r>
            <a:r>
              <a:rPr lang="en-US" sz="1600" dirty="0"/>
              <a:t>B  </a:t>
            </a:r>
            <a:r>
              <a:rPr lang="en-US" sz="1600" dirty="0" err="1"/>
              <a:t>B</a:t>
            </a:r>
            <a:r>
              <a:rPr lang="en-US" sz="1600" dirty="0"/>
              <a:t>   </a:t>
            </a:r>
          </a:p>
          <a:p>
            <a:r>
              <a:rPr lang="en-US" sz="1600" dirty="0"/>
              <a:t>	     </a:t>
            </a:r>
            <a:r>
              <a:rPr lang="en-US" sz="1600" dirty="0" smtClean="0"/>
              <a:t>|</a:t>
            </a:r>
            <a:endParaRPr lang="en-US" sz="1600" dirty="0"/>
          </a:p>
          <a:p>
            <a:r>
              <a:rPr lang="en-US" sz="1600" dirty="0"/>
              <a:t>	     </a:t>
            </a:r>
            <a:r>
              <a:rPr lang="en-US" sz="1600" dirty="0" smtClean="0"/>
              <a:t>q3 </a:t>
            </a:r>
            <a:endParaRPr lang="en-US" sz="1600" dirty="0"/>
          </a:p>
          <a:p>
            <a:r>
              <a:rPr lang="en-US" sz="1600" dirty="0" smtClean="0"/>
              <a:t>	B  </a:t>
            </a:r>
            <a:r>
              <a:rPr lang="en-US" sz="1600" dirty="0" err="1"/>
              <a:t>B</a:t>
            </a:r>
            <a:r>
              <a:rPr lang="en-US" sz="1600" dirty="0"/>
              <a:t>  </a:t>
            </a:r>
            <a:r>
              <a:rPr lang="en-US" sz="1600" dirty="0" err="1"/>
              <a:t>B</a:t>
            </a:r>
            <a:r>
              <a:rPr lang="en-US" sz="1600" dirty="0"/>
              <a:t>  </a:t>
            </a:r>
            <a:r>
              <a:rPr lang="en-US" sz="1600" dirty="0" err="1"/>
              <a:t>B</a:t>
            </a:r>
            <a:r>
              <a:rPr lang="en-US" sz="1600" dirty="0"/>
              <a:t>  </a:t>
            </a:r>
            <a:r>
              <a:rPr lang="en-US" sz="1600" dirty="0" err="1"/>
              <a:t>B</a:t>
            </a:r>
            <a:r>
              <a:rPr lang="en-US" sz="1600" dirty="0"/>
              <a:t>   </a:t>
            </a:r>
          </a:p>
          <a:p>
            <a:r>
              <a:rPr lang="en-US" sz="1600" dirty="0"/>
              <a:t>	   </a:t>
            </a:r>
            <a:r>
              <a:rPr lang="en-US" sz="1600" dirty="0" smtClean="0"/>
              <a:t>      </a:t>
            </a:r>
            <a:r>
              <a:rPr lang="en-US" sz="1600" dirty="0"/>
              <a:t>|</a:t>
            </a:r>
          </a:p>
          <a:p>
            <a:r>
              <a:rPr lang="en-US" sz="1600" dirty="0"/>
              <a:t>	     </a:t>
            </a:r>
            <a:r>
              <a:rPr lang="en-US" sz="1600" dirty="0" smtClean="0"/>
              <a:t>    q0 </a:t>
            </a:r>
            <a:endParaRPr lang="en-US" sz="1600" dirty="0"/>
          </a:p>
          <a:p>
            <a:r>
              <a:rPr lang="en-US" sz="1600" dirty="0" smtClean="0"/>
              <a:t>	B  </a:t>
            </a:r>
            <a:r>
              <a:rPr lang="en-US" sz="1600" dirty="0" err="1"/>
              <a:t>B</a:t>
            </a:r>
            <a:r>
              <a:rPr lang="en-US" sz="1600" dirty="0"/>
              <a:t>  </a:t>
            </a:r>
            <a:r>
              <a:rPr lang="en-US" sz="1600" dirty="0" err="1"/>
              <a:t>B</a:t>
            </a:r>
            <a:r>
              <a:rPr lang="en-US" sz="1600" dirty="0"/>
              <a:t>  </a:t>
            </a:r>
            <a:r>
              <a:rPr lang="en-US" sz="1600" dirty="0" err="1"/>
              <a:t>B</a:t>
            </a:r>
            <a:r>
              <a:rPr lang="en-US" sz="1600" dirty="0"/>
              <a:t>  </a:t>
            </a:r>
            <a:r>
              <a:rPr lang="en-US" sz="1600" dirty="0" err="1"/>
              <a:t>B</a:t>
            </a:r>
            <a:r>
              <a:rPr lang="en-US" sz="1600" dirty="0"/>
              <a:t>   </a:t>
            </a:r>
          </a:p>
          <a:p>
            <a:r>
              <a:rPr lang="en-US" sz="1600" dirty="0"/>
              <a:t>	      </a:t>
            </a:r>
            <a:r>
              <a:rPr lang="en-US" sz="1600" dirty="0" smtClean="0"/>
              <a:t>        </a:t>
            </a:r>
            <a:r>
              <a:rPr lang="en-US" sz="1600" dirty="0"/>
              <a:t>|</a:t>
            </a:r>
          </a:p>
          <a:p>
            <a:r>
              <a:rPr lang="en-US" sz="1600" dirty="0"/>
              <a:t>	         </a:t>
            </a:r>
            <a:r>
              <a:rPr lang="en-US" sz="1600" dirty="0" smtClean="0"/>
              <a:t>    q6 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String Accepted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800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4038600" cy="6126325"/>
          </a:xfrm>
        </p:spPr>
        <p:txBody>
          <a:bodyPr>
            <a:noAutofit/>
          </a:bodyPr>
          <a:lstStyle/>
          <a:p>
            <a:r>
              <a:rPr lang="en-US" sz="1600" dirty="0" smtClean="0"/>
              <a:t>Consider string</a:t>
            </a:r>
          </a:p>
          <a:p>
            <a:pPr marL="0" indent="0">
              <a:buNone/>
            </a:pPr>
            <a:r>
              <a:rPr lang="en-US" sz="1600" dirty="0" smtClean="0"/>
              <a:t>              B   0  0  1  B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|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q0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B </a:t>
            </a:r>
            <a:r>
              <a:rPr lang="en-US" sz="1600" dirty="0" err="1" smtClean="0"/>
              <a:t>B</a:t>
            </a:r>
            <a:r>
              <a:rPr lang="en-US" sz="1600" dirty="0" smtClean="0"/>
              <a:t>  0  1  B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      |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q1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B  </a:t>
            </a:r>
            <a:r>
              <a:rPr lang="en-US" sz="1600" dirty="0" err="1" smtClean="0"/>
              <a:t>B</a:t>
            </a:r>
            <a:r>
              <a:rPr lang="en-US" sz="1600" dirty="0" smtClean="0"/>
              <a:t>  0  1  B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    |</a:t>
            </a:r>
          </a:p>
          <a:p>
            <a:pPr marL="0" indent="0">
              <a:buNone/>
            </a:pPr>
            <a:r>
              <a:rPr lang="en-US" sz="1600" dirty="0" smtClean="0"/>
              <a:t>	    q1 </a:t>
            </a:r>
          </a:p>
          <a:p>
            <a:pPr marL="0" indent="0">
              <a:buNone/>
            </a:pPr>
            <a:r>
              <a:rPr lang="en-US" sz="1600" dirty="0" smtClean="0"/>
              <a:t>             B  </a:t>
            </a:r>
            <a:r>
              <a:rPr lang="en-US" sz="1600" dirty="0" err="1" smtClean="0"/>
              <a:t>B</a:t>
            </a:r>
            <a:r>
              <a:rPr lang="en-US" sz="1600" dirty="0" smtClean="0"/>
              <a:t>  </a:t>
            </a:r>
            <a:r>
              <a:rPr lang="en-US" sz="1600" dirty="0"/>
              <a:t>0  1  B   </a:t>
            </a:r>
          </a:p>
          <a:p>
            <a:pPr marL="0" indent="0">
              <a:buNone/>
            </a:pPr>
            <a:r>
              <a:rPr lang="en-US" sz="1600" dirty="0"/>
              <a:t>	   </a:t>
            </a:r>
            <a:r>
              <a:rPr lang="en-US" sz="1600" dirty="0" smtClean="0"/>
              <a:t> 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	    </a:t>
            </a:r>
            <a:r>
              <a:rPr lang="en-US" sz="1600" dirty="0" smtClean="0"/>
              <a:t>   q1</a:t>
            </a:r>
          </a:p>
          <a:p>
            <a:pPr marL="0" indent="0">
              <a:buNone/>
            </a:pPr>
            <a:r>
              <a:rPr lang="en-US" sz="1600" dirty="0" smtClean="0"/>
              <a:t>            B  B  </a:t>
            </a:r>
            <a:r>
              <a:rPr lang="en-US" sz="1600" dirty="0"/>
              <a:t>0  1  B   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   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	    </a:t>
            </a:r>
            <a:r>
              <a:rPr lang="en-US" sz="1600" dirty="0" smtClean="0"/>
              <a:t>    q1</a:t>
            </a:r>
          </a:p>
          <a:p>
            <a:pPr marL="0" indent="0">
              <a:buNone/>
            </a:pPr>
            <a:r>
              <a:rPr lang="en-US" sz="1600" dirty="0" smtClean="0"/>
              <a:t>            B  B  </a:t>
            </a:r>
            <a:r>
              <a:rPr lang="en-US" sz="1600" dirty="0"/>
              <a:t>0  1  B  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  </a:t>
            </a:r>
            <a:r>
              <a:rPr lang="en-US" sz="1600" dirty="0" smtClean="0"/>
              <a:t> q2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Halt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Sting Rejected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        	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781800" y="533400"/>
            <a:ext cx="4038600" cy="597392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600" dirty="0" smtClean="0"/>
              <a:t>	</a:t>
            </a:r>
            <a:endParaRPr lang="en-IN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83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Tuples of the designed Machine:</a:t>
            </a:r>
          </a:p>
          <a:p>
            <a:pPr marL="0" indent="0">
              <a:buNone/>
            </a:pPr>
            <a:endParaRPr lang="en-US" dirty="0" smtClean="0"/>
          </a:p>
          <a:p>
            <a:pPr marL="393192" lvl="1" indent="0">
              <a:buNone/>
            </a:pPr>
            <a:r>
              <a:rPr lang="en-US" dirty="0" smtClean="0"/>
              <a:t>Q= { q0, q1, q2, q3,q4,q5,q6}</a:t>
            </a:r>
          </a:p>
          <a:p>
            <a:pPr marL="393192" lvl="1" indent="0">
              <a:buNone/>
            </a:pPr>
            <a:r>
              <a:rPr lang="en-US" dirty="0" smtClean="0"/>
              <a:t>E = {0, </a:t>
            </a:r>
            <a:r>
              <a:rPr lang="en-US" dirty="0"/>
              <a:t>1</a:t>
            </a:r>
            <a:r>
              <a:rPr lang="en-US" dirty="0" smtClean="0"/>
              <a:t> }</a:t>
            </a:r>
          </a:p>
          <a:p>
            <a:pPr marL="393192" lvl="1" indent="0">
              <a:buNone/>
            </a:pPr>
            <a:r>
              <a:rPr lang="en-US" dirty="0" smtClean="0"/>
              <a:t>T = {0, </a:t>
            </a:r>
            <a:r>
              <a:rPr lang="en-US" dirty="0"/>
              <a:t>1</a:t>
            </a:r>
            <a:r>
              <a:rPr lang="en-US" dirty="0" smtClean="0"/>
              <a:t>, B}</a:t>
            </a:r>
          </a:p>
          <a:p>
            <a:pPr marL="393192" lvl="1" indent="0">
              <a:buNone/>
            </a:pPr>
            <a:r>
              <a:rPr lang="en-US" dirty="0" smtClean="0"/>
              <a:t>B = B</a:t>
            </a:r>
          </a:p>
          <a:p>
            <a:pPr marL="393192" lvl="1" indent="0">
              <a:buNone/>
            </a:pPr>
            <a:r>
              <a:rPr lang="en-US" dirty="0"/>
              <a:t>q</a:t>
            </a:r>
            <a:r>
              <a:rPr lang="en-US" dirty="0" smtClean="0"/>
              <a:t>0 = q0</a:t>
            </a:r>
          </a:p>
          <a:p>
            <a:pPr marL="393192" lvl="1" indent="0">
              <a:buNone/>
            </a:pPr>
            <a:r>
              <a:rPr lang="en-US" dirty="0" smtClean="0"/>
              <a:t>F = { q6}</a:t>
            </a:r>
          </a:p>
          <a:p>
            <a:pPr marL="393192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2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 Design a TM to recognize language {a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</a:t>
            </a:r>
            <a:r>
              <a:rPr lang="en-US" dirty="0" smtClean="0"/>
              <a:t>}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66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9</a:t>
            </a:r>
            <a:r>
              <a:rPr lang="en-US" dirty="0" smtClean="0"/>
              <a:t>. Design a TM to recognize language L= { </a:t>
            </a:r>
            <a:r>
              <a:rPr lang="en-US" dirty="0" err="1" smtClean="0"/>
              <a:t>wcw</a:t>
            </a:r>
            <a:r>
              <a:rPr lang="en-US" baseline="30000" dirty="0" err="1" smtClean="0"/>
              <a:t>R</a:t>
            </a:r>
            <a:r>
              <a:rPr lang="en-US" baseline="30000" dirty="0" smtClean="0"/>
              <a:t>  </a:t>
            </a:r>
            <a:r>
              <a:rPr lang="en-US" dirty="0" smtClean="0"/>
              <a:t>|</a:t>
            </a:r>
            <a:r>
              <a:rPr lang="en-US" baseline="30000" dirty="0" smtClean="0"/>
              <a:t>   </a:t>
            </a:r>
            <a:r>
              <a:rPr lang="en-US" dirty="0" smtClean="0"/>
              <a:t>odd length binary palindrome strings }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21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Transition Mapping Function :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</a:t>
            </a:r>
          </a:p>
          <a:p>
            <a:pPr marL="0" indent="0">
              <a:buNone/>
            </a:pPr>
            <a:r>
              <a:rPr lang="en-US" dirty="0" smtClean="0"/>
              <a:t>			   		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	</a:t>
            </a:r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67640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0" y="11430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2400" y="2514600"/>
            <a:ext cx="6096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q1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52400" y="1752600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q0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838200" y="17526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(q1, B, R)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838200" y="25146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(q1, 0, R)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895600" y="25146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(q1, 1, R)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124200" y="990600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990600" y="990600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6934200" y="914400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52400" y="3352800"/>
            <a:ext cx="6096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q2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914400" y="6324600"/>
            <a:ext cx="138389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State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6629400" y="25146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(q2, B, L)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152400" y="4114800"/>
            <a:ext cx="6096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q3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152400" y="4953000"/>
            <a:ext cx="6096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q4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2895600" y="33528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6629400" y="32766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48" name="Rectangle 47"/>
          <p:cNvSpPr/>
          <p:nvPr/>
        </p:nvSpPr>
        <p:spPr>
          <a:xfrm>
            <a:off x="2971800" y="40386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(q3, 1, L)</a:t>
            </a:r>
            <a:endParaRPr lang="en-IN" dirty="0"/>
          </a:p>
        </p:txBody>
      </p:sp>
      <p:sp>
        <p:nvSpPr>
          <p:cNvPr id="49" name="Rectangle 48"/>
          <p:cNvSpPr/>
          <p:nvPr/>
        </p:nvSpPr>
        <p:spPr>
          <a:xfrm>
            <a:off x="838200" y="48768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(q4, 0, R)</a:t>
            </a:r>
            <a:endParaRPr lang="en-IN" dirty="0"/>
          </a:p>
        </p:txBody>
      </p:sp>
      <p:sp>
        <p:nvSpPr>
          <p:cNvPr id="51" name="Rectangle 50"/>
          <p:cNvSpPr/>
          <p:nvPr/>
        </p:nvSpPr>
        <p:spPr>
          <a:xfrm>
            <a:off x="2971800" y="17907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(q4, B, R)</a:t>
            </a:r>
            <a:endParaRPr lang="en-IN" dirty="0"/>
          </a:p>
        </p:txBody>
      </p:sp>
      <p:sp>
        <p:nvSpPr>
          <p:cNvPr id="54" name="Rectangle 53"/>
          <p:cNvSpPr/>
          <p:nvPr/>
        </p:nvSpPr>
        <p:spPr>
          <a:xfrm>
            <a:off x="152400" y="5715000"/>
            <a:ext cx="6096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q5</a:t>
            </a:r>
            <a:endParaRPr lang="en-IN" dirty="0"/>
          </a:p>
        </p:txBody>
      </p:sp>
      <p:sp>
        <p:nvSpPr>
          <p:cNvPr id="55" name="Rectangle 54"/>
          <p:cNvSpPr/>
          <p:nvPr/>
        </p:nvSpPr>
        <p:spPr>
          <a:xfrm>
            <a:off x="914400" y="56388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56" name="Rectangle 55"/>
          <p:cNvSpPr/>
          <p:nvPr/>
        </p:nvSpPr>
        <p:spPr>
          <a:xfrm>
            <a:off x="6629400" y="55626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64" name="Rectangle 63"/>
          <p:cNvSpPr/>
          <p:nvPr/>
        </p:nvSpPr>
        <p:spPr>
          <a:xfrm>
            <a:off x="838200" y="33528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(q3, B, L)</a:t>
            </a:r>
            <a:endParaRPr lang="en-IN" dirty="0"/>
          </a:p>
        </p:txBody>
      </p:sp>
      <p:sp>
        <p:nvSpPr>
          <p:cNvPr id="65" name="Rectangle 64"/>
          <p:cNvSpPr/>
          <p:nvPr/>
        </p:nvSpPr>
        <p:spPr>
          <a:xfrm>
            <a:off x="6629400" y="40767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(q0, B, R)</a:t>
            </a:r>
            <a:endParaRPr lang="en-IN" dirty="0"/>
          </a:p>
        </p:txBody>
      </p:sp>
      <p:sp>
        <p:nvSpPr>
          <p:cNvPr id="66" name="Rectangle 65"/>
          <p:cNvSpPr/>
          <p:nvPr/>
        </p:nvSpPr>
        <p:spPr>
          <a:xfrm>
            <a:off x="914400" y="41148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(q3, 0, L)</a:t>
            </a:r>
            <a:endParaRPr lang="en-IN" dirty="0"/>
          </a:p>
        </p:txBody>
      </p:sp>
      <p:sp>
        <p:nvSpPr>
          <p:cNvPr id="67" name="Rectangle 66"/>
          <p:cNvSpPr/>
          <p:nvPr/>
        </p:nvSpPr>
        <p:spPr>
          <a:xfrm>
            <a:off x="2971800" y="48768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(q4, 1, R)</a:t>
            </a:r>
            <a:endParaRPr lang="en-IN" dirty="0"/>
          </a:p>
        </p:txBody>
      </p:sp>
      <p:sp>
        <p:nvSpPr>
          <p:cNvPr id="68" name="Rectangle 67"/>
          <p:cNvSpPr/>
          <p:nvPr/>
        </p:nvSpPr>
        <p:spPr>
          <a:xfrm>
            <a:off x="6553200" y="48006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(q5, B, L)</a:t>
            </a:r>
            <a:endParaRPr lang="en-IN" dirty="0"/>
          </a:p>
        </p:txBody>
      </p:sp>
      <p:sp>
        <p:nvSpPr>
          <p:cNvPr id="69" name="Rectangle 68"/>
          <p:cNvSpPr/>
          <p:nvPr/>
        </p:nvSpPr>
        <p:spPr>
          <a:xfrm>
            <a:off x="3048000" y="56388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(q3, B, L)</a:t>
            </a:r>
            <a:endParaRPr lang="en-IN" dirty="0"/>
          </a:p>
        </p:txBody>
      </p:sp>
      <p:sp>
        <p:nvSpPr>
          <p:cNvPr id="70" name="Rectangle 69"/>
          <p:cNvSpPr/>
          <p:nvPr/>
        </p:nvSpPr>
        <p:spPr>
          <a:xfrm>
            <a:off x="152400" y="6324600"/>
            <a:ext cx="6096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q6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5181600" y="990600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4953000" y="24765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(q1, c , R)</a:t>
            </a:r>
            <a:endParaRPr lang="en-IN" dirty="0"/>
          </a:p>
        </p:txBody>
      </p:sp>
      <p:sp>
        <p:nvSpPr>
          <p:cNvPr id="38" name="Rectangle 37"/>
          <p:cNvSpPr/>
          <p:nvPr/>
        </p:nvSpPr>
        <p:spPr>
          <a:xfrm>
            <a:off x="5029200" y="40767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(q3, c, L)</a:t>
            </a:r>
            <a:endParaRPr lang="en-IN" dirty="0"/>
          </a:p>
        </p:txBody>
      </p:sp>
      <p:sp>
        <p:nvSpPr>
          <p:cNvPr id="40" name="Rectangle 39"/>
          <p:cNvSpPr/>
          <p:nvPr/>
        </p:nvSpPr>
        <p:spPr>
          <a:xfrm>
            <a:off x="5105400" y="48387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(q4,c, R)</a:t>
            </a:r>
            <a:endParaRPr lang="en-IN" dirty="0"/>
          </a:p>
        </p:txBody>
      </p:sp>
      <p:sp>
        <p:nvSpPr>
          <p:cNvPr id="41" name="Rectangle 40"/>
          <p:cNvSpPr/>
          <p:nvPr/>
        </p:nvSpPr>
        <p:spPr>
          <a:xfrm>
            <a:off x="6781800" y="17526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42" name="Rectangle 41"/>
          <p:cNvSpPr/>
          <p:nvPr/>
        </p:nvSpPr>
        <p:spPr>
          <a:xfrm>
            <a:off x="4970206" y="1752600"/>
            <a:ext cx="1278194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(q6, c , N)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4953000" y="32766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44" name="Rectangle 43"/>
          <p:cNvSpPr/>
          <p:nvPr/>
        </p:nvSpPr>
        <p:spPr>
          <a:xfrm>
            <a:off x="5105400" y="56007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96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8" grpId="0" animBg="1"/>
      <p:bldP spid="31" grpId="0" animBg="1"/>
      <p:bldP spid="33" grpId="0" animBg="1"/>
      <p:bldP spid="36" grpId="0" animBg="1"/>
      <p:bldP spid="39" grpId="0" animBg="1"/>
      <p:bldP spid="48" grpId="0" animBg="1"/>
      <p:bldP spid="49" grpId="0" animBg="1"/>
      <p:bldP spid="51" grpId="0" animBg="1"/>
      <p:bldP spid="54" grpId="0" animBg="1"/>
      <p:bldP spid="55" grpId="0" animBg="1"/>
      <p:bldP spid="56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35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"/>
            <a:ext cx="4038600" cy="6126325"/>
          </a:xfrm>
        </p:spPr>
        <p:txBody>
          <a:bodyPr>
            <a:noAutofit/>
          </a:bodyPr>
          <a:lstStyle/>
          <a:p>
            <a:r>
              <a:rPr lang="en-US" sz="1600" dirty="0" smtClean="0"/>
              <a:t>Consider string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B 1 0  c 0  1  B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|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q0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B </a:t>
            </a:r>
            <a:r>
              <a:rPr lang="en-US" sz="1600" dirty="0" err="1" smtClean="0"/>
              <a:t>B</a:t>
            </a:r>
            <a:r>
              <a:rPr lang="en-US" sz="1600" dirty="0" smtClean="0"/>
              <a:t> 0  c   1  B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       |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q4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B </a:t>
            </a:r>
            <a:r>
              <a:rPr lang="en-US" sz="1600" dirty="0" err="1" smtClean="0"/>
              <a:t>B</a:t>
            </a:r>
            <a:r>
              <a:rPr lang="en-US" sz="1600" dirty="0" smtClean="0"/>
              <a:t>  0  c   1  B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          |</a:t>
            </a:r>
          </a:p>
          <a:p>
            <a:pPr marL="0" indent="0">
              <a:buNone/>
            </a:pPr>
            <a:r>
              <a:rPr lang="en-US" sz="1600" dirty="0" smtClean="0"/>
              <a:t>	         q5 </a:t>
            </a:r>
          </a:p>
          <a:p>
            <a:pPr marL="0" indent="0">
              <a:buNone/>
            </a:pPr>
            <a:r>
              <a:rPr lang="en-US" sz="1600" dirty="0" smtClean="0"/>
              <a:t>           B </a:t>
            </a:r>
            <a:r>
              <a:rPr lang="en-US" sz="1600" dirty="0" err="1" smtClean="0"/>
              <a:t>B</a:t>
            </a:r>
            <a:r>
              <a:rPr lang="en-US" sz="1600" dirty="0" smtClean="0"/>
              <a:t>  </a:t>
            </a:r>
            <a:r>
              <a:rPr lang="en-US" sz="1600" dirty="0"/>
              <a:t>0 </a:t>
            </a:r>
            <a:r>
              <a:rPr lang="en-US" sz="1600" dirty="0" smtClean="0"/>
              <a:t> c  0  B  </a:t>
            </a:r>
            <a:r>
              <a:rPr lang="en-US" sz="1600" dirty="0"/>
              <a:t>B   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   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</a:t>
            </a:r>
            <a:r>
              <a:rPr lang="en-US" sz="1600" dirty="0" smtClean="0"/>
              <a:t>      q3</a:t>
            </a:r>
          </a:p>
          <a:p>
            <a:pPr marL="0" indent="0">
              <a:buNone/>
            </a:pPr>
            <a:r>
              <a:rPr lang="en-US" sz="1600" dirty="0" smtClean="0"/>
              <a:t>           B </a:t>
            </a:r>
            <a:r>
              <a:rPr lang="en-US" sz="1600" dirty="0" err="1" smtClean="0"/>
              <a:t>B</a:t>
            </a:r>
            <a:r>
              <a:rPr lang="en-US" sz="1600" dirty="0" smtClean="0"/>
              <a:t> </a:t>
            </a:r>
            <a:r>
              <a:rPr lang="en-US" sz="1600" dirty="0" err="1" smtClean="0"/>
              <a:t>B</a:t>
            </a:r>
            <a:r>
              <a:rPr lang="en-US" sz="1600" dirty="0" smtClean="0"/>
              <a:t>  c  </a:t>
            </a:r>
            <a:r>
              <a:rPr lang="en-US" sz="1600" dirty="0"/>
              <a:t>0 </a:t>
            </a:r>
            <a:r>
              <a:rPr lang="en-US" sz="1600" dirty="0" smtClean="0"/>
              <a:t>B  </a:t>
            </a:r>
            <a:r>
              <a:rPr lang="en-US" sz="1600" dirty="0"/>
              <a:t>B  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q1</a:t>
            </a:r>
          </a:p>
          <a:p>
            <a:pPr marL="0" indent="0">
              <a:buNone/>
            </a:pPr>
            <a:r>
              <a:rPr lang="en-US" sz="1600" dirty="0" smtClean="0"/>
              <a:t>            B </a:t>
            </a:r>
            <a:r>
              <a:rPr lang="en-US" sz="1600" dirty="0" err="1" smtClean="0"/>
              <a:t>B</a:t>
            </a:r>
            <a:r>
              <a:rPr lang="en-US" sz="1600" dirty="0" smtClean="0"/>
              <a:t> </a:t>
            </a:r>
            <a:r>
              <a:rPr lang="en-US" sz="1600" dirty="0" err="1" smtClean="0"/>
              <a:t>B</a:t>
            </a:r>
            <a:r>
              <a:rPr lang="en-US" sz="1600" dirty="0" smtClean="0"/>
              <a:t> c </a:t>
            </a:r>
            <a:r>
              <a:rPr lang="en-US" sz="1600" dirty="0"/>
              <a:t>0  </a:t>
            </a:r>
            <a:r>
              <a:rPr lang="en-US" sz="1600" dirty="0" smtClean="0"/>
              <a:t>B  </a:t>
            </a:r>
            <a:r>
              <a:rPr lang="en-US" sz="1600" dirty="0"/>
              <a:t>B  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q2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        	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76600" y="381000"/>
            <a:ext cx="4038600" cy="5973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              B</a:t>
            </a:r>
            <a:r>
              <a:rPr lang="en-US" sz="1600" dirty="0"/>
              <a:t>	B  </a:t>
            </a:r>
            <a:r>
              <a:rPr lang="en-US" sz="1600" dirty="0" err="1" smtClean="0"/>
              <a:t>B</a:t>
            </a:r>
            <a:r>
              <a:rPr lang="en-US" sz="1600" dirty="0" smtClean="0"/>
              <a:t>  c  B B  </a:t>
            </a:r>
            <a:r>
              <a:rPr lang="en-US" sz="1600" dirty="0" err="1"/>
              <a:t>B</a:t>
            </a:r>
            <a:r>
              <a:rPr lang="en-US" sz="1600" dirty="0"/>
              <a:t>   </a:t>
            </a:r>
            <a:r>
              <a:rPr lang="en-US" sz="1600" dirty="0" smtClean="0"/>
              <a:t>		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    </a:t>
            </a:r>
            <a:r>
              <a:rPr lang="en-US" sz="1600" dirty="0" smtClean="0"/>
              <a:t>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   </a:t>
            </a:r>
            <a:r>
              <a:rPr lang="en-US" sz="1600" dirty="0" smtClean="0"/>
              <a:t>    q3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     B </a:t>
            </a:r>
            <a:r>
              <a:rPr lang="en-US" sz="1600" dirty="0" err="1" smtClean="0"/>
              <a:t>B</a:t>
            </a:r>
            <a:r>
              <a:rPr lang="en-US" sz="1600" dirty="0" smtClean="0"/>
              <a:t>  </a:t>
            </a:r>
            <a:r>
              <a:rPr lang="en-US" sz="1600" dirty="0" err="1" smtClean="0"/>
              <a:t>B</a:t>
            </a:r>
            <a:r>
              <a:rPr lang="en-US" sz="1600" dirty="0" smtClean="0"/>
              <a:t>  c B  </a:t>
            </a:r>
            <a:r>
              <a:rPr lang="en-US" sz="1600" dirty="0"/>
              <a:t>B  </a:t>
            </a:r>
            <a:r>
              <a:rPr lang="en-US" sz="1600" dirty="0" err="1"/>
              <a:t>B</a:t>
            </a:r>
            <a:r>
              <a:rPr lang="en-US" sz="1600" dirty="0"/>
              <a:t>  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  q0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     B  </a:t>
            </a:r>
            <a:r>
              <a:rPr lang="en-US" sz="1600" dirty="0" err="1" smtClean="0"/>
              <a:t>B</a:t>
            </a:r>
            <a:r>
              <a:rPr lang="en-US" sz="1600" dirty="0" smtClean="0"/>
              <a:t>  </a:t>
            </a:r>
            <a:r>
              <a:rPr lang="en-US" sz="1600" dirty="0" err="1" smtClean="0"/>
              <a:t>B</a:t>
            </a:r>
            <a:r>
              <a:rPr lang="en-US" sz="1600" dirty="0" smtClean="0"/>
              <a:t> c  B  </a:t>
            </a:r>
            <a:r>
              <a:rPr lang="en-US" sz="1600" dirty="0"/>
              <a:t>B  </a:t>
            </a:r>
            <a:r>
              <a:rPr lang="en-US" sz="1600" dirty="0" err="1"/>
              <a:t>B</a:t>
            </a:r>
            <a:r>
              <a:rPr lang="en-US" sz="1600" dirty="0"/>
              <a:t>  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     q6 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String Accepted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781800" y="533400"/>
            <a:ext cx="4038600" cy="597392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600" dirty="0" smtClean="0"/>
              <a:t>	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0478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74475"/>
            <a:ext cx="4038600" cy="6126325"/>
          </a:xfrm>
        </p:spPr>
        <p:txBody>
          <a:bodyPr>
            <a:noAutofit/>
          </a:bodyPr>
          <a:lstStyle/>
          <a:p>
            <a:r>
              <a:rPr lang="en-US" sz="1600" dirty="0" smtClean="0"/>
              <a:t>Consider string</a:t>
            </a:r>
          </a:p>
          <a:p>
            <a:pPr marL="0" indent="0">
              <a:buNone/>
            </a:pPr>
            <a:r>
              <a:rPr lang="en-US" sz="1600" dirty="0" smtClean="0"/>
              <a:t>              B 1  0 c  1  B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|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q0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B </a:t>
            </a:r>
            <a:r>
              <a:rPr lang="en-US" sz="1600" dirty="0" err="1" smtClean="0"/>
              <a:t>B</a:t>
            </a:r>
            <a:r>
              <a:rPr lang="en-US" sz="1600" dirty="0" smtClean="0"/>
              <a:t> 0  c  B  B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                |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q5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B </a:t>
            </a:r>
            <a:r>
              <a:rPr lang="en-US" sz="1600" dirty="0" err="1" smtClean="0"/>
              <a:t>B</a:t>
            </a:r>
            <a:r>
              <a:rPr lang="en-US" sz="1600" dirty="0" smtClean="0"/>
              <a:t>  0  c   B  B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      |</a:t>
            </a:r>
          </a:p>
          <a:p>
            <a:pPr marL="0" indent="0">
              <a:buNone/>
            </a:pPr>
            <a:r>
              <a:rPr lang="en-US" sz="1600" dirty="0" smtClean="0"/>
              <a:t>	      q3 </a:t>
            </a:r>
          </a:p>
          <a:p>
            <a:pPr marL="0" indent="0">
              <a:buNone/>
            </a:pPr>
            <a:r>
              <a:rPr lang="en-US" sz="1600" dirty="0" smtClean="0"/>
              <a:t>           B </a:t>
            </a:r>
            <a:r>
              <a:rPr lang="en-US" sz="1600" dirty="0" err="1" smtClean="0"/>
              <a:t>B</a:t>
            </a:r>
            <a:r>
              <a:rPr lang="en-US" sz="1600" dirty="0" smtClean="0"/>
              <a:t>  </a:t>
            </a:r>
            <a:r>
              <a:rPr lang="en-US" sz="1600" dirty="0"/>
              <a:t>0 </a:t>
            </a:r>
            <a:r>
              <a:rPr lang="en-US" sz="1600" dirty="0" smtClean="0"/>
              <a:t> c  B  </a:t>
            </a:r>
            <a:r>
              <a:rPr lang="en-US" sz="1600" dirty="0"/>
              <a:t>B   </a:t>
            </a:r>
          </a:p>
          <a:p>
            <a:pPr marL="0" indent="0">
              <a:buNone/>
            </a:pPr>
            <a:r>
              <a:rPr lang="en-US" sz="1600" dirty="0"/>
              <a:t>	  </a:t>
            </a:r>
            <a:r>
              <a:rPr lang="en-US" sz="1600" dirty="0" smtClean="0"/>
              <a:t>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</a:t>
            </a:r>
            <a:r>
              <a:rPr lang="en-US" sz="1600" dirty="0" smtClean="0"/>
              <a:t>q0</a:t>
            </a:r>
          </a:p>
          <a:p>
            <a:pPr marL="0" indent="0">
              <a:buNone/>
            </a:pPr>
            <a:r>
              <a:rPr lang="en-US" sz="1600" dirty="0" smtClean="0"/>
              <a:t>           B </a:t>
            </a:r>
            <a:r>
              <a:rPr lang="en-US" sz="1600" dirty="0" err="1" smtClean="0"/>
              <a:t>B</a:t>
            </a:r>
            <a:r>
              <a:rPr lang="en-US" sz="1600" dirty="0" smtClean="0"/>
              <a:t> </a:t>
            </a:r>
            <a:r>
              <a:rPr lang="en-US" sz="1600" dirty="0" err="1" smtClean="0"/>
              <a:t>B</a:t>
            </a:r>
            <a:r>
              <a:rPr lang="en-US" sz="1600" dirty="0" smtClean="0"/>
              <a:t>  c  B  </a:t>
            </a:r>
            <a:r>
              <a:rPr lang="en-US" sz="1600" dirty="0"/>
              <a:t>B  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q1</a:t>
            </a:r>
          </a:p>
          <a:p>
            <a:pPr marL="0" indent="0">
              <a:buNone/>
            </a:pPr>
            <a:r>
              <a:rPr lang="en-US" sz="1600" dirty="0" smtClean="0"/>
              <a:t>            B </a:t>
            </a:r>
            <a:r>
              <a:rPr lang="en-US" sz="1600" dirty="0" err="1" smtClean="0"/>
              <a:t>B</a:t>
            </a:r>
            <a:r>
              <a:rPr lang="en-US" sz="1600" dirty="0" smtClean="0"/>
              <a:t> </a:t>
            </a:r>
            <a:r>
              <a:rPr lang="en-US" sz="1600" dirty="0" err="1" smtClean="0"/>
              <a:t>B</a:t>
            </a:r>
            <a:r>
              <a:rPr lang="en-US" sz="1600" dirty="0" smtClean="0"/>
              <a:t> c   B  </a:t>
            </a:r>
            <a:r>
              <a:rPr lang="en-US" sz="1600" dirty="0"/>
              <a:t>B  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q2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Halt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String </a:t>
            </a:r>
            <a:r>
              <a:rPr lang="en-US" sz="1600" dirty="0" smtClean="0"/>
              <a:t>Rejected 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        	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781800" y="533400"/>
            <a:ext cx="4038600" cy="597392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600" dirty="0" smtClean="0"/>
              <a:t>	</a:t>
            </a:r>
            <a:endParaRPr lang="en-IN" sz="16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06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Tuples of the designed Machine:</a:t>
            </a:r>
          </a:p>
          <a:p>
            <a:pPr marL="0" indent="0">
              <a:buNone/>
            </a:pPr>
            <a:endParaRPr lang="en-US" dirty="0" smtClean="0"/>
          </a:p>
          <a:p>
            <a:pPr marL="393192" lvl="1" indent="0">
              <a:buNone/>
            </a:pPr>
            <a:r>
              <a:rPr lang="en-US" dirty="0" smtClean="0"/>
              <a:t>Q= { q0, q1, q2, q3,q4,q5,q6}</a:t>
            </a:r>
          </a:p>
          <a:p>
            <a:pPr marL="393192" lvl="1" indent="0">
              <a:buNone/>
            </a:pPr>
            <a:r>
              <a:rPr lang="en-US" dirty="0" smtClean="0"/>
              <a:t>E = {0, </a:t>
            </a:r>
            <a:r>
              <a:rPr lang="en-US" dirty="0"/>
              <a:t>1</a:t>
            </a:r>
            <a:r>
              <a:rPr lang="en-US" dirty="0" smtClean="0"/>
              <a:t> }</a:t>
            </a:r>
          </a:p>
          <a:p>
            <a:pPr marL="393192" lvl="1" indent="0">
              <a:buNone/>
            </a:pPr>
            <a:r>
              <a:rPr lang="en-US" dirty="0" smtClean="0"/>
              <a:t>T = {0, </a:t>
            </a:r>
            <a:r>
              <a:rPr lang="en-US" dirty="0"/>
              <a:t>1</a:t>
            </a:r>
            <a:r>
              <a:rPr lang="en-US" dirty="0" smtClean="0"/>
              <a:t>, c, B}</a:t>
            </a:r>
          </a:p>
          <a:p>
            <a:pPr marL="393192" lvl="1" indent="0">
              <a:buNone/>
            </a:pPr>
            <a:r>
              <a:rPr lang="en-US" dirty="0" smtClean="0"/>
              <a:t>B = B</a:t>
            </a:r>
          </a:p>
          <a:p>
            <a:pPr marL="393192" lvl="1" indent="0">
              <a:buNone/>
            </a:pPr>
            <a:r>
              <a:rPr lang="en-US" dirty="0"/>
              <a:t>q</a:t>
            </a:r>
            <a:r>
              <a:rPr lang="en-US" dirty="0" smtClean="0"/>
              <a:t>0 = q0</a:t>
            </a:r>
          </a:p>
          <a:p>
            <a:pPr marL="393192" lvl="1" indent="0">
              <a:buNone/>
            </a:pPr>
            <a:r>
              <a:rPr lang="en-US" dirty="0" smtClean="0"/>
              <a:t>F = { q6}</a:t>
            </a:r>
          </a:p>
          <a:p>
            <a:pPr marL="393192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866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10. Design a TM to check for well </a:t>
            </a:r>
            <a:r>
              <a:rPr lang="en-US" dirty="0" err="1" smtClean="0"/>
              <a:t>formedness</a:t>
            </a:r>
            <a:r>
              <a:rPr lang="en-US" dirty="0" smtClean="0"/>
              <a:t> of parentheses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( ( )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( ) (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( ( ) ( )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7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Transition Mapping Function :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</a:t>
            </a:r>
          </a:p>
          <a:p>
            <a:pPr marL="0" indent="0">
              <a:buNone/>
            </a:pPr>
            <a:r>
              <a:rPr lang="en-US" dirty="0" smtClean="0"/>
              <a:t>			   		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	</a:t>
            </a:r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831258"/>
            <a:ext cx="853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0" y="1371600"/>
            <a:ext cx="0" cy="495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2400" y="2819400"/>
            <a:ext cx="6096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q1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52400" y="1981200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q0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838200" y="19050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(q0, (, R)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838200" y="28575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(q0, Y, R)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4800600" y="19050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(q0, X, R)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2971800" y="1147609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990600" y="1219200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8077200" y="1172497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52400" y="3505200"/>
            <a:ext cx="6096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q2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219200" y="4343400"/>
            <a:ext cx="138389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State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953000" y="1143000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6553200" y="1143000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4724400" y="2705100"/>
            <a:ext cx="13716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(q1, X, L )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6553200" y="35052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(q2, Y, L)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4876800" y="35052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(q2, X, L)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2667000" y="27813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53" name="Rectangle 52"/>
          <p:cNvSpPr/>
          <p:nvPr/>
        </p:nvSpPr>
        <p:spPr>
          <a:xfrm>
            <a:off x="7842454" y="191176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(q2, B, L)</a:t>
            </a:r>
            <a:endParaRPr lang="en-IN" dirty="0"/>
          </a:p>
        </p:txBody>
      </p:sp>
      <p:sp>
        <p:nvSpPr>
          <p:cNvPr id="56" name="Rectangle 55"/>
          <p:cNvSpPr/>
          <p:nvPr/>
        </p:nvSpPr>
        <p:spPr>
          <a:xfrm>
            <a:off x="7924800" y="27432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57" name="Rectangle 56"/>
          <p:cNvSpPr/>
          <p:nvPr/>
        </p:nvSpPr>
        <p:spPr>
          <a:xfrm>
            <a:off x="838200" y="35433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61" name="Rectangle 60"/>
          <p:cNvSpPr/>
          <p:nvPr/>
        </p:nvSpPr>
        <p:spPr>
          <a:xfrm>
            <a:off x="2667000" y="3585087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64" name="Rectangle 63"/>
          <p:cNvSpPr/>
          <p:nvPr/>
        </p:nvSpPr>
        <p:spPr>
          <a:xfrm>
            <a:off x="2743200" y="19812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(q1, X, L)</a:t>
            </a:r>
            <a:endParaRPr lang="en-IN" dirty="0"/>
          </a:p>
        </p:txBody>
      </p:sp>
      <p:sp>
        <p:nvSpPr>
          <p:cNvPr id="65" name="Rectangle 64"/>
          <p:cNvSpPr/>
          <p:nvPr/>
        </p:nvSpPr>
        <p:spPr>
          <a:xfrm>
            <a:off x="6400800" y="2667000"/>
            <a:ext cx="13716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(q1, </a:t>
            </a:r>
            <a:r>
              <a:rPr lang="en-US" dirty="0"/>
              <a:t>Y</a:t>
            </a:r>
            <a:r>
              <a:rPr lang="en-US" dirty="0" smtClean="0"/>
              <a:t>, L )</a:t>
            </a:r>
            <a:endParaRPr lang="en-IN" dirty="0"/>
          </a:p>
        </p:txBody>
      </p:sp>
      <p:sp>
        <p:nvSpPr>
          <p:cNvPr id="66" name="Rectangle 65"/>
          <p:cNvSpPr/>
          <p:nvPr/>
        </p:nvSpPr>
        <p:spPr>
          <a:xfrm>
            <a:off x="7924800" y="34671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(q3, B, N)</a:t>
            </a:r>
            <a:endParaRPr lang="en-IN" dirty="0"/>
          </a:p>
        </p:txBody>
      </p:sp>
      <p:sp>
        <p:nvSpPr>
          <p:cNvPr id="67" name="Rectangle 66"/>
          <p:cNvSpPr/>
          <p:nvPr/>
        </p:nvSpPr>
        <p:spPr>
          <a:xfrm>
            <a:off x="76200" y="4191000"/>
            <a:ext cx="6096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q3</a:t>
            </a:r>
            <a:endParaRPr lang="en-IN" dirty="0"/>
          </a:p>
        </p:txBody>
      </p:sp>
      <p:sp>
        <p:nvSpPr>
          <p:cNvPr id="69" name="Rectangle 68"/>
          <p:cNvSpPr/>
          <p:nvPr/>
        </p:nvSpPr>
        <p:spPr>
          <a:xfrm>
            <a:off x="6553200" y="19050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(q0, Y, 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9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1" grpId="0" animBg="1"/>
      <p:bldP spid="25" grpId="0" animBg="1"/>
      <p:bldP spid="28" grpId="0" animBg="1"/>
      <p:bldP spid="29" grpId="0" animBg="1"/>
      <p:bldP spid="32" grpId="0" animBg="1"/>
      <p:bldP spid="37" grpId="0" animBg="1"/>
      <p:bldP spid="53" grpId="0" animBg="1"/>
      <p:bldP spid="56" grpId="0" animBg="1"/>
      <p:bldP spid="57" grpId="0" animBg="1"/>
      <p:bldP spid="61" grpId="0" animBg="1"/>
      <p:bldP spid="64" grpId="0" animBg="1"/>
      <p:bldP spid="65" grpId="0" animBg="1"/>
      <p:bldP spid="66" grpId="0" animBg="1"/>
      <p:bldP spid="67" grpId="0" animBg="1"/>
      <p:bldP spid="6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"/>
            <a:ext cx="4038600" cy="6126325"/>
          </a:xfrm>
        </p:spPr>
        <p:txBody>
          <a:bodyPr>
            <a:noAutofit/>
          </a:bodyPr>
          <a:lstStyle/>
          <a:p>
            <a:r>
              <a:rPr lang="en-US" sz="1600" dirty="0" smtClean="0"/>
              <a:t>Consider string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B (  (  )  )   B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|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q0</a:t>
            </a:r>
          </a:p>
          <a:p>
            <a:pPr marL="0" indent="0">
              <a:buNone/>
            </a:pPr>
            <a:r>
              <a:rPr lang="en-US" sz="1600" dirty="0" smtClean="0"/>
              <a:t>            </a:t>
            </a:r>
            <a:r>
              <a:rPr lang="en-US" sz="1600" dirty="0"/>
              <a:t> B (  (  )  )   B</a:t>
            </a:r>
          </a:p>
          <a:p>
            <a:pPr marL="0" indent="0">
              <a:buNone/>
            </a:pPr>
            <a:r>
              <a:rPr lang="en-US" sz="1600" dirty="0"/>
              <a:t>                     |</a:t>
            </a:r>
          </a:p>
          <a:p>
            <a:pPr marL="0" indent="0">
              <a:buNone/>
            </a:pPr>
            <a:r>
              <a:rPr lang="en-US" sz="1600" dirty="0"/>
              <a:t>                    </a:t>
            </a:r>
            <a:r>
              <a:rPr lang="en-US" sz="1600" dirty="0" smtClean="0"/>
              <a:t>q0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smtClean="0"/>
              <a:t>           B </a:t>
            </a:r>
            <a:r>
              <a:rPr lang="en-US" sz="1600" dirty="0"/>
              <a:t>(  (  </a:t>
            </a:r>
            <a:r>
              <a:rPr lang="en-US" sz="1600" dirty="0" smtClean="0"/>
              <a:t>X  </a:t>
            </a:r>
            <a:r>
              <a:rPr lang="en-US" sz="1600" dirty="0"/>
              <a:t>)   B</a:t>
            </a:r>
          </a:p>
          <a:p>
            <a:pPr marL="0" indent="0">
              <a:buNone/>
            </a:pPr>
            <a:r>
              <a:rPr lang="en-US" sz="1600" dirty="0"/>
              <a:t>             </a:t>
            </a:r>
            <a:r>
              <a:rPr lang="en-US" sz="1600" dirty="0" smtClean="0"/>
              <a:t>        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</a:t>
            </a:r>
            <a:r>
              <a:rPr lang="en-US" sz="1600" dirty="0" smtClean="0"/>
              <a:t>        q1          </a:t>
            </a:r>
          </a:p>
          <a:p>
            <a:pPr marL="0" indent="0">
              <a:buNone/>
            </a:pPr>
            <a:r>
              <a:rPr lang="en-US" sz="1600" dirty="0" smtClean="0"/>
              <a:t>             B </a:t>
            </a:r>
            <a:r>
              <a:rPr lang="en-US" sz="1600" dirty="0"/>
              <a:t>(  </a:t>
            </a:r>
            <a:r>
              <a:rPr lang="en-US" sz="1600" dirty="0" smtClean="0"/>
              <a:t>Y  </a:t>
            </a:r>
            <a:r>
              <a:rPr lang="en-US" sz="1600" dirty="0"/>
              <a:t>X  )   B</a:t>
            </a:r>
          </a:p>
          <a:p>
            <a:pPr marL="0" indent="0">
              <a:buNone/>
            </a:pPr>
            <a:r>
              <a:rPr lang="en-US" sz="1600" dirty="0"/>
              <a:t>                    </a:t>
            </a:r>
            <a:r>
              <a:rPr lang="en-US" sz="1600" dirty="0" smtClean="0"/>
              <a:t>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                       </a:t>
            </a:r>
            <a:r>
              <a:rPr lang="en-US" sz="1600" dirty="0" smtClean="0"/>
              <a:t>q0       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</a:t>
            </a:r>
            <a:r>
              <a:rPr lang="en-US" sz="1600" dirty="0"/>
              <a:t>B  Y  </a:t>
            </a:r>
            <a:r>
              <a:rPr lang="en-US" sz="1600" dirty="0" err="1"/>
              <a:t>Y</a:t>
            </a:r>
            <a:r>
              <a:rPr lang="en-US" sz="1600" dirty="0"/>
              <a:t>  X  </a:t>
            </a:r>
            <a:r>
              <a:rPr lang="en-US" sz="1600" dirty="0" err="1"/>
              <a:t>X</a:t>
            </a:r>
            <a:r>
              <a:rPr lang="en-US" sz="1600" dirty="0"/>
              <a:t>  B</a:t>
            </a:r>
          </a:p>
          <a:p>
            <a:pPr marL="0" indent="0">
              <a:buNone/>
            </a:pPr>
            <a:r>
              <a:rPr lang="en-US" sz="1600" dirty="0"/>
              <a:t>                               |</a:t>
            </a:r>
          </a:p>
          <a:p>
            <a:pPr marL="0" indent="0">
              <a:buNone/>
            </a:pPr>
            <a:r>
              <a:rPr lang="en-US" sz="1600" dirty="0"/>
              <a:t>                               q2 </a:t>
            </a:r>
          </a:p>
          <a:p>
            <a:pPr marL="0" indent="0">
              <a:buNone/>
            </a:pPr>
            <a:r>
              <a:rPr lang="en-US" sz="1600" dirty="0" smtClean="0"/>
              <a:t>            B  </a:t>
            </a:r>
            <a:r>
              <a:rPr lang="en-US" sz="1600" dirty="0"/>
              <a:t>Y  </a:t>
            </a:r>
            <a:r>
              <a:rPr lang="en-US" sz="1600" dirty="0" err="1"/>
              <a:t>Y</a:t>
            </a:r>
            <a:r>
              <a:rPr lang="en-US" sz="1600" dirty="0"/>
              <a:t>  X  </a:t>
            </a:r>
            <a:r>
              <a:rPr lang="en-US" sz="1600" dirty="0" err="1"/>
              <a:t>X</a:t>
            </a:r>
            <a:r>
              <a:rPr lang="en-US" sz="1600" dirty="0"/>
              <a:t>  B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smtClean="0"/>
              <a:t>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smtClean="0"/>
              <a:t>q3</a:t>
            </a:r>
          </a:p>
          <a:p>
            <a:pPr marL="0" indent="0">
              <a:buNone/>
            </a:pPr>
            <a:r>
              <a:rPr lang="en-US" sz="1600" dirty="0" smtClean="0"/>
              <a:t>      String Accepted  </a:t>
            </a:r>
            <a:endParaRPr lang="en-US" sz="1600" dirty="0"/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381000"/>
            <a:ext cx="4038600" cy="5973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              B</a:t>
            </a:r>
            <a:r>
              <a:rPr lang="en-US" sz="1600" dirty="0"/>
              <a:t>	</a:t>
            </a:r>
            <a:r>
              <a:rPr lang="en-US" sz="1600" dirty="0" smtClean="0"/>
              <a:t>(  (  )  B   		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    </a:t>
            </a:r>
            <a:r>
              <a:rPr lang="en-US" sz="1600" dirty="0" smtClean="0"/>
              <a:t>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   </a:t>
            </a:r>
            <a:r>
              <a:rPr lang="en-US" sz="1600" dirty="0" smtClean="0"/>
              <a:t>  q3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     B (   (  X  B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q0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B </a:t>
            </a:r>
            <a:r>
              <a:rPr lang="en-US" sz="1600" dirty="0"/>
              <a:t>(   </a:t>
            </a:r>
            <a:r>
              <a:rPr lang="en-US" sz="1600" dirty="0" smtClean="0"/>
              <a:t>Y  </a:t>
            </a:r>
            <a:r>
              <a:rPr lang="en-US" sz="1600" dirty="0"/>
              <a:t>X  B   </a:t>
            </a:r>
          </a:p>
          <a:p>
            <a:pPr marL="0" indent="0">
              <a:buNone/>
            </a:pPr>
            <a:r>
              <a:rPr lang="en-US" sz="1600" dirty="0"/>
              <a:t>	     </a:t>
            </a:r>
            <a:r>
              <a:rPr lang="en-US" sz="1600" dirty="0" smtClean="0"/>
              <a:t>      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   </a:t>
            </a:r>
            <a:r>
              <a:rPr lang="en-US" sz="1600" dirty="0" smtClean="0"/>
              <a:t>        q2              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       B </a:t>
            </a:r>
            <a:r>
              <a:rPr lang="en-US" sz="1600" dirty="0"/>
              <a:t>(   Y  X  B  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</a:t>
            </a:r>
            <a:r>
              <a:rPr lang="en-US" sz="1600" dirty="0"/>
              <a:t>q2                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Halt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String Rejected 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781800" y="533400"/>
            <a:ext cx="4038600" cy="597392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600" dirty="0" smtClean="0"/>
              <a:t>	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0275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11. Design a TM to recognize the strings having equal number of a’s and b’s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268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a </a:t>
            </a:r>
            <a:r>
              <a:rPr lang="en-US" dirty="0" err="1" smtClean="0"/>
              <a:t>a</a:t>
            </a:r>
            <a:r>
              <a:rPr lang="en-US" dirty="0" smtClean="0"/>
              <a:t> b </a:t>
            </a:r>
            <a:r>
              <a:rPr lang="en-US" dirty="0" err="1" smtClean="0"/>
              <a:t>b</a:t>
            </a:r>
            <a:r>
              <a:rPr lang="en-US" dirty="0" smtClean="0"/>
              <a:t> 			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b </a:t>
            </a:r>
            <a:r>
              <a:rPr lang="en-US" dirty="0" err="1" smtClean="0"/>
              <a:t>b</a:t>
            </a:r>
            <a:r>
              <a:rPr lang="en-US" dirty="0" smtClean="0"/>
              <a:t>  a </a:t>
            </a:r>
            <a:r>
              <a:rPr lang="en-US" dirty="0" err="1" smtClean="0"/>
              <a:t>a</a:t>
            </a:r>
            <a:r>
              <a:rPr lang="en-US" dirty="0" smtClean="0"/>
              <a:t>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a  b a b </a:t>
            </a:r>
            <a:endParaRPr lang="en-US" dirty="0"/>
          </a:p>
          <a:p>
            <a:pPr marL="0" indent="0">
              <a:buNone/>
            </a:pPr>
            <a:endParaRPr lang="en-US" dirty="0" err="1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b a b 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54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Transition Mapping Function :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</a:t>
            </a:r>
          </a:p>
          <a:p>
            <a:pPr marL="0" indent="0">
              <a:buNone/>
            </a:pPr>
            <a:r>
              <a:rPr lang="en-US" dirty="0" smtClean="0"/>
              <a:t>			   		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	</a:t>
            </a:r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831258"/>
            <a:ext cx="853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0" y="1371600"/>
            <a:ext cx="0" cy="495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2400" y="2743200"/>
            <a:ext cx="6096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q1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52400" y="1981200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q0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838200" y="19050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(q1, X, R)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838200" y="27432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(q1, a, R)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2971800" y="1147609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990600" y="1219200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8077200" y="1172497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52400" y="3505200"/>
            <a:ext cx="6096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q2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219200" y="5867400"/>
            <a:ext cx="138389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State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953000" y="1143000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6553200" y="1143000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914400" y="4267200"/>
            <a:ext cx="13716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(q4, X, L )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6553200" y="35052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(q2, Y, L)</a:t>
            </a:r>
            <a:endParaRPr lang="en-IN" dirty="0"/>
          </a:p>
        </p:txBody>
      </p:sp>
      <p:sp>
        <p:nvSpPr>
          <p:cNvPr id="53" name="Rectangle 52"/>
          <p:cNvSpPr/>
          <p:nvPr/>
        </p:nvSpPr>
        <p:spPr>
          <a:xfrm>
            <a:off x="7842454" y="191176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(q5, B, L)</a:t>
            </a:r>
            <a:endParaRPr lang="en-IN" dirty="0"/>
          </a:p>
        </p:txBody>
      </p:sp>
      <p:sp>
        <p:nvSpPr>
          <p:cNvPr id="56" name="Rectangle 55"/>
          <p:cNvSpPr/>
          <p:nvPr/>
        </p:nvSpPr>
        <p:spPr>
          <a:xfrm>
            <a:off x="7924800" y="27432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61" name="Rectangle 60"/>
          <p:cNvSpPr/>
          <p:nvPr/>
        </p:nvSpPr>
        <p:spPr>
          <a:xfrm>
            <a:off x="2667000" y="3585087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64" name="Rectangle 63"/>
          <p:cNvSpPr/>
          <p:nvPr/>
        </p:nvSpPr>
        <p:spPr>
          <a:xfrm>
            <a:off x="2743200" y="19431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(q3, Y, R)</a:t>
            </a:r>
            <a:endParaRPr lang="en-IN" dirty="0"/>
          </a:p>
        </p:txBody>
      </p:sp>
      <p:sp>
        <p:nvSpPr>
          <p:cNvPr id="65" name="Rectangle 64"/>
          <p:cNvSpPr/>
          <p:nvPr/>
        </p:nvSpPr>
        <p:spPr>
          <a:xfrm>
            <a:off x="6400800" y="2667000"/>
            <a:ext cx="13716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(q1, </a:t>
            </a:r>
            <a:r>
              <a:rPr lang="en-US" dirty="0"/>
              <a:t>Y</a:t>
            </a:r>
            <a:r>
              <a:rPr lang="en-US" dirty="0" smtClean="0"/>
              <a:t>, R )</a:t>
            </a:r>
            <a:endParaRPr lang="en-IN" dirty="0"/>
          </a:p>
        </p:txBody>
      </p:sp>
      <p:sp>
        <p:nvSpPr>
          <p:cNvPr id="67" name="Rectangle 66"/>
          <p:cNvSpPr/>
          <p:nvPr/>
        </p:nvSpPr>
        <p:spPr>
          <a:xfrm>
            <a:off x="76200" y="4191000"/>
            <a:ext cx="6096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q3</a:t>
            </a:r>
            <a:endParaRPr lang="en-IN" dirty="0"/>
          </a:p>
        </p:txBody>
      </p:sp>
      <p:sp>
        <p:nvSpPr>
          <p:cNvPr id="69" name="Rectangle 68"/>
          <p:cNvSpPr/>
          <p:nvPr/>
        </p:nvSpPr>
        <p:spPr>
          <a:xfrm>
            <a:off x="6553200" y="19050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(q0, Y, R)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2590800" y="2743200"/>
            <a:ext cx="13716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(q2, </a:t>
            </a:r>
            <a:r>
              <a:rPr lang="en-US" dirty="0"/>
              <a:t>Y</a:t>
            </a:r>
            <a:r>
              <a:rPr lang="en-US" dirty="0" smtClean="0"/>
              <a:t>, L )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914400" y="35052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(q2, a, L)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2743200" y="43053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(q3, b, R)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2743200" y="5105400"/>
            <a:ext cx="13716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(q4, </a:t>
            </a:r>
            <a:r>
              <a:rPr lang="en-US" dirty="0"/>
              <a:t>b</a:t>
            </a:r>
            <a:r>
              <a:rPr lang="en-US" dirty="0" smtClean="0"/>
              <a:t>, L )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76200" y="5029200"/>
            <a:ext cx="6096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q4</a:t>
            </a:r>
            <a:endParaRPr lang="en-IN" dirty="0"/>
          </a:p>
        </p:txBody>
      </p:sp>
      <p:sp>
        <p:nvSpPr>
          <p:cNvPr id="38" name="Rectangle 37"/>
          <p:cNvSpPr/>
          <p:nvPr/>
        </p:nvSpPr>
        <p:spPr>
          <a:xfrm>
            <a:off x="4800600" y="35052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(q0, X, R)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4876800" y="51054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(q4, X, L)</a:t>
            </a:r>
            <a:endParaRPr lang="en-IN" dirty="0"/>
          </a:p>
        </p:txBody>
      </p:sp>
      <p:sp>
        <p:nvSpPr>
          <p:cNvPr id="40" name="Rectangle 39"/>
          <p:cNvSpPr/>
          <p:nvPr/>
        </p:nvSpPr>
        <p:spPr>
          <a:xfrm>
            <a:off x="4724400" y="19050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(q0, X, R)</a:t>
            </a:r>
            <a:endParaRPr lang="en-IN" dirty="0"/>
          </a:p>
        </p:txBody>
      </p:sp>
      <p:sp>
        <p:nvSpPr>
          <p:cNvPr id="41" name="Rectangle 40"/>
          <p:cNvSpPr/>
          <p:nvPr/>
        </p:nvSpPr>
        <p:spPr>
          <a:xfrm>
            <a:off x="6705600" y="51054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(q0, Y, R)</a:t>
            </a:r>
            <a:endParaRPr lang="en-IN" dirty="0"/>
          </a:p>
        </p:txBody>
      </p:sp>
      <p:sp>
        <p:nvSpPr>
          <p:cNvPr id="42" name="Rectangle 41"/>
          <p:cNvSpPr/>
          <p:nvPr/>
        </p:nvSpPr>
        <p:spPr>
          <a:xfrm>
            <a:off x="76200" y="5791200"/>
            <a:ext cx="6096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q5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4800600" y="43434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(q3, X, R)</a:t>
            </a:r>
            <a:endParaRPr lang="en-IN" dirty="0"/>
          </a:p>
        </p:txBody>
      </p:sp>
      <p:sp>
        <p:nvSpPr>
          <p:cNvPr id="44" name="Rectangle 43"/>
          <p:cNvSpPr/>
          <p:nvPr/>
        </p:nvSpPr>
        <p:spPr>
          <a:xfrm>
            <a:off x="4724400" y="27051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45" name="Rectangle 44"/>
          <p:cNvSpPr/>
          <p:nvPr/>
        </p:nvSpPr>
        <p:spPr>
          <a:xfrm>
            <a:off x="8001000" y="35052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46" name="Rectangle 45"/>
          <p:cNvSpPr/>
          <p:nvPr/>
        </p:nvSpPr>
        <p:spPr>
          <a:xfrm>
            <a:off x="8001000" y="43815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>
            <a:off x="6629400" y="43815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48" name="Rectangle 47"/>
          <p:cNvSpPr/>
          <p:nvPr/>
        </p:nvSpPr>
        <p:spPr>
          <a:xfrm>
            <a:off x="8001000" y="50673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49" name="Rectangle 48"/>
          <p:cNvSpPr/>
          <p:nvPr/>
        </p:nvSpPr>
        <p:spPr>
          <a:xfrm>
            <a:off x="990600" y="49911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6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1" grpId="0" animBg="1"/>
      <p:bldP spid="25" grpId="0" animBg="1"/>
      <p:bldP spid="28" grpId="0" animBg="1"/>
      <p:bldP spid="29" grpId="0" animBg="1"/>
      <p:bldP spid="53" grpId="0" animBg="1"/>
      <p:bldP spid="56" grpId="0" animBg="1"/>
      <p:bldP spid="61" grpId="0" animBg="1"/>
      <p:bldP spid="64" grpId="0" animBg="1"/>
      <p:bldP spid="65" grpId="0" animBg="1"/>
      <p:bldP spid="67" grpId="0" animBg="1"/>
      <p:bldP spid="69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Transition Mapping Function :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</a:t>
            </a:r>
          </a:p>
          <a:p>
            <a:pPr marL="0" indent="0">
              <a:buNone/>
            </a:pPr>
            <a:r>
              <a:rPr lang="en-US" dirty="0" smtClean="0"/>
              <a:t>			   		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	</a:t>
            </a:r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831258"/>
            <a:ext cx="853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95400" y="1371600"/>
            <a:ext cx="0" cy="495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09600" y="2743200"/>
            <a:ext cx="6096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q1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09600" y="2057400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q0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447800" y="19812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(q1, X, R)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447800" y="27813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(q1, a, R)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895600" y="27432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(q2, Y, L)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4419600" y="34671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(q0, X, R)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124200" y="1162050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676400" y="1219200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7620000" y="1172497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7543800" y="41910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(q4, B, N)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609600" y="3505200"/>
            <a:ext cx="6096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q2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447800" y="5181600"/>
            <a:ext cx="138389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State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572000" y="1143000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6172200" y="1143000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1447800" y="35433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(q2, a, </a:t>
            </a:r>
            <a:r>
              <a:rPr lang="en-US" dirty="0"/>
              <a:t>L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6019800" y="27432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(q1, Y, R)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6019800" y="34671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(q2, Y, L)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6019800" y="19812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(q3, Y, R)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609600" y="4267200"/>
            <a:ext cx="6096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q3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6096000" y="41529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(q3, Y, R)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685800" y="5105400"/>
            <a:ext cx="6096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q4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2895600" y="19812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4419600" y="19812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7543800" y="19431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4419600" y="26670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38" name="Rectangle 37"/>
          <p:cNvSpPr/>
          <p:nvPr/>
        </p:nvSpPr>
        <p:spPr>
          <a:xfrm>
            <a:off x="7543800" y="25908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7543800" y="32766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40" name="Rectangle 39"/>
          <p:cNvSpPr/>
          <p:nvPr/>
        </p:nvSpPr>
        <p:spPr>
          <a:xfrm>
            <a:off x="1447800" y="42672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41" name="Rectangle 40"/>
          <p:cNvSpPr/>
          <p:nvPr/>
        </p:nvSpPr>
        <p:spPr>
          <a:xfrm>
            <a:off x="2895600" y="42291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42" name="Rectangle 41"/>
          <p:cNvSpPr/>
          <p:nvPr/>
        </p:nvSpPr>
        <p:spPr>
          <a:xfrm>
            <a:off x="4495800" y="42291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2971800" y="34290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13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1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4038600" cy="6126325"/>
          </a:xfrm>
        </p:spPr>
        <p:txBody>
          <a:bodyPr>
            <a:noAutofit/>
          </a:bodyPr>
          <a:lstStyle/>
          <a:p>
            <a:r>
              <a:rPr lang="en-US" sz="1600" dirty="0" smtClean="0"/>
              <a:t>Consider string</a:t>
            </a:r>
          </a:p>
          <a:p>
            <a:pPr marL="0" indent="0">
              <a:buNone/>
            </a:pPr>
            <a:r>
              <a:rPr lang="en-US" sz="1600" dirty="0" smtClean="0"/>
              <a:t>	a  </a:t>
            </a:r>
            <a:r>
              <a:rPr lang="en-US" sz="1600" dirty="0" err="1" smtClean="0"/>
              <a:t>a</a:t>
            </a:r>
            <a:r>
              <a:rPr lang="en-US" sz="1600" dirty="0" smtClean="0"/>
              <a:t>  b  </a:t>
            </a:r>
            <a:r>
              <a:rPr lang="en-US" sz="1600" dirty="0" err="1" smtClean="0"/>
              <a:t>b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q0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X  a  b  b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    |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q1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X  a  b  b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         |</a:t>
            </a:r>
          </a:p>
          <a:p>
            <a:pPr marL="0" indent="0">
              <a:buNone/>
            </a:pPr>
            <a:r>
              <a:rPr lang="en-US" sz="1600" dirty="0" smtClean="0"/>
              <a:t>	       q1 </a:t>
            </a:r>
          </a:p>
          <a:p>
            <a:pPr marL="0" indent="0">
              <a:buNone/>
            </a:pPr>
            <a:r>
              <a:rPr lang="en-US" sz="1600" dirty="0" smtClean="0"/>
              <a:t>	X  a  Y  b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  q2</a:t>
            </a:r>
          </a:p>
          <a:p>
            <a:pPr marL="0" indent="0">
              <a:buNone/>
            </a:pPr>
            <a:r>
              <a:rPr lang="en-US" sz="1600" dirty="0" smtClean="0"/>
              <a:t>                X  </a:t>
            </a:r>
            <a:r>
              <a:rPr lang="en-US" sz="1600" dirty="0"/>
              <a:t>a  Y  b 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q2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X  a  Y  b</a:t>
            </a:r>
          </a:p>
          <a:p>
            <a:pPr marL="0" indent="0">
              <a:buNone/>
            </a:pPr>
            <a:r>
              <a:rPr lang="en-US" sz="1600" dirty="0"/>
              <a:t>              </a:t>
            </a:r>
            <a:r>
              <a:rPr lang="en-US" sz="1600" dirty="0" smtClean="0"/>
              <a:t>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q2</a:t>
            </a:r>
          </a:p>
          <a:p>
            <a:pPr marL="0" indent="0">
              <a:buNone/>
            </a:pPr>
            <a:r>
              <a:rPr lang="en-US" sz="1600" dirty="0" smtClean="0"/>
              <a:t>                X  </a:t>
            </a:r>
            <a:r>
              <a:rPr lang="en-US" sz="1600" dirty="0"/>
              <a:t>a  Y  b</a:t>
            </a:r>
          </a:p>
          <a:p>
            <a:pPr marL="0" indent="0">
              <a:buNone/>
            </a:pPr>
            <a:r>
              <a:rPr lang="en-US" sz="1600" dirty="0"/>
              <a:t>               </a:t>
            </a:r>
            <a:r>
              <a:rPr lang="en-US" sz="1600" dirty="0" smtClean="0"/>
              <a:t> 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 smtClean="0"/>
              <a:t>                   q0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	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76600" y="426875"/>
            <a:ext cx="4038600" cy="5973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	X  </a:t>
            </a:r>
            <a:r>
              <a:rPr lang="en-US" sz="1600" dirty="0" err="1" smtClean="0"/>
              <a:t>X</a:t>
            </a:r>
            <a:r>
              <a:rPr lang="en-US" sz="1600" dirty="0" smtClean="0"/>
              <a:t>  Y  b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    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</a:t>
            </a:r>
            <a:r>
              <a:rPr lang="en-US" sz="1600" dirty="0" smtClean="0"/>
              <a:t>       q1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/>
              <a:t>X  </a:t>
            </a:r>
            <a:r>
              <a:rPr lang="en-US" sz="1600" dirty="0" err="1"/>
              <a:t>X</a:t>
            </a:r>
            <a:r>
              <a:rPr lang="en-US" sz="1600" dirty="0"/>
              <a:t>  Y  b  </a:t>
            </a:r>
          </a:p>
          <a:p>
            <a:pPr marL="0" indent="0">
              <a:buNone/>
            </a:pPr>
            <a:r>
              <a:rPr lang="en-US" sz="1600" dirty="0"/>
              <a:t>	             |</a:t>
            </a:r>
          </a:p>
          <a:p>
            <a:pPr marL="0" indent="0">
              <a:buNone/>
            </a:pPr>
            <a:r>
              <a:rPr lang="en-US" sz="1600" dirty="0"/>
              <a:t>	            q1</a:t>
            </a:r>
          </a:p>
          <a:p>
            <a:pPr marL="0" indent="0">
              <a:buNone/>
            </a:pPr>
            <a:r>
              <a:rPr lang="en-US" sz="1600" dirty="0" smtClean="0"/>
              <a:t>                 X  </a:t>
            </a:r>
            <a:r>
              <a:rPr lang="en-US" sz="1600" dirty="0" err="1"/>
              <a:t>X</a:t>
            </a:r>
            <a:r>
              <a:rPr lang="en-US" sz="1600" dirty="0"/>
              <a:t>  Y  </a:t>
            </a:r>
            <a:r>
              <a:rPr lang="en-US" sz="1600" dirty="0" err="1"/>
              <a:t>Y</a:t>
            </a: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sz="1600" dirty="0"/>
              <a:t>	          |</a:t>
            </a:r>
          </a:p>
          <a:p>
            <a:pPr marL="0" indent="0">
              <a:buNone/>
            </a:pPr>
            <a:r>
              <a:rPr lang="en-US" sz="1600" dirty="0"/>
              <a:t>	          q2</a:t>
            </a:r>
          </a:p>
          <a:p>
            <a:pPr marL="0" indent="0">
              <a:buNone/>
            </a:pPr>
            <a:r>
              <a:rPr lang="en-US" sz="1600" dirty="0" smtClean="0"/>
              <a:t>             X  </a:t>
            </a:r>
            <a:r>
              <a:rPr lang="en-US" sz="1600" dirty="0" err="1"/>
              <a:t>X</a:t>
            </a:r>
            <a:r>
              <a:rPr lang="en-US" sz="1600" dirty="0"/>
              <a:t>  Y  </a:t>
            </a:r>
            <a:r>
              <a:rPr lang="en-US" sz="1600" dirty="0" err="1"/>
              <a:t>Y</a:t>
            </a: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q2</a:t>
            </a:r>
          </a:p>
          <a:p>
            <a:pPr marL="0" indent="0">
              <a:buNone/>
            </a:pPr>
            <a:r>
              <a:rPr lang="en-US" sz="1600" dirty="0" smtClean="0"/>
              <a:t>            </a:t>
            </a:r>
            <a:r>
              <a:rPr lang="en-US" sz="1600" dirty="0"/>
              <a:t>X  </a:t>
            </a:r>
            <a:r>
              <a:rPr lang="en-US" sz="1600" dirty="0" err="1"/>
              <a:t>X</a:t>
            </a:r>
            <a:r>
              <a:rPr lang="en-US" sz="1600" dirty="0"/>
              <a:t>  Y  </a:t>
            </a:r>
            <a:r>
              <a:rPr lang="en-US" sz="1600" dirty="0" err="1"/>
              <a:t>Y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smtClean="0"/>
              <a:t>  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                  </a:t>
            </a:r>
            <a:r>
              <a:rPr lang="en-US" sz="1600" dirty="0" smtClean="0"/>
              <a:t>   </a:t>
            </a:r>
            <a:r>
              <a:rPr lang="en-US" sz="1600" dirty="0"/>
              <a:t>q0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781800" y="533400"/>
            <a:ext cx="4038600" cy="597392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600" dirty="0" smtClean="0"/>
              <a:t>	</a:t>
            </a:r>
            <a:endParaRPr lang="en-IN" sz="1600" dirty="0"/>
          </a:p>
        </p:txBody>
      </p:sp>
      <p:sp>
        <p:nvSpPr>
          <p:cNvPr id="2" name="Rectangle 1"/>
          <p:cNvSpPr/>
          <p:nvPr/>
        </p:nvSpPr>
        <p:spPr>
          <a:xfrm>
            <a:off x="6629400" y="3810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X  </a:t>
            </a:r>
            <a:r>
              <a:rPr lang="en-US" dirty="0" err="1"/>
              <a:t>X</a:t>
            </a:r>
            <a:r>
              <a:rPr lang="en-US" dirty="0"/>
              <a:t>  Y  </a:t>
            </a:r>
            <a:r>
              <a:rPr lang="en-US" dirty="0" err="1"/>
              <a:t>Y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/>
              <a:t>|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/>
              <a:t>q3</a:t>
            </a:r>
          </a:p>
          <a:p>
            <a:r>
              <a:rPr lang="en-US" dirty="0"/>
              <a:t> </a:t>
            </a:r>
            <a:r>
              <a:rPr lang="en-US" dirty="0" smtClean="0"/>
              <a:t>X  </a:t>
            </a:r>
            <a:r>
              <a:rPr lang="en-US" dirty="0" err="1"/>
              <a:t>X</a:t>
            </a:r>
            <a:r>
              <a:rPr lang="en-US" dirty="0"/>
              <a:t>  Y  </a:t>
            </a:r>
            <a:r>
              <a:rPr lang="en-US" dirty="0" err="1"/>
              <a:t>Y</a:t>
            </a:r>
            <a:endParaRPr lang="en-US" dirty="0"/>
          </a:p>
          <a:p>
            <a:r>
              <a:rPr lang="en-US" dirty="0"/>
              <a:t>               </a:t>
            </a:r>
            <a:r>
              <a:rPr lang="en-US" dirty="0" smtClean="0"/>
              <a:t> </a:t>
            </a:r>
            <a:r>
              <a:rPr lang="en-US" dirty="0"/>
              <a:t>|</a:t>
            </a:r>
          </a:p>
          <a:p>
            <a:r>
              <a:rPr lang="en-US" dirty="0"/>
              <a:t>               </a:t>
            </a:r>
            <a:r>
              <a:rPr lang="en-US" dirty="0" smtClean="0"/>
              <a:t>q3</a:t>
            </a:r>
            <a:endParaRPr lang="en-US" dirty="0"/>
          </a:p>
          <a:p>
            <a:r>
              <a:rPr lang="en-US" dirty="0"/>
              <a:t>X  </a:t>
            </a:r>
            <a:r>
              <a:rPr lang="en-US" dirty="0" err="1"/>
              <a:t>X</a:t>
            </a:r>
            <a:r>
              <a:rPr lang="en-US" dirty="0"/>
              <a:t>  Y  </a:t>
            </a:r>
            <a:r>
              <a:rPr lang="en-US" dirty="0" err="1"/>
              <a:t>Y</a:t>
            </a:r>
            <a:r>
              <a:rPr lang="en-US" dirty="0"/>
              <a:t> B</a:t>
            </a:r>
          </a:p>
          <a:p>
            <a:r>
              <a:rPr lang="en-US" dirty="0"/>
              <a:t>               </a:t>
            </a:r>
            <a:r>
              <a:rPr lang="en-US" dirty="0" smtClean="0"/>
              <a:t>  </a:t>
            </a:r>
            <a:r>
              <a:rPr lang="en-US" dirty="0"/>
              <a:t>|</a:t>
            </a:r>
          </a:p>
          <a:p>
            <a:r>
              <a:rPr lang="en-US" dirty="0"/>
              <a:t>               </a:t>
            </a:r>
            <a:r>
              <a:rPr lang="en-US" dirty="0" smtClean="0"/>
              <a:t>  </a:t>
            </a:r>
            <a:r>
              <a:rPr lang="en-US" dirty="0"/>
              <a:t>q3</a:t>
            </a:r>
          </a:p>
          <a:p>
            <a:r>
              <a:rPr lang="en-US" dirty="0"/>
              <a:t>X  </a:t>
            </a:r>
            <a:r>
              <a:rPr lang="en-US" dirty="0" err="1"/>
              <a:t>X</a:t>
            </a:r>
            <a:r>
              <a:rPr lang="en-US" dirty="0"/>
              <a:t>  Y  </a:t>
            </a:r>
            <a:r>
              <a:rPr lang="en-US" dirty="0" err="1" smtClean="0"/>
              <a:t>Y</a:t>
            </a:r>
            <a:r>
              <a:rPr lang="en-US" dirty="0" smtClean="0"/>
              <a:t>  </a:t>
            </a:r>
            <a:r>
              <a:rPr lang="en-US" dirty="0"/>
              <a:t>B</a:t>
            </a:r>
          </a:p>
          <a:p>
            <a:r>
              <a:rPr lang="en-US" dirty="0"/>
              <a:t>                 </a:t>
            </a:r>
            <a:r>
              <a:rPr lang="en-US" dirty="0" smtClean="0"/>
              <a:t> </a:t>
            </a:r>
            <a:r>
              <a:rPr lang="en-US" dirty="0"/>
              <a:t>|</a:t>
            </a:r>
          </a:p>
          <a:p>
            <a:r>
              <a:rPr lang="en-US" dirty="0"/>
              <a:t>                   </a:t>
            </a:r>
            <a:r>
              <a:rPr lang="en-US" dirty="0" smtClean="0"/>
              <a:t>q4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String Accepted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4038600" cy="6126325"/>
          </a:xfrm>
        </p:spPr>
        <p:txBody>
          <a:bodyPr>
            <a:noAutofit/>
          </a:bodyPr>
          <a:lstStyle/>
          <a:p>
            <a:r>
              <a:rPr lang="en-US" sz="1600" dirty="0" smtClean="0"/>
              <a:t>Consider string</a:t>
            </a:r>
          </a:p>
          <a:p>
            <a:pPr marL="0" indent="0">
              <a:buNone/>
            </a:pPr>
            <a:r>
              <a:rPr lang="en-US" sz="1600" dirty="0" smtClean="0"/>
              <a:t>	b  </a:t>
            </a:r>
            <a:r>
              <a:rPr lang="en-US" sz="1600" dirty="0" err="1" smtClean="0"/>
              <a:t>b</a:t>
            </a:r>
            <a:r>
              <a:rPr lang="en-US" sz="1600" dirty="0" smtClean="0"/>
              <a:t>  a  </a:t>
            </a:r>
            <a:r>
              <a:rPr lang="en-US" sz="1600" dirty="0" err="1" smtClean="0"/>
              <a:t>a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q0</a:t>
            </a:r>
          </a:p>
          <a:p>
            <a:pPr marL="0" indent="0">
              <a:buNone/>
            </a:pPr>
            <a:r>
              <a:rPr lang="en-US" sz="1600" dirty="0"/>
              <a:t>	Y</a:t>
            </a:r>
            <a:r>
              <a:rPr lang="en-US" sz="1600" dirty="0" smtClean="0"/>
              <a:t>  b  a  </a:t>
            </a:r>
            <a:r>
              <a:rPr lang="en-US" sz="1600" dirty="0" err="1" smtClean="0"/>
              <a:t>a</a:t>
            </a:r>
            <a:r>
              <a:rPr lang="en-US" sz="1600" dirty="0" smtClean="0"/>
              <a:t>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    |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q3</a:t>
            </a:r>
          </a:p>
          <a:p>
            <a:pPr marL="0" indent="0">
              <a:buNone/>
            </a:pPr>
            <a:r>
              <a:rPr lang="en-US" sz="1600" dirty="0" smtClean="0"/>
              <a:t>	Y  b  a  </a:t>
            </a:r>
            <a:r>
              <a:rPr lang="en-US" sz="1600" dirty="0" err="1" smtClean="0"/>
              <a:t>a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         |</a:t>
            </a:r>
          </a:p>
          <a:p>
            <a:pPr marL="0" indent="0">
              <a:buNone/>
            </a:pPr>
            <a:r>
              <a:rPr lang="en-US" sz="1600" dirty="0" smtClean="0"/>
              <a:t>	       q3</a:t>
            </a:r>
          </a:p>
          <a:p>
            <a:pPr marL="0" indent="0">
              <a:buNone/>
            </a:pPr>
            <a:r>
              <a:rPr lang="en-US" sz="1600" dirty="0" smtClean="0"/>
              <a:t>	Y  </a:t>
            </a:r>
            <a:r>
              <a:rPr lang="en-US" sz="1600" dirty="0"/>
              <a:t>b</a:t>
            </a:r>
            <a:r>
              <a:rPr lang="en-US" sz="1600" dirty="0" smtClean="0"/>
              <a:t>  X  a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  q4</a:t>
            </a:r>
          </a:p>
          <a:p>
            <a:pPr marL="0" indent="0">
              <a:buNone/>
            </a:pPr>
            <a:r>
              <a:rPr lang="en-US" sz="1600" dirty="0" smtClean="0"/>
              <a:t>                </a:t>
            </a:r>
            <a:r>
              <a:rPr lang="en-US" sz="1600" dirty="0"/>
              <a:t>Y</a:t>
            </a:r>
            <a:r>
              <a:rPr lang="en-US" sz="1600" dirty="0" smtClean="0"/>
              <a:t>  </a:t>
            </a:r>
            <a:r>
              <a:rPr lang="en-US" sz="1600" dirty="0"/>
              <a:t>b</a:t>
            </a:r>
            <a:r>
              <a:rPr lang="en-US" sz="1600" dirty="0" smtClean="0"/>
              <a:t>  X  a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q4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Y  </a:t>
            </a:r>
            <a:r>
              <a:rPr lang="en-US" sz="1600" dirty="0"/>
              <a:t>b</a:t>
            </a:r>
            <a:r>
              <a:rPr lang="en-US" sz="1600" dirty="0" smtClean="0"/>
              <a:t>  </a:t>
            </a:r>
            <a:r>
              <a:rPr lang="en-US" sz="1600" dirty="0"/>
              <a:t>X</a:t>
            </a:r>
            <a:r>
              <a:rPr lang="en-US" sz="1600" dirty="0" smtClean="0"/>
              <a:t>  a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</a:t>
            </a:r>
            <a:r>
              <a:rPr lang="en-US" sz="1600" dirty="0" smtClean="0"/>
              <a:t>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q0</a:t>
            </a:r>
          </a:p>
          <a:p>
            <a:pPr marL="0" indent="0">
              <a:buNone/>
            </a:pPr>
            <a:r>
              <a:rPr lang="en-US" sz="1600" dirty="0" smtClean="0"/>
              <a:t>                Y  b  X  a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</a:t>
            </a:r>
            <a:r>
              <a:rPr lang="en-US" sz="1600" dirty="0" smtClean="0"/>
              <a:t> 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 smtClean="0"/>
              <a:t>                   q0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	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76600" y="426875"/>
            <a:ext cx="4038600" cy="5973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Y  </a:t>
            </a:r>
            <a:r>
              <a:rPr lang="en-US" sz="1600" dirty="0" err="1" smtClean="0"/>
              <a:t>Y</a:t>
            </a:r>
            <a:r>
              <a:rPr lang="en-US" sz="1600" dirty="0" smtClean="0"/>
              <a:t>  X  a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    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</a:t>
            </a:r>
            <a:r>
              <a:rPr lang="en-US" sz="1600" dirty="0" smtClean="0"/>
              <a:t>       q3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Y  </a:t>
            </a:r>
            <a:r>
              <a:rPr lang="en-US" sz="1600" dirty="0" err="1" smtClean="0"/>
              <a:t>Y</a:t>
            </a:r>
            <a:r>
              <a:rPr lang="en-US" sz="1600" dirty="0" smtClean="0"/>
              <a:t>  X  a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           |</a:t>
            </a:r>
          </a:p>
          <a:p>
            <a:pPr marL="0" indent="0">
              <a:buNone/>
            </a:pPr>
            <a:r>
              <a:rPr lang="en-US" sz="1600" dirty="0"/>
              <a:t>	            </a:t>
            </a:r>
            <a:r>
              <a:rPr lang="en-US" sz="1600" dirty="0" smtClean="0"/>
              <a:t>q3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       </a:t>
            </a:r>
            <a:r>
              <a:rPr lang="en-US" sz="1600" dirty="0"/>
              <a:t>Y</a:t>
            </a:r>
            <a:r>
              <a:rPr lang="en-US" sz="1600" dirty="0" smtClean="0"/>
              <a:t>  </a:t>
            </a:r>
            <a:r>
              <a:rPr lang="en-US" sz="1600" dirty="0" err="1" smtClean="0"/>
              <a:t>Y</a:t>
            </a:r>
            <a:r>
              <a:rPr lang="en-US" sz="1600" dirty="0" smtClean="0"/>
              <a:t>  X  </a:t>
            </a:r>
            <a:r>
              <a:rPr lang="en-US" sz="1600" dirty="0" err="1" smtClean="0"/>
              <a:t>X</a:t>
            </a:r>
            <a:r>
              <a:rPr lang="en-US" sz="1600" dirty="0" smtClean="0"/>
              <a:t>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       </a:t>
            </a:r>
            <a:r>
              <a:rPr lang="en-US" sz="1600" dirty="0" smtClean="0"/>
              <a:t>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       </a:t>
            </a:r>
            <a:r>
              <a:rPr lang="en-US" sz="1600" dirty="0" smtClean="0"/>
              <a:t>q4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   Y  </a:t>
            </a:r>
            <a:r>
              <a:rPr lang="en-US" sz="1600" dirty="0" err="1" smtClean="0"/>
              <a:t>Y</a:t>
            </a:r>
            <a:r>
              <a:rPr lang="en-US" sz="1600" dirty="0" smtClean="0"/>
              <a:t>  X  </a:t>
            </a:r>
            <a:r>
              <a:rPr lang="en-US" sz="1600" dirty="0" err="1" smtClean="0"/>
              <a:t>X</a:t>
            </a:r>
            <a:r>
              <a:rPr lang="en-US" sz="1600" dirty="0" smtClean="0"/>
              <a:t>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q4</a:t>
            </a:r>
          </a:p>
          <a:p>
            <a:pPr marL="0" indent="0">
              <a:buNone/>
            </a:pPr>
            <a:r>
              <a:rPr lang="en-US" sz="1600" dirty="0" smtClean="0"/>
              <a:t>            Y  </a:t>
            </a:r>
            <a:r>
              <a:rPr lang="en-US" sz="1600" dirty="0" err="1" smtClean="0"/>
              <a:t>Y</a:t>
            </a:r>
            <a:r>
              <a:rPr lang="en-US" sz="1600" dirty="0" smtClean="0"/>
              <a:t>  X  </a:t>
            </a:r>
            <a:r>
              <a:rPr lang="en-US" sz="1600" dirty="0"/>
              <a:t>X</a:t>
            </a:r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smtClean="0"/>
              <a:t>  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                  </a:t>
            </a:r>
            <a:r>
              <a:rPr lang="en-US" sz="1600" dirty="0" smtClean="0"/>
              <a:t>   </a:t>
            </a:r>
            <a:r>
              <a:rPr lang="en-US" sz="1600" dirty="0"/>
              <a:t>q0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781800" y="533400"/>
            <a:ext cx="4038600" cy="597392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600" dirty="0" smtClean="0"/>
              <a:t>	</a:t>
            </a:r>
            <a:endParaRPr lang="en-IN" sz="1600" dirty="0"/>
          </a:p>
        </p:txBody>
      </p:sp>
      <p:sp>
        <p:nvSpPr>
          <p:cNvPr id="2" name="Rectangle 1"/>
          <p:cNvSpPr/>
          <p:nvPr/>
        </p:nvSpPr>
        <p:spPr>
          <a:xfrm>
            <a:off x="6629400" y="3810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Y  </a:t>
            </a:r>
            <a:r>
              <a:rPr lang="en-US" dirty="0" err="1" smtClean="0"/>
              <a:t>Y</a:t>
            </a:r>
            <a:r>
              <a:rPr lang="en-US" dirty="0" smtClean="0"/>
              <a:t>  X  </a:t>
            </a:r>
            <a:r>
              <a:rPr lang="en-US" dirty="0" err="1" smtClean="0"/>
              <a:t>X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/>
              <a:t>|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q0</a:t>
            </a:r>
            <a:endParaRPr lang="en-US" dirty="0"/>
          </a:p>
          <a:p>
            <a:r>
              <a:rPr lang="en-US" dirty="0" smtClean="0"/>
              <a:t>X  </a:t>
            </a:r>
            <a:r>
              <a:rPr lang="en-US" dirty="0" err="1"/>
              <a:t>X</a:t>
            </a:r>
            <a:r>
              <a:rPr lang="en-US" dirty="0"/>
              <a:t>  Y  </a:t>
            </a:r>
            <a:r>
              <a:rPr lang="en-US" dirty="0" err="1" smtClean="0"/>
              <a:t>Y</a:t>
            </a:r>
            <a:r>
              <a:rPr lang="en-US" dirty="0" smtClean="0"/>
              <a:t>  </a:t>
            </a:r>
            <a:r>
              <a:rPr lang="en-US" dirty="0"/>
              <a:t>B</a:t>
            </a:r>
          </a:p>
          <a:p>
            <a:r>
              <a:rPr lang="en-US" dirty="0"/>
              <a:t>                 </a:t>
            </a:r>
            <a:r>
              <a:rPr lang="en-US" dirty="0" smtClean="0"/>
              <a:t> </a:t>
            </a:r>
            <a:r>
              <a:rPr lang="en-US" dirty="0"/>
              <a:t>|</a:t>
            </a:r>
          </a:p>
          <a:p>
            <a:r>
              <a:rPr lang="en-US" dirty="0"/>
              <a:t>                   </a:t>
            </a:r>
            <a:r>
              <a:rPr lang="en-US" dirty="0" smtClean="0"/>
              <a:t>q5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String Accepted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5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4038600" cy="6126325"/>
          </a:xfrm>
        </p:spPr>
        <p:txBody>
          <a:bodyPr>
            <a:noAutofit/>
          </a:bodyPr>
          <a:lstStyle/>
          <a:p>
            <a:r>
              <a:rPr lang="en-US" sz="1600" dirty="0" smtClean="0"/>
              <a:t>Consider string</a:t>
            </a:r>
          </a:p>
          <a:p>
            <a:pPr marL="0" indent="0">
              <a:buNone/>
            </a:pPr>
            <a:r>
              <a:rPr lang="en-US" sz="1600" dirty="0" smtClean="0"/>
              <a:t>	a  b  a  b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q0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X  b  a  b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    |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q1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X  Y  a  b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  |</a:t>
            </a:r>
          </a:p>
          <a:p>
            <a:pPr marL="0" indent="0">
              <a:buNone/>
            </a:pPr>
            <a:r>
              <a:rPr lang="en-US" sz="1600" dirty="0" smtClean="0"/>
              <a:t>	  q0 </a:t>
            </a:r>
          </a:p>
          <a:p>
            <a:pPr marL="0" indent="0">
              <a:buNone/>
            </a:pPr>
            <a:r>
              <a:rPr lang="en-US" sz="1600" dirty="0" smtClean="0"/>
              <a:t>	X  Y  a  b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  q0</a:t>
            </a:r>
          </a:p>
          <a:p>
            <a:pPr marL="0" indent="0">
              <a:buNone/>
            </a:pPr>
            <a:r>
              <a:rPr lang="en-US" sz="1600" dirty="0" smtClean="0"/>
              <a:t>                X  Y  X  </a:t>
            </a:r>
            <a:r>
              <a:rPr lang="en-US" sz="1600" dirty="0"/>
              <a:t>b 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   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     q1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X  Y</a:t>
            </a:r>
            <a:r>
              <a:rPr lang="en-US" sz="1600" dirty="0" smtClean="0"/>
              <a:t>  X  Y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</a:t>
            </a:r>
            <a:r>
              <a:rPr lang="en-US" sz="1600" dirty="0" smtClean="0"/>
              <a:t>          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   q2</a:t>
            </a:r>
          </a:p>
          <a:p>
            <a:pPr marL="0" indent="0">
              <a:buNone/>
            </a:pPr>
            <a:r>
              <a:rPr lang="en-US" sz="1600" dirty="0" smtClean="0"/>
              <a:t>                X  Y  X  Y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</a:t>
            </a:r>
            <a:r>
              <a:rPr lang="en-US" sz="1600" dirty="0" smtClean="0"/>
              <a:t>          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 smtClean="0"/>
              <a:t>                           q0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	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781800" y="533400"/>
            <a:ext cx="4038600" cy="597392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600" dirty="0" smtClean="0"/>
              <a:t>	</a:t>
            </a:r>
            <a:endParaRPr lang="en-IN" sz="1600" dirty="0"/>
          </a:p>
        </p:txBody>
      </p:sp>
      <p:sp>
        <p:nvSpPr>
          <p:cNvPr id="2" name="Rectangle 1"/>
          <p:cNvSpPr/>
          <p:nvPr/>
        </p:nvSpPr>
        <p:spPr>
          <a:xfrm>
            <a:off x="6629400" y="3810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X  </a:t>
            </a:r>
            <a:r>
              <a:rPr lang="en-US" dirty="0" err="1"/>
              <a:t>X</a:t>
            </a:r>
            <a:r>
              <a:rPr lang="en-US" dirty="0"/>
              <a:t>  Y  </a:t>
            </a:r>
            <a:r>
              <a:rPr lang="en-US" dirty="0" err="1"/>
              <a:t>Y</a:t>
            </a:r>
            <a:r>
              <a:rPr lang="en-US" dirty="0"/>
              <a:t> B</a:t>
            </a:r>
          </a:p>
          <a:p>
            <a:r>
              <a:rPr lang="en-US" dirty="0"/>
              <a:t>               </a:t>
            </a:r>
            <a:r>
              <a:rPr lang="en-US" dirty="0" smtClean="0"/>
              <a:t>  </a:t>
            </a:r>
            <a:r>
              <a:rPr lang="en-US" dirty="0"/>
              <a:t>|</a:t>
            </a:r>
          </a:p>
          <a:p>
            <a:r>
              <a:rPr lang="en-US" dirty="0"/>
              <a:t>               </a:t>
            </a:r>
            <a:r>
              <a:rPr lang="en-US" dirty="0" smtClean="0"/>
              <a:t>  q0</a:t>
            </a:r>
            <a:endParaRPr lang="en-US" dirty="0"/>
          </a:p>
          <a:p>
            <a:r>
              <a:rPr lang="en-US" dirty="0"/>
              <a:t>X  </a:t>
            </a:r>
            <a:r>
              <a:rPr lang="en-US" dirty="0" err="1"/>
              <a:t>X</a:t>
            </a:r>
            <a:r>
              <a:rPr lang="en-US" dirty="0"/>
              <a:t>  Y  </a:t>
            </a:r>
            <a:r>
              <a:rPr lang="en-US" dirty="0" err="1" smtClean="0"/>
              <a:t>Y</a:t>
            </a:r>
            <a:r>
              <a:rPr lang="en-US" dirty="0" smtClean="0"/>
              <a:t>  </a:t>
            </a:r>
            <a:r>
              <a:rPr lang="en-US" dirty="0"/>
              <a:t>B</a:t>
            </a:r>
          </a:p>
          <a:p>
            <a:r>
              <a:rPr lang="en-US" dirty="0"/>
              <a:t>                 </a:t>
            </a:r>
            <a:r>
              <a:rPr lang="en-US" dirty="0" smtClean="0"/>
              <a:t> </a:t>
            </a:r>
            <a:r>
              <a:rPr lang="en-US" dirty="0"/>
              <a:t>|</a:t>
            </a:r>
          </a:p>
          <a:p>
            <a:r>
              <a:rPr lang="en-US" dirty="0"/>
              <a:t>                   </a:t>
            </a:r>
            <a:r>
              <a:rPr lang="en-US" dirty="0" smtClean="0"/>
              <a:t>q5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String Accepted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3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4038600" cy="6126325"/>
          </a:xfrm>
        </p:spPr>
        <p:txBody>
          <a:bodyPr>
            <a:noAutofit/>
          </a:bodyPr>
          <a:lstStyle/>
          <a:p>
            <a:r>
              <a:rPr lang="en-US" sz="1600" dirty="0" smtClean="0"/>
              <a:t>Consider string</a:t>
            </a:r>
          </a:p>
          <a:p>
            <a:pPr marL="0" indent="0">
              <a:buNone/>
            </a:pPr>
            <a:r>
              <a:rPr lang="en-US" sz="1600" dirty="0" smtClean="0"/>
              <a:t>	b  a  b  a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q0</a:t>
            </a:r>
          </a:p>
          <a:p>
            <a:pPr marL="0" indent="0">
              <a:buNone/>
            </a:pPr>
            <a:r>
              <a:rPr lang="en-US" sz="1600" dirty="0"/>
              <a:t>	Y</a:t>
            </a:r>
            <a:r>
              <a:rPr lang="en-US" sz="1600" dirty="0" smtClean="0"/>
              <a:t>  a  b  a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    |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q3</a:t>
            </a:r>
          </a:p>
          <a:p>
            <a:pPr marL="0" indent="0">
              <a:buNone/>
            </a:pPr>
            <a:r>
              <a:rPr lang="en-US" sz="1600" dirty="0" smtClean="0"/>
              <a:t>	Y  X  b  a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|</a:t>
            </a:r>
          </a:p>
          <a:p>
            <a:pPr marL="0" indent="0">
              <a:buNone/>
            </a:pPr>
            <a:r>
              <a:rPr lang="en-US" sz="1600" dirty="0" smtClean="0"/>
              <a:t>	q4</a:t>
            </a:r>
          </a:p>
          <a:p>
            <a:pPr marL="0" indent="0">
              <a:buNone/>
            </a:pPr>
            <a:r>
              <a:rPr lang="en-US" sz="1600" dirty="0" smtClean="0"/>
              <a:t>	Y  X  b  a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q0</a:t>
            </a:r>
          </a:p>
          <a:p>
            <a:pPr marL="0" indent="0">
              <a:buNone/>
            </a:pPr>
            <a:r>
              <a:rPr lang="en-US" sz="1600" dirty="0" smtClean="0"/>
              <a:t>                </a:t>
            </a:r>
            <a:r>
              <a:rPr lang="en-US" sz="1600" dirty="0"/>
              <a:t>Y</a:t>
            </a:r>
            <a:r>
              <a:rPr lang="en-US" sz="1600" dirty="0" smtClean="0"/>
              <a:t>  X  b  a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q0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Y  X  Y  a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</a:t>
            </a:r>
            <a:r>
              <a:rPr lang="en-US" sz="1600" dirty="0" smtClean="0"/>
              <a:t>             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      q3</a:t>
            </a:r>
          </a:p>
          <a:p>
            <a:pPr marL="0" indent="0">
              <a:buNone/>
            </a:pPr>
            <a:r>
              <a:rPr lang="en-US" sz="1600" dirty="0" smtClean="0"/>
              <a:t>                Y  X  Y  X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</a:t>
            </a:r>
            <a:r>
              <a:rPr lang="en-US" sz="1600" dirty="0" smtClean="0"/>
              <a:t>      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 smtClean="0"/>
              <a:t>                        q4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	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781800" y="533400"/>
            <a:ext cx="4038600" cy="597392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600" dirty="0" smtClean="0"/>
              <a:t>	</a:t>
            </a:r>
            <a:endParaRPr lang="en-IN" sz="1600" dirty="0"/>
          </a:p>
        </p:txBody>
      </p:sp>
      <p:sp>
        <p:nvSpPr>
          <p:cNvPr id="2" name="Rectangle 1"/>
          <p:cNvSpPr/>
          <p:nvPr/>
        </p:nvSpPr>
        <p:spPr>
          <a:xfrm>
            <a:off x="6629400" y="3810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Y  </a:t>
            </a:r>
            <a:r>
              <a:rPr lang="en-US" dirty="0"/>
              <a:t>X</a:t>
            </a:r>
            <a:r>
              <a:rPr lang="en-US" dirty="0" smtClean="0"/>
              <a:t>  Y  X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/>
              <a:t>|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q0</a:t>
            </a:r>
            <a:endParaRPr lang="en-US" dirty="0"/>
          </a:p>
          <a:p>
            <a:r>
              <a:rPr lang="en-US" dirty="0" smtClean="0"/>
              <a:t>X  </a:t>
            </a:r>
            <a:r>
              <a:rPr lang="en-US" dirty="0" err="1"/>
              <a:t>X</a:t>
            </a:r>
            <a:r>
              <a:rPr lang="en-US" dirty="0"/>
              <a:t>  Y  </a:t>
            </a:r>
            <a:r>
              <a:rPr lang="en-US" dirty="0" err="1" smtClean="0"/>
              <a:t>Y</a:t>
            </a:r>
            <a:r>
              <a:rPr lang="en-US" dirty="0" smtClean="0"/>
              <a:t>  </a:t>
            </a:r>
            <a:r>
              <a:rPr lang="en-US" dirty="0"/>
              <a:t>B</a:t>
            </a:r>
          </a:p>
          <a:p>
            <a:r>
              <a:rPr lang="en-US" dirty="0"/>
              <a:t>                 </a:t>
            </a:r>
            <a:r>
              <a:rPr lang="en-US" dirty="0" smtClean="0"/>
              <a:t> </a:t>
            </a:r>
            <a:r>
              <a:rPr lang="en-US" dirty="0"/>
              <a:t>|</a:t>
            </a:r>
          </a:p>
          <a:p>
            <a:r>
              <a:rPr lang="en-US" dirty="0"/>
              <a:t>                   </a:t>
            </a:r>
            <a:r>
              <a:rPr lang="en-US" dirty="0" smtClean="0"/>
              <a:t>q5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String Accepted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17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12. Let x and y be two unary numbers. Construct a TM which will halt in the final state if x &gt; 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2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The </a:t>
            </a:r>
            <a:r>
              <a:rPr lang="en-US" sz="3200" b="1" dirty="0" smtClean="0"/>
              <a:t>Tape : </a:t>
            </a:r>
            <a:endParaRPr lang="en-US" sz="3200" b="1" dirty="0"/>
          </a:p>
        </p:txBody>
      </p:sp>
      <p:sp>
        <p:nvSpPr>
          <p:cNvPr id="708611" name="Line 3"/>
          <p:cNvSpPr>
            <a:spLocks noChangeShapeType="1"/>
          </p:cNvSpPr>
          <p:nvPr/>
        </p:nvSpPr>
        <p:spPr bwMode="auto">
          <a:xfrm>
            <a:off x="381000" y="2057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08612" name="Line 4"/>
          <p:cNvSpPr>
            <a:spLocks noChangeShapeType="1"/>
          </p:cNvSpPr>
          <p:nvPr/>
        </p:nvSpPr>
        <p:spPr bwMode="auto">
          <a:xfrm>
            <a:off x="381000" y="2743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08613" name="Line 5"/>
          <p:cNvSpPr>
            <a:spLocks noChangeShapeType="1"/>
          </p:cNvSpPr>
          <p:nvPr/>
        </p:nvSpPr>
        <p:spPr bwMode="auto">
          <a:xfrm>
            <a:off x="17526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8614" name="Line 6"/>
          <p:cNvSpPr>
            <a:spLocks noChangeShapeType="1"/>
          </p:cNvSpPr>
          <p:nvPr/>
        </p:nvSpPr>
        <p:spPr bwMode="auto">
          <a:xfrm>
            <a:off x="23622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8615" name="Line 7"/>
          <p:cNvSpPr>
            <a:spLocks noChangeShapeType="1"/>
          </p:cNvSpPr>
          <p:nvPr/>
        </p:nvSpPr>
        <p:spPr bwMode="auto">
          <a:xfrm>
            <a:off x="29718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8616" name="Line 8"/>
          <p:cNvSpPr>
            <a:spLocks noChangeShapeType="1"/>
          </p:cNvSpPr>
          <p:nvPr/>
        </p:nvSpPr>
        <p:spPr bwMode="auto">
          <a:xfrm>
            <a:off x="35814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8617" name="Line 9"/>
          <p:cNvSpPr>
            <a:spLocks noChangeShapeType="1"/>
          </p:cNvSpPr>
          <p:nvPr/>
        </p:nvSpPr>
        <p:spPr bwMode="auto">
          <a:xfrm>
            <a:off x="41910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8618" name="Line 10"/>
          <p:cNvSpPr>
            <a:spLocks noChangeShapeType="1"/>
          </p:cNvSpPr>
          <p:nvPr/>
        </p:nvSpPr>
        <p:spPr bwMode="auto">
          <a:xfrm>
            <a:off x="48006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8619" name="Line 11"/>
          <p:cNvSpPr>
            <a:spLocks noChangeShapeType="1"/>
          </p:cNvSpPr>
          <p:nvPr/>
        </p:nvSpPr>
        <p:spPr bwMode="auto">
          <a:xfrm>
            <a:off x="54102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8620" name="Line 12"/>
          <p:cNvSpPr>
            <a:spLocks noChangeShapeType="1"/>
          </p:cNvSpPr>
          <p:nvPr/>
        </p:nvSpPr>
        <p:spPr bwMode="auto">
          <a:xfrm>
            <a:off x="60198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8621" name="Line 13"/>
          <p:cNvSpPr>
            <a:spLocks noChangeShapeType="1"/>
          </p:cNvSpPr>
          <p:nvPr/>
        </p:nvSpPr>
        <p:spPr bwMode="auto">
          <a:xfrm>
            <a:off x="66294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8622" name="Line 14"/>
          <p:cNvSpPr>
            <a:spLocks noChangeShapeType="1"/>
          </p:cNvSpPr>
          <p:nvPr/>
        </p:nvSpPr>
        <p:spPr bwMode="auto">
          <a:xfrm>
            <a:off x="72390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8623" name="Text Box 15"/>
          <p:cNvSpPr txBox="1">
            <a:spLocks noChangeArrowheads="1"/>
          </p:cNvSpPr>
          <p:nvPr/>
        </p:nvSpPr>
        <p:spPr bwMode="auto">
          <a:xfrm>
            <a:off x="7772400" y="1981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08624" name="Text Box 16"/>
          <p:cNvSpPr txBox="1">
            <a:spLocks noChangeArrowheads="1"/>
          </p:cNvSpPr>
          <p:nvPr/>
        </p:nvSpPr>
        <p:spPr bwMode="auto">
          <a:xfrm>
            <a:off x="685800" y="1981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......</a:t>
            </a:r>
          </a:p>
        </p:txBody>
      </p:sp>
      <p:sp>
        <p:nvSpPr>
          <p:cNvPr id="708626" name="Line 18"/>
          <p:cNvSpPr>
            <a:spLocks noChangeShapeType="1"/>
          </p:cNvSpPr>
          <p:nvPr/>
        </p:nvSpPr>
        <p:spPr bwMode="auto">
          <a:xfrm flipV="1">
            <a:off x="44196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08627" name="Text Box 19"/>
          <p:cNvSpPr txBox="1">
            <a:spLocks noChangeArrowheads="1"/>
          </p:cNvSpPr>
          <p:nvPr/>
        </p:nvSpPr>
        <p:spPr bwMode="auto">
          <a:xfrm>
            <a:off x="2895600" y="3352800"/>
            <a:ext cx="20050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9933"/>
                </a:solidFill>
              </a:rPr>
              <a:t>Read-Write head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2209800" y="2133600"/>
            <a:ext cx="8194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1   </a:t>
            </a:r>
            <a:endParaRPr lang="en-US" sz="2400" dirty="0"/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2761945" y="2133600"/>
            <a:ext cx="8194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1   </a:t>
            </a:r>
            <a:endParaRPr lang="en-US" sz="2400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447745" y="2133600"/>
            <a:ext cx="8194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1   </a:t>
            </a:r>
            <a:endParaRPr lang="en-US" sz="2400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3981145" y="2133600"/>
            <a:ext cx="8018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;   </a:t>
            </a:r>
            <a:endParaRPr lang="en-US" sz="2400" dirty="0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4590745" y="2133600"/>
            <a:ext cx="8194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1   </a:t>
            </a:r>
            <a:endParaRPr lang="en-US" sz="2400" dirty="0"/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5276545" y="2133600"/>
            <a:ext cx="8194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1   </a:t>
            </a:r>
            <a:endParaRPr lang="en-US" sz="2400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1676400" y="2133600"/>
            <a:ext cx="8194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1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02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4038600" cy="6126325"/>
          </a:xfrm>
        </p:spPr>
        <p:txBody>
          <a:bodyPr>
            <a:noAutofit/>
          </a:bodyPr>
          <a:lstStyle/>
          <a:p>
            <a:r>
              <a:rPr lang="en-US" sz="1600" dirty="0" smtClean="0"/>
              <a:t>Consider string</a:t>
            </a:r>
          </a:p>
          <a:p>
            <a:pPr marL="0" indent="0">
              <a:buNone/>
            </a:pPr>
            <a:r>
              <a:rPr lang="en-US" sz="1600" dirty="0" smtClean="0"/>
              <a:t>              B 1  1  ;  1  B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|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q0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B *  1 ;   1  B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          |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q1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B  *  1  ;  1  B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      |</a:t>
            </a:r>
          </a:p>
          <a:p>
            <a:pPr marL="0" indent="0">
              <a:buNone/>
            </a:pPr>
            <a:r>
              <a:rPr lang="en-US" sz="1600" dirty="0" smtClean="0"/>
              <a:t>	    q1 </a:t>
            </a:r>
          </a:p>
          <a:p>
            <a:pPr marL="0" indent="0">
              <a:buNone/>
            </a:pPr>
            <a:r>
              <a:rPr lang="en-US" sz="1600" dirty="0" smtClean="0"/>
              <a:t>             B  *  1  ;  1  </a:t>
            </a:r>
            <a:r>
              <a:rPr lang="en-US" sz="1600" dirty="0"/>
              <a:t>B   </a:t>
            </a:r>
          </a:p>
          <a:p>
            <a:pPr marL="0" indent="0">
              <a:buNone/>
            </a:pPr>
            <a:r>
              <a:rPr lang="en-US" sz="1600" dirty="0"/>
              <a:t>	   </a:t>
            </a:r>
            <a:r>
              <a:rPr lang="en-US" sz="1600" dirty="0" smtClean="0"/>
              <a:t>   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  </a:t>
            </a:r>
            <a:r>
              <a:rPr lang="en-US" sz="1600" dirty="0" smtClean="0"/>
              <a:t>   q2</a:t>
            </a:r>
          </a:p>
          <a:p>
            <a:pPr marL="0" indent="0">
              <a:buNone/>
            </a:pPr>
            <a:r>
              <a:rPr lang="en-US" sz="1600" dirty="0" smtClean="0"/>
              <a:t>            B  *  1  ;  *  </a:t>
            </a:r>
            <a:r>
              <a:rPr lang="en-US" sz="1600" dirty="0"/>
              <a:t>B   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  </a:t>
            </a:r>
            <a:r>
              <a:rPr lang="en-US" sz="1600" dirty="0" smtClean="0"/>
              <a:t> q3</a:t>
            </a:r>
          </a:p>
          <a:p>
            <a:pPr marL="0" indent="0">
              <a:buNone/>
            </a:pPr>
            <a:r>
              <a:rPr lang="en-US" sz="1600" dirty="0" smtClean="0"/>
              <a:t>            B  *  1  ;  *  </a:t>
            </a:r>
            <a:r>
              <a:rPr lang="en-US" sz="1600" dirty="0"/>
              <a:t>B  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q3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        	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76600" y="426875"/>
            <a:ext cx="4038600" cy="5973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	 B  *  1  ;  *  B   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	  </a:t>
            </a:r>
            <a:r>
              <a:rPr lang="en-US" sz="1600" dirty="0" smtClean="0"/>
              <a:t>  q3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B  </a:t>
            </a:r>
            <a:r>
              <a:rPr lang="en-US" sz="1600" dirty="0"/>
              <a:t>*  1  ;  *  B  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q3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/>
              <a:t>B  *  1  ;  *  B   </a:t>
            </a:r>
          </a:p>
          <a:p>
            <a:pPr marL="0" indent="0">
              <a:buNone/>
            </a:pPr>
            <a:r>
              <a:rPr lang="en-US" sz="1600" dirty="0"/>
              <a:t>	    |</a:t>
            </a:r>
          </a:p>
          <a:p>
            <a:pPr marL="0" indent="0">
              <a:buNone/>
            </a:pPr>
            <a:r>
              <a:rPr lang="en-US" sz="1600" dirty="0"/>
              <a:t>	   q0</a:t>
            </a:r>
          </a:p>
          <a:p>
            <a:pPr marL="0" indent="0">
              <a:buNone/>
            </a:pPr>
            <a:r>
              <a:rPr lang="en-US" sz="1600" dirty="0" smtClean="0"/>
              <a:t>	B  </a:t>
            </a:r>
            <a:r>
              <a:rPr lang="en-US" sz="1600" dirty="0"/>
              <a:t>*  1  ;  *  B   </a:t>
            </a:r>
          </a:p>
          <a:p>
            <a:pPr marL="0" indent="0">
              <a:buNone/>
            </a:pPr>
            <a:r>
              <a:rPr lang="en-US" sz="1600" dirty="0"/>
              <a:t>	    </a:t>
            </a:r>
            <a:r>
              <a:rPr lang="en-US" sz="1600" dirty="0" smtClean="0"/>
              <a:t> 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 </a:t>
            </a:r>
            <a:r>
              <a:rPr lang="en-US" sz="1600" dirty="0" smtClean="0"/>
              <a:t>    q0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B  *  </a:t>
            </a:r>
            <a:r>
              <a:rPr lang="en-US" sz="1600" dirty="0" smtClean="0"/>
              <a:t>*  </a:t>
            </a:r>
            <a:r>
              <a:rPr lang="en-US" sz="1600" dirty="0"/>
              <a:t>;  *  B   </a:t>
            </a:r>
          </a:p>
          <a:p>
            <a:pPr marL="0" indent="0">
              <a:buNone/>
            </a:pPr>
            <a:r>
              <a:rPr lang="en-US" sz="1600" dirty="0"/>
              <a:t>	       </a:t>
            </a:r>
            <a:r>
              <a:rPr lang="en-US" sz="1600" dirty="0" smtClean="0"/>
              <a:t>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	      </a:t>
            </a:r>
            <a:r>
              <a:rPr lang="en-US" sz="1600" dirty="0" smtClean="0"/>
              <a:t>    q1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B  *  *  ;  *  B   </a:t>
            </a:r>
          </a:p>
          <a:p>
            <a:pPr marL="0" indent="0">
              <a:buNone/>
            </a:pPr>
            <a:r>
              <a:rPr lang="en-US" sz="1600" dirty="0"/>
              <a:t>	          </a:t>
            </a:r>
            <a:r>
              <a:rPr lang="en-US" sz="1600" dirty="0" smtClean="0"/>
              <a:t> 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	         </a:t>
            </a:r>
            <a:r>
              <a:rPr lang="en-US" sz="1600" dirty="0" smtClean="0"/>
              <a:t>      q2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B  </a:t>
            </a:r>
            <a:r>
              <a:rPr lang="en-US" sz="1600" dirty="0"/>
              <a:t>*  *  ;  *  B   </a:t>
            </a:r>
          </a:p>
          <a:p>
            <a:pPr marL="0" indent="0">
              <a:buNone/>
            </a:pPr>
            <a:r>
              <a:rPr lang="en-US" sz="1600" dirty="0"/>
              <a:t>	      </a:t>
            </a:r>
            <a:r>
              <a:rPr lang="en-US" sz="1600" dirty="0" smtClean="0"/>
              <a:t>        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	         </a:t>
            </a:r>
            <a:r>
              <a:rPr lang="en-US" sz="1600" dirty="0" smtClean="0"/>
              <a:t>        </a:t>
            </a:r>
            <a:r>
              <a:rPr lang="en-US" sz="1600" dirty="0"/>
              <a:t>q2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781800" y="533400"/>
            <a:ext cx="4038600" cy="597392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600" dirty="0" smtClean="0"/>
              <a:t>	</a:t>
            </a:r>
            <a:endParaRPr lang="en-IN" sz="1600" dirty="0"/>
          </a:p>
        </p:txBody>
      </p:sp>
      <p:sp>
        <p:nvSpPr>
          <p:cNvPr id="2" name="Rectangle 1"/>
          <p:cNvSpPr/>
          <p:nvPr/>
        </p:nvSpPr>
        <p:spPr>
          <a:xfrm>
            <a:off x="6629400" y="381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	</a:t>
            </a:r>
            <a:r>
              <a:rPr lang="en-US" sz="1600" dirty="0"/>
              <a:t>B  *  *  ;  *  B   </a:t>
            </a:r>
          </a:p>
          <a:p>
            <a:r>
              <a:rPr lang="en-US" sz="1600" dirty="0"/>
              <a:t>	                  |</a:t>
            </a:r>
          </a:p>
          <a:p>
            <a:r>
              <a:rPr lang="en-US" sz="1600" dirty="0"/>
              <a:t>	                 q2</a:t>
            </a:r>
          </a:p>
          <a:p>
            <a:r>
              <a:rPr lang="en-US" sz="1600" dirty="0" smtClean="0"/>
              <a:t> 	</a:t>
            </a:r>
            <a:r>
              <a:rPr lang="en-US" sz="1600" dirty="0"/>
              <a:t>B  *  *  ;  *  B   </a:t>
            </a:r>
          </a:p>
          <a:p>
            <a:r>
              <a:rPr lang="en-US" sz="1600" dirty="0"/>
              <a:t>	                  |</a:t>
            </a:r>
          </a:p>
          <a:p>
            <a:r>
              <a:rPr lang="en-US" sz="1600" dirty="0"/>
              <a:t>	                 </a:t>
            </a:r>
            <a:r>
              <a:rPr lang="en-US" sz="1600" dirty="0" smtClean="0"/>
              <a:t>q4</a:t>
            </a:r>
            <a:endParaRPr lang="en-US" sz="1600" dirty="0"/>
          </a:p>
          <a:p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1600" dirty="0" smtClean="0"/>
              <a:t>	</a:t>
            </a:r>
            <a:endParaRPr lang="en-US" sz="1600" dirty="0"/>
          </a:p>
          <a:p>
            <a:r>
              <a:rPr lang="en-US" sz="1600" dirty="0" smtClean="0"/>
              <a:t>String Accepted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846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4038600" cy="6126325"/>
          </a:xfrm>
        </p:spPr>
        <p:txBody>
          <a:bodyPr>
            <a:noAutofit/>
          </a:bodyPr>
          <a:lstStyle/>
          <a:p>
            <a:r>
              <a:rPr lang="en-US" sz="1600" dirty="0" smtClean="0"/>
              <a:t>Consider string</a:t>
            </a:r>
          </a:p>
          <a:p>
            <a:pPr marL="0" indent="0">
              <a:buNone/>
            </a:pPr>
            <a:r>
              <a:rPr lang="en-US" sz="1600" dirty="0" smtClean="0"/>
              <a:t>              B 1    ;   1  1  B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|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q0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B * ;   1  1  B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          |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q1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B  *  ;  1  1  B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      |</a:t>
            </a:r>
          </a:p>
          <a:p>
            <a:pPr marL="0" indent="0">
              <a:buNone/>
            </a:pPr>
            <a:r>
              <a:rPr lang="en-US" sz="1600" dirty="0" smtClean="0"/>
              <a:t>	    q2 </a:t>
            </a:r>
          </a:p>
          <a:p>
            <a:pPr marL="0" indent="0">
              <a:buNone/>
            </a:pPr>
            <a:r>
              <a:rPr lang="en-US" sz="1600" dirty="0" smtClean="0"/>
              <a:t>             B  *   ;  *  1  </a:t>
            </a:r>
            <a:r>
              <a:rPr lang="en-US" sz="1600" dirty="0"/>
              <a:t>B   </a:t>
            </a:r>
          </a:p>
          <a:p>
            <a:pPr marL="0" indent="0">
              <a:buNone/>
            </a:pPr>
            <a:r>
              <a:rPr lang="en-US" sz="1600" dirty="0"/>
              <a:t>	   </a:t>
            </a:r>
            <a:r>
              <a:rPr lang="en-US" sz="1600" dirty="0" smtClean="0"/>
              <a:t> | 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 </a:t>
            </a:r>
            <a:r>
              <a:rPr lang="en-US" sz="1600" dirty="0" smtClean="0"/>
              <a:t>q3</a:t>
            </a:r>
          </a:p>
          <a:p>
            <a:pPr marL="0" indent="0">
              <a:buNone/>
            </a:pPr>
            <a:r>
              <a:rPr lang="en-US" sz="1600" dirty="0" smtClean="0"/>
              <a:t>            B  *    ;  *   1  </a:t>
            </a:r>
            <a:r>
              <a:rPr lang="en-US" sz="1600" dirty="0"/>
              <a:t>B   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  </a:t>
            </a:r>
            <a:r>
              <a:rPr lang="en-US" sz="1600" dirty="0" smtClean="0"/>
              <a:t> q3</a:t>
            </a:r>
          </a:p>
          <a:p>
            <a:pPr marL="0" indent="0">
              <a:buNone/>
            </a:pPr>
            <a:r>
              <a:rPr lang="en-US" sz="1600" dirty="0" smtClean="0"/>
              <a:t>            B  *   ;  *  1    </a:t>
            </a:r>
            <a:r>
              <a:rPr lang="en-US" sz="1600" dirty="0"/>
              <a:t>B  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q3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        	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57800" y="426875"/>
            <a:ext cx="4038600" cy="5973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B  </a:t>
            </a:r>
            <a:r>
              <a:rPr lang="en-US" sz="1600" dirty="0"/>
              <a:t>*  </a:t>
            </a:r>
            <a:r>
              <a:rPr lang="en-US" sz="1600" dirty="0" smtClean="0"/>
              <a:t>  </a:t>
            </a:r>
            <a:r>
              <a:rPr lang="en-US" sz="1600" dirty="0"/>
              <a:t>;  </a:t>
            </a:r>
            <a:r>
              <a:rPr lang="en-US" sz="1600" dirty="0" smtClean="0"/>
              <a:t>*  1   </a:t>
            </a:r>
            <a:r>
              <a:rPr lang="en-US" sz="1600" dirty="0"/>
              <a:t>B  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q3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/>
              <a:t>B  *  </a:t>
            </a:r>
            <a:r>
              <a:rPr lang="en-US" sz="1600" dirty="0" smtClean="0"/>
              <a:t> </a:t>
            </a:r>
            <a:r>
              <a:rPr lang="en-US" sz="1600" dirty="0"/>
              <a:t>;  * </a:t>
            </a:r>
            <a:r>
              <a:rPr lang="en-US" sz="1600" dirty="0" smtClean="0"/>
              <a:t> 1   </a:t>
            </a:r>
            <a:r>
              <a:rPr lang="en-US" sz="1600" dirty="0"/>
              <a:t>B   </a:t>
            </a:r>
          </a:p>
          <a:p>
            <a:pPr marL="0" indent="0">
              <a:buNone/>
            </a:pPr>
            <a:r>
              <a:rPr lang="en-US" sz="1600" dirty="0"/>
              <a:t>	    |</a:t>
            </a:r>
          </a:p>
          <a:p>
            <a:pPr marL="0" indent="0">
              <a:buNone/>
            </a:pPr>
            <a:r>
              <a:rPr lang="en-US" sz="1600" dirty="0"/>
              <a:t>	   q0</a:t>
            </a:r>
          </a:p>
          <a:p>
            <a:pPr marL="0" indent="0">
              <a:buNone/>
            </a:pPr>
            <a:r>
              <a:rPr lang="en-US" sz="1600" dirty="0" smtClean="0"/>
              <a:t>	B  </a:t>
            </a:r>
            <a:r>
              <a:rPr lang="en-US" sz="1600" dirty="0"/>
              <a:t>* </a:t>
            </a:r>
            <a:r>
              <a:rPr lang="en-US" sz="1600" dirty="0" smtClean="0"/>
              <a:t> </a:t>
            </a:r>
            <a:r>
              <a:rPr lang="en-US" sz="1600" dirty="0"/>
              <a:t>;  *  B   </a:t>
            </a:r>
          </a:p>
          <a:p>
            <a:pPr marL="0" indent="0">
              <a:buNone/>
            </a:pPr>
            <a:r>
              <a:rPr lang="en-US" sz="1600" dirty="0"/>
              <a:t>	    </a:t>
            </a:r>
            <a:r>
              <a:rPr lang="en-US" sz="1600" dirty="0" smtClean="0"/>
              <a:t> 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 </a:t>
            </a:r>
            <a:r>
              <a:rPr lang="en-US" sz="1600" dirty="0" smtClean="0"/>
              <a:t>    q0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Halt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String Rejected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781800" y="533400"/>
            <a:ext cx="4038600" cy="597392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600" dirty="0" smtClean="0"/>
              <a:t>	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9122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4038600" cy="6126325"/>
          </a:xfrm>
        </p:spPr>
        <p:txBody>
          <a:bodyPr>
            <a:noAutofit/>
          </a:bodyPr>
          <a:lstStyle/>
          <a:p>
            <a:r>
              <a:rPr lang="en-US" sz="1600" dirty="0" smtClean="0"/>
              <a:t>Consider string</a:t>
            </a:r>
          </a:p>
          <a:p>
            <a:pPr marL="0" indent="0">
              <a:buNone/>
            </a:pPr>
            <a:r>
              <a:rPr lang="en-US" sz="1600" dirty="0" smtClean="0"/>
              <a:t>	a  </a:t>
            </a:r>
            <a:r>
              <a:rPr lang="en-US" sz="1600" dirty="0" err="1" smtClean="0"/>
              <a:t>a</a:t>
            </a:r>
            <a:r>
              <a:rPr lang="en-US" sz="1600" dirty="0" smtClean="0"/>
              <a:t>  b  </a:t>
            </a:r>
            <a:r>
              <a:rPr lang="en-US" sz="1600" dirty="0" err="1" smtClean="0"/>
              <a:t>b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q0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X  a  b  b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    |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q1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X  a  b  b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         |</a:t>
            </a:r>
          </a:p>
          <a:p>
            <a:pPr marL="0" indent="0">
              <a:buNone/>
            </a:pPr>
            <a:r>
              <a:rPr lang="en-US" sz="1600" dirty="0" smtClean="0"/>
              <a:t>	       q1 </a:t>
            </a:r>
          </a:p>
          <a:p>
            <a:pPr marL="0" indent="0">
              <a:buNone/>
            </a:pPr>
            <a:r>
              <a:rPr lang="en-US" sz="1600" dirty="0" smtClean="0"/>
              <a:t>	X  a  Y  b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  q2</a:t>
            </a:r>
          </a:p>
          <a:p>
            <a:pPr marL="0" indent="0">
              <a:buNone/>
            </a:pPr>
            <a:r>
              <a:rPr lang="en-US" sz="1600" dirty="0" smtClean="0"/>
              <a:t>                X  </a:t>
            </a:r>
            <a:r>
              <a:rPr lang="en-US" sz="1600" dirty="0"/>
              <a:t>a  Y  b 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q2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X  a  Y  b</a:t>
            </a:r>
          </a:p>
          <a:p>
            <a:pPr marL="0" indent="0">
              <a:buNone/>
            </a:pPr>
            <a:r>
              <a:rPr lang="en-US" sz="1600" dirty="0"/>
              <a:t>              </a:t>
            </a:r>
            <a:r>
              <a:rPr lang="en-US" sz="1600" dirty="0" smtClean="0"/>
              <a:t>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q2</a:t>
            </a:r>
          </a:p>
          <a:p>
            <a:pPr marL="0" indent="0">
              <a:buNone/>
            </a:pPr>
            <a:r>
              <a:rPr lang="en-US" sz="1600" dirty="0" smtClean="0"/>
              <a:t>                X  </a:t>
            </a:r>
            <a:r>
              <a:rPr lang="en-US" sz="1600" dirty="0"/>
              <a:t>a  Y  b</a:t>
            </a:r>
          </a:p>
          <a:p>
            <a:pPr marL="0" indent="0">
              <a:buNone/>
            </a:pPr>
            <a:r>
              <a:rPr lang="en-US" sz="1600" dirty="0"/>
              <a:t>               </a:t>
            </a:r>
            <a:r>
              <a:rPr lang="en-US" sz="1600" dirty="0" smtClean="0"/>
              <a:t> 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 smtClean="0"/>
              <a:t>                   q0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	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76600" y="426875"/>
            <a:ext cx="4038600" cy="5973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	X  </a:t>
            </a:r>
            <a:r>
              <a:rPr lang="en-US" sz="1600" dirty="0" err="1" smtClean="0"/>
              <a:t>X</a:t>
            </a:r>
            <a:r>
              <a:rPr lang="en-US" sz="1600" dirty="0" smtClean="0"/>
              <a:t>  Y  b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    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</a:t>
            </a:r>
            <a:r>
              <a:rPr lang="en-US" sz="1600" dirty="0" smtClean="0"/>
              <a:t>       q1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/>
              <a:t>X  </a:t>
            </a:r>
            <a:r>
              <a:rPr lang="en-US" sz="1600" dirty="0" err="1"/>
              <a:t>X</a:t>
            </a:r>
            <a:r>
              <a:rPr lang="en-US" sz="1600" dirty="0"/>
              <a:t>  Y  b  </a:t>
            </a:r>
          </a:p>
          <a:p>
            <a:pPr marL="0" indent="0">
              <a:buNone/>
            </a:pPr>
            <a:r>
              <a:rPr lang="en-US" sz="1600" dirty="0"/>
              <a:t>	             |</a:t>
            </a:r>
          </a:p>
          <a:p>
            <a:pPr marL="0" indent="0">
              <a:buNone/>
            </a:pPr>
            <a:r>
              <a:rPr lang="en-US" sz="1600" dirty="0"/>
              <a:t>	            q1</a:t>
            </a:r>
          </a:p>
          <a:p>
            <a:pPr marL="0" indent="0">
              <a:buNone/>
            </a:pPr>
            <a:r>
              <a:rPr lang="en-US" sz="1600" dirty="0" smtClean="0"/>
              <a:t>                 X  </a:t>
            </a:r>
            <a:r>
              <a:rPr lang="en-US" sz="1600" dirty="0" err="1"/>
              <a:t>X</a:t>
            </a:r>
            <a:r>
              <a:rPr lang="en-US" sz="1600" dirty="0"/>
              <a:t>  Y  </a:t>
            </a:r>
            <a:r>
              <a:rPr lang="en-US" sz="1600" dirty="0" err="1"/>
              <a:t>Y</a:t>
            </a: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sz="1600" dirty="0"/>
              <a:t>	          |</a:t>
            </a:r>
          </a:p>
          <a:p>
            <a:pPr marL="0" indent="0">
              <a:buNone/>
            </a:pPr>
            <a:r>
              <a:rPr lang="en-US" sz="1600" dirty="0"/>
              <a:t>	          q2</a:t>
            </a:r>
          </a:p>
          <a:p>
            <a:pPr marL="0" indent="0">
              <a:buNone/>
            </a:pPr>
            <a:r>
              <a:rPr lang="en-US" sz="1600" dirty="0" smtClean="0"/>
              <a:t>             X  </a:t>
            </a:r>
            <a:r>
              <a:rPr lang="en-US" sz="1600" dirty="0" err="1"/>
              <a:t>X</a:t>
            </a:r>
            <a:r>
              <a:rPr lang="en-US" sz="1600" dirty="0"/>
              <a:t>  Y  </a:t>
            </a:r>
            <a:r>
              <a:rPr lang="en-US" sz="1600" dirty="0" err="1"/>
              <a:t>Y</a:t>
            </a: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q2</a:t>
            </a:r>
          </a:p>
          <a:p>
            <a:pPr marL="0" indent="0">
              <a:buNone/>
            </a:pPr>
            <a:r>
              <a:rPr lang="en-US" sz="1600" dirty="0" smtClean="0"/>
              <a:t>            </a:t>
            </a:r>
            <a:r>
              <a:rPr lang="en-US" sz="1600" dirty="0"/>
              <a:t>X  </a:t>
            </a:r>
            <a:r>
              <a:rPr lang="en-US" sz="1600" dirty="0" err="1"/>
              <a:t>X</a:t>
            </a:r>
            <a:r>
              <a:rPr lang="en-US" sz="1600" dirty="0"/>
              <a:t>  Y  </a:t>
            </a:r>
            <a:r>
              <a:rPr lang="en-US" sz="1600" dirty="0" err="1"/>
              <a:t>Y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smtClean="0"/>
              <a:t>  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                  </a:t>
            </a:r>
            <a:r>
              <a:rPr lang="en-US" sz="1600" dirty="0" smtClean="0"/>
              <a:t>   </a:t>
            </a:r>
            <a:r>
              <a:rPr lang="en-US" sz="1600" dirty="0"/>
              <a:t>q0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781800" y="533400"/>
            <a:ext cx="4038600" cy="597392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600" dirty="0" smtClean="0"/>
              <a:t>	</a:t>
            </a:r>
            <a:endParaRPr lang="en-IN" sz="1600" dirty="0"/>
          </a:p>
        </p:txBody>
      </p:sp>
      <p:sp>
        <p:nvSpPr>
          <p:cNvPr id="2" name="Rectangle 1"/>
          <p:cNvSpPr/>
          <p:nvPr/>
        </p:nvSpPr>
        <p:spPr>
          <a:xfrm>
            <a:off x="6629400" y="3810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X  </a:t>
            </a:r>
            <a:r>
              <a:rPr lang="en-US" dirty="0" err="1"/>
              <a:t>X</a:t>
            </a:r>
            <a:r>
              <a:rPr lang="en-US" dirty="0"/>
              <a:t>  Y  </a:t>
            </a:r>
            <a:r>
              <a:rPr lang="en-US" dirty="0" err="1"/>
              <a:t>Y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/>
              <a:t>|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/>
              <a:t>q3</a:t>
            </a:r>
          </a:p>
          <a:p>
            <a:r>
              <a:rPr lang="en-US" dirty="0"/>
              <a:t> </a:t>
            </a:r>
            <a:r>
              <a:rPr lang="en-US" dirty="0" smtClean="0"/>
              <a:t>X  </a:t>
            </a:r>
            <a:r>
              <a:rPr lang="en-US" dirty="0" err="1"/>
              <a:t>X</a:t>
            </a:r>
            <a:r>
              <a:rPr lang="en-US" dirty="0"/>
              <a:t>  Y  </a:t>
            </a:r>
            <a:r>
              <a:rPr lang="en-US" dirty="0" err="1"/>
              <a:t>Y</a:t>
            </a:r>
            <a:endParaRPr lang="en-US" dirty="0"/>
          </a:p>
          <a:p>
            <a:r>
              <a:rPr lang="en-US" dirty="0"/>
              <a:t>               </a:t>
            </a:r>
            <a:r>
              <a:rPr lang="en-US" dirty="0" smtClean="0"/>
              <a:t> </a:t>
            </a:r>
            <a:r>
              <a:rPr lang="en-US" dirty="0"/>
              <a:t>|</a:t>
            </a:r>
          </a:p>
          <a:p>
            <a:r>
              <a:rPr lang="en-US" dirty="0"/>
              <a:t>               </a:t>
            </a:r>
            <a:r>
              <a:rPr lang="en-US" dirty="0" smtClean="0"/>
              <a:t>q3</a:t>
            </a:r>
            <a:endParaRPr lang="en-US" dirty="0"/>
          </a:p>
          <a:p>
            <a:r>
              <a:rPr lang="en-US" dirty="0"/>
              <a:t>X  </a:t>
            </a:r>
            <a:r>
              <a:rPr lang="en-US" dirty="0" err="1"/>
              <a:t>X</a:t>
            </a:r>
            <a:r>
              <a:rPr lang="en-US" dirty="0"/>
              <a:t>  Y  </a:t>
            </a:r>
            <a:r>
              <a:rPr lang="en-US" dirty="0" err="1"/>
              <a:t>Y</a:t>
            </a:r>
            <a:r>
              <a:rPr lang="en-US" dirty="0"/>
              <a:t> B</a:t>
            </a:r>
          </a:p>
          <a:p>
            <a:r>
              <a:rPr lang="en-US" dirty="0"/>
              <a:t>               </a:t>
            </a:r>
            <a:r>
              <a:rPr lang="en-US" dirty="0" smtClean="0"/>
              <a:t>  </a:t>
            </a:r>
            <a:r>
              <a:rPr lang="en-US" dirty="0"/>
              <a:t>|</a:t>
            </a:r>
          </a:p>
          <a:p>
            <a:r>
              <a:rPr lang="en-US" dirty="0"/>
              <a:t>               </a:t>
            </a:r>
            <a:r>
              <a:rPr lang="en-US" dirty="0" smtClean="0"/>
              <a:t>  </a:t>
            </a:r>
            <a:r>
              <a:rPr lang="en-US" dirty="0"/>
              <a:t>q3</a:t>
            </a:r>
          </a:p>
          <a:p>
            <a:r>
              <a:rPr lang="en-US" dirty="0"/>
              <a:t>X  </a:t>
            </a:r>
            <a:r>
              <a:rPr lang="en-US" dirty="0" err="1"/>
              <a:t>X</a:t>
            </a:r>
            <a:r>
              <a:rPr lang="en-US" dirty="0"/>
              <a:t>  Y  </a:t>
            </a:r>
            <a:r>
              <a:rPr lang="en-US" dirty="0" err="1" smtClean="0"/>
              <a:t>Y</a:t>
            </a:r>
            <a:r>
              <a:rPr lang="en-US" dirty="0" smtClean="0"/>
              <a:t>  </a:t>
            </a:r>
            <a:r>
              <a:rPr lang="en-US" dirty="0"/>
              <a:t>B</a:t>
            </a:r>
          </a:p>
          <a:p>
            <a:r>
              <a:rPr lang="en-US" dirty="0"/>
              <a:t>                 </a:t>
            </a:r>
            <a:r>
              <a:rPr lang="en-US" dirty="0" smtClean="0"/>
              <a:t> </a:t>
            </a:r>
            <a:r>
              <a:rPr lang="en-US" dirty="0"/>
              <a:t>|</a:t>
            </a:r>
          </a:p>
          <a:p>
            <a:r>
              <a:rPr lang="en-US" dirty="0"/>
              <a:t>                   </a:t>
            </a:r>
            <a:r>
              <a:rPr lang="en-US" dirty="0" smtClean="0"/>
              <a:t>q4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String Accepted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8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4038600" cy="6126325"/>
          </a:xfrm>
        </p:spPr>
        <p:txBody>
          <a:bodyPr>
            <a:noAutofit/>
          </a:bodyPr>
          <a:lstStyle/>
          <a:p>
            <a:r>
              <a:rPr lang="en-US" sz="1600" dirty="0" smtClean="0"/>
              <a:t>Consider string</a:t>
            </a:r>
          </a:p>
          <a:p>
            <a:pPr marL="0" indent="0">
              <a:buNone/>
            </a:pPr>
            <a:r>
              <a:rPr lang="en-US" sz="1600" dirty="0" smtClean="0"/>
              <a:t>	a  </a:t>
            </a:r>
            <a:r>
              <a:rPr lang="en-US" sz="1600" dirty="0" err="1" smtClean="0"/>
              <a:t>a</a:t>
            </a:r>
            <a:r>
              <a:rPr lang="en-US" sz="1600" dirty="0" smtClean="0"/>
              <a:t>  b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q0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X  a  b 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    |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q1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X  a  b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         |</a:t>
            </a:r>
          </a:p>
          <a:p>
            <a:pPr marL="0" indent="0">
              <a:buNone/>
            </a:pPr>
            <a:r>
              <a:rPr lang="en-US" sz="1600" dirty="0" smtClean="0"/>
              <a:t>	       q1 </a:t>
            </a:r>
          </a:p>
          <a:p>
            <a:pPr marL="0" indent="0">
              <a:buNone/>
            </a:pPr>
            <a:r>
              <a:rPr lang="en-US" sz="1600" dirty="0" smtClean="0"/>
              <a:t>	X  a  Y  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  q2</a:t>
            </a:r>
          </a:p>
          <a:p>
            <a:pPr marL="0" indent="0">
              <a:buNone/>
            </a:pPr>
            <a:r>
              <a:rPr lang="en-US" sz="1600" dirty="0" smtClean="0"/>
              <a:t>                X  </a:t>
            </a:r>
            <a:r>
              <a:rPr lang="en-US" sz="1600" dirty="0"/>
              <a:t>a  Y  </a:t>
            </a:r>
            <a:r>
              <a:rPr lang="en-US" sz="1600" dirty="0" smtClean="0"/>
              <a:t>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q2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X  a  Y  </a:t>
            </a:r>
          </a:p>
          <a:p>
            <a:pPr marL="0" indent="0">
              <a:buNone/>
            </a:pPr>
            <a:r>
              <a:rPr lang="en-US" sz="1600" dirty="0"/>
              <a:t>              </a:t>
            </a:r>
            <a:r>
              <a:rPr lang="en-US" sz="1600" dirty="0" smtClean="0"/>
              <a:t>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q2</a:t>
            </a:r>
          </a:p>
          <a:p>
            <a:pPr marL="0" indent="0">
              <a:buNone/>
            </a:pPr>
            <a:r>
              <a:rPr lang="en-US" sz="1600" dirty="0" smtClean="0"/>
              <a:t>                X  </a:t>
            </a:r>
            <a:r>
              <a:rPr lang="en-US" sz="1600" dirty="0"/>
              <a:t>a  Y  </a:t>
            </a:r>
          </a:p>
          <a:p>
            <a:pPr marL="0" indent="0">
              <a:buNone/>
            </a:pPr>
            <a:r>
              <a:rPr lang="en-US" sz="1600" dirty="0"/>
              <a:t>               </a:t>
            </a:r>
            <a:r>
              <a:rPr lang="en-US" sz="1600" dirty="0" smtClean="0"/>
              <a:t> 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 smtClean="0"/>
              <a:t>                   q0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	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76600" y="426875"/>
            <a:ext cx="4038600" cy="5973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	X  </a:t>
            </a:r>
            <a:r>
              <a:rPr lang="en-US" sz="1600" dirty="0" err="1" smtClean="0"/>
              <a:t>X</a:t>
            </a:r>
            <a:r>
              <a:rPr lang="en-US" sz="1600" dirty="0" smtClean="0"/>
              <a:t>  Y 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    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</a:t>
            </a:r>
            <a:r>
              <a:rPr lang="en-US" sz="1600" dirty="0" smtClean="0"/>
              <a:t>       q1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/>
              <a:t>X  </a:t>
            </a:r>
            <a:r>
              <a:rPr lang="en-US" sz="1600" dirty="0" err="1"/>
              <a:t>X</a:t>
            </a:r>
            <a:r>
              <a:rPr lang="en-US" sz="1600" dirty="0"/>
              <a:t>  Y  </a:t>
            </a:r>
            <a:r>
              <a:rPr lang="en-US" sz="1600" dirty="0" smtClean="0"/>
              <a:t>B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            |</a:t>
            </a:r>
          </a:p>
          <a:p>
            <a:pPr marL="0" indent="0">
              <a:buNone/>
            </a:pPr>
            <a:r>
              <a:rPr lang="en-US" sz="1600" dirty="0"/>
              <a:t>	            </a:t>
            </a:r>
            <a:r>
              <a:rPr lang="en-US" sz="1600" dirty="0" smtClean="0"/>
              <a:t>q1</a:t>
            </a:r>
          </a:p>
          <a:p>
            <a:pPr marL="0" indent="0">
              <a:buNone/>
            </a:pPr>
            <a:r>
              <a:rPr lang="en-US" sz="1600" dirty="0" smtClean="0"/>
              <a:t>	Halt </a:t>
            </a:r>
          </a:p>
          <a:p>
            <a:pPr marL="0" indent="0">
              <a:buNone/>
            </a:pPr>
            <a:r>
              <a:rPr lang="en-US" sz="1600" dirty="0" smtClean="0"/>
              <a:t>         </a:t>
            </a:r>
          </a:p>
          <a:p>
            <a:pPr marL="0" indent="0">
              <a:buNone/>
            </a:pPr>
            <a:r>
              <a:rPr lang="en-US" sz="1600" dirty="0" smtClean="0"/>
              <a:t>In the traversal, the string does not reach the final state hence ,the String is Rejected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781800" y="533400"/>
            <a:ext cx="4038600" cy="597392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600" dirty="0" smtClean="0"/>
              <a:t>	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5335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4038600" cy="6126325"/>
          </a:xfrm>
        </p:spPr>
        <p:txBody>
          <a:bodyPr>
            <a:noAutofit/>
          </a:bodyPr>
          <a:lstStyle/>
          <a:p>
            <a:r>
              <a:rPr lang="en-US" sz="1600" dirty="0" smtClean="0"/>
              <a:t>Consider string</a:t>
            </a:r>
          </a:p>
          <a:p>
            <a:pPr marL="0" indent="0">
              <a:buNone/>
            </a:pPr>
            <a:r>
              <a:rPr lang="en-US" sz="1600" dirty="0" smtClean="0"/>
              <a:t>	a  b  b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q0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X  b  b 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    |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q1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X  Y  b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         |</a:t>
            </a:r>
          </a:p>
          <a:p>
            <a:pPr marL="0" indent="0">
              <a:buNone/>
            </a:pPr>
            <a:r>
              <a:rPr lang="en-US" sz="1600" dirty="0" smtClean="0"/>
              <a:t>	       q2 </a:t>
            </a:r>
          </a:p>
          <a:p>
            <a:pPr marL="0" indent="0">
              <a:buNone/>
            </a:pPr>
            <a:r>
              <a:rPr lang="en-US" sz="1600" dirty="0" smtClean="0"/>
              <a:t>	X  a  Y  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  q0</a:t>
            </a:r>
          </a:p>
          <a:p>
            <a:pPr marL="0" indent="0">
              <a:buNone/>
            </a:pPr>
            <a:r>
              <a:rPr lang="en-US" sz="1600" dirty="0" smtClean="0"/>
              <a:t>                X  X  </a:t>
            </a:r>
            <a:r>
              <a:rPr lang="en-US" sz="1600" dirty="0"/>
              <a:t>Y  </a:t>
            </a:r>
            <a:r>
              <a:rPr lang="en-US" sz="1600" dirty="0" smtClean="0"/>
              <a:t>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q1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X  </a:t>
            </a:r>
            <a:r>
              <a:rPr lang="en-US" sz="1600" dirty="0" err="1" smtClean="0"/>
              <a:t>X</a:t>
            </a:r>
            <a:r>
              <a:rPr lang="en-US" sz="1600" dirty="0" smtClean="0"/>
              <a:t>  </a:t>
            </a:r>
            <a:r>
              <a:rPr lang="en-US" sz="1600" dirty="0"/>
              <a:t>Y  </a:t>
            </a:r>
          </a:p>
          <a:p>
            <a:pPr marL="0" indent="0">
              <a:buNone/>
            </a:pPr>
            <a:r>
              <a:rPr lang="en-US" sz="1600" dirty="0"/>
              <a:t>              </a:t>
            </a:r>
            <a:r>
              <a:rPr lang="en-US" sz="1600" dirty="0" smtClean="0"/>
              <a:t>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q1</a:t>
            </a:r>
          </a:p>
          <a:p>
            <a:pPr marL="0" indent="0">
              <a:buNone/>
            </a:pPr>
            <a:r>
              <a:rPr lang="en-US" sz="1600" dirty="0" smtClean="0"/>
              <a:t>                X  X  </a:t>
            </a:r>
            <a:r>
              <a:rPr lang="en-US" sz="1600" dirty="0"/>
              <a:t>Y </a:t>
            </a:r>
            <a:r>
              <a:rPr lang="en-US" sz="1600" dirty="0" smtClean="0"/>
              <a:t>B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</a:t>
            </a:r>
            <a:r>
              <a:rPr lang="en-US" sz="1600" dirty="0" smtClean="0"/>
              <a:t>     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 smtClean="0"/>
              <a:t>                   q1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	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76600" y="426875"/>
            <a:ext cx="4038600" cy="5973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	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String Rejected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781800" y="533400"/>
            <a:ext cx="4038600" cy="597392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600" dirty="0" smtClean="0"/>
              <a:t>	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929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Tuples of the designed Machine:</a:t>
            </a:r>
          </a:p>
          <a:p>
            <a:pPr marL="0" indent="0">
              <a:buNone/>
            </a:pPr>
            <a:endParaRPr lang="en-US" dirty="0" smtClean="0"/>
          </a:p>
          <a:p>
            <a:pPr marL="393192" lvl="1" indent="0">
              <a:buNone/>
            </a:pPr>
            <a:r>
              <a:rPr lang="en-US" dirty="0" smtClean="0"/>
              <a:t>Q= { q0, q1, q2, q3,q4}</a:t>
            </a:r>
          </a:p>
          <a:p>
            <a:pPr marL="393192" lvl="1" indent="0">
              <a:buNone/>
            </a:pPr>
            <a:r>
              <a:rPr lang="en-US" dirty="0" smtClean="0"/>
              <a:t>E = {a, b }</a:t>
            </a:r>
          </a:p>
          <a:p>
            <a:pPr marL="393192" lvl="1" indent="0">
              <a:buNone/>
            </a:pPr>
            <a:r>
              <a:rPr lang="en-US" dirty="0" smtClean="0"/>
              <a:t>T = {a, b, X, Y, B}</a:t>
            </a:r>
          </a:p>
          <a:p>
            <a:pPr marL="393192" lvl="1" indent="0">
              <a:buNone/>
            </a:pPr>
            <a:r>
              <a:rPr lang="en-US" dirty="0" smtClean="0"/>
              <a:t>B = B</a:t>
            </a:r>
          </a:p>
          <a:p>
            <a:pPr marL="393192" lvl="1" indent="0">
              <a:buNone/>
            </a:pPr>
            <a:r>
              <a:rPr lang="en-US" dirty="0"/>
              <a:t>q</a:t>
            </a:r>
            <a:r>
              <a:rPr lang="en-US" dirty="0" smtClean="0"/>
              <a:t>0 = q0</a:t>
            </a:r>
          </a:p>
          <a:p>
            <a:pPr marL="393192" lvl="1" indent="0">
              <a:buNone/>
            </a:pPr>
            <a:r>
              <a:rPr lang="en-US" dirty="0" smtClean="0"/>
              <a:t>F = { q4 }</a:t>
            </a:r>
          </a:p>
          <a:p>
            <a:pPr marL="393192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44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7. Design a TM to recognize language {a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 </a:t>
            </a:r>
            <a:r>
              <a:rPr lang="en-US" dirty="0" err="1" smtClean="0"/>
              <a:t>c</a:t>
            </a:r>
            <a:r>
              <a:rPr lang="en-US" baseline="30000" dirty="0" err="1" smtClean="0"/>
              <a:t>n</a:t>
            </a:r>
            <a:r>
              <a:rPr lang="en-US" dirty="0" smtClean="0"/>
              <a:t>}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03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Transition Mapping Function :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</a:t>
            </a:r>
          </a:p>
          <a:p>
            <a:pPr marL="0" indent="0">
              <a:buNone/>
            </a:pPr>
            <a:r>
              <a:rPr lang="en-US" dirty="0" smtClean="0"/>
              <a:t>			   		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	</a:t>
            </a:r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831258"/>
            <a:ext cx="853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0" y="1371600"/>
            <a:ext cx="0" cy="495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2400" y="2667000"/>
            <a:ext cx="6096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q1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52400" y="1981200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q0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838200" y="20193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(q1, X, R)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838200" y="27051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(q1, a, R)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981200" y="26670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(q2, Y, R)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4800600" y="42672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(q0, X, R)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2286000" y="1162050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990600" y="1219200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8305800" y="1172497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52400" y="3505200"/>
            <a:ext cx="6096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q2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219200" y="5867400"/>
            <a:ext cx="138389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State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953000" y="1143000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6019800" y="1143000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5867400" y="27432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(q1, Y, R)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7162800" y="35433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(q2, Z, R)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5867400" y="19812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(q4, Y, R)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152400" y="4267200"/>
            <a:ext cx="6096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q3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5943600" y="42291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(q3, Y, L)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152400" y="5105400"/>
            <a:ext cx="6096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q4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1981200" y="19812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3429000" y="19812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7239000" y="19812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3429000" y="27813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38" name="Rectangle 37"/>
          <p:cNvSpPr/>
          <p:nvPr/>
        </p:nvSpPr>
        <p:spPr>
          <a:xfrm>
            <a:off x="4648200" y="27432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8382000" y="192405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40" name="Rectangle 39"/>
          <p:cNvSpPr/>
          <p:nvPr/>
        </p:nvSpPr>
        <p:spPr>
          <a:xfrm>
            <a:off x="2057400" y="51435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41" name="Rectangle 40"/>
          <p:cNvSpPr/>
          <p:nvPr/>
        </p:nvSpPr>
        <p:spPr>
          <a:xfrm>
            <a:off x="3429000" y="50673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42" name="Rectangle 41"/>
          <p:cNvSpPr/>
          <p:nvPr/>
        </p:nvSpPr>
        <p:spPr>
          <a:xfrm>
            <a:off x="4686300" y="19812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3505200" y="42672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44" name="Rectangle 43"/>
          <p:cNvSpPr/>
          <p:nvPr/>
        </p:nvSpPr>
        <p:spPr>
          <a:xfrm>
            <a:off x="3733800" y="1162050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45" name="Rectangle 44"/>
          <p:cNvSpPr/>
          <p:nvPr/>
        </p:nvSpPr>
        <p:spPr>
          <a:xfrm>
            <a:off x="7239000" y="1162050"/>
            <a:ext cx="609600" cy="590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endParaRPr lang="en-IN" dirty="0"/>
          </a:p>
        </p:txBody>
      </p:sp>
      <p:sp>
        <p:nvSpPr>
          <p:cNvPr id="46" name="Rectangle 45"/>
          <p:cNvSpPr/>
          <p:nvPr/>
        </p:nvSpPr>
        <p:spPr>
          <a:xfrm>
            <a:off x="2057400" y="35433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(q2, b, R)</a:t>
            </a:r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>
            <a:off x="3505200" y="35433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(q3, </a:t>
            </a:r>
            <a:r>
              <a:rPr lang="en-US" dirty="0"/>
              <a:t>Z</a:t>
            </a:r>
            <a:r>
              <a:rPr lang="en-US" dirty="0" smtClean="0"/>
              <a:t>, L)</a:t>
            </a:r>
            <a:endParaRPr lang="en-IN" dirty="0"/>
          </a:p>
        </p:txBody>
      </p:sp>
      <p:sp>
        <p:nvSpPr>
          <p:cNvPr id="48" name="Rectangle 47"/>
          <p:cNvSpPr/>
          <p:nvPr/>
        </p:nvSpPr>
        <p:spPr>
          <a:xfrm>
            <a:off x="2057400" y="42672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(q3, b, L)</a:t>
            </a:r>
            <a:endParaRPr lang="en-IN" dirty="0"/>
          </a:p>
        </p:txBody>
      </p:sp>
      <p:sp>
        <p:nvSpPr>
          <p:cNvPr id="49" name="Rectangle 48"/>
          <p:cNvSpPr/>
          <p:nvPr/>
        </p:nvSpPr>
        <p:spPr>
          <a:xfrm>
            <a:off x="838200" y="42672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(q3, </a:t>
            </a:r>
            <a:r>
              <a:rPr lang="en-US" dirty="0"/>
              <a:t>a</a:t>
            </a:r>
            <a:r>
              <a:rPr lang="en-US" dirty="0" smtClean="0"/>
              <a:t>, L)</a:t>
            </a:r>
            <a:endParaRPr lang="en-IN" dirty="0"/>
          </a:p>
        </p:txBody>
      </p:sp>
      <p:sp>
        <p:nvSpPr>
          <p:cNvPr id="50" name="Rectangle 49"/>
          <p:cNvSpPr/>
          <p:nvPr/>
        </p:nvSpPr>
        <p:spPr>
          <a:xfrm>
            <a:off x="7086600" y="42291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(q3, Z, L)</a:t>
            </a:r>
            <a:endParaRPr lang="en-IN" dirty="0"/>
          </a:p>
        </p:txBody>
      </p:sp>
      <p:sp>
        <p:nvSpPr>
          <p:cNvPr id="51" name="Rectangle 50"/>
          <p:cNvSpPr/>
          <p:nvPr/>
        </p:nvSpPr>
        <p:spPr>
          <a:xfrm>
            <a:off x="5943600" y="49911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(q4, Y, R)</a:t>
            </a:r>
            <a:endParaRPr lang="en-IN" dirty="0"/>
          </a:p>
        </p:txBody>
      </p:sp>
      <p:sp>
        <p:nvSpPr>
          <p:cNvPr id="52" name="Rectangle 51"/>
          <p:cNvSpPr/>
          <p:nvPr/>
        </p:nvSpPr>
        <p:spPr>
          <a:xfrm>
            <a:off x="7239000" y="49530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(q4, </a:t>
            </a:r>
            <a:r>
              <a:rPr lang="en-US" dirty="0"/>
              <a:t>Z</a:t>
            </a:r>
            <a:r>
              <a:rPr lang="en-US" dirty="0" smtClean="0"/>
              <a:t>, R)</a:t>
            </a:r>
            <a:endParaRPr lang="en-IN" dirty="0"/>
          </a:p>
        </p:txBody>
      </p:sp>
      <p:sp>
        <p:nvSpPr>
          <p:cNvPr id="53" name="Rectangle 52"/>
          <p:cNvSpPr/>
          <p:nvPr/>
        </p:nvSpPr>
        <p:spPr>
          <a:xfrm>
            <a:off x="8382000" y="49911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(q5, B, N)</a:t>
            </a:r>
            <a:endParaRPr lang="en-IN" dirty="0"/>
          </a:p>
        </p:txBody>
      </p:sp>
      <p:sp>
        <p:nvSpPr>
          <p:cNvPr id="54" name="Rectangle 53"/>
          <p:cNvSpPr/>
          <p:nvPr/>
        </p:nvSpPr>
        <p:spPr>
          <a:xfrm>
            <a:off x="152400" y="5867400"/>
            <a:ext cx="6096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q5</a:t>
            </a:r>
            <a:endParaRPr lang="en-IN" dirty="0"/>
          </a:p>
        </p:txBody>
      </p:sp>
      <p:sp>
        <p:nvSpPr>
          <p:cNvPr id="55" name="Rectangle 54"/>
          <p:cNvSpPr/>
          <p:nvPr/>
        </p:nvSpPr>
        <p:spPr>
          <a:xfrm>
            <a:off x="7086600" y="27813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56" name="Rectangle 55"/>
          <p:cNvSpPr/>
          <p:nvPr/>
        </p:nvSpPr>
        <p:spPr>
          <a:xfrm>
            <a:off x="8305800" y="27432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57" name="Rectangle 56"/>
          <p:cNvSpPr/>
          <p:nvPr/>
        </p:nvSpPr>
        <p:spPr>
          <a:xfrm>
            <a:off x="838200" y="35433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58" name="Rectangle 57"/>
          <p:cNvSpPr/>
          <p:nvPr/>
        </p:nvSpPr>
        <p:spPr>
          <a:xfrm>
            <a:off x="838200" y="51054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59" name="Rectangle 58"/>
          <p:cNvSpPr/>
          <p:nvPr/>
        </p:nvSpPr>
        <p:spPr>
          <a:xfrm>
            <a:off x="8382000" y="4217424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60" name="Rectangle 59"/>
          <p:cNvSpPr/>
          <p:nvPr/>
        </p:nvSpPr>
        <p:spPr>
          <a:xfrm>
            <a:off x="8399206" y="34671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61" name="Rectangle 60"/>
          <p:cNvSpPr/>
          <p:nvPr/>
        </p:nvSpPr>
        <p:spPr>
          <a:xfrm>
            <a:off x="4648200" y="3585087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62" name="Rectangle 61"/>
          <p:cNvSpPr/>
          <p:nvPr/>
        </p:nvSpPr>
        <p:spPr>
          <a:xfrm>
            <a:off x="5867400" y="35814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  <p:sp>
        <p:nvSpPr>
          <p:cNvPr id="63" name="Rectangle 62"/>
          <p:cNvSpPr/>
          <p:nvPr/>
        </p:nvSpPr>
        <p:spPr>
          <a:xfrm>
            <a:off x="4876800" y="5067300"/>
            <a:ext cx="1143000" cy="647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61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1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592</TotalTime>
  <Words>1596</Words>
  <Application>Microsoft Office PowerPoint</Application>
  <PresentationFormat>On-screen Show (4:3)</PresentationFormat>
  <Paragraphs>1027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Flow</vt:lpstr>
      <vt:lpstr>Turing Machines  Examples  Set 2</vt:lpstr>
      <vt:lpstr>6. Design a TM to recognize language {an bn } </vt:lpstr>
      <vt:lpstr>Transition Mapping Function :</vt:lpstr>
      <vt:lpstr>PowerPoint Presentation</vt:lpstr>
      <vt:lpstr>PowerPoint Presentation</vt:lpstr>
      <vt:lpstr>PowerPoint Presentation</vt:lpstr>
      <vt:lpstr>PowerPoint Presentation</vt:lpstr>
      <vt:lpstr>7. Design a TM to recognize language {an bn  cn} </vt:lpstr>
      <vt:lpstr>Transition Mapping Function :</vt:lpstr>
      <vt:lpstr>PowerPoint Presentation</vt:lpstr>
      <vt:lpstr>PowerPoint Presentation</vt:lpstr>
      <vt:lpstr>PowerPoint Presentation</vt:lpstr>
      <vt:lpstr>PowerPoint Presentation</vt:lpstr>
      <vt:lpstr>Home Work :</vt:lpstr>
      <vt:lpstr>8. Design a TM to recognize even length binary palindrome strings  </vt:lpstr>
      <vt:lpstr>Transition Mapping Function :</vt:lpstr>
      <vt:lpstr>PowerPoint Presentation</vt:lpstr>
      <vt:lpstr>PowerPoint Presentation</vt:lpstr>
      <vt:lpstr>PowerPoint Presentation</vt:lpstr>
      <vt:lpstr>9. Design a TM to recognize language L= { wcwR  |   odd length binary palindrome strings } </vt:lpstr>
      <vt:lpstr>Transition Mapping Function :</vt:lpstr>
      <vt:lpstr>PowerPoint Presentation</vt:lpstr>
      <vt:lpstr>PowerPoint Presentation</vt:lpstr>
      <vt:lpstr>PowerPoint Presentation</vt:lpstr>
      <vt:lpstr>10. Design a TM to check for well formedness of parentheses  </vt:lpstr>
      <vt:lpstr>Transition Mapping Function :</vt:lpstr>
      <vt:lpstr>PowerPoint Presentation</vt:lpstr>
      <vt:lpstr>11. Design a TM to recognize the strings having equal number of a’s and b’s</vt:lpstr>
      <vt:lpstr>Transition Mapping Function :</vt:lpstr>
      <vt:lpstr>PowerPoint Presentation</vt:lpstr>
      <vt:lpstr>PowerPoint Presentation</vt:lpstr>
      <vt:lpstr>PowerPoint Presentation</vt:lpstr>
      <vt:lpstr>PowerPoint Presentation</vt:lpstr>
      <vt:lpstr>12. Let x and y be two unary numbers. Construct a TM which will halt in the final state if x &gt; y</vt:lpstr>
      <vt:lpstr>The Tape : 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 Machines  Examples  Set 2</dc:title>
  <dc:creator>abc</dc:creator>
  <cp:lastModifiedBy>abc</cp:lastModifiedBy>
  <cp:revision>107</cp:revision>
  <dcterms:created xsi:type="dcterms:W3CDTF">2020-10-15T01:08:39Z</dcterms:created>
  <dcterms:modified xsi:type="dcterms:W3CDTF">2020-11-18T12:58:51Z</dcterms:modified>
</cp:coreProperties>
</file>