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5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F425E-C03F-4224-A3E0-62431B10FF84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12295-B324-4FAA-8203-E4F89D4F94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12295-B324-4FAA-8203-E4F89D4F94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5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295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9F30E-7E71-40EE-9077-56C8383F2654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312D9F-BF01-49FA-8E9B-CEF70895FE20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EF0D198-061D-489E-8D95-50FFDBE6D049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8D6ED89-0308-43A6-9B8F-4253667B6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649B2-47E1-4AAF-93B9-F11A0E735371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39488-450C-4676-9719-E9A53D9C7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C808A7-F491-4E41-8FF7-1DC74ED18D14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3083F8-88E2-472C-8ABD-7903134D5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B38C28-0FD9-4628-8F4F-DA5A2D742647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5FEAAB-30B2-4BA6-92A3-09A78BFD6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095421-D0DC-4076-BF3C-DDD9AD92D82D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416881-7BA8-4CA1-8251-E2BABFBB1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16FCB7-6894-4B0F-BE9A-BFFCBAA47ADA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73DC8F-0804-4B47-B0A0-2F3D3E826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E13B-9DA7-4089-93A1-96BBF5DBDA81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8D3D5-B229-4C78-82E3-A8635A8AB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BA64A97-2FB9-4FA5-B5BA-4E7413132A6C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B05E61-398A-41B8-8BA0-0B4D3F8F8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E6A82-4130-437B-A7E4-90EB406F82DD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DC8E1-5A3F-482B-A292-633DA1BA7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44EA2-68AE-4E4E-AD86-B6626E92BE44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A0852-33DE-49A8-AB23-7B944FA8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70B45-5A11-4624-897E-B169583A7E5D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7FEE-546E-4C96-8609-A3B0AA735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89E1-890A-4805-A984-51D183E41953}" type="datetimeFigureOut">
              <a:rPr lang="en-US" smtClean="0"/>
              <a:pPr/>
              <a:t>27/09/2016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CD91-A2B7-4A00-A068-02CF50CC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F91424F-5E65-43C0-8243-18925B56C78F}" type="datetimeFigureOut">
              <a:rPr lang="en-US"/>
              <a:pPr>
                <a:defRPr/>
              </a:pPr>
              <a:t>27/09/2016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3B9035C-EA3C-4623-A2AF-F2FB1CF58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8</a:t>
            </a:r>
            <a:br>
              <a:rPr lang="en-US" dirty="0" smtClean="0"/>
            </a:br>
            <a:r>
              <a:rPr lang="en-US" dirty="0" smtClean="0"/>
              <a:t>MDC,MAC,NMAC,HMAC,CMAC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From Cryptography and network security by </a:t>
            </a:r>
            <a:r>
              <a:rPr lang="en-US" sz="2700" dirty="0" err="1" smtClean="0"/>
              <a:t>Forouzan</a:t>
            </a:r>
            <a:r>
              <a:rPr lang="en-US" sz="2700" dirty="0" smtClean="0"/>
              <a:t> and </a:t>
            </a:r>
            <a:r>
              <a:rPr lang="en-US" sz="2700" dirty="0" err="1" smtClean="0"/>
              <a:t>Mukhopadhyay</a:t>
            </a:r>
            <a:r>
              <a:rPr lang="en-US" sz="2700" dirty="0" smtClean="0"/>
              <a:t> 2</a:t>
            </a:r>
            <a:r>
              <a:rPr lang="en-US" sz="2700" baseline="30000" dirty="0" smtClean="0"/>
              <a:t>nd</a:t>
            </a:r>
            <a:r>
              <a:rPr lang="en-US" sz="2700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Arti</a:t>
            </a:r>
            <a:r>
              <a:rPr lang="en-US" sz="2000" dirty="0" smtClean="0"/>
              <a:t> </a:t>
            </a:r>
            <a:r>
              <a:rPr lang="en-US" sz="2000" dirty="0" err="1" smtClean="0"/>
              <a:t>Deshpande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TSEC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3" pitchFamily="18" charset="2"/>
              <a:buNone/>
              <a:defRPr/>
            </a:pPr>
            <a:r>
              <a:rPr lang="en-US" altLang="ko-KR" sz="2400" dirty="0" smtClean="0">
                <a:latin typeface="맑은 고딕" pitchFamily="50" charset="-127"/>
              </a:rPr>
              <a:t>4. The resulting block is </a:t>
            </a:r>
            <a:r>
              <a:rPr lang="en-US" altLang="ko-KR" sz="2400" dirty="0" err="1" smtClean="0">
                <a:latin typeface="맑은 고딕" pitchFamily="50" charset="-127"/>
              </a:rPr>
              <a:t>prepended</a:t>
            </a:r>
            <a:r>
              <a:rPr lang="en-US" altLang="ko-KR" sz="2400" dirty="0" smtClean="0">
                <a:latin typeface="맑은 고딕" pitchFamily="50" charset="-127"/>
              </a:rPr>
              <a:t> to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맑은 고딕" pitchFamily="50" charset="-127"/>
              </a:rPr>
              <a:t>-block message.</a:t>
            </a:r>
          </a:p>
          <a:p>
            <a:pPr algn="just">
              <a:buFont typeface="Wingdings 3" pitchFamily="18" charset="2"/>
              <a:buNone/>
              <a:defRPr/>
            </a:pPr>
            <a:r>
              <a:rPr lang="en-US" altLang="ko-KR" sz="2400" dirty="0" smtClean="0">
                <a:latin typeface="맑은 고딕" pitchFamily="50" charset="-127"/>
              </a:rPr>
              <a:t>    The result is N+1 blocks.</a:t>
            </a:r>
          </a:p>
          <a:p>
            <a:pPr algn="just">
              <a:buFont typeface="Wingdings 3" pitchFamily="18" charset="2"/>
              <a:buNone/>
              <a:defRPr/>
            </a:pPr>
            <a:r>
              <a:rPr lang="en-US" altLang="ko-KR" sz="2400" dirty="0" smtClean="0">
                <a:latin typeface="맑은 고딕" pitchFamily="50" charset="-127"/>
              </a:rPr>
              <a:t>5. The result of step 4 is hashed to create an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맑은 고딕" pitchFamily="50" charset="-127"/>
              </a:rPr>
              <a:t>-bit digest. We call the digest the </a:t>
            </a:r>
            <a:r>
              <a:rPr lang="en-US" altLang="ko-KR" sz="2400" i="1" dirty="0" smtClean="0">
                <a:latin typeface="맑은 고딕" pitchFamily="50" charset="-127"/>
              </a:rPr>
              <a:t>intermediate</a:t>
            </a:r>
            <a:r>
              <a:rPr lang="en-US" altLang="ko-KR" sz="2400" dirty="0" smtClean="0">
                <a:latin typeface="맑은 고딕" pitchFamily="50" charset="-127"/>
              </a:rPr>
              <a:t> HMAC.</a:t>
            </a:r>
          </a:p>
          <a:p>
            <a:pPr marL="457200" indent="-457200" algn="just">
              <a:buFont typeface="Wingdings 3" pitchFamily="18" charset="2"/>
              <a:buNone/>
              <a:defRPr/>
            </a:pPr>
            <a:r>
              <a:rPr lang="en-US" altLang="ko-KR" sz="2400" dirty="0" smtClean="0">
                <a:latin typeface="맑은 고딕" pitchFamily="50" charset="-127"/>
              </a:rPr>
              <a:t> 6. The intermediate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400" dirty="0" smtClean="0">
                <a:latin typeface="맑은 고딕" pitchFamily="50" charset="-127"/>
              </a:rPr>
              <a:t>-bit HMAC is left padded with </a:t>
            </a:r>
            <a:r>
              <a:rPr lang="en-US" altLang="ko-KR" sz="2400" dirty="0" smtClean="0">
                <a:latin typeface="Times New Roman" pitchFamily="18" charset="0"/>
              </a:rPr>
              <a:t>0</a:t>
            </a:r>
            <a:r>
              <a:rPr lang="en-US" altLang="ko-KR" sz="2400" dirty="0" smtClean="0">
                <a:latin typeface="맑은 고딕" pitchFamily="50" charset="-127"/>
              </a:rPr>
              <a:t>s to make a </a:t>
            </a:r>
            <a:r>
              <a:rPr lang="en-US" altLang="ko-KR" sz="2400" i="1" dirty="0" smtClean="0">
                <a:latin typeface="Times New Roman" pitchFamily="18" charset="0"/>
              </a:rPr>
              <a:t>b</a:t>
            </a:r>
            <a:r>
              <a:rPr lang="en-US" altLang="ko-KR" sz="2400" dirty="0" smtClean="0">
                <a:latin typeface="맑은 고딕" pitchFamily="50" charset="-127"/>
              </a:rPr>
              <a:t>-bit block.</a:t>
            </a:r>
          </a:p>
          <a:p>
            <a:pPr marL="457200" indent="-457200" algn="just">
              <a:buFont typeface="Wingdings 3" pitchFamily="18" charset="2"/>
              <a:buNone/>
              <a:defRPr/>
            </a:pPr>
            <a:r>
              <a:rPr lang="en-US" altLang="ko-KR" sz="2400" dirty="0" smtClean="0">
                <a:latin typeface="맑은 고딕" pitchFamily="50" charset="-127"/>
              </a:rPr>
              <a:t> 7. Step 2 and 3 are repeated by a different constant </a:t>
            </a:r>
            <a:r>
              <a:rPr lang="en-US" altLang="ko-KR" sz="2400" dirty="0" err="1" smtClean="0">
                <a:latin typeface="Times New Roman" pitchFamily="18" charset="0"/>
              </a:rPr>
              <a:t>opad</a:t>
            </a:r>
            <a:r>
              <a:rPr lang="en-US" altLang="ko-KR" sz="2400" dirty="0" smtClean="0">
                <a:latin typeface="맑은 고딕" pitchFamily="50" charset="-127"/>
              </a:rPr>
              <a:t> (output pad). The value of </a:t>
            </a:r>
            <a:r>
              <a:rPr lang="en-US" altLang="ko-KR" sz="2400" dirty="0" err="1" smtClean="0">
                <a:latin typeface="Times New Roman" pitchFamily="18" charset="0"/>
              </a:rPr>
              <a:t>opad</a:t>
            </a:r>
            <a:r>
              <a:rPr lang="en-US" altLang="ko-KR" sz="2400" dirty="0" smtClean="0">
                <a:latin typeface="맑은 고딕" pitchFamily="50" charset="-127"/>
              </a:rPr>
              <a:t> is the </a:t>
            </a:r>
            <a:r>
              <a:rPr lang="en-US" altLang="ko-KR" sz="2400" i="1" dirty="0" smtClean="0">
                <a:latin typeface="Times New Roman" pitchFamily="18" charset="0"/>
              </a:rPr>
              <a:t>b</a:t>
            </a:r>
            <a:r>
              <a:rPr lang="en-US" altLang="ko-KR" sz="2400" dirty="0" smtClean="0">
                <a:latin typeface="Times New Roman" pitchFamily="18" charset="0"/>
              </a:rPr>
              <a:t>/8</a:t>
            </a:r>
            <a:r>
              <a:rPr lang="en-US" altLang="ko-KR" sz="2400" dirty="0" smtClean="0">
                <a:latin typeface="맑은 고딕" pitchFamily="50" charset="-127"/>
              </a:rPr>
              <a:t> repetition of the sequence  </a:t>
            </a:r>
            <a:r>
              <a:rPr lang="en-US" altLang="ko-KR" sz="2400" dirty="0" smtClean="0">
                <a:latin typeface="Times New Roman" pitchFamily="18" charset="0"/>
              </a:rPr>
              <a:t>01011100</a:t>
            </a:r>
            <a:r>
              <a:rPr lang="en-US" altLang="ko-KR" sz="2400" dirty="0" smtClean="0">
                <a:latin typeface="맑은 고딕" pitchFamily="50" charset="-127"/>
              </a:rPr>
              <a:t> ((</a:t>
            </a:r>
            <a:r>
              <a:rPr lang="en-US" altLang="ko-KR" sz="2400" dirty="0" smtClean="0">
                <a:latin typeface="Times New Roman" pitchFamily="18" charset="0"/>
              </a:rPr>
              <a:t>5C</a:t>
            </a:r>
            <a:r>
              <a:rPr lang="en-US" altLang="ko-KR" sz="2400" dirty="0" smtClean="0">
                <a:latin typeface="맑은 고딕" pitchFamily="50" charset="-127"/>
              </a:rPr>
              <a:t>)</a:t>
            </a:r>
            <a:r>
              <a:rPr lang="en-US" altLang="ko-KR" sz="2400" baseline="-25000" dirty="0" smtClean="0">
                <a:latin typeface="맑은 고딕" pitchFamily="50" charset="-127"/>
              </a:rPr>
              <a:t>16</a:t>
            </a:r>
            <a:r>
              <a:rPr lang="en-US" altLang="ko-KR" sz="2400" dirty="0" smtClean="0">
                <a:latin typeface="맑은 고딕" pitchFamily="50" charset="-127"/>
              </a:rPr>
              <a:t>). </a:t>
            </a:r>
          </a:p>
          <a:p>
            <a:pPr marL="457200" indent="-457200" algn="just">
              <a:buFont typeface="Wingdings 3" pitchFamily="18" charset="2"/>
              <a:buNone/>
              <a:defRPr/>
            </a:pPr>
            <a:r>
              <a:rPr lang="en-US" altLang="ko-KR" sz="2400" dirty="0" smtClean="0">
                <a:latin typeface="맑은 고딕" pitchFamily="50" charset="-127"/>
              </a:rPr>
              <a:t> 8. The result of step 7 is </a:t>
            </a:r>
            <a:r>
              <a:rPr lang="en-US" altLang="ko-KR" sz="2400" dirty="0" err="1" smtClean="0">
                <a:latin typeface="맑은 고딕" pitchFamily="50" charset="-127"/>
              </a:rPr>
              <a:t>prepended</a:t>
            </a:r>
            <a:r>
              <a:rPr lang="en-US" altLang="ko-KR" sz="2400" dirty="0" smtClean="0">
                <a:latin typeface="맑은 고딕" pitchFamily="50" charset="-127"/>
              </a:rPr>
              <a:t> to the block of step </a:t>
            </a:r>
          </a:p>
          <a:p>
            <a:pPr marL="457200" indent="-457200" algn="just">
              <a:buFont typeface="Wingdings 3" pitchFamily="18" charset="2"/>
              <a:buNone/>
              <a:defRPr/>
            </a:pPr>
            <a:r>
              <a:rPr lang="en-US" altLang="ko-KR" sz="2400" dirty="0" smtClean="0">
                <a:latin typeface="맑은 고딕" pitchFamily="50" charset="-127"/>
              </a:rPr>
              <a:t> 9.  The result of step 8 is hashed with the same hashing</a:t>
            </a:r>
          </a:p>
          <a:p>
            <a:pPr marL="457200" indent="-457200" algn="just">
              <a:buFont typeface="Wingdings 3" pitchFamily="18" charset="2"/>
              <a:buNone/>
              <a:defRPr/>
            </a:pPr>
            <a:r>
              <a:rPr lang="en-US" altLang="ko-KR" sz="2400" dirty="0" smtClean="0">
                <a:latin typeface="맑은 고딕" pitchFamily="50" charset="-127"/>
              </a:rPr>
              <a:t>     algorithm to create the final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맑은 고딕" pitchFamily="50" charset="-127"/>
              </a:rPr>
              <a:t>-bit HMAC.</a:t>
            </a:r>
          </a:p>
          <a:p>
            <a:pPr algn="just">
              <a:buFont typeface="Wingdings 3" pitchFamily="18" charset="2"/>
              <a:buNone/>
              <a:defRPr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HMAC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algn="l">
              <a:defRPr/>
            </a:pPr>
            <a:r>
              <a:rPr lang="en-US" altLang="ko-KR"/>
              <a:t>11.</a:t>
            </a:r>
            <a:fld id="{14F52DCF-4978-48D2-8658-DECDD67830BB}" type="slidenum">
              <a:rPr lang="en-US" altLang="ko-KR"/>
              <a:pPr algn="l">
                <a:defRPr/>
              </a:pPr>
              <a:t>11</a:t>
            </a:fld>
            <a:endParaRPr lang="en-US" altLang="ko-KR"/>
          </a:p>
        </p:txBody>
      </p:sp>
      <p:sp>
        <p:nvSpPr>
          <p:cNvPr id="23142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 sz="2400">
              <a:latin typeface="Tahoma" pitchFamily="34" charset="0"/>
              <a:ea typeface="굴림" charset="-127"/>
            </a:endParaRPr>
          </a:p>
        </p:txBody>
      </p:sp>
      <p:sp>
        <p:nvSpPr>
          <p:cNvPr id="231428" name="Text Box 11"/>
          <p:cNvSpPr txBox="1">
            <a:spLocks noChangeArrowheads="1"/>
          </p:cNvSpPr>
          <p:nvPr/>
        </p:nvSpPr>
        <p:spPr bwMode="auto">
          <a:xfrm>
            <a:off x="346075" y="2667000"/>
            <a:ext cx="2016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folHlink"/>
                </a:solidFill>
                <a:latin typeface="Times New Roman" pitchFamily="18" charset="0"/>
                <a:ea typeface="굴림" charset="-127"/>
              </a:rPr>
              <a:t/>
            </a:r>
            <a:br>
              <a:rPr lang="en-US" altLang="ko-KR" sz="2400">
                <a:solidFill>
                  <a:schemeClr val="folHlink"/>
                </a:solidFill>
                <a:latin typeface="Times New Roman" pitchFamily="18" charset="0"/>
                <a:ea typeface="굴림" charset="-127"/>
              </a:rPr>
            </a:br>
            <a:r>
              <a:rPr lang="en-US" altLang="ko-KR" sz="2000" i="1">
                <a:latin typeface="Times New Roman" pitchFamily="18" charset="0"/>
                <a:ea typeface="굴림" charset="-127"/>
              </a:rPr>
              <a:t>Details of HMAC</a:t>
            </a:r>
          </a:p>
        </p:txBody>
      </p:sp>
      <p:pic>
        <p:nvPicPr>
          <p:cNvPr id="231429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9363" y="0"/>
            <a:ext cx="51895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30" name="Rectangle 9"/>
          <p:cNvSpPr>
            <a:spLocks noChangeArrowheads="1"/>
          </p:cNvSpPr>
          <p:nvPr/>
        </p:nvSpPr>
        <p:spPr bwMode="auto">
          <a:xfrm>
            <a:off x="228600" y="1076325"/>
            <a:ext cx="3352800" cy="492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2600" i="1">
                <a:solidFill>
                  <a:schemeClr val="folHlink"/>
                </a:solidFill>
                <a:latin typeface="Times New Roman" pitchFamily="18" charset="0"/>
                <a:ea typeface="굴림" charset="-127"/>
              </a:rPr>
              <a:t>HMAC   </a:t>
            </a:r>
            <a:r>
              <a:rPr lang="en-US" altLang="ko-KR" sz="2600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2600" i="1">
                <a:latin typeface="Times New Roman" pitchFamily="18" charset="0"/>
                <a:ea typeface="굴림" charset="-127"/>
              </a:rPr>
              <a:t>Continued</a:t>
            </a:r>
            <a:r>
              <a:rPr lang="en-US" altLang="ko-KR" sz="2600">
                <a:latin typeface="Times New Roman" pitchFamily="18" charset="0"/>
                <a:ea typeface="굴림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212" y="2743200"/>
            <a:ext cx="8764788" cy="237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457200"/>
            <a:ext cx="8640951" cy="587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smtClean="0"/>
              <a:t>A message digest guarantees the integrity of a message.</a:t>
            </a:r>
          </a:p>
          <a:p>
            <a:r>
              <a:rPr lang="en-US" sz="2300" smtClean="0"/>
              <a:t>It guarantees that the message has not been changed.</a:t>
            </a:r>
          </a:p>
          <a:p>
            <a:r>
              <a:rPr lang="en-US" sz="2300" smtClean="0"/>
              <a:t>A message digest however does not authenticate the sender of the message.</a:t>
            </a:r>
          </a:p>
          <a:p>
            <a:r>
              <a:rPr lang="en-US" sz="2300" smtClean="0"/>
              <a:t>When Alice sends a message to Bob, Bob needs to know if the message is coming from Alice.</a:t>
            </a:r>
          </a:p>
          <a:p>
            <a:r>
              <a:rPr lang="en-US" sz="2300" smtClean="0"/>
              <a:t>To provide message authentication, Alice needs to provide proof that it is Alice sending the message and not an imposter.</a:t>
            </a:r>
          </a:p>
          <a:p>
            <a:r>
              <a:rPr lang="en-US" sz="2300" smtClean="0"/>
              <a:t>What is needed is a message authentication code…</a:t>
            </a:r>
            <a:endParaRPr lang="en-IN" sz="230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Message Authentication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MDC(Modification detection </a:t>
            </a:r>
            <a:r>
              <a:rPr lang="en-US" dirty="0" smtClean="0"/>
              <a:t>Code)</a:t>
            </a:r>
            <a:endParaRPr lang="en-IN" dirty="0"/>
          </a:p>
        </p:txBody>
      </p:sp>
      <p:pic>
        <p:nvPicPr>
          <p:cNvPr id="2232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15938" y="1828800"/>
            <a:ext cx="8328025" cy="3733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MDC</a:t>
            </a:r>
            <a:endParaRPr lang="en-IN" dirty="0"/>
          </a:p>
        </p:txBody>
      </p:sp>
      <p:pic>
        <p:nvPicPr>
          <p:cNvPr id="2242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2058988"/>
            <a:ext cx="8594725" cy="3732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smtClean="0"/>
              <a:t>To provide integrity and message authentication-we need an MAC.</a:t>
            </a:r>
          </a:p>
          <a:p>
            <a:r>
              <a:rPr lang="en-US" sz="2300" smtClean="0"/>
              <a:t>MAC includes secret key between Alice and Bob, a key that Eve does not possess.</a:t>
            </a:r>
          </a:p>
          <a:p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MAC(Message authentication Code)</a:t>
            </a:r>
            <a:endParaRPr lang="en-IN" dirty="0"/>
          </a:p>
        </p:txBody>
      </p:sp>
      <p:pic>
        <p:nvPicPr>
          <p:cNvPr id="279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90551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sz="2400" smtClean="0"/>
              <a:t>Alice uses a hash function to create a MAC from the concatenation of the key and the message, h(K|M).</a:t>
            </a:r>
          </a:p>
          <a:p>
            <a:r>
              <a:rPr lang="en-US" sz="2400" smtClean="0"/>
              <a:t>She sends the message and the MAC to Bob.</a:t>
            </a:r>
          </a:p>
          <a:p>
            <a:r>
              <a:rPr lang="en-US" sz="2400" smtClean="0"/>
              <a:t>Bob separates the message from the MAC.</a:t>
            </a:r>
          </a:p>
          <a:p>
            <a:r>
              <a:rPr lang="en-US" sz="2400" smtClean="0"/>
              <a:t>He then makes a new MAC from the concatenation of the message and the secret key.</a:t>
            </a:r>
          </a:p>
          <a:p>
            <a:r>
              <a:rPr lang="en-US" sz="2400" smtClean="0"/>
              <a:t>Bob then compares the newly created MAC with received one.</a:t>
            </a:r>
          </a:p>
          <a:p>
            <a:r>
              <a:rPr lang="en-US" sz="2400" smtClean="0"/>
              <a:t>If the 2 MACs match. The message is authentic and has not been modified. </a:t>
            </a:r>
            <a:endParaRPr lang="en-IN" sz="240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Macs</a:t>
            </a:r>
            <a:endParaRPr lang="en-IN" dirty="0"/>
          </a:p>
        </p:txBody>
      </p:sp>
      <p:pic>
        <p:nvPicPr>
          <p:cNvPr id="2273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41450"/>
            <a:ext cx="8001000" cy="5416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the first step ,the key is concatenated with the message and is hashed to create an intermediate digest.</a:t>
            </a:r>
          </a:p>
          <a:p>
            <a:r>
              <a:rPr lang="en-US" smtClean="0"/>
              <a:t>In the second step, the key is concatenated with the intermediate digest to create the final digest.</a:t>
            </a:r>
          </a:p>
          <a:p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MAC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HMAC</a:t>
            </a:r>
            <a:endParaRPr lang="en-IN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5355312"/>
          </a:xfrm>
          <a:solidFill>
            <a:schemeClr val="bg1"/>
          </a:solidFill>
        </p:spPr>
        <p:txBody>
          <a:bodyPr>
            <a:spAutoFit/>
          </a:bodyPr>
          <a:lstStyle/>
          <a:p>
            <a:pPr algn="just">
              <a:buFont typeface="Wingdings 3" pitchFamily="18" charset="2"/>
              <a:buNone/>
            </a:pPr>
            <a:r>
              <a:rPr lang="en-US" altLang="ko-KR" sz="2400" dirty="0" smtClean="0">
                <a:latin typeface="맑은 고딕" pitchFamily="50" charset="-127"/>
              </a:rPr>
              <a:t>NIST (National Institute of Standards and Technology)  has issued a standard (FIPS198) for a nested MAC </a:t>
            </a:r>
          </a:p>
          <a:p>
            <a:pPr algn="just">
              <a:buFont typeface="Wingdings 3" pitchFamily="18" charset="2"/>
              <a:buNone/>
            </a:pPr>
            <a:r>
              <a:rPr lang="en-US" altLang="ko-KR" sz="2400" dirty="0" smtClean="0">
                <a:latin typeface="맑은 고딕" pitchFamily="50" charset="-127"/>
              </a:rPr>
              <a:t>that is referred to as HMAC (hashed MAC).</a:t>
            </a:r>
          </a:p>
          <a:p>
            <a:pPr algn="just"/>
            <a:endParaRPr lang="en-US" altLang="ko-KR" sz="1000" dirty="0" smtClean="0">
              <a:latin typeface="맑은 고딕" pitchFamily="50" charset="-127"/>
            </a:endParaRPr>
          </a:p>
          <a:p>
            <a:pPr algn="just">
              <a:buFontTx/>
              <a:buAutoNum type="arabicPeriod"/>
            </a:pPr>
            <a:r>
              <a:rPr lang="en-US" altLang="ko-KR" sz="2400" dirty="0" smtClean="0">
                <a:latin typeface="맑은 고딕" pitchFamily="50" charset="-127"/>
              </a:rPr>
              <a:t>The message is divided into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400" dirty="0" smtClean="0">
                <a:latin typeface="맑은 고딕" pitchFamily="50" charset="-127"/>
                <a:cs typeface="Times New Roman" pitchFamily="18" charset="0"/>
              </a:rPr>
              <a:t> blocks, each of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2400" dirty="0" smtClean="0">
                <a:latin typeface="맑은 고딕" pitchFamily="50" charset="-127"/>
              </a:rPr>
              <a:t> bits.</a:t>
            </a:r>
          </a:p>
          <a:p>
            <a:pPr algn="just">
              <a:buFontTx/>
              <a:buAutoNum type="arabicPeriod"/>
            </a:pPr>
            <a:r>
              <a:rPr lang="en-US" altLang="ko-KR" sz="2400" dirty="0" smtClean="0">
                <a:latin typeface="맑은 고딕" pitchFamily="50" charset="-127"/>
              </a:rPr>
              <a:t>The secret key is left-padded with </a:t>
            </a:r>
            <a:r>
              <a:rPr lang="en-US" altLang="ko-KR" sz="2400" dirty="0" smtClean="0">
                <a:latin typeface="Times New Roman" pitchFamily="18" charset="0"/>
              </a:rPr>
              <a:t>0</a:t>
            </a:r>
            <a:r>
              <a:rPr lang="en-US" altLang="ko-KR" sz="2400" dirty="0" smtClean="0">
                <a:latin typeface="맑은 고딕" pitchFamily="50" charset="-127"/>
              </a:rPr>
              <a:t>’s to create a </a:t>
            </a:r>
            <a:r>
              <a:rPr lang="en-US" altLang="ko-KR" sz="2400" i="1" dirty="0" smtClean="0">
                <a:latin typeface="Times New Roman" pitchFamily="18" charset="0"/>
              </a:rPr>
              <a:t>b</a:t>
            </a:r>
            <a:r>
              <a:rPr lang="en-US" altLang="ko-KR" sz="2400" dirty="0" smtClean="0">
                <a:latin typeface="맑은 고딕" pitchFamily="50" charset="-127"/>
              </a:rPr>
              <a:t>-bit key. Note that it is recommended that secret key (before padding) be longer than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맑은 고딕" pitchFamily="50" charset="-127"/>
              </a:rPr>
              <a:t> bits, where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맑은 고딕" pitchFamily="50" charset="-127"/>
              </a:rPr>
              <a:t> is the size of the HMAC.</a:t>
            </a:r>
          </a:p>
          <a:p>
            <a:pPr algn="just">
              <a:buFontTx/>
              <a:buAutoNum type="arabicPeriod"/>
            </a:pPr>
            <a:r>
              <a:rPr lang="en-US" altLang="ko-KR" sz="2400" dirty="0" smtClean="0">
                <a:latin typeface="맑은 고딕" pitchFamily="50" charset="-127"/>
              </a:rPr>
              <a:t>The result of step 2 is </a:t>
            </a:r>
            <a:r>
              <a:rPr lang="en-US" altLang="ko-KR" sz="2400" dirty="0" err="1" smtClean="0">
                <a:latin typeface="맑은 고딕" pitchFamily="50" charset="-127"/>
              </a:rPr>
              <a:t>XORed</a:t>
            </a:r>
            <a:r>
              <a:rPr lang="en-US" altLang="ko-KR" sz="2400" dirty="0" smtClean="0">
                <a:latin typeface="맑은 고딕" pitchFamily="50" charset="-127"/>
              </a:rPr>
              <a:t> with a constant called </a:t>
            </a:r>
            <a:r>
              <a:rPr lang="en-US" altLang="ko-KR" sz="2400" dirty="0" err="1" smtClean="0">
                <a:latin typeface="Times New Roman" pitchFamily="18" charset="0"/>
              </a:rPr>
              <a:t>ipad</a:t>
            </a:r>
            <a:r>
              <a:rPr lang="en-US" altLang="ko-KR" sz="2400" dirty="0" smtClean="0">
                <a:latin typeface="맑은 고딕" pitchFamily="50" charset="-127"/>
              </a:rPr>
              <a:t> (input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</a:rPr>
              <a:t>pad) to create a </a:t>
            </a:r>
            <a:r>
              <a:rPr lang="en-US" altLang="ko-KR" sz="2400" i="1" dirty="0" smtClean="0">
                <a:latin typeface="Times New Roman" pitchFamily="18" charset="0"/>
              </a:rPr>
              <a:t>b</a:t>
            </a:r>
            <a:r>
              <a:rPr lang="en-US" altLang="ko-KR" sz="2400" dirty="0" smtClean="0">
                <a:latin typeface="맑은 고딕" pitchFamily="50" charset="-127"/>
              </a:rPr>
              <a:t>-bit block. The value of </a:t>
            </a:r>
            <a:r>
              <a:rPr lang="en-US" altLang="ko-KR" sz="2400" dirty="0" err="1" smtClean="0">
                <a:latin typeface="Times New Roman" pitchFamily="18" charset="0"/>
              </a:rPr>
              <a:t>ipad</a:t>
            </a:r>
            <a:r>
              <a:rPr lang="en-US" altLang="ko-KR" sz="2400" dirty="0" smtClean="0">
                <a:latin typeface="맑은 고딕" pitchFamily="50" charset="-127"/>
              </a:rPr>
              <a:t> is the </a:t>
            </a:r>
            <a:r>
              <a:rPr lang="en-US" altLang="ko-KR" sz="2400" i="1" dirty="0" smtClean="0">
                <a:latin typeface="Times New Roman" pitchFamily="18" charset="0"/>
              </a:rPr>
              <a:t>b</a:t>
            </a:r>
            <a:r>
              <a:rPr lang="en-US" altLang="ko-KR" sz="2400" dirty="0" smtClean="0">
                <a:latin typeface="Times New Roman" pitchFamily="18" charset="0"/>
              </a:rPr>
              <a:t>/8</a:t>
            </a:r>
            <a:r>
              <a:rPr lang="en-US" altLang="ko-KR" sz="2400" dirty="0" smtClean="0">
                <a:latin typeface="맑은 고딕" pitchFamily="50" charset="-127"/>
              </a:rPr>
              <a:t> repetition of the sequence  </a:t>
            </a:r>
            <a:r>
              <a:rPr lang="en-US" altLang="ko-KR" sz="2400" dirty="0" smtClean="0">
                <a:latin typeface="Times New Roman" pitchFamily="18" charset="0"/>
              </a:rPr>
              <a:t>00110110</a:t>
            </a:r>
            <a:r>
              <a:rPr lang="en-US" altLang="ko-KR" sz="2400" dirty="0" smtClean="0">
                <a:latin typeface="맑은 고딕" pitchFamily="50" charset="-127"/>
              </a:rPr>
              <a:t> ((</a:t>
            </a:r>
            <a:r>
              <a:rPr lang="en-US" altLang="ko-KR" sz="2400" dirty="0" smtClean="0">
                <a:latin typeface="Times New Roman" pitchFamily="18" charset="0"/>
              </a:rPr>
              <a:t>36</a:t>
            </a:r>
            <a:r>
              <a:rPr lang="en-US" altLang="ko-KR" sz="2400" dirty="0" smtClean="0">
                <a:latin typeface="맑은 고딕" pitchFamily="50" charset="-127"/>
              </a:rPr>
              <a:t>)</a:t>
            </a:r>
            <a:r>
              <a:rPr lang="en-US" altLang="ko-KR" sz="2400" baseline="-25000" dirty="0" smtClean="0">
                <a:latin typeface="맑은 고딕" pitchFamily="50" charset="-127"/>
              </a:rPr>
              <a:t>16</a:t>
            </a:r>
            <a:r>
              <a:rPr lang="en-US" altLang="ko-KR" sz="2400" dirty="0" smtClean="0">
                <a:latin typeface="맑은 고딕" pitchFamily="50" charset="-127"/>
              </a:rPr>
              <a:t>).</a:t>
            </a:r>
          </a:p>
          <a:p>
            <a:pPr algn="just">
              <a:buFont typeface="Wingdings 3" pitchFamily="18" charset="2"/>
              <a:buNone/>
            </a:pPr>
            <a:endParaRPr lang="en-US" altLang="ko-KR" sz="2400" dirty="0" smtClean="0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512</Words>
  <Application>Microsoft Office PowerPoint</Application>
  <PresentationFormat>On-screen Show (4:3)</PresentationFormat>
  <Paragraphs>46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Concourse</vt:lpstr>
      <vt:lpstr>Lecture 8 MDC,MAC,NMAC,HMAC,CMAC  From Cryptography and network security by Forouzan and Mukhopadhyay 2nd edition  Arti Deshpande  TSEC</vt:lpstr>
      <vt:lpstr>Message Authentication</vt:lpstr>
      <vt:lpstr>MDC(Modification detection Code)</vt:lpstr>
      <vt:lpstr>MDC</vt:lpstr>
      <vt:lpstr>MAC(Message authentication Code)</vt:lpstr>
      <vt:lpstr>Slide 6</vt:lpstr>
      <vt:lpstr>Nested Macs</vt:lpstr>
      <vt:lpstr>Nested MAC</vt:lpstr>
      <vt:lpstr>HMAC</vt:lpstr>
      <vt:lpstr>HMAC</vt:lpstr>
      <vt:lpstr>Slide 11</vt:lpstr>
      <vt:lpstr>CMAC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ARTI</dc:creator>
  <cp:lastModifiedBy>ARTI</cp:lastModifiedBy>
  <cp:revision>16</cp:revision>
  <dcterms:created xsi:type="dcterms:W3CDTF">2016-09-26T08:14:12Z</dcterms:created>
  <dcterms:modified xsi:type="dcterms:W3CDTF">2016-09-27T07:22:12Z</dcterms:modified>
</cp:coreProperties>
</file>