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5" r:id="rId21"/>
    <p:sldId id="306" r:id="rId22"/>
    <p:sldId id="326" r:id="rId23"/>
    <p:sldId id="308" r:id="rId24"/>
    <p:sldId id="327" r:id="rId25"/>
    <p:sldId id="310" r:id="rId26"/>
    <p:sldId id="328" r:id="rId27"/>
    <p:sldId id="312" r:id="rId28"/>
    <p:sldId id="314" r:id="rId29"/>
    <p:sldId id="329" r:id="rId30"/>
    <p:sldId id="315" r:id="rId31"/>
    <p:sldId id="330" r:id="rId32"/>
    <p:sldId id="316" r:id="rId33"/>
    <p:sldId id="318" r:id="rId34"/>
    <p:sldId id="331" r:id="rId35"/>
    <p:sldId id="320" r:id="rId36"/>
    <p:sldId id="332" r:id="rId37"/>
    <p:sldId id="322" r:id="rId38"/>
    <p:sldId id="333" r:id="rId39"/>
    <p:sldId id="324" r:id="rId40"/>
    <p:sldId id="334" r:id="rId41"/>
    <p:sldId id="335" r:id="rId42"/>
    <p:sldId id="336" r:id="rId43"/>
    <p:sldId id="337" r:id="rId44"/>
    <p:sldId id="259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4" r:id="rId69"/>
    <p:sldId id="378" r:id="rId70"/>
    <p:sldId id="365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9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88B0C-938F-8FEF-CA88-92EC8466D479}" v="24" dt="2021-03-15T07:25:49.859"/>
    <p1510:client id="{07F86877-D03E-4F3E-91F3-CC5018A9BF8C}" v="1580" dt="2021-04-05T08:25:26.941"/>
    <p1510:client id="{2ACA41D8-877F-E916-821B-753142A063A5}" v="202" dt="2021-05-17T05:32:29.621"/>
    <p1510:client id="{2DC6D9C5-40C4-DC82-9D29-5F240994B56E}" v="637" dt="2021-03-04T03:36:17.061"/>
    <p1510:client id="{3F2A2494-5AFE-6198-732A-A6A1CE2E632C}" v="4" dt="2021-05-15T04:13:58.455"/>
    <p1510:client id="{72F5F672-34D1-A698-99D0-57B3C4B1CD77}" v="2232" dt="2021-03-24T06:54:08.612"/>
    <p1510:client id="{90AAD38F-6E67-4D21-B4F5-68249EF3C94D}" v="5287" dt="2021-03-31T09:37:56.312"/>
    <p1510:client id="{BCAC8C5D-D6F7-E200-7DC5-B429A9431E77}" v="63" dt="2021-05-15T04:45:23.883"/>
    <p1510:client id="{F69EF1B0-773B-0D3D-86A4-F8794CC4D358}" v="2354" dt="2021-03-24T09:19:19.527"/>
    <p1510:client id="{FE7410EF-6161-04F1-E506-291FA94ADA34}" v="3226" dt="2021-03-15T06:54:4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0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2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7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3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1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4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8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23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43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457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7">
            <a:extLst>
              <a:ext uri="{FF2B5EF4-FFF2-40B4-BE49-F238E27FC236}">
                <a16:creationId xmlns="" xmlns:a16="http://schemas.microsoft.com/office/drawing/2014/main" id="{18FFF8BA-E008-4068-851C-2CED296AC5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91084-8146-476E-B592-9D28621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156"/>
            <a:ext cx="4076153" cy="51566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2"/>
                </a:solidFill>
                <a:latin typeface="Daytona"/>
              </a:rPr>
              <a:t>SYNTAX ANALYSIS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="" xmlns:a16="http://schemas.microsoft.com/office/drawing/2014/main" id="{D5D17921-1EF4-488E-A9AA-AC6B7F3CE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1190" y="457201"/>
            <a:ext cx="6834067" cy="94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1">
            <a:extLst>
              <a:ext uri="{FF2B5EF4-FFF2-40B4-BE49-F238E27FC236}">
                <a16:creationId xmlns="" xmlns:a16="http://schemas.microsoft.com/office/drawing/2014/main" id="{832B0DA7-13B0-4805-B9BD-9BFACCB23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4655" y="457199"/>
            <a:ext cx="4210812" cy="94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8B476BC-2D38-4CD0-BF76-30285BB24BC9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6834065" cy="515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latin typeface="Daytona"/>
                <a:ea typeface="+mn-ea"/>
                <a:cs typeface="+mn-cs"/>
              </a:rPr>
              <a:t>SLR ParsER</a:t>
            </a:r>
          </a:p>
        </p:txBody>
      </p:sp>
    </p:spTree>
    <p:extLst>
      <p:ext uri="{BB962C8B-B14F-4D97-AF65-F5344CB8AC3E}">
        <p14:creationId xmlns:p14="http://schemas.microsoft.com/office/powerpoint/2010/main" xmlns="" val="28985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Construction of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LR(0) Items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LR (0) item of a grammar G is a production of G with a dot ( . ) at some position on the right side.</a:t>
            </a: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 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XYZ then there are four possible LR(0) items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. XYZ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 → X . YZ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 → XY . 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 → XYZ .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16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Augmented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Given: If a grammar G is with start symbol S </a:t>
            </a:r>
            <a:endParaRPr lang="en-US">
              <a:solidFill>
                <a:srgbClr val="DDE7E3"/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then G' is augmented Grammar for G </a:t>
            </a:r>
            <a:endParaRPr lang="en-US">
              <a:solidFill>
                <a:srgbClr val="DDE7E3"/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Two elements are added in G to get G'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1. New start symbol G'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2. New production S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' → S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Acceptance of string is announced only when parser is about to reduce </a:t>
            </a:r>
            <a:r>
              <a:rPr lang="en-US">
                <a:latin typeface="Daytona"/>
              </a:rPr>
              <a:t>S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' → S</a:t>
            </a:r>
          </a:p>
        </p:txBody>
      </p:sp>
    </p:spTree>
    <p:extLst>
      <p:ext uri="{BB962C8B-B14F-4D97-AF65-F5344CB8AC3E}">
        <p14:creationId xmlns:p14="http://schemas.microsoft.com/office/powerpoint/2010/main" xmlns="" val="192028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Closure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If</a:t>
            </a:r>
            <a:r>
              <a:rPr lang="en-US" sz="2000">
                <a:solidFill>
                  <a:srgbClr val="EBEBEB"/>
                </a:solidFill>
                <a:latin typeface="Daytona"/>
              </a:rPr>
              <a:t> I is a set of items for a grammar G then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The closure ( I ) is the set of items constructed from I by the two rules as:</a:t>
            </a:r>
            <a:endParaRPr lang="en-US" sz="2000">
              <a:latin typeface="Dayton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latin typeface="Daytona"/>
              </a:rPr>
              <a:t>Initially every item in I is added in closure ( I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latin typeface="Daytona"/>
              </a:rPr>
              <a:t>If A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→ α . B β is in closure ( I ) and B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 r then add the item B → . r to closure( I ) if it is not already there.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Apply the rule until no more rules can be added</a:t>
            </a:r>
          </a:p>
        </p:txBody>
      </p:sp>
    </p:spTree>
    <p:extLst>
      <p:ext uri="{BB962C8B-B14F-4D97-AF65-F5344CB8AC3E}">
        <p14:creationId xmlns:p14="http://schemas.microsoft.com/office/powerpoint/2010/main" xmlns="" val="315637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Closure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708055"/>
            <a:ext cx="6493222" cy="60026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Example:</a:t>
            </a: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Given Grammar 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Daytona"/>
              </a:rPr>
              <a:t>E' 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 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 → E + T | 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T * F | 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( E ) | 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accent6">
                  <a:lumMod val="20000"/>
                  <a:lumOff val="80000"/>
                </a:schemeClr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If I is the set of one item { [ E' → . E ] } then closure of I contains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>
              <a:solidFill>
                <a:schemeClr val="accent6">
                  <a:lumMod val="20000"/>
                  <a:lumOff val="80000"/>
                </a:schemeClr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E' → . E            E → . E + T          E → .T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. T * F        T → . F                </a:t>
            </a:r>
            <a:r>
              <a:rPr lang="en-US" sz="20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→ . ( E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id</a:t>
            </a:r>
          </a:p>
        </p:txBody>
      </p:sp>
    </p:spTree>
    <p:extLst>
      <p:ext uri="{BB962C8B-B14F-4D97-AF65-F5344CB8AC3E}">
        <p14:creationId xmlns:p14="http://schemas.microsoft.com/office/powerpoint/2010/main" xmlns="" val="161690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GOTO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solidFill>
                  <a:schemeClr val="accent2"/>
                </a:solidFill>
                <a:latin typeface="Daytona"/>
              </a:rPr>
              <a:t>Operation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610324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</a:t>
            </a:r>
            <a:r>
              <a:rPr lang="en-US">
                <a:solidFill>
                  <a:srgbClr val="EBEBEB"/>
                </a:solidFill>
                <a:latin typeface="Daytona"/>
              </a:rPr>
              <a:t> GOTO ( I, X ) where I is the set of items and X is a grammar symbol.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If I contains [ A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 X β ]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GOTO ( I, X ) - Closure of the set of all items [ A </a:t>
            </a:r>
            <a:r>
              <a:rPr lang="en-US">
                <a:latin typeface="Daytona"/>
              </a:rPr>
              <a:t>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X . β ]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Daytona"/>
                <a:ea typeface="+mn-lt"/>
                <a:cs typeface="+mn-lt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If I is set of two items as { [ E' → E . ] , [ E → E . + T ]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Then GOTO ( I, + ) consists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E → E + . 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 . T *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T → .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( E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F → . id</a:t>
            </a:r>
          </a:p>
        </p:txBody>
      </p:sp>
    </p:spTree>
    <p:extLst>
      <p:ext uri="{BB962C8B-B14F-4D97-AF65-F5344CB8AC3E}">
        <p14:creationId xmlns:p14="http://schemas.microsoft.com/office/powerpoint/2010/main" xmlns="" val="384543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9812715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Construction of LR ( 0 ) Automaton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0534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4000" cap="none">
                <a:latin typeface="Daytona"/>
              </a:rPr>
              <a:t/>
            </a:r>
            <a:br>
              <a:rPr lang="en-US" sz="4000" cap="none"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/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endParaRPr lang="en-US" sz="4000" cap="none">
              <a:solidFill>
                <a:schemeClr val="accent2"/>
              </a:solidFill>
              <a:latin typeface="Daytona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61032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State 1: I0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Consider Production with start symbol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aytona"/>
              </a:rPr>
              <a:t>E' 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. E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Add to I0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E → . E + T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E → . T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T → . T * F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T → . F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F → . ( E ) 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F → . id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57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23076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E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E' </a:t>
            </a:r>
            <a:r>
              <a:rPr lang="en-US">
                <a:solidFill>
                  <a:schemeClr val="tx1"/>
                </a:solidFill>
                <a:latin typeface="Daytona"/>
              </a:rPr>
              <a:t>→ 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 . + T         [New State: I1 ]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41A59B1-3EC6-4BEC-B3CC-A21499446620}"/>
              </a:ext>
            </a:extLst>
          </p:cNvPr>
          <p:cNvSpPr txBox="1">
            <a:spLocks/>
          </p:cNvSpPr>
          <p:nvPr/>
        </p:nvSpPr>
        <p:spPr>
          <a:xfrm>
            <a:off x="5025571" y="3894078"/>
            <a:ext cx="6967674" cy="230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T ) :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T . * F         [New State: I2 ]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3443C42-5E00-4D30-BA73-6DB9C770F2AE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09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18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[New State: I3 ]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41A59B1-3EC6-4BEC-B3CC-A21499446620}"/>
              </a:ext>
            </a:extLst>
          </p:cNvPr>
          <p:cNvSpPr txBox="1">
            <a:spLocks/>
          </p:cNvSpPr>
          <p:nvPr/>
        </p:nvSpPr>
        <p:spPr>
          <a:xfrm>
            <a:off x="5126213" y="2355700"/>
            <a:ext cx="6967674" cy="4133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(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( . E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         [ New State: I4 ]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  <a:latin typeface="Dayton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6F8EE4F-B434-4173-B06A-A0C231CEF62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316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18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I0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[New State: I5 ]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Introduction To LR Parser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88" y="1124998"/>
            <a:ext cx="7269599" cy="5499399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Most prevalent type of Bottom-Up Parser</a:t>
            </a:r>
            <a:endParaRPr lang="en-US"/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Known as LR (k) parser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L stands for Left to Right scanning of input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R stands for Rightmost Derivation in reverse</a:t>
            </a:r>
          </a:p>
          <a:p>
            <a:pPr marL="629920" lvl="1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 used for number of input symbols of look ahead for making parsing decisions 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k = 0 or k = 1 is used for practical interest.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When k is omitted then it is considered as 1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Examples: SLR, Canonical LR and LALR</a:t>
            </a:r>
          </a:p>
        </p:txBody>
      </p:sp>
    </p:spTree>
    <p:extLst>
      <p:ext uri="{BB962C8B-B14F-4D97-AF65-F5344CB8AC3E}">
        <p14:creationId xmlns:p14="http://schemas.microsoft.com/office/powerpoint/2010/main" xmlns="" val="14184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xmlns="" val="3702287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I1 , +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 + . T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[New State: I6 ]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  E .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  E .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20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xmlns="" val="229011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I2 , *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T * . F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            [New State: I7 ]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5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1752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73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30910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878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E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( E . )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E . + T       [New State: I8 ]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7AD732F-B227-4EC8-A4B6-F489651C499B}"/>
              </a:ext>
            </a:extLst>
          </p:cNvPr>
          <p:cNvSpPr txBox="1">
            <a:spLocks/>
          </p:cNvSpPr>
          <p:nvPr/>
        </p:nvSpPr>
        <p:spPr>
          <a:xfrm>
            <a:off x="5114122" y="2598318"/>
            <a:ext cx="4101515" cy="18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T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T . * F     [Existing State: I2 ]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22BEA50-FB26-42D1-A641-1027287512A8}"/>
              </a:ext>
            </a:extLst>
          </p:cNvPr>
          <p:cNvSpPr/>
          <p:nvPr/>
        </p:nvSpPr>
        <p:spPr>
          <a:xfrm>
            <a:off x="10113916" y="274715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    [Existing State: I3 ]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53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6973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I4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6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="" xmlns:a16="http://schemas.microsoft.com/office/drawing/2014/main" id="{92191532-BB71-4777-AD3B-9A73BA66D173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79020EA-779B-4DE9-B7A3-8E00AD1276C7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42908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Why LR Parser??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11" y="621791"/>
            <a:ext cx="7255221" cy="5887587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Table driven similar to Non recursive LL parser</a:t>
            </a:r>
            <a:endParaRPr lang="en-US" sz="2000"/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They can be constructed to recognize virtually all programming language construct for which context free grammar can be written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Parsing method is the most General non-backtracking Shift Reduce 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Parsing Method can be implemented efficiently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Can detect syntactic error at earliest from left to right scan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sz="2000">
                <a:latin typeface="Daytona"/>
              </a:rPr>
              <a:t>The class of grammar that can be parsed using LR methods is the proper SUPERSET of the class of the grammar that can be parsed using LL Method </a:t>
            </a:r>
          </a:p>
        </p:txBody>
      </p:sp>
    </p:spTree>
    <p:extLst>
      <p:ext uri="{BB962C8B-B14F-4D97-AF65-F5344CB8AC3E}">
        <p14:creationId xmlns:p14="http://schemas.microsoft.com/office/powerpoint/2010/main" xmlns="" val="286705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8A20D14D-0BF7-4B98-8577-CB3957B1BE79}"/>
              </a:ext>
            </a:extLst>
          </p:cNvPr>
          <p:cNvSpPr/>
          <p:nvPr/>
        </p:nvSpPr>
        <p:spPr>
          <a:xfrm>
            <a:off x="459030" y="4167245"/>
            <a:ext cx="1710906" cy="1498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28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278456" y="107459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="" xmlns:a16="http://schemas.microsoft.com/office/drawing/2014/main" id="{C31C754F-6959-403F-967D-EC7899009AE8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476B6CB-BCBA-4DDA-9063-6A9F783CD91E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34260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878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T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E </a:t>
            </a:r>
            <a:r>
              <a:rPr lang="en-US">
                <a:solidFill>
                  <a:schemeClr val="tx1"/>
                </a:solidFill>
                <a:latin typeface="Daytona"/>
              </a:rPr>
              <a:t>→ E + T 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T . * F       [New State: I9 ]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7AD732F-B227-4EC8-A4B6-F489651C499B}"/>
              </a:ext>
            </a:extLst>
          </p:cNvPr>
          <p:cNvSpPr txBox="1">
            <a:spLocks/>
          </p:cNvSpPr>
          <p:nvPr/>
        </p:nvSpPr>
        <p:spPr>
          <a:xfrm>
            <a:off x="5010213" y="4087682"/>
            <a:ext cx="4101515" cy="18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F .            [Existing State: I3 ]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DA26808-025E-49E2-B915-0A7160784AF5}"/>
              </a:ext>
            </a:extLst>
          </p:cNvPr>
          <p:cNvSpPr/>
          <p:nvPr/>
        </p:nvSpPr>
        <p:spPr>
          <a:xfrm>
            <a:off x="10165871" y="4513609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97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6973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7" y="4915490"/>
            <a:ext cx="4084197" cy="1532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I6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DA26808-025E-49E2-B915-0A7160784AF5}"/>
              </a:ext>
            </a:extLst>
          </p:cNvPr>
          <p:cNvSpPr/>
          <p:nvPr/>
        </p:nvSpPr>
        <p:spPr>
          <a:xfrm>
            <a:off x="10113916" y="5310245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8954E2-A107-478C-8992-9646D1CF3F3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530DC23-1BDC-4D7B-9E59-F327BD93FEA7}"/>
              </a:ext>
            </a:extLst>
          </p:cNvPr>
          <p:cNvSpPr/>
          <p:nvPr/>
        </p:nvSpPr>
        <p:spPr>
          <a:xfrm>
            <a:off x="9989226" y="856009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65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98250" y="212234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25416" y="2863683"/>
            <a:ext cx="761999" cy="193963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469205" y="180195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="" xmlns:a16="http://schemas.microsoft.com/office/drawing/2014/main" id="{E3743642-F7AA-4488-BD95-11954F906DF5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10F532-A206-40C5-B135-F95B8E1F152D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389960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943691"/>
            <a:ext cx="4517152" cy="37059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( 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. E 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. E +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 → . 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  </a:t>
            </a:r>
            <a:r>
              <a:rPr lang="en-US" b="1">
                <a:solidFill>
                  <a:srgbClr val="7F410A"/>
                </a:solidFill>
                <a:latin typeface="Daytona"/>
              </a:rPr>
              <a:t>        </a:t>
            </a:r>
            <a:r>
              <a:rPr lang="en-US">
                <a:solidFill>
                  <a:schemeClr val="tx1"/>
                </a:solidFill>
                <a:latin typeface="Daytona"/>
              </a:rPr>
              <a:t>[Existing State: I4 ]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3E5DAE-9248-4B90-96F9-D90C89F6760C}"/>
              </a:ext>
            </a:extLst>
          </p:cNvPr>
          <p:cNvSpPr txBox="1">
            <a:spLocks/>
          </p:cNvSpPr>
          <p:nvPr/>
        </p:nvSpPr>
        <p:spPr>
          <a:xfrm>
            <a:off x="5119316" y="551308"/>
            <a:ext cx="5036697" cy="116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F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T </a:t>
            </a:r>
            <a:r>
              <a:rPr lang="en-US">
                <a:solidFill>
                  <a:schemeClr val="tx1"/>
                </a:solidFill>
                <a:latin typeface="Daytona"/>
              </a:rPr>
              <a:t>→ T * F .           [New State: I10 ]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FDA26808-025E-49E2-B915-0A7160784AF5}"/>
              </a:ext>
            </a:extLst>
          </p:cNvPr>
          <p:cNvSpPr/>
          <p:nvPr/>
        </p:nvSpPr>
        <p:spPr>
          <a:xfrm>
            <a:off x="10053302" y="5647950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E8954E2-A107-478C-8992-9646D1CF3F39}"/>
              </a:ext>
            </a:extLst>
          </p:cNvPr>
          <p:cNvSpPr/>
          <p:nvPr/>
        </p:nvSpPr>
        <p:spPr>
          <a:xfrm>
            <a:off x="736121" y="3604404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E427912-E44A-40D6-B89E-524368B3C1DD}"/>
              </a:ext>
            </a:extLst>
          </p:cNvPr>
          <p:cNvSpPr/>
          <p:nvPr/>
        </p:nvSpPr>
        <p:spPr>
          <a:xfrm>
            <a:off x="10058498" y="2250122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0B99288-2E0F-4C67-BAB6-AB66D90F926D}"/>
              </a:ext>
            </a:extLst>
          </p:cNvPr>
          <p:cNvSpPr txBox="1">
            <a:spLocks/>
          </p:cNvSpPr>
          <p:nvPr/>
        </p:nvSpPr>
        <p:spPr>
          <a:xfrm>
            <a:off x="5115852" y="5570117"/>
            <a:ext cx="4084197" cy="1168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I7 , id )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Daytona"/>
              </a:rPr>
              <a:t>F </a:t>
            </a:r>
            <a:r>
              <a:rPr lang="en-US">
                <a:solidFill>
                  <a:schemeClr val="tx1"/>
                </a:solidFill>
                <a:latin typeface="Daytona"/>
              </a:rPr>
              <a:t>→ id .           [Existing State: I5 ]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26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469205" y="1801955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="" xmlns:a16="http://schemas.microsoft.com/office/drawing/2014/main" id="{C49E76C1-BB14-4F16-8B57-89A0E46A9F94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3A0C0D-5AA8-4FB7-9BB9-27447413484B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353241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17663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I8 , )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( E ) .                 [New State: I11 ]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I8: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.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  E .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0C9BC75-3B47-428F-AF7F-4DC3496ACB77}"/>
              </a:ext>
            </a:extLst>
          </p:cNvPr>
          <p:cNvSpPr txBox="1">
            <a:spLocks/>
          </p:cNvSpPr>
          <p:nvPr/>
        </p:nvSpPr>
        <p:spPr>
          <a:xfrm>
            <a:off x="5114122" y="2762841"/>
            <a:ext cx="5019379" cy="276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I8 , +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E → E + . T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. T *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 → . F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                [Existing State: I6 ]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35AE13B-A74C-4A59-8B63-E445CF4787D3}"/>
              </a:ext>
            </a:extLst>
          </p:cNvPr>
          <p:cNvSpPr/>
          <p:nvPr/>
        </p:nvSpPr>
        <p:spPr>
          <a:xfrm>
            <a:off x="10304416" y="3041563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49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B76277-C05E-426B-B0A5-EFB18B1039F0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="" xmlns:a16="http://schemas.microsoft.com/office/drawing/2014/main" id="{6DD4C1D8-643F-4248-918F-46489B21D0CF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AA59C0-34F2-4CD4-9452-C05D54C36A0F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210085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I9: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E +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0C9BC75-3B47-428F-AF7F-4DC3496ACB77}"/>
              </a:ext>
            </a:extLst>
          </p:cNvPr>
          <p:cNvSpPr txBox="1">
            <a:spLocks/>
          </p:cNvSpPr>
          <p:nvPr/>
        </p:nvSpPr>
        <p:spPr>
          <a:xfrm>
            <a:off x="5114122" y="1507273"/>
            <a:ext cx="5019379" cy="276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GOTO ( I9 , * ) :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Daytona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T → T * . F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 → . ( E )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Daytona"/>
              </a:rPr>
              <a:t>F → . id              [Existing State: I7 ]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E130BE9-1E6A-40A8-8F56-D3072881D867}"/>
              </a:ext>
            </a:extLst>
          </p:cNvPr>
          <p:cNvSpPr/>
          <p:nvPr/>
        </p:nvSpPr>
        <p:spPr>
          <a:xfrm>
            <a:off x="10347712" y="2400790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45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Why LR Parser??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Drawback:</a:t>
            </a:r>
            <a:endParaRPr lang="en-US" sz="2000">
              <a:latin typeface="Gill Sans MT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>
                <a:latin typeface="Daytona"/>
              </a:rPr>
              <a:t>Too much work to construct LR Parser by hand for typical programming-language grammar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Dayton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Solution: LR Parser generator is needed.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Example: YACC tool</a:t>
            </a:r>
          </a:p>
        </p:txBody>
      </p:sp>
    </p:spTree>
    <p:extLst>
      <p:ext uri="{BB962C8B-B14F-4D97-AF65-F5344CB8AC3E}">
        <p14:creationId xmlns:p14="http://schemas.microsoft.com/office/powerpoint/2010/main" xmlns="" val="310938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5BC095-B67C-44DD-BF47-390F39CF0C53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="" xmlns:a16="http://schemas.microsoft.com/office/drawing/2014/main" id="{435BD0EA-70FE-4FE3-BEEB-49F9BDED53DB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295174-80E4-4F2C-AD83-164643A9DDD4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366243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I10: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*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58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83" y="549904"/>
            <a:ext cx="4061772" cy="2724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cap="none">
                <a:solidFill>
                  <a:schemeClr val="accent2"/>
                </a:solidFill>
                <a:latin typeface="Daytona"/>
              </a:rPr>
              <a:t>Grammar</a:t>
            </a:r>
            <a:br>
              <a:rPr lang="en-US" sz="4000" cap="none">
                <a:solidFill>
                  <a:schemeClr val="accent2"/>
                </a:solidFill>
                <a:latin typeface="Daytona"/>
              </a:rPr>
            </a:br>
            <a:r>
              <a:rPr lang="en-US" sz="2000" cap="none">
                <a:solidFill>
                  <a:schemeClr val="tx1"/>
                </a:solidFill>
                <a:latin typeface="Daytona"/>
              </a:rPr>
              <a:t>E' → E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E → E + T | T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T → T * F | F</a:t>
            </a:r>
            <a:endParaRPr lang="en-US" sz="2000" cap="none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cap="none">
                <a:solidFill>
                  <a:schemeClr val="tx1"/>
                </a:solidFill>
                <a:latin typeface="Daytona"/>
              </a:rPr>
              <a:t>F → ( E ) | id</a:t>
            </a:r>
            <a:endParaRPr lang="en-US" sz="2000" cap="none">
              <a:solidFill>
                <a:schemeClr val="tx1"/>
              </a:solidFill>
              <a:latin typeface="Gill Sans MT" panose="020B0502020104020203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6168"/>
            <a:ext cx="6967674" cy="3013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>
                <a:solidFill>
                  <a:schemeClr val="accent2"/>
                </a:solidFill>
                <a:latin typeface="Daytona"/>
              </a:rPr>
              <a:t>No possible GOTO operation</a:t>
            </a:r>
            <a:r>
              <a:rPr lang="en-US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245102F5-BD11-4BD1-A7EC-26B4F24E11C0}"/>
              </a:ext>
            </a:extLst>
          </p:cNvPr>
          <p:cNvSpPr/>
          <p:nvPr/>
        </p:nvSpPr>
        <p:spPr>
          <a:xfrm>
            <a:off x="736121" y="360440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I11: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)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44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576424-B3EF-49F3-A1A3-758530415268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="" xmlns:a16="http://schemas.microsoft.com/office/drawing/2014/main" id="{B768A5CD-9766-462E-B409-1F69278D150E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1E0A26-2B84-4695-8B1A-C4D746BD3F85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138567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Input: </a:t>
            </a:r>
            <a:endParaRPr lang="en-US"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An augmented Grammar G'</a:t>
            </a:r>
            <a:endParaRPr lang="en-US"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Output: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The SLR Parsing Table with functions ACTION and GOTO for G'</a:t>
            </a:r>
          </a:p>
        </p:txBody>
      </p:sp>
    </p:spTree>
    <p:extLst>
      <p:ext uri="{BB962C8B-B14F-4D97-AF65-F5344CB8AC3E}">
        <p14:creationId xmlns:p14="http://schemas.microsoft.com/office/powerpoint/2010/main" xmlns="" val="246859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1430"/>
            <a:ext cx="6493222" cy="60194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Method: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1. Construct C = { I0, I1, … In } the collection of sets of LR (0)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items for G'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2. State </a:t>
            </a:r>
            <a:r>
              <a:rPr lang="en-US" sz="1600" err="1">
                <a:latin typeface="Daytona"/>
              </a:rPr>
              <a:t>i</a:t>
            </a:r>
            <a:r>
              <a:rPr lang="en-US" sz="1600">
                <a:latin typeface="Daytona"/>
              </a:rPr>
              <a:t> is constructed from Ii.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The parsing action for state </a:t>
            </a:r>
            <a:r>
              <a:rPr lang="en-US" sz="1600" err="1">
                <a:latin typeface="Daytona"/>
              </a:rPr>
              <a:t>i</a:t>
            </a:r>
            <a:r>
              <a:rPr lang="en-US" sz="1600">
                <a:latin typeface="Daytona"/>
              </a:rPr>
              <a:t> are determined as follows: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a.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A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 a β ] is in Ii and GOTO ( Ii , a ) = Ij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</a:t>
            </a:r>
            <a:r>
              <a:rPr lang="en-US" sz="16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i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, a ] to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  <a:latin typeface="Daytona"/>
              </a:rPr>
              <a:t>" Shift j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tx1"/>
                </a:solidFill>
                <a:latin typeface="Daytona"/>
              </a:rPr>
              <a:t>         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Here a must be terminal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Daytona"/>
              </a:rPr>
              <a:t>    b.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A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α . ]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</a:t>
            </a:r>
            <a:r>
              <a:rPr lang="en-US" sz="1600" err="1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i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 , a ] to 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Daytona"/>
              </a:rPr>
              <a:t>" Reduce A  → α "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For all a in FOLLOW (A)  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EBEBEB"/>
                </a:solidFill>
                <a:latin typeface="Daytona"/>
              </a:rPr>
              <a:t>    c.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  If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S'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S . ] is in Ii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Action [ i , $ ] to 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Daytona"/>
              </a:rPr>
              <a:t>" Accept "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If any conflicting actions are generated by the above rules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    Then grammar is not SLR (1) </a:t>
            </a:r>
          </a:p>
        </p:txBody>
      </p:sp>
    </p:spTree>
    <p:extLst>
      <p:ext uri="{BB962C8B-B14F-4D97-AF65-F5344CB8AC3E}">
        <p14:creationId xmlns:p14="http://schemas.microsoft.com/office/powerpoint/2010/main" xmlns="" val="685433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34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34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631430"/>
            <a:ext cx="6493222" cy="5751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Method: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3. The GOTO transitions for state i are constructed for all non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terminals A using the rule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Daytona"/>
              </a:rPr>
              <a:t>          If GOTO</a:t>
            </a:r>
            <a:r>
              <a:rPr lang="en-US" sz="1600">
                <a:solidFill>
                  <a:srgbClr val="EBEBEB"/>
                </a:solidFill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[ Ii , A ] = Ij then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      Set GOTO [ i , A ] = j</a:t>
            </a: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4. All entries not defined by rules (2) and (3) are made "ERROR"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5. The initial state of the parser is the one constructed from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    set of items containing [ S' </a:t>
            </a:r>
            <a:r>
              <a:rPr lang="en-US" sz="1600">
                <a:latin typeface="Daytona"/>
              </a:rPr>
              <a:t> </a:t>
            </a:r>
            <a:r>
              <a:rPr lang="en-US" sz="16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 . S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chemeClr val="tx1"/>
                </a:solidFill>
                <a:latin typeface="Daytona"/>
              </a:rPr>
              <a:t>   </a:t>
            </a:r>
            <a:endParaRPr lang="en-US" sz="16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102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9" y="1523317"/>
            <a:ext cx="1886586" cy="28155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>
                <a:latin typeface="Daytona"/>
              </a:rPr>
              <a:t>Given Grammar: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>
              <a:solidFill>
                <a:srgbClr val="EBEBEB"/>
              </a:solidFill>
              <a:latin typeface="Daytona"/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E → T 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T → F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500">
                <a:solidFill>
                  <a:schemeClr val="tx1"/>
                </a:solidFill>
                <a:latin typeface="Daytona"/>
              </a:rPr>
              <a:t>F → id</a:t>
            </a:r>
            <a:endParaRPr lang="en-US" sz="15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20492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2007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482803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C1BA6DF-5575-4D59-A4D9-CA0C2D3D365D}"/>
              </a:ext>
            </a:extLst>
          </p:cNvPr>
          <p:cNvSpPr/>
          <p:nvPr/>
        </p:nvSpPr>
        <p:spPr>
          <a:xfrm>
            <a:off x="320485" y="3465859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I0: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 . E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 → . T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T → . F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6B860D1E-B783-4B43-975F-C1FC3971B47A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853F334-8DAC-4DF8-8D3F-76992B84487F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AFCAAC0-3971-4908-BD36-D976CA8C037E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A549FC3-F9C1-4901-8DDC-E7A457DD110F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EFFBA9-E246-45A2-9A0D-0F95843EF616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91E5E5-A745-4BB7-ADA8-7B8E6CFEAAFA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xmlns="" val="2052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6121317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2127E04E-F240-4F01-8728-ECD39F5E4241}"/>
              </a:ext>
            </a:extLst>
          </p:cNvPr>
          <p:cNvSpPr/>
          <p:nvPr/>
        </p:nvSpPr>
        <p:spPr>
          <a:xfrm>
            <a:off x="261668" y="3877574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E' →  E .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F410A"/>
                </a:solidFill>
                <a:latin typeface="Daytona"/>
              </a:rPr>
              <a:t>E →  E . + T </a:t>
            </a:r>
            <a:endParaRPr lang="en-US" sz="160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29520F-77C3-459D-9B9B-2F0E3044A0D3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05ACBEE-E65B-45A3-B19F-3957E9C0B7CD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3BD0752-3FF0-444D-A019-1E88B0EF6E38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637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="" xmlns:a16="http://schemas.microsoft.com/office/drawing/2014/main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="" xmlns:a16="http://schemas.microsoft.com/office/drawing/2014/main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="" xmlns:a16="http://schemas.microsoft.com/office/drawing/2014/main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8309359" y="1153752"/>
            <a:ext cx="3632128" cy="52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On Stack:</a:t>
            </a:r>
            <a:endParaRPr lang="en-US">
              <a:solidFill>
                <a:srgbClr val="DCE6E2"/>
              </a:solidFill>
              <a:latin typeface="Gill Sans MT" panose="020B0502020104020203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Each Xi – Grammar Symbol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        Si – State </a:t>
            </a: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parsing Table consists of two parts</a:t>
            </a:r>
            <a:endParaRPr lang="en-US">
              <a:solidFill>
                <a:srgbClr val="DCE6E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1. Action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2. Goto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="" xmlns:a16="http://schemas.microsoft.com/office/drawing/2014/main" id="{18DA3C13-1719-4048-9FD1-68FFE3D68715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9250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170251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F7CC9DB-FF67-46D0-919C-353C3E507914}"/>
              </a:ext>
            </a:extLst>
          </p:cNvPr>
          <p:cNvSpPr/>
          <p:nvPr/>
        </p:nvSpPr>
        <p:spPr>
          <a:xfrm>
            <a:off x="310681" y="3508173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I2: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 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000380-2670-4C05-911C-6FEEB05AA06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40FA5F-C12A-417A-A976-826E8F8DBF5C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5713489-8FA8-451D-B2AF-F4C5DBEC5909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51B006B-8430-4B12-BA74-E1BA9751737D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442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9700685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000380-2670-4C05-911C-6FEEB05AA06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44FC4290-F61A-4DD2-8419-DB284FC5971C}"/>
              </a:ext>
            </a:extLst>
          </p:cNvPr>
          <p:cNvSpPr/>
          <p:nvPr/>
        </p:nvSpPr>
        <p:spPr>
          <a:xfrm>
            <a:off x="736121" y="3604404"/>
            <a:ext cx="1710906" cy="11871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I3: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90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3602890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E78BE82-1855-4869-9F49-E25333CC23D1}"/>
              </a:ext>
            </a:extLst>
          </p:cNvPr>
          <p:cNvSpPr/>
          <p:nvPr/>
        </p:nvSpPr>
        <p:spPr>
          <a:xfrm>
            <a:off x="259871" y="3517813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I4: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( . E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 → . E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 . T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 → . T * F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 . F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 → . ( E )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 . id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F510302A-9458-435B-98BF-735A1ABBCC8F}"/>
              </a:ext>
            </a:extLst>
          </p:cNvPr>
          <p:cNvCxnSpPr>
            <a:cxnSpLocks/>
          </p:cNvCxnSpPr>
          <p:nvPr/>
        </p:nvCxnSpPr>
        <p:spPr>
          <a:xfrm flipV="1">
            <a:off x="1984664" y="4379766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6326B4-6A7A-4272-9BFB-045204BFD228}"/>
              </a:ext>
            </a:extLst>
          </p:cNvPr>
          <p:cNvSpPr txBox="1"/>
          <p:nvPr/>
        </p:nvSpPr>
        <p:spPr>
          <a:xfrm>
            <a:off x="2156978" y="4053318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6187E7C-0C79-4797-81CF-767CEA27D4F9}"/>
              </a:ext>
            </a:extLst>
          </p:cNvPr>
          <p:cNvCxnSpPr>
            <a:cxnSpLocks/>
          </p:cNvCxnSpPr>
          <p:nvPr/>
        </p:nvCxnSpPr>
        <p:spPr>
          <a:xfrm>
            <a:off x="1976004" y="5275116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D80A521-E667-4DF6-A8F9-DBB71D1BC2EE}"/>
              </a:ext>
            </a:extLst>
          </p:cNvPr>
          <p:cNvSpPr txBox="1"/>
          <p:nvPr/>
        </p:nvSpPr>
        <p:spPr>
          <a:xfrm>
            <a:off x="2243568" y="4927886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294159-0AAE-48C3-8909-3AACF9159ABC}"/>
              </a:ext>
            </a:extLst>
          </p:cNvPr>
          <p:cNvSpPr txBox="1"/>
          <p:nvPr/>
        </p:nvSpPr>
        <p:spPr>
          <a:xfrm>
            <a:off x="2763113" y="4053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49D2D6-9A65-4B1F-907E-3BCC317BCB23}"/>
              </a:ext>
            </a:extLst>
          </p:cNvPr>
          <p:cNvSpPr txBox="1"/>
          <p:nvPr/>
        </p:nvSpPr>
        <p:spPr>
          <a:xfrm>
            <a:off x="2763112" y="523095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xmlns="" val="3016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58413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D0AE02B-4A9E-4991-93B3-8FE5BA4E106B}"/>
              </a:ext>
            </a:extLst>
          </p:cNvPr>
          <p:cNvSpPr/>
          <p:nvPr/>
        </p:nvSpPr>
        <p:spPr>
          <a:xfrm>
            <a:off x="459030" y="3318654"/>
            <a:ext cx="1710906" cy="14988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I5: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id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F370D89-4879-4D6E-B4F4-539526FE693D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</p:spTree>
    <p:extLst>
      <p:ext uri="{BB962C8B-B14F-4D97-AF65-F5344CB8AC3E}">
        <p14:creationId xmlns:p14="http://schemas.microsoft.com/office/powerpoint/2010/main" xmlns="" val="147473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149663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E978BA0E-0488-4021-9552-F1B6CCDE7B68}"/>
              </a:ext>
            </a:extLst>
          </p:cNvPr>
          <p:cNvSpPr/>
          <p:nvPr/>
        </p:nvSpPr>
        <p:spPr>
          <a:xfrm>
            <a:off x="294507" y="3526472"/>
            <a:ext cx="1710906" cy="3100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I6: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E → E + . T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. T *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 → . F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  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Daytona"/>
              </a:rPr>
              <a:t> 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56BC2C0A-224A-46F1-AA60-E290B4A7199E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1A2CE0-71F2-4E27-A371-8804545950B3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8E351D6-7325-4C86-9EF3-10C29B23E6CA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1DAAB7-C98D-4135-8201-7BDE408855EB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B04D788-B192-4D74-9234-2B6A74CDD47A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4DC9036-F2A4-4102-9EB2-E8F819D7F3CA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xmlns="" val="351638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328932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EC65D16-C5FE-4A99-A438-5618497AE9BB}"/>
              </a:ext>
            </a:extLst>
          </p:cNvPr>
          <p:cNvSpPr/>
          <p:nvPr/>
        </p:nvSpPr>
        <p:spPr>
          <a:xfrm>
            <a:off x="303166" y="3959427"/>
            <a:ext cx="1710906" cy="19576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I7: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T → T * . F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 → . ( E ) </a:t>
            </a:r>
            <a:endParaRPr lang="en-US" sz="1600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>
                    <a:lumMod val="50000"/>
                  </a:schemeClr>
                </a:solidFill>
                <a:latin typeface="Daytona"/>
              </a:rPr>
              <a:t>F → . id </a:t>
            </a:r>
            <a:r>
              <a:rPr lang="en-US" sz="1600">
                <a:solidFill>
                  <a:schemeClr val="tx1"/>
                </a:solidFill>
                <a:latin typeface="Daytona"/>
              </a:rPr>
              <a:t>     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A4B9D2CE-CBE2-4145-B000-0D69C6D9F202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173228C-3CDB-4905-9A85-5B3029F0FEAE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382B1BAD-B3CC-425F-8A45-9A1189EE5033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A27393-B2DE-45CA-B212-B0802A3F3AA8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7C473E7-1D37-4985-9253-93791E9A50CB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9DE9E07-8A5B-4D68-8175-13DD7357A47B}"/>
              </a:ext>
            </a:extLst>
          </p:cNvPr>
          <p:cNvSpPr txBox="1"/>
          <p:nvPr/>
        </p:nvSpPr>
        <p:spPr>
          <a:xfrm>
            <a:off x="2832385" y="5196317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xmlns="" val="165440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357404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54791B60-0BE6-4D1D-A421-81FC7848E19E}"/>
              </a:ext>
            </a:extLst>
          </p:cNvPr>
          <p:cNvSpPr/>
          <p:nvPr/>
        </p:nvSpPr>
        <p:spPr>
          <a:xfrm>
            <a:off x="303166" y="3907472"/>
            <a:ext cx="1710906" cy="17067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I8: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. )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 →  E . + T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7385A451-295C-400C-9F60-2EE8801B75AA}"/>
              </a:ext>
            </a:extLst>
          </p:cNvPr>
          <p:cNvCxnSpPr>
            <a:cxnSpLocks/>
          </p:cNvCxnSpPr>
          <p:nvPr/>
        </p:nvCxnSpPr>
        <p:spPr>
          <a:xfrm flipV="1">
            <a:off x="2053937" y="4345130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F5F3243-1272-4774-9DA2-734112517149}"/>
              </a:ext>
            </a:extLst>
          </p:cNvPr>
          <p:cNvSpPr txBox="1"/>
          <p:nvPr/>
        </p:nvSpPr>
        <p:spPr>
          <a:xfrm>
            <a:off x="2226251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D2EBE6D-05C3-4E97-B41E-5F453808687A}"/>
              </a:ext>
            </a:extLst>
          </p:cNvPr>
          <p:cNvCxnSpPr>
            <a:cxnSpLocks/>
          </p:cNvCxnSpPr>
          <p:nvPr/>
        </p:nvCxnSpPr>
        <p:spPr>
          <a:xfrm>
            <a:off x="2045277" y="5240480"/>
            <a:ext cx="775853" cy="21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38BA69B-9915-4DD2-BA4B-5AB5CC544A5D}"/>
              </a:ext>
            </a:extLst>
          </p:cNvPr>
          <p:cNvSpPr txBox="1"/>
          <p:nvPr/>
        </p:nvSpPr>
        <p:spPr>
          <a:xfrm>
            <a:off x="2312841" y="4893250"/>
            <a:ext cx="517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3B7D4B-A252-4FC0-854C-4E08325FFEFF}"/>
              </a:ext>
            </a:extLst>
          </p:cNvPr>
          <p:cNvSpPr txBox="1"/>
          <p:nvPr/>
        </p:nvSpPr>
        <p:spPr>
          <a:xfrm>
            <a:off x="2832386" y="4018681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4B46B2-D208-4FB4-BBD0-281C7E46355D}"/>
              </a:ext>
            </a:extLst>
          </p:cNvPr>
          <p:cNvSpPr txBox="1"/>
          <p:nvPr/>
        </p:nvSpPr>
        <p:spPr>
          <a:xfrm>
            <a:off x="2832385" y="5196317"/>
            <a:ext cx="708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7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609335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2051008C-D217-4B4E-80AC-3FF5333AF65B}"/>
              </a:ext>
            </a:extLst>
          </p:cNvPr>
          <p:cNvSpPr/>
          <p:nvPr/>
        </p:nvSpPr>
        <p:spPr>
          <a:xfrm>
            <a:off x="129985" y="3820881"/>
            <a:ext cx="1710906" cy="14469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7030A0"/>
                </a:solidFill>
                <a:latin typeface="Daytona"/>
              </a:rPr>
              <a:t>State I9: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E→  E + T .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7F410A"/>
                </a:solidFill>
                <a:latin typeface="Daytona"/>
              </a:rPr>
              <a:t>T →  T . * F </a:t>
            </a:r>
            <a:endParaRPr lang="en-US" sz="1600" b="1" dirty="0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B181B67-FEBB-47E2-95B1-481D08FCCADC}"/>
              </a:ext>
            </a:extLst>
          </p:cNvPr>
          <p:cNvCxnSpPr>
            <a:cxnSpLocks/>
          </p:cNvCxnSpPr>
          <p:nvPr/>
        </p:nvCxnSpPr>
        <p:spPr>
          <a:xfrm flipV="1">
            <a:off x="1837460" y="4310494"/>
            <a:ext cx="697921" cy="28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D8008F-6EB1-4A4A-90F8-DE804BE4DD60}"/>
              </a:ext>
            </a:extLst>
          </p:cNvPr>
          <p:cNvSpPr txBox="1"/>
          <p:nvPr/>
        </p:nvSpPr>
        <p:spPr>
          <a:xfrm>
            <a:off x="1931842" y="4018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9C03FCB-B254-4306-ABC0-B6D5420CD571}"/>
              </a:ext>
            </a:extLst>
          </p:cNvPr>
          <p:cNvSpPr txBox="1"/>
          <p:nvPr/>
        </p:nvSpPr>
        <p:spPr>
          <a:xfrm>
            <a:off x="2555295" y="3984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</p:spTree>
    <p:extLst>
      <p:ext uri="{BB962C8B-B14F-4D97-AF65-F5344CB8AC3E}">
        <p14:creationId xmlns:p14="http://schemas.microsoft.com/office/powerpoint/2010/main" xmlns="" val="301041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054862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349B8CC-2DC9-4CA2-8926-37021F40A805}"/>
              </a:ext>
            </a:extLst>
          </p:cNvPr>
          <p:cNvSpPr/>
          <p:nvPr/>
        </p:nvSpPr>
        <p:spPr>
          <a:xfrm>
            <a:off x="736121" y="3604404"/>
            <a:ext cx="1710906" cy="12477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I10: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T →  T * F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930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8964463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E3AC424-48B8-4CEF-8280-4B83469DCD59}"/>
              </a:ext>
            </a:extLst>
          </p:cNvPr>
          <p:cNvSpPr txBox="1">
            <a:spLocks/>
          </p:cNvSpPr>
          <p:nvPr/>
        </p:nvSpPr>
        <p:spPr>
          <a:xfrm>
            <a:off x="862509" y="5225943"/>
            <a:ext cx="2068426" cy="149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E ) = {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T ) = { * , + , ) , $ }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FOLLOW ( F ) = { * , + , ) , $ 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36A1315-C7E4-42F7-96D0-C956B394CA61}"/>
              </a:ext>
            </a:extLst>
          </p:cNvPr>
          <p:cNvSpPr/>
          <p:nvPr/>
        </p:nvSpPr>
        <p:spPr>
          <a:xfrm>
            <a:off x="736121" y="3604404"/>
            <a:ext cx="1710906" cy="1022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030A0"/>
                </a:solidFill>
                <a:latin typeface="Daytona"/>
              </a:rPr>
              <a:t>State I11: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7F410A"/>
                </a:solidFill>
                <a:latin typeface="Daytona"/>
              </a:rPr>
              <a:t>F →  ( E ) . </a:t>
            </a:r>
            <a:endParaRPr lang="en-US" sz="1600" b="1">
              <a:solidFill>
                <a:srgbClr val="7F410A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4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="" xmlns:a16="http://schemas.microsoft.com/office/drawing/2014/main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="" xmlns:a16="http://schemas.microsoft.com/office/drawing/2014/main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="" xmlns:a16="http://schemas.microsoft.com/office/drawing/2014/main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504227" y="779941"/>
            <a:ext cx="4437260" cy="5628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program reads [Sm , ai ]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Where Sm : Top of the stack 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           ai : Current input symbol</a:t>
            </a:r>
          </a:p>
          <a:p>
            <a:pPr algn="l">
              <a:lnSpc>
                <a:spcPct val="150000"/>
              </a:lnSpc>
            </a:pPr>
            <a:endParaRPr lang="en-US" sz="2000">
              <a:solidFill>
                <a:srgbClr val="DCE6E2"/>
              </a:solidFill>
              <a:latin typeface="Daytona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Four Possible Actions are: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1. Shift S, where S is a state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2. Reduce by a production A 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→ b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3. Accept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</a:rPr>
              <a:t>4. Error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="" xmlns:a16="http://schemas.microsoft.com/office/drawing/2014/main" id="{BCBDA085-713C-45F7-8B13-B1283E0F4E3F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9001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8A306-443B-4844-9884-D3E2C3B371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430D2A-93AA-410C-B1BB-98FEA2990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A0EF52A-1A39-47D8-AA03-47A1C47BE3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FEE19F-5EEB-4C78-9CCD-EACED2DB67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DDCF5F2-F825-4E8B-9809-B967BA812F69}"/>
              </a:ext>
            </a:extLst>
          </p:cNvPr>
          <p:cNvSpPr/>
          <p:nvPr/>
        </p:nvSpPr>
        <p:spPr>
          <a:xfrm>
            <a:off x="781049" y="125729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I0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435539E-0C7C-4608-89AC-99BBD514D2DC}"/>
              </a:ext>
            </a:extLst>
          </p:cNvPr>
          <p:cNvSpPr/>
          <p:nvPr/>
        </p:nvSpPr>
        <p:spPr>
          <a:xfrm>
            <a:off x="2911185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660236E-A0A1-4803-84F5-751C41E7BCCA}"/>
              </a:ext>
            </a:extLst>
          </p:cNvPr>
          <p:cNvSpPr/>
          <p:nvPr/>
        </p:nvSpPr>
        <p:spPr>
          <a:xfrm>
            <a:off x="2911184" y="2469570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DEC6FA01-5D78-43C8-92F4-FDB78A4331A4}"/>
              </a:ext>
            </a:extLst>
          </p:cNvPr>
          <p:cNvSpPr/>
          <p:nvPr/>
        </p:nvSpPr>
        <p:spPr>
          <a:xfrm>
            <a:off x="2911183" y="355195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DA444C5D-106F-4791-A2DF-775202E176F6}"/>
              </a:ext>
            </a:extLst>
          </p:cNvPr>
          <p:cNvSpPr/>
          <p:nvPr/>
        </p:nvSpPr>
        <p:spPr>
          <a:xfrm>
            <a:off x="2911184" y="4599706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F0AB9D10-6244-4E95-8537-0461DB6BDAFE}"/>
              </a:ext>
            </a:extLst>
          </p:cNvPr>
          <p:cNvSpPr/>
          <p:nvPr/>
        </p:nvSpPr>
        <p:spPr>
          <a:xfrm>
            <a:off x="2911183" y="6141024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2301F6C-0752-4D95-A78A-D7EDF5B38D08}"/>
              </a:ext>
            </a:extLst>
          </p:cNvPr>
          <p:cNvCxnSpPr/>
          <p:nvPr/>
        </p:nvCxnSpPr>
        <p:spPr>
          <a:xfrm>
            <a:off x="1491096" y="1534391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EBA854F-8173-49E1-9C0D-263E8F3B83BC}"/>
              </a:ext>
            </a:extLst>
          </p:cNvPr>
          <p:cNvCxnSpPr>
            <a:cxnSpLocks/>
          </p:cNvCxnSpPr>
          <p:nvPr/>
        </p:nvCxnSpPr>
        <p:spPr>
          <a:xfrm flipV="1">
            <a:off x="1136105" y="2798643"/>
            <a:ext cx="1771648" cy="1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7A32BB32-A74C-467B-958E-5BABCF6BCBAB}"/>
              </a:ext>
            </a:extLst>
          </p:cNvPr>
          <p:cNvCxnSpPr>
            <a:cxnSpLocks/>
          </p:cNvCxnSpPr>
          <p:nvPr/>
        </p:nvCxnSpPr>
        <p:spPr>
          <a:xfrm flipV="1">
            <a:off x="1136074" y="3816925"/>
            <a:ext cx="1771648" cy="3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3B76493-2486-4AF1-8C18-79E93E94A460}"/>
              </a:ext>
            </a:extLst>
          </p:cNvPr>
          <p:cNvCxnSpPr>
            <a:cxnSpLocks/>
          </p:cNvCxnSpPr>
          <p:nvPr/>
        </p:nvCxnSpPr>
        <p:spPr>
          <a:xfrm flipV="1">
            <a:off x="1136073" y="4847358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9B3CCA9-ECA1-48CE-B460-8B1202A46337}"/>
              </a:ext>
            </a:extLst>
          </p:cNvPr>
          <p:cNvCxnSpPr>
            <a:cxnSpLocks/>
          </p:cNvCxnSpPr>
          <p:nvPr/>
        </p:nvCxnSpPr>
        <p:spPr>
          <a:xfrm>
            <a:off x="1115113" y="1848513"/>
            <a:ext cx="13854" cy="4585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BE627FC-25D0-4055-8FFA-67A56A2B92CF}"/>
              </a:ext>
            </a:extLst>
          </p:cNvPr>
          <p:cNvCxnSpPr>
            <a:cxnSpLocks/>
          </p:cNvCxnSpPr>
          <p:nvPr/>
        </p:nvCxnSpPr>
        <p:spPr>
          <a:xfrm flipV="1">
            <a:off x="1127414" y="6423312"/>
            <a:ext cx="1771648" cy="2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5F5090-72CA-4095-A43F-91F32A3AFE42}"/>
              </a:ext>
            </a:extLst>
          </p:cNvPr>
          <p:cNvSpPr txBox="1"/>
          <p:nvPr/>
        </p:nvSpPr>
        <p:spPr>
          <a:xfrm>
            <a:off x="2027093" y="107459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A17D116-5B85-4188-AAD3-54692E77C3DD}"/>
              </a:ext>
            </a:extLst>
          </p:cNvPr>
          <p:cNvSpPr txBox="1"/>
          <p:nvPr/>
        </p:nvSpPr>
        <p:spPr>
          <a:xfrm>
            <a:off x="2027092" y="2312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DB6ECC-7766-4E11-B105-FCD877352FB3}"/>
              </a:ext>
            </a:extLst>
          </p:cNvPr>
          <p:cNvSpPr txBox="1"/>
          <p:nvPr/>
        </p:nvSpPr>
        <p:spPr>
          <a:xfrm>
            <a:off x="2018432" y="34038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384AB8-108D-4E97-B738-C85EE3F69560}"/>
              </a:ext>
            </a:extLst>
          </p:cNvPr>
          <p:cNvSpPr txBox="1"/>
          <p:nvPr/>
        </p:nvSpPr>
        <p:spPr>
          <a:xfrm>
            <a:off x="2027092" y="435638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C9ED47E-3B75-4DF9-B99D-579470A93C3E}"/>
              </a:ext>
            </a:extLst>
          </p:cNvPr>
          <p:cNvSpPr txBox="1"/>
          <p:nvPr/>
        </p:nvSpPr>
        <p:spPr>
          <a:xfrm>
            <a:off x="2027091" y="589770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69E464A-24F2-4B5E-9F25-6594C02E43C8}"/>
              </a:ext>
            </a:extLst>
          </p:cNvPr>
          <p:cNvCxnSpPr>
            <a:cxnSpLocks/>
          </p:cNvCxnSpPr>
          <p:nvPr/>
        </p:nvCxnSpPr>
        <p:spPr>
          <a:xfrm>
            <a:off x="3621232" y="153439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A143C650-84B4-421D-AC75-F71C68520B9C}"/>
              </a:ext>
            </a:extLst>
          </p:cNvPr>
          <p:cNvSpPr/>
          <p:nvPr/>
        </p:nvSpPr>
        <p:spPr>
          <a:xfrm>
            <a:off x="5041321" y="124863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8C69F5B-6DDF-42D2-BD33-38DD8FBBD0F4}"/>
              </a:ext>
            </a:extLst>
          </p:cNvPr>
          <p:cNvSpPr txBox="1"/>
          <p:nvPr/>
        </p:nvSpPr>
        <p:spPr>
          <a:xfrm>
            <a:off x="4174547" y="116984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21928A0-8451-49A4-81E3-243CEEF8A9C9}"/>
              </a:ext>
            </a:extLst>
          </p:cNvPr>
          <p:cNvCxnSpPr>
            <a:cxnSpLocks/>
          </p:cNvCxnSpPr>
          <p:nvPr/>
        </p:nvCxnSpPr>
        <p:spPr>
          <a:xfrm>
            <a:off x="3621231" y="278129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25F2A98-679F-468D-896E-EF9258BEACE6}"/>
              </a:ext>
            </a:extLst>
          </p:cNvPr>
          <p:cNvSpPr/>
          <p:nvPr/>
        </p:nvSpPr>
        <p:spPr>
          <a:xfrm>
            <a:off x="5041320" y="249554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F6C8CCF-F329-445C-88FF-F67D9AB1696F}"/>
              </a:ext>
            </a:extLst>
          </p:cNvPr>
          <p:cNvSpPr txBox="1"/>
          <p:nvPr/>
        </p:nvSpPr>
        <p:spPr>
          <a:xfrm>
            <a:off x="4278455" y="232150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93AEDA9-0A4B-460D-A0CF-E9108DEBF1FE}"/>
              </a:ext>
            </a:extLst>
          </p:cNvPr>
          <p:cNvCxnSpPr>
            <a:cxnSpLocks/>
          </p:cNvCxnSpPr>
          <p:nvPr/>
        </p:nvCxnSpPr>
        <p:spPr>
          <a:xfrm>
            <a:off x="3638549" y="485948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BADCB2D-497B-43AD-A6C9-E85A4BE90DAC}"/>
              </a:ext>
            </a:extLst>
          </p:cNvPr>
          <p:cNvSpPr/>
          <p:nvPr/>
        </p:nvSpPr>
        <p:spPr>
          <a:xfrm>
            <a:off x="5058638" y="4573729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4FC859C-544D-4B27-8728-66D010BD4B05}"/>
              </a:ext>
            </a:extLst>
          </p:cNvPr>
          <p:cNvSpPr txBox="1"/>
          <p:nvPr/>
        </p:nvSpPr>
        <p:spPr>
          <a:xfrm>
            <a:off x="4598841" y="44516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7B2B7A1-0060-4628-8303-80D4BA41767B}"/>
              </a:ext>
            </a:extLst>
          </p:cNvPr>
          <p:cNvCxnSpPr>
            <a:cxnSpLocks/>
          </p:cNvCxnSpPr>
          <p:nvPr/>
        </p:nvCxnSpPr>
        <p:spPr>
          <a:xfrm>
            <a:off x="3274867" y="5188525"/>
            <a:ext cx="13853" cy="99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FB6CCADB-EA35-4A22-A4C5-EB442B9BCA99}"/>
              </a:ext>
            </a:extLst>
          </p:cNvPr>
          <p:cNvCxnSpPr>
            <a:cxnSpLocks/>
          </p:cNvCxnSpPr>
          <p:nvPr/>
        </p:nvCxnSpPr>
        <p:spPr>
          <a:xfrm flipH="1" flipV="1">
            <a:off x="3254084" y="4180606"/>
            <a:ext cx="20783" cy="38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BF66F83-8F99-4E61-9E19-ED4A14FE2322}"/>
              </a:ext>
            </a:extLst>
          </p:cNvPr>
          <p:cNvCxnSpPr>
            <a:cxnSpLocks/>
          </p:cNvCxnSpPr>
          <p:nvPr/>
        </p:nvCxnSpPr>
        <p:spPr>
          <a:xfrm>
            <a:off x="5708072" y="1750867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6A01F1F-C4C6-4464-80A5-34E874B08486}"/>
              </a:ext>
            </a:extLst>
          </p:cNvPr>
          <p:cNvSpPr txBox="1"/>
          <p:nvPr/>
        </p:nvSpPr>
        <p:spPr>
          <a:xfrm>
            <a:off x="3265340" y="58457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970E04-01C6-4141-BC9F-55D66B740DF4}"/>
              </a:ext>
            </a:extLst>
          </p:cNvPr>
          <p:cNvSpPr txBox="1"/>
          <p:nvPr/>
        </p:nvSpPr>
        <p:spPr>
          <a:xfrm>
            <a:off x="4105273" y="336925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440A849-CA1D-40BE-9F2A-3CFBA4786BE6}"/>
              </a:ext>
            </a:extLst>
          </p:cNvPr>
          <p:cNvSpPr txBox="1"/>
          <p:nvPr/>
        </p:nvSpPr>
        <p:spPr>
          <a:xfrm>
            <a:off x="3178750" y="418320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3A3EE0-665C-4F41-B859-947380BB9361}"/>
              </a:ext>
            </a:extLst>
          </p:cNvPr>
          <p:cNvSpPr txBox="1"/>
          <p:nvPr/>
        </p:nvSpPr>
        <p:spPr>
          <a:xfrm>
            <a:off x="6140160" y="58968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1F5357C-72C4-48C9-94F9-DC2580D19E4A}"/>
              </a:ext>
            </a:extLst>
          </p:cNvPr>
          <p:cNvSpPr txBox="1"/>
          <p:nvPr/>
        </p:nvSpPr>
        <p:spPr>
          <a:xfrm>
            <a:off x="6763614" y="1914523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I3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="" xmlns:a16="http://schemas.microsoft.com/office/drawing/2014/main" id="{E69A0E7F-A43F-4F08-AD73-D58BAAA989D6}"/>
              </a:ext>
            </a:extLst>
          </p:cNvPr>
          <p:cNvSpPr/>
          <p:nvPr/>
        </p:nvSpPr>
        <p:spPr>
          <a:xfrm rot="10620000">
            <a:off x="3533954" y="2867767"/>
            <a:ext cx="588818" cy="1930976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66FBCD1-3960-4406-B9EC-471A9C7560C3}"/>
              </a:ext>
            </a:extLst>
          </p:cNvPr>
          <p:cNvCxnSpPr>
            <a:cxnSpLocks/>
          </p:cNvCxnSpPr>
          <p:nvPr/>
        </p:nvCxnSpPr>
        <p:spPr>
          <a:xfrm>
            <a:off x="5760027" y="154304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1B0B5AA-CBBF-4D72-B869-7C66EA6094D7}"/>
              </a:ext>
            </a:extLst>
          </p:cNvPr>
          <p:cNvSpPr/>
          <p:nvPr/>
        </p:nvSpPr>
        <p:spPr>
          <a:xfrm>
            <a:off x="7180116" y="1257298"/>
            <a:ext cx="710045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E32ACB-D90C-41CB-BFDB-9CA991DFF381}"/>
              </a:ext>
            </a:extLst>
          </p:cNvPr>
          <p:cNvSpPr txBox="1"/>
          <p:nvPr/>
        </p:nvSpPr>
        <p:spPr>
          <a:xfrm>
            <a:off x="6417251" y="108325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9B1532F7-E8B5-4A73-B37E-6273EADFE7FC}"/>
              </a:ext>
            </a:extLst>
          </p:cNvPr>
          <p:cNvCxnSpPr>
            <a:cxnSpLocks/>
          </p:cNvCxnSpPr>
          <p:nvPr/>
        </p:nvCxnSpPr>
        <p:spPr>
          <a:xfrm flipV="1">
            <a:off x="5716730" y="959423"/>
            <a:ext cx="671945" cy="42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18525582-EFD7-4974-948A-F515B57D13E1}"/>
              </a:ext>
            </a:extLst>
          </p:cNvPr>
          <p:cNvCxnSpPr>
            <a:cxnSpLocks/>
          </p:cNvCxnSpPr>
          <p:nvPr/>
        </p:nvCxnSpPr>
        <p:spPr>
          <a:xfrm flipH="1" flipV="1">
            <a:off x="5505449" y="898810"/>
            <a:ext cx="3464" cy="35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4CCBE6-63D3-429B-AC3B-CBE6D97D47AF}"/>
              </a:ext>
            </a:extLst>
          </p:cNvPr>
          <p:cNvSpPr txBox="1"/>
          <p:nvPr/>
        </p:nvSpPr>
        <p:spPr>
          <a:xfrm>
            <a:off x="5213637" y="485772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C42099D-1FEE-4889-A152-A92BBA1E7739}"/>
              </a:ext>
            </a:extLst>
          </p:cNvPr>
          <p:cNvSpPr txBox="1"/>
          <p:nvPr/>
        </p:nvSpPr>
        <p:spPr>
          <a:xfrm>
            <a:off x="5819773" y="832137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A89DED3-59DD-4E52-A61A-25B9EB06B0B4}"/>
              </a:ext>
            </a:extLst>
          </p:cNvPr>
          <p:cNvSpPr txBox="1"/>
          <p:nvPr/>
        </p:nvSpPr>
        <p:spPr>
          <a:xfrm>
            <a:off x="4979839" y="884090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DDD8172-23FE-42E8-8037-9E9FD3A802B5}"/>
              </a:ext>
            </a:extLst>
          </p:cNvPr>
          <p:cNvSpPr txBox="1"/>
          <p:nvPr/>
        </p:nvSpPr>
        <p:spPr>
          <a:xfrm>
            <a:off x="6270045" y="1724023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BFACF53F-46AF-4D8C-A423-FC17354B399E}"/>
              </a:ext>
            </a:extLst>
          </p:cNvPr>
          <p:cNvCxnSpPr>
            <a:cxnSpLocks/>
          </p:cNvCxnSpPr>
          <p:nvPr/>
        </p:nvCxnSpPr>
        <p:spPr>
          <a:xfrm>
            <a:off x="5751368" y="2772640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1C0C7D4-35A5-4A52-AC7C-43F6CF4545DB}"/>
              </a:ext>
            </a:extLst>
          </p:cNvPr>
          <p:cNvSpPr/>
          <p:nvPr/>
        </p:nvSpPr>
        <p:spPr>
          <a:xfrm>
            <a:off x="7180116" y="2495548"/>
            <a:ext cx="770658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AC0810B8-F009-499D-B96C-9A8BDC916EF9}"/>
              </a:ext>
            </a:extLst>
          </p:cNvPr>
          <p:cNvSpPr txBox="1"/>
          <p:nvPr/>
        </p:nvSpPr>
        <p:spPr>
          <a:xfrm>
            <a:off x="6356637" y="2434069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56BCBA3-9EFE-4F10-BD9B-9841ABAB56AF}"/>
              </a:ext>
            </a:extLst>
          </p:cNvPr>
          <p:cNvCxnSpPr>
            <a:cxnSpLocks/>
          </p:cNvCxnSpPr>
          <p:nvPr/>
        </p:nvCxnSpPr>
        <p:spPr>
          <a:xfrm flipH="1">
            <a:off x="3886199" y="3084368"/>
            <a:ext cx="1510145" cy="168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DF062BE-0909-4413-A3B0-FF2BFA2EFDC8}"/>
              </a:ext>
            </a:extLst>
          </p:cNvPr>
          <p:cNvSpPr txBox="1"/>
          <p:nvPr/>
        </p:nvSpPr>
        <p:spPr>
          <a:xfrm>
            <a:off x="4979841" y="3429864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7D2C7EF-BF3F-4C1C-BB8C-961DF30DF9B1}"/>
              </a:ext>
            </a:extLst>
          </p:cNvPr>
          <p:cNvCxnSpPr>
            <a:cxnSpLocks/>
          </p:cNvCxnSpPr>
          <p:nvPr/>
        </p:nvCxnSpPr>
        <p:spPr>
          <a:xfrm>
            <a:off x="5595503" y="3041071"/>
            <a:ext cx="1122217" cy="464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34A2A01-E9D9-41DE-AF51-2BD8E2A37C7F}"/>
              </a:ext>
            </a:extLst>
          </p:cNvPr>
          <p:cNvSpPr txBox="1"/>
          <p:nvPr/>
        </p:nvSpPr>
        <p:spPr>
          <a:xfrm>
            <a:off x="5992953" y="299690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Daytona"/>
              </a:rPr>
              <a:t>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3E1AE-0716-4EB7-8EDA-5D8BF15C3135}"/>
              </a:ext>
            </a:extLst>
          </p:cNvPr>
          <p:cNvSpPr txBox="1"/>
          <p:nvPr/>
        </p:nvSpPr>
        <p:spPr>
          <a:xfrm>
            <a:off x="6737636" y="3473158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FDB9C20-0285-4F9D-83DE-83063E6C7A61}"/>
              </a:ext>
            </a:extLst>
          </p:cNvPr>
          <p:cNvCxnSpPr>
            <a:cxnSpLocks/>
          </p:cNvCxnSpPr>
          <p:nvPr/>
        </p:nvCxnSpPr>
        <p:spPr>
          <a:xfrm>
            <a:off x="5777345" y="486813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0C2EAC3C-156B-4BE0-AC40-D0D764F90800}"/>
              </a:ext>
            </a:extLst>
          </p:cNvPr>
          <p:cNvSpPr/>
          <p:nvPr/>
        </p:nvSpPr>
        <p:spPr>
          <a:xfrm>
            <a:off x="7206093" y="4573729"/>
            <a:ext cx="926522" cy="5888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I11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0A06E3F-19D6-4308-9160-85649DB58B07}"/>
              </a:ext>
            </a:extLst>
          </p:cNvPr>
          <p:cNvSpPr txBox="1"/>
          <p:nvPr/>
        </p:nvSpPr>
        <p:spPr>
          <a:xfrm>
            <a:off x="6434569" y="440834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6E6BCAB8-2DE7-4383-90B0-12251B8B53A4}"/>
              </a:ext>
            </a:extLst>
          </p:cNvPr>
          <p:cNvCxnSpPr>
            <a:cxnSpLocks/>
          </p:cNvCxnSpPr>
          <p:nvPr/>
        </p:nvCxnSpPr>
        <p:spPr>
          <a:xfrm>
            <a:off x="5474278" y="5162549"/>
            <a:ext cx="13852" cy="4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0B90E4A-6F23-4E9C-AB76-DA8A9D7E5337}"/>
              </a:ext>
            </a:extLst>
          </p:cNvPr>
          <p:cNvSpPr txBox="1"/>
          <p:nvPr/>
        </p:nvSpPr>
        <p:spPr>
          <a:xfrm>
            <a:off x="5560001" y="5161682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9C6931CF-5DC1-4682-A29C-698CE7B91847}"/>
              </a:ext>
            </a:extLst>
          </p:cNvPr>
          <p:cNvCxnSpPr>
            <a:cxnSpLocks/>
          </p:cNvCxnSpPr>
          <p:nvPr/>
        </p:nvCxnSpPr>
        <p:spPr>
          <a:xfrm>
            <a:off x="7864186" y="1534389"/>
            <a:ext cx="1442603" cy="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14AF1D2-86A1-4C69-9868-32AB63792281}"/>
              </a:ext>
            </a:extLst>
          </p:cNvPr>
          <p:cNvSpPr txBox="1"/>
          <p:nvPr/>
        </p:nvSpPr>
        <p:spPr>
          <a:xfrm>
            <a:off x="8521410" y="1074591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A1C4A13-7518-4E24-90C3-108D05D8F4E0}"/>
              </a:ext>
            </a:extLst>
          </p:cNvPr>
          <p:cNvSpPr txBox="1"/>
          <p:nvPr/>
        </p:nvSpPr>
        <p:spPr>
          <a:xfrm>
            <a:off x="9482568" y="1317045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576424-B3EF-49F3-A1A3-758530415268}"/>
              </a:ext>
            </a:extLst>
          </p:cNvPr>
          <p:cNvSpPr txBox="1"/>
          <p:nvPr/>
        </p:nvSpPr>
        <p:spPr>
          <a:xfrm>
            <a:off x="5210172" y="5660444"/>
            <a:ext cx="55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98B6AA"/>
                </a:solidFill>
                <a:latin typeface="Daytona"/>
              </a:rPr>
              <a:t>I6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="" xmlns:a16="http://schemas.microsoft.com/office/drawing/2014/main" id="{C8AAC9D7-C28B-4524-9DD4-955EC9791ABF}"/>
              </a:ext>
            </a:extLst>
          </p:cNvPr>
          <p:cNvSpPr/>
          <p:nvPr/>
        </p:nvSpPr>
        <p:spPr>
          <a:xfrm>
            <a:off x="2078390" y="4963151"/>
            <a:ext cx="848263" cy="460074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F5F2BC-DFB7-4104-8C04-E400239D822C}"/>
              </a:ext>
            </a:extLst>
          </p:cNvPr>
          <p:cNvSpPr txBox="1"/>
          <p:nvPr/>
        </p:nvSpPr>
        <p:spPr>
          <a:xfrm>
            <a:off x="1710789" y="5118386"/>
            <a:ext cx="379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Daytona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xmlns="" val="177237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817642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6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90478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14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6288886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45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2604981"/>
              </p:ext>
            </p:extLst>
          </p:nvPr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53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8" y="631431"/>
            <a:ext cx="3210240" cy="43432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cap="none">
                <a:solidFill>
                  <a:schemeClr val="accent2"/>
                </a:solidFill>
                <a:latin typeface="Daytona"/>
              </a:rPr>
              <a:t>Construction of SLR Parsing Table</a:t>
            </a:r>
            <a:r>
              <a:rPr lang="en-US" sz="1500" b="1" cap="none">
                <a:solidFill>
                  <a:schemeClr val="accent2"/>
                </a:solidFill>
                <a:latin typeface="Daytona"/>
              </a:rPr>
              <a:t> </a:t>
            </a:r>
            <a:endParaRPr lang="en-US" sz="1500" cap="none">
              <a:solidFill>
                <a:schemeClr val="accent2"/>
              </a:solidFill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BD1FF214-E8A4-4975-A654-AB4705D769E1}"/>
              </a:ext>
            </a:extLst>
          </p:cNvPr>
          <p:cNvGraphicFramePr>
            <a:graphicFrameLocks noGrp="1"/>
          </p:cNvGraphicFramePr>
          <p:nvPr/>
        </p:nvGraphicFramePr>
        <p:xfrm>
          <a:off x="3630930" y="1345831"/>
          <a:ext cx="8168640" cy="519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864">
                  <a:extLst>
                    <a:ext uri="{9D8B030D-6E8A-4147-A177-3AD203B41FA5}">
                      <a16:colId xmlns="" xmlns:a16="http://schemas.microsoft.com/office/drawing/2014/main" val="382927206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58919846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39639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2404601180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48413428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3130254791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06703120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55418333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4244786559"/>
                    </a:ext>
                  </a:extLst>
                </a:gridCol>
                <a:gridCol w="816864">
                  <a:extLst>
                    <a:ext uri="{9D8B030D-6E8A-4147-A177-3AD203B41FA5}">
                      <a16:colId xmlns="" xmlns:a16="http://schemas.microsoft.com/office/drawing/2014/main" val="14500069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State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Action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GOTO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="" xmlns:a16="http://schemas.microsoft.com/office/drawing/2014/main" val="236412802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29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862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41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000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 sz="16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accent2"/>
                          </a:solidFill>
                          <a:latin typeface="Daytona"/>
                        </a:rPr>
                        <a:t>r6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1555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92306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rgbClr val="0070C0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7032769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881115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2690524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674768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Daytona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2"/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latin typeface="Daytona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5623277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EAD84FB-EE3C-41E3-8573-08C66525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95" y="1194271"/>
            <a:ext cx="1886586" cy="19236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>
                <a:latin typeface="Daytona"/>
              </a:rPr>
              <a:t>Given Grammar: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 E + T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E → T 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T * F 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T → F</a:t>
            </a:r>
            <a:endParaRPr lang="en-US" sz="1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 → ( E )</a:t>
            </a:r>
          </a:p>
          <a:p>
            <a:pPr marL="305435" indent="-305435">
              <a:buNone/>
            </a:pPr>
            <a:r>
              <a:rPr lang="en-US" sz="1000">
                <a:solidFill>
                  <a:schemeClr val="tx1"/>
                </a:solidFill>
                <a:latin typeface="Daytona"/>
              </a:rPr>
              <a:t>F → id</a:t>
            </a:r>
            <a:endParaRPr lang="en-US" sz="1000">
              <a:solidFill>
                <a:schemeClr val="tx1"/>
              </a:solidFill>
              <a:latin typeface="Dayto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46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450" y="631430"/>
            <a:ext cx="7895994" cy="60194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Input: </a:t>
            </a:r>
            <a:endParaRPr lang="en-US">
              <a:latin typeface="Gill Sans MT" panose="020B0502020104020203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An input string w and an LR parsing table with functions ACTION and GOTO for a grammar G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500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Output: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If w is in L(G), the reduction steps of bottom-up parse for w; otherwise, there is an error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500">
              <a:latin typeface="Daytona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Method: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Initially, the parser has s0 on the stack where s0 is the initial state and w$ is in the input buffer. 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</a:rPr>
              <a:t>Execute the following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1718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0ABC3A-71EF-4202-96EE-E2F9399F3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450" y="631430"/>
            <a:ext cx="7895994" cy="60194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let a be the first symbol of w$;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while(1)                                     /* repeat forever */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{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let s be the state on top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if ( ACTION [ s , a ] = shift t )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{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push t onto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let a be the next input symbol;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}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else if ( ACTION [ s , a ] = reduce A 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 β</a:t>
            </a:r>
            <a:r>
              <a:rPr lang="en-US" sz="1500">
                <a:latin typeface="Daytona"/>
                <a:ea typeface="+mn-lt"/>
                <a:cs typeface="+mn-lt"/>
              </a:rPr>
              <a:t> )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{</a:t>
            </a: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pop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 | β |</a:t>
            </a:r>
            <a:r>
              <a:rPr lang="en-US" sz="1500">
                <a:latin typeface="Daytona"/>
                <a:ea typeface="+mn-lt"/>
                <a:cs typeface="+mn-lt"/>
              </a:rPr>
              <a:t> symbols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let state t now be on top of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push GOTO [ t , A] onto the stack;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output the production A </a:t>
            </a:r>
            <a:r>
              <a:rPr lang="en-US" sz="1500">
                <a:solidFill>
                  <a:schemeClr val="accent6">
                    <a:lumMod val="20000"/>
                    <a:lumOff val="80000"/>
                  </a:schemeClr>
                </a:solidFill>
                <a:latin typeface="Daytona"/>
                <a:ea typeface="+mn-lt"/>
                <a:cs typeface="+mn-lt"/>
              </a:rPr>
              <a:t>→ β ;</a:t>
            </a:r>
            <a:endParaRPr lang="en-US" sz="1500">
              <a:solidFill>
                <a:schemeClr val="accent6">
                  <a:lumMod val="20000"/>
                  <a:lumOff val="80000"/>
                </a:schemeClr>
              </a:solidFill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}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else if ( ACTION [ s , a ] = accept ) </a:t>
            </a:r>
            <a:endParaRPr lang="en-US"/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        break; /* parsing is done */</a:t>
            </a:r>
            <a:endParaRPr lang="en-US" sz="1500">
              <a:latin typeface="Daytona"/>
            </a:endParaRPr>
          </a:p>
          <a:p>
            <a:pPr marL="305435" indent="-30543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      else call error-recovery routine;</a:t>
            </a:r>
            <a:endParaRPr lang="en-US" sz="1500">
              <a:latin typeface="Daytona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latin typeface="Daytona"/>
                <a:ea typeface="+mn-lt"/>
                <a:cs typeface="+mn-lt"/>
              </a:rPr>
              <a:t>}</a:t>
            </a:r>
            <a:endParaRPr lang="en-US" sz="1500">
              <a:latin typeface="Dayto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75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63570729"/>
              </p:ext>
            </p:extLst>
          </p:nvPr>
        </p:nvGraphicFramePr>
        <p:xfrm>
          <a:off x="558231" y="1458850"/>
          <a:ext cx="11029926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184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231" y="1458850"/>
          <a:ext cx="11029926" cy="1259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818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6217389"/>
            <a:ext cx="5249918" cy="552361"/>
          </a:xfrm>
        </p:spPr>
        <p:txBody>
          <a:bodyPr>
            <a:noAutofit/>
          </a:bodyPr>
          <a:lstStyle/>
          <a:p>
            <a:r>
              <a:rPr lang="en-US" sz="3400">
                <a:solidFill>
                  <a:srgbClr val="FFFFFF"/>
                </a:solidFill>
                <a:latin typeface="Daytona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C386CA-C65F-4E40-8696-CC87D6ECE6DD}"/>
              </a:ext>
            </a:extLst>
          </p:cNvPr>
          <p:cNvSpPr/>
          <p:nvPr/>
        </p:nvSpPr>
        <p:spPr>
          <a:xfrm>
            <a:off x="203008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BFEAD7-D751-4A4B-9F50-4A7543E21518}"/>
              </a:ext>
            </a:extLst>
          </p:cNvPr>
          <p:cNvSpPr/>
          <p:nvPr/>
        </p:nvSpPr>
        <p:spPr>
          <a:xfrm>
            <a:off x="2518913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092B682-A1BA-47FD-A768-BDACB94395EA}"/>
              </a:ext>
            </a:extLst>
          </p:cNvPr>
          <p:cNvSpPr/>
          <p:nvPr/>
        </p:nvSpPr>
        <p:spPr>
          <a:xfrm>
            <a:off x="2993365" y="915836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7B60B7-8109-4D81-9A9B-DC2C985CC82B}"/>
              </a:ext>
            </a:extLst>
          </p:cNvPr>
          <p:cNvSpPr/>
          <p:nvPr/>
        </p:nvSpPr>
        <p:spPr>
          <a:xfrm>
            <a:off x="3482195" y="915837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80C9D0-CA83-4B89-8C8F-A2540AD3AFE7}"/>
              </a:ext>
            </a:extLst>
          </p:cNvPr>
          <p:cNvSpPr/>
          <p:nvPr/>
        </p:nvSpPr>
        <p:spPr>
          <a:xfrm>
            <a:off x="395664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F3C8821-F914-4BBD-8EFC-787FD5AAAAD5}"/>
              </a:ext>
            </a:extLst>
          </p:cNvPr>
          <p:cNvSpPr/>
          <p:nvPr/>
        </p:nvSpPr>
        <p:spPr>
          <a:xfrm>
            <a:off x="4445479" y="915838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3F656E2-5DF9-47D8-A7E0-E251C5C7846B}"/>
              </a:ext>
            </a:extLst>
          </p:cNvPr>
          <p:cNvSpPr/>
          <p:nvPr/>
        </p:nvSpPr>
        <p:spPr>
          <a:xfrm>
            <a:off x="2273599" y="2367053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LR</a:t>
            </a:r>
          </a:p>
          <a:p>
            <a:pPr algn="ctr"/>
            <a:r>
              <a:rPr lang="en-US">
                <a:latin typeface="Daytona"/>
              </a:rPr>
              <a:t>Parsing</a:t>
            </a:r>
          </a:p>
          <a:p>
            <a:pPr algn="ctr"/>
            <a:r>
              <a:rPr lang="en-US">
                <a:latin typeface="Daytona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A74E2C-3367-4DC9-B922-8658236FB499}"/>
              </a:ext>
            </a:extLst>
          </p:cNvPr>
          <p:cNvSpPr/>
          <p:nvPr/>
        </p:nvSpPr>
        <p:spPr>
          <a:xfrm>
            <a:off x="2272701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Action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DA60C4A-711D-4720-B932-53EF6EA825D8}"/>
              </a:ext>
            </a:extLst>
          </p:cNvPr>
          <p:cNvCxnSpPr/>
          <p:nvPr/>
        </p:nvCxnSpPr>
        <p:spPr>
          <a:xfrm>
            <a:off x="3306074" y="1458584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097601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67585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097602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="" xmlns:a16="http://schemas.microsoft.com/office/drawing/2014/main" id="{AFE75B52-1CE0-4385-9D5B-709DED8EA97B}"/>
              </a:ext>
            </a:extLst>
          </p:cNvPr>
          <p:cNvSpPr txBox="1"/>
          <p:nvPr/>
        </p:nvSpPr>
        <p:spPr>
          <a:xfrm>
            <a:off x="5208736" y="909907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="" xmlns:a16="http://schemas.microsoft.com/office/drawing/2014/main" id="{2D7B79E1-9F8D-4409-9E63-707E9BC275C2}"/>
              </a:ext>
            </a:extLst>
          </p:cNvPr>
          <p:cNvSpPr txBox="1"/>
          <p:nvPr/>
        </p:nvSpPr>
        <p:spPr>
          <a:xfrm>
            <a:off x="76018" y="223262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3B28C0C-1B0E-4EE7-A91D-9243BF9437A1}"/>
              </a:ext>
            </a:extLst>
          </p:cNvPr>
          <p:cNvSpPr/>
          <p:nvPr/>
        </p:nvSpPr>
        <p:spPr>
          <a:xfrm>
            <a:off x="3782323" y="4882191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Daytona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00830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00829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ECC5CD9-AB5B-4A81-AD70-852359AA41AC}"/>
              </a:ext>
            </a:extLst>
          </p:cNvPr>
          <p:cNvCxnSpPr/>
          <p:nvPr/>
        </p:nvCxnSpPr>
        <p:spPr>
          <a:xfrm>
            <a:off x="3065253" y="4452667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="" xmlns:a16="http://schemas.microsoft.com/office/drawing/2014/main" id="{E70FE667-2CBC-4D75-A243-1B5CD7E2298B}"/>
              </a:ext>
            </a:extLst>
          </p:cNvPr>
          <p:cNvSpPr txBox="1"/>
          <p:nvPr/>
        </p:nvSpPr>
        <p:spPr>
          <a:xfrm>
            <a:off x="6172018" y="2879603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19EA310-3225-4824-B515-D35483E4A751}"/>
              </a:ext>
            </a:extLst>
          </p:cNvPr>
          <p:cNvSpPr/>
          <p:nvPr/>
        </p:nvSpPr>
        <p:spPr>
          <a:xfrm>
            <a:off x="332656" y="545818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Daytona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885FC7B-A059-4131-9B29-FC4AC6BBA37F}"/>
              </a:ext>
            </a:extLst>
          </p:cNvPr>
          <p:cNvSpPr/>
          <p:nvPr/>
        </p:nvSpPr>
        <p:spPr>
          <a:xfrm>
            <a:off x="332655" y="495497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318B0CE-C657-4F0F-B0C2-457773AC7C0B}"/>
              </a:ext>
            </a:extLst>
          </p:cNvPr>
          <p:cNvSpPr/>
          <p:nvPr/>
        </p:nvSpPr>
        <p:spPr>
          <a:xfrm>
            <a:off x="332656" y="442301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0D4E3FF-3433-46C7-B632-A6465C201A4C}"/>
              </a:ext>
            </a:extLst>
          </p:cNvPr>
          <p:cNvSpPr/>
          <p:nvPr/>
        </p:nvSpPr>
        <p:spPr>
          <a:xfrm>
            <a:off x="332655" y="3948562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</a:t>
            </a:r>
            <a:r>
              <a:rPr lang="en-US" sz="1500" baseline="-25000">
                <a:latin typeface="Daytona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93BB930-001A-4FFE-B75B-4F0190810483}"/>
              </a:ext>
            </a:extLst>
          </p:cNvPr>
          <p:cNvSpPr/>
          <p:nvPr/>
        </p:nvSpPr>
        <p:spPr>
          <a:xfrm>
            <a:off x="332654" y="3445353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45BFCD9-3CCE-4F97-83C7-3AA9DC0BC6B9}"/>
              </a:ext>
            </a:extLst>
          </p:cNvPr>
          <p:cNvSpPr/>
          <p:nvPr/>
        </p:nvSpPr>
        <p:spPr>
          <a:xfrm>
            <a:off x="332655" y="2970901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latin typeface="Daytona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633623" y="3252847"/>
            <a:ext cx="4437260" cy="163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DCE6E2"/>
                </a:solidFill>
                <a:latin typeface="Daytona"/>
              </a:rPr>
              <a:t>The function Goto takes a state and grammar symbol as arguments and produce states</a:t>
            </a:r>
            <a:endParaRPr lang="en-US"/>
          </a:p>
        </p:txBody>
      </p:sp>
      <p:sp>
        <p:nvSpPr>
          <p:cNvPr id="31" name="TextBox 14">
            <a:extLst>
              <a:ext uri="{FF2B5EF4-FFF2-40B4-BE49-F238E27FC236}">
                <a16:creationId xmlns="" xmlns:a16="http://schemas.microsoft.com/office/drawing/2014/main" id="{AFC5ACD4-C0C5-4E27-A991-55C7A390D164}"/>
              </a:ext>
            </a:extLst>
          </p:cNvPr>
          <p:cNvSpPr txBox="1"/>
          <p:nvPr/>
        </p:nvSpPr>
        <p:spPr>
          <a:xfrm>
            <a:off x="5467527" y="4863678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latin typeface="Daytona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2211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13854022"/>
              </p:ext>
            </p:extLst>
          </p:nvPr>
        </p:nvGraphicFramePr>
        <p:xfrm>
          <a:off x="558231" y="1458850"/>
          <a:ext cx="11029926" cy="1778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9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1312606"/>
              </p:ext>
            </p:extLst>
          </p:nvPr>
        </p:nvGraphicFramePr>
        <p:xfrm>
          <a:off x="558231" y="1458850"/>
          <a:ext cx="11029926" cy="21488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051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05018285"/>
              </p:ext>
            </p:extLst>
          </p:nvPr>
        </p:nvGraphicFramePr>
        <p:xfrm>
          <a:off x="558231" y="1458850"/>
          <a:ext cx="11029926" cy="2519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03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5044946"/>
              </p:ext>
            </p:extLst>
          </p:nvPr>
        </p:nvGraphicFramePr>
        <p:xfrm>
          <a:off x="558231" y="1458850"/>
          <a:ext cx="11029926" cy="30378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50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29782319"/>
              </p:ext>
            </p:extLst>
          </p:nvPr>
        </p:nvGraphicFramePr>
        <p:xfrm>
          <a:off x="558231" y="1458850"/>
          <a:ext cx="11029926" cy="3555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269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79182062"/>
              </p:ext>
            </p:extLst>
          </p:nvPr>
        </p:nvGraphicFramePr>
        <p:xfrm>
          <a:off x="558231" y="1458850"/>
          <a:ext cx="11029926" cy="38774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612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3349834"/>
              </p:ext>
            </p:extLst>
          </p:nvPr>
        </p:nvGraphicFramePr>
        <p:xfrm>
          <a:off x="558231" y="1458850"/>
          <a:ext cx="11029926" cy="43260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469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5996854"/>
              </p:ext>
            </p:extLst>
          </p:nvPr>
        </p:nvGraphicFramePr>
        <p:xfrm>
          <a:off x="558231" y="1458850"/>
          <a:ext cx="11029926" cy="477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 dirty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85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265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4" y="613901"/>
            <a:ext cx="6510831" cy="69578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34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34274388"/>
              </p:ext>
            </p:extLst>
          </p:nvPr>
        </p:nvGraphicFramePr>
        <p:xfrm>
          <a:off x="558231" y="1458850"/>
          <a:ext cx="11029926" cy="52928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91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224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16793"/>
              </p:ext>
            </p:extLst>
          </p:nvPr>
        </p:nvGraphicFramePr>
        <p:xfrm>
          <a:off x="567091" y="643687"/>
          <a:ext cx="11029926" cy="58109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2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9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07440-464A-4D9F-86A2-454DD500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Daytona"/>
              </a:rPr>
              <a:t>Construction Of SLR Parsing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7830087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9311308"/>
              </p:ext>
            </p:extLst>
          </p:nvPr>
        </p:nvGraphicFramePr>
        <p:xfrm>
          <a:off x="593672" y="546222"/>
          <a:ext cx="11029926" cy="632915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23975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'9', '6', '1'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66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8580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12B60-0682-45D9-9CA8-CE7D7138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50" y="99994"/>
            <a:ext cx="6510831" cy="350226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2000" cap="none">
                <a:solidFill>
                  <a:schemeClr val="accent2"/>
                </a:solidFill>
                <a:latin typeface="Daytona"/>
              </a:rPr>
              <a:t>SLR Parsing Algorithm</a:t>
            </a:r>
            <a:endParaRPr lang="en-US" sz="2000" cap="none">
              <a:solidFill>
                <a:schemeClr val="accent2"/>
              </a:solidFill>
              <a:latin typeface="Daytona"/>
              <a:ea typeface="+mj-lt"/>
              <a:cs typeface="+mj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6">
            <a:extLst>
              <a:ext uri="{FF2B5EF4-FFF2-40B4-BE49-F238E27FC236}">
                <a16:creationId xmlns="" xmlns:a16="http://schemas.microsoft.com/office/drawing/2014/main" id="{39583E6B-A0A0-4EED-8759-1B89E139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8303560"/>
              </p:ext>
            </p:extLst>
          </p:nvPr>
        </p:nvGraphicFramePr>
        <p:xfrm>
          <a:off x="646835" y="103199"/>
          <a:ext cx="11029926" cy="67777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0463">
                  <a:extLst>
                    <a:ext uri="{9D8B030D-6E8A-4147-A177-3AD203B41FA5}">
                      <a16:colId xmlns="" xmlns:a16="http://schemas.microsoft.com/office/drawing/2014/main" val="4065046351"/>
                    </a:ext>
                  </a:extLst>
                </a:gridCol>
                <a:gridCol w="1189463">
                  <a:extLst>
                    <a:ext uri="{9D8B030D-6E8A-4147-A177-3AD203B41FA5}">
                      <a16:colId xmlns="" xmlns:a16="http://schemas.microsoft.com/office/drawing/2014/main" val="2339912885"/>
                    </a:ext>
                  </a:extLst>
                </a:gridCol>
                <a:gridCol w="2174487">
                  <a:extLst>
                    <a:ext uri="{9D8B030D-6E8A-4147-A177-3AD203B41FA5}">
                      <a16:colId xmlns="" xmlns:a16="http://schemas.microsoft.com/office/drawing/2014/main" val="3779705108"/>
                    </a:ext>
                  </a:extLst>
                </a:gridCol>
                <a:gridCol w="3889526">
                  <a:extLst>
                    <a:ext uri="{9D8B030D-6E8A-4147-A177-3AD203B41FA5}">
                      <a16:colId xmlns="" xmlns:a16="http://schemas.microsoft.com/office/drawing/2014/main" val="276067005"/>
                    </a:ext>
                  </a:extLst>
                </a:gridCol>
                <a:gridCol w="2205987">
                  <a:extLst>
                    <a:ext uri="{9D8B030D-6E8A-4147-A177-3AD203B41FA5}">
                      <a16:colId xmlns="" xmlns:a16="http://schemas.microsoft.com/office/drawing/2014/main" val="1359938877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Daytona"/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Daytona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Daytona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81591587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* id + id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2078775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 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(0,F)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</a:t>
                      </a: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5292781"/>
                  </a:ext>
                </a:extLst>
              </a:tr>
              <a:tr h="45708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(0,T)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→ F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287324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0143048"/>
                  </a:ext>
                </a:extLst>
              </a:tr>
              <a:tr h="32165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u="none" strike="noStrike" noProof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588228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(7,F)</a:t>
                      </a:r>
                      <a:endParaRPr lang="en-US" sz="1400" b="0" i="0" u="none" strike="noStrike" noProof="0">
                        <a:latin typeface="Dayto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Gill Sans MT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239254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0 2 7 10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 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'10','7','2' and check GOTO (0,T)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 * F</a:t>
                      </a:r>
                      <a:endParaRPr lang="en-US" sz="14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1777626"/>
                  </a:ext>
                </a:extLst>
              </a:tr>
              <a:tr h="4486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'2'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6081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243963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857709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'5' and check GOTO (6,F)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F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913804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'3' and check GOTO (6,T)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T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F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23975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0 1 6 9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Reduce by 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Pop '9', '6', '1' and check GOTO (0,E)</a:t>
                      </a:r>
                      <a:endParaRPr lang="en-US" sz="14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 </a:t>
                      </a:r>
                      <a:r>
                        <a:rPr lang="en-US" sz="1400" b="0" i="0" u="none" strike="noStrike" noProof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Daytona"/>
                        </a:rPr>
                        <a:t>→</a:t>
                      </a: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 E + T</a:t>
                      </a:r>
                      <a:endParaRPr lang="en-US" sz="14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4663766"/>
                  </a:ext>
                </a:extLst>
              </a:tr>
              <a:tr h="4486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Daytona"/>
                        </a:rPr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Dayto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732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212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FBC8B-891D-4DE6-B7E5-3DA10BA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69" y="6169232"/>
            <a:ext cx="6999989" cy="55236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Model of SLR Parser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C386CA-C65F-4E40-8696-CC87D6ECE6DD}"/>
              </a:ext>
            </a:extLst>
          </p:cNvPr>
          <p:cNvSpPr/>
          <p:nvPr/>
        </p:nvSpPr>
        <p:spPr>
          <a:xfrm>
            <a:off x="2030083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BFEAD7-D751-4A4B-9F50-4A7543E21518}"/>
              </a:ext>
            </a:extLst>
          </p:cNvPr>
          <p:cNvSpPr/>
          <p:nvPr/>
        </p:nvSpPr>
        <p:spPr>
          <a:xfrm>
            <a:off x="2518913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092B682-A1BA-47FD-A768-BDACB94395EA}"/>
              </a:ext>
            </a:extLst>
          </p:cNvPr>
          <p:cNvSpPr/>
          <p:nvPr/>
        </p:nvSpPr>
        <p:spPr>
          <a:xfrm>
            <a:off x="2993365" y="931829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7B60B7-8109-4D81-9A9B-DC2C985CC82B}"/>
              </a:ext>
            </a:extLst>
          </p:cNvPr>
          <p:cNvSpPr/>
          <p:nvPr/>
        </p:nvSpPr>
        <p:spPr>
          <a:xfrm>
            <a:off x="3482195" y="931830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80C9D0-CA83-4B89-8C8F-A2540AD3AFE7}"/>
              </a:ext>
            </a:extLst>
          </p:cNvPr>
          <p:cNvSpPr/>
          <p:nvPr/>
        </p:nvSpPr>
        <p:spPr>
          <a:xfrm>
            <a:off x="3956649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F3C8821-F914-4BBD-8EFC-787FD5AAAAD5}"/>
              </a:ext>
            </a:extLst>
          </p:cNvPr>
          <p:cNvSpPr/>
          <p:nvPr/>
        </p:nvSpPr>
        <p:spPr>
          <a:xfrm>
            <a:off x="4445479" y="931831"/>
            <a:ext cx="488830" cy="4744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$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3F656E2-5DF9-47D8-A7E0-E251C5C7846B}"/>
              </a:ext>
            </a:extLst>
          </p:cNvPr>
          <p:cNvSpPr/>
          <p:nvPr/>
        </p:nvSpPr>
        <p:spPr>
          <a:xfrm>
            <a:off x="2273599" y="2383046"/>
            <a:ext cx="2774828" cy="14089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LR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A74E2C-3367-4DC9-B922-8658236FB499}"/>
              </a:ext>
            </a:extLst>
          </p:cNvPr>
          <p:cNvSpPr/>
          <p:nvPr/>
        </p:nvSpPr>
        <p:spPr>
          <a:xfrm>
            <a:off x="2272701" y="4898184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DA60C4A-711D-4720-B932-53EF6EA825D8}"/>
              </a:ext>
            </a:extLst>
          </p:cNvPr>
          <p:cNvCxnSpPr/>
          <p:nvPr/>
        </p:nvCxnSpPr>
        <p:spPr>
          <a:xfrm>
            <a:off x="3306074" y="1474577"/>
            <a:ext cx="23003" cy="90002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78AC19-791A-4B91-B9EF-FA8C7B125529}"/>
              </a:ext>
            </a:extLst>
          </p:cNvPr>
          <p:cNvCxnSpPr>
            <a:cxnSpLocks/>
          </p:cNvCxnSpPr>
          <p:nvPr/>
        </p:nvCxnSpPr>
        <p:spPr>
          <a:xfrm>
            <a:off x="1063207" y="3113594"/>
            <a:ext cx="1201943" cy="8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E02940D-ADB3-422F-AF7A-96914D2F42CF}"/>
              </a:ext>
            </a:extLst>
          </p:cNvPr>
          <p:cNvCxnSpPr>
            <a:cxnSpLocks/>
          </p:cNvCxnSpPr>
          <p:nvPr/>
        </p:nvCxnSpPr>
        <p:spPr>
          <a:xfrm flipH="1" flipV="1">
            <a:off x="3702888" y="3783578"/>
            <a:ext cx="34506" cy="7389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D7D577-23B3-48D1-ADF2-DF9FDBD4CFA6}"/>
              </a:ext>
            </a:extLst>
          </p:cNvPr>
          <p:cNvCxnSpPr>
            <a:cxnSpLocks/>
          </p:cNvCxnSpPr>
          <p:nvPr/>
        </p:nvCxnSpPr>
        <p:spPr>
          <a:xfrm flipH="1">
            <a:off x="5054359" y="3113595"/>
            <a:ext cx="954657" cy="862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="" xmlns:a16="http://schemas.microsoft.com/office/drawing/2014/main" id="{AFE75B52-1CE0-4385-9D5B-709DED8EA97B}"/>
              </a:ext>
            </a:extLst>
          </p:cNvPr>
          <p:cNvSpPr txBox="1"/>
          <p:nvPr/>
        </p:nvSpPr>
        <p:spPr>
          <a:xfrm>
            <a:off x="5208736" y="925900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Input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="" xmlns:a16="http://schemas.microsoft.com/office/drawing/2014/main" id="{2D7B79E1-9F8D-4409-9E63-707E9BC275C2}"/>
              </a:ext>
            </a:extLst>
          </p:cNvPr>
          <p:cNvSpPr txBox="1"/>
          <p:nvPr/>
        </p:nvSpPr>
        <p:spPr>
          <a:xfrm>
            <a:off x="76018" y="2248616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3B28C0C-1B0E-4EE7-A91D-9243BF9437A1}"/>
              </a:ext>
            </a:extLst>
          </p:cNvPr>
          <p:cNvSpPr/>
          <p:nvPr/>
        </p:nvSpPr>
        <p:spPr>
          <a:xfrm>
            <a:off x="3782323" y="4898184"/>
            <a:ext cx="1495244" cy="675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CBEA5BC-9234-4770-A098-48615FBB8523}"/>
              </a:ext>
            </a:extLst>
          </p:cNvPr>
          <p:cNvCxnSpPr>
            <a:cxnSpLocks/>
          </p:cNvCxnSpPr>
          <p:nvPr/>
        </p:nvCxnSpPr>
        <p:spPr>
          <a:xfrm flipH="1" flipV="1">
            <a:off x="3070284" y="4516823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911DF85-7E8B-4515-ACA0-5046B3D707AB}"/>
              </a:ext>
            </a:extLst>
          </p:cNvPr>
          <p:cNvCxnSpPr>
            <a:cxnSpLocks/>
          </p:cNvCxnSpPr>
          <p:nvPr/>
        </p:nvCxnSpPr>
        <p:spPr>
          <a:xfrm flipH="1" flipV="1">
            <a:off x="4522397" y="4516822"/>
            <a:ext cx="20129" cy="3795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ECC5CD9-AB5B-4A81-AD70-852359AA41AC}"/>
              </a:ext>
            </a:extLst>
          </p:cNvPr>
          <p:cNvCxnSpPr/>
          <p:nvPr/>
        </p:nvCxnSpPr>
        <p:spPr>
          <a:xfrm>
            <a:off x="3065253" y="4468660"/>
            <a:ext cx="1480867" cy="2875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14">
            <a:extLst>
              <a:ext uri="{FF2B5EF4-FFF2-40B4-BE49-F238E27FC236}">
                <a16:creationId xmlns="" xmlns:a16="http://schemas.microsoft.com/office/drawing/2014/main" id="{E70FE667-2CBC-4D75-A243-1B5CD7E2298B}"/>
              </a:ext>
            </a:extLst>
          </p:cNvPr>
          <p:cNvSpPr txBox="1"/>
          <p:nvPr/>
        </p:nvSpPr>
        <p:spPr>
          <a:xfrm>
            <a:off x="6172018" y="2895596"/>
            <a:ext cx="107542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19EA310-3225-4824-B515-D35483E4A751}"/>
              </a:ext>
            </a:extLst>
          </p:cNvPr>
          <p:cNvSpPr/>
          <p:nvPr/>
        </p:nvSpPr>
        <p:spPr>
          <a:xfrm>
            <a:off x="332656" y="5474177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885FC7B-A059-4131-9B29-FC4AC6BBA37F}"/>
              </a:ext>
            </a:extLst>
          </p:cNvPr>
          <p:cNvSpPr/>
          <p:nvPr/>
        </p:nvSpPr>
        <p:spPr>
          <a:xfrm>
            <a:off x="332655" y="4970969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…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318B0CE-C657-4F0F-B0C2-457773AC7C0B}"/>
              </a:ext>
            </a:extLst>
          </p:cNvPr>
          <p:cNvSpPr/>
          <p:nvPr/>
        </p:nvSpPr>
        <p:spPr>
          <a:xfrm>
            <a:off x="332656" y="4439007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X</a:t>
            </a:r>
            <a:r>
              <a:rPr lang="en-US" sz="1500" b="1" baseline="-2500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0D4E3FF-3433-46C7-B632-A6465C201A4C}"/>
              </a:ext>
            </a:extLst>
          </p:cNvPr>
          <p:cNvSpPr/>
          <p:nvPr/>
        </p:nvSpPr>
        <p:spPr>
          <a:xfrm>
            <a:off x="332655" y="3964555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en-US" sz="1500" b="1" baseline="-2500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m-1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93BB930-001A-4FFE-B75B-4F0190810483}"/>
              </a:ext>
            </a:extLst>
          </p:cNvPr>
          <p:cNvSpPr/>
          <p:nvPr/>
        </p:nvSpPr>
        <p:spPr>
          <a:xfrm>
            <a:off x="332654" y="3461346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Xm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45BFCD9-3CCE-4F97-83C7-3AA9DC0BC6B9}"/>
              </a:ext>
            </a:extLst>
          </p:cNvPr>
          <p:cNvSpPr/>
          <p:nvPr/>
        </p:nvSpPr>
        <p:spPr>
          <a:xfrm>
            <a:off x="332655" y="2986894"/>
            <a:ext cx="632603" cy="4744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Sm 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0C622B16-4848-4C6C-8A88-3F0B48BC7841}"/>
              </a:ext>
            </a:extLst>
          </p:cNvPr>
          <p:cNvSpPr txBox="1">
            <a:spLocks/>
          </p:cNvSpPr>
          <p:nvPr/>
        </p:nvSpPr>
        <p:spPr>
          <a:xfrm>
            <a:off x="7308154" y="693644"/>
            <a:ext cx="4045646" cy="4012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On Stack: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Each Xi – Grammar Symbol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        Si – State </a:t>
            </a:r>
          </a:p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 Table consists of two parts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1. Action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="" xmlns:a16="http://schemas.microsoft.com/office/drawing/2014/main" id="{18DA3C13-1719-4048-9FD1-68FFE3D68715}"/>
              </a:ext>
            </a:extLst>
          </p:cNvPr>
          <p:cNvSpPr txBox="1"/>
          <p:nvPr/>
        </p:nvSpPr>
        <p:spPr>
          <a:xfrm>
            <a:off x="5467527" y="4879671"/>
            <a:ext cx="107542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Parsing 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4783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9B6B47BF-F3D0-4678-9B20-DA45E1BCA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BF1D6-435A-4581-90E4-465DC93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none">
                <a:solidFill>
                  <a:schemeClr val="accent2"/>
                </a:solidFill>
                <a:latin typeface="Daytona"/>
              </a:rPr>
              <a:t>Central Idea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19334917-3673-4EF2-BA7C-CC83AEEEA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E1589AE1-C0FC-4B66-9C0D-9EB92F40F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E06221-E3DC-4350-93CF-B71FD94E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5269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Daytona"/>
              </a:rPr>
              <a:t>To construct a DFA from the given grammar to recognize viable prefixes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88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</TotalTime>
  <Words>3754</Words>
  <Application>Microsoft Office PowerPoint</Application>
  <PresentationFormat>Custom</PresentationFormat>
  <Paragraphs>2573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Dividend</vt:lpstr>
      <vt:lpstr>SYNTAX ANALYSIS</vt:lpstr>
      <vt:lpstr>Introduction To LR Parser</vt:lpstr>
      <vt:lpstr>Why LR Parser??</vt:lpstr>
      <vt:lpstr>Why LR Parser??</vt:lpstr>
      <vt:lpstr>Model of SLR Parser</vt:lpstr>
      <vt:lpstr>Model of SLR Parser</vt:lpstr>
      <vt:lpstr>Model of SLR Parser</vt:lpstr>
      <vt:lpstr>Construction Of SLR Parsing Table</vt:lpstr>
      <vt:lpstr>Central Idea</vt:lpstr>
      <vt:lpstr>Construction of LR(0) Items</vt:lpstr>
      <vt:lpstr>Augmented Grammar</vt:lpstr>
      <vt:lpstr>Closure Operation</vt:lpstr>
      <vt:lpstr>Closure Operation</vt:lpstr>
      <vt:lpstr>GOTO Operation</vt:lpstr>
      <vt:lpstr>Construction of LR ( 0 ) Automaton</vt:lpstr>
      <vt:lpstr>Grammar  E' → E E → E + T | T T → T * F | F F → ( E ) | id  </vt:lpstr>
      <vt:lpstr>Grammar E' → E E → E + T | T T → T * F | F F → ( E ) | id</vt:lpstr>
      <vt:lpstr>Grammar E' → E E → E + T | T T → T * F | F F → ( E ) | id</vt:lpstr>
      <vt:lpstr>Grammar E' → E E → E + T | T T → T * F | F F → ( E ) | id</vt:lpstr>
      <vt:lpstr>Slide 20</vt:lpstr>
      <vt:lpstr>Grammar E' → E E → E + T | T T → T * F | F F → ( E ) | id</vt:lpstr>
      <vt:lpstr>Slide 22</vt:lpstr>
      <vt:lpstr>Grammar E' → E E → E + T | T T → T * F | F F → ( E ) | id</vt:lpstr>
      <vt:lpstr>Slide 24</vt:lpstr>
      <vt:lpstr>Grammar E' → E E → E + T | T T → T * F | F F → ( E ) | id</vt:lpstr>
      <vt:lpstr>Slide 26</vt:lpstr>
      <vt:lpstr>Grammar E' → E E → E + T | T T → T * F | F F → ( E ) | id</vt:lpstr>
      <vt:lpstr>Grammar E' → E E → E + T | T T → T * F | F F → ( E ) | id</vt:lpstr>
      <vt:lpstr>Slide 29</vt:lpstr>
      <vt:lpstr>Grammar E' → E E → E + T | T T → T * F | F F → ( E ) | id</vt:lpstr>
      <vt:lpstr>Slide 31</vt:lpstr>
      <vt:lpstr>Grammar E' → E E → E + T | T T → T * F | F F → ( E ) | id</vt:lpstr>
      <vt:lpstr>Grammar E' → E E → E + T | T T → T * F | F F → ( E ) | id</vt:lpstr>
      <vt:lpstr>Slide 34</vt:lpstr>
      <vt:lpstr>Grammar E' → E E → E + T | T T → T * F | F F → ( E ) | id</vt:lpstr>
      <vt:lpstr>Slide 36</vt:lpstr>
      <vt:lpstr>Grammar E' → E E → E + T | T T → T * F | F F → ( E ) | id</vt:lpstr>
      <vt:lpstr>Slide 38</vt:lpstr>
      <vt:lpstr>Grammar E' → E E → E + T | T T → T * F | F F → ( E ) | id</vt:lpstr>
      <vt:lpstr>Slide 40</vt:lpstr>
      <vt:lpstr>Grammar E' → E E → E + T | T T → T * F | F F → ( E ) | id</vt:lpstr>
      <vt:lpstr>Grammar E' → E E → E + T | T T → T * F | F F → ( E ) | id</vt:lpstr>
      <vt:lpstr>Slide 43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Slide 60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Construction of SLR Parsing Table 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SLR Parsing Algorithm</vt:lpstr>
      <vt:lpstr>Model of SLR 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39</cp:revision>
  <dcterms:created xsi:type="dcterms:W3CDTF">2021-03-04T03:05:48Z</dcterms:created>
  <dcterms:modified xsi:type="dcterms:W3CDTF">2023-02-16T04:48:04Z</dcterms:modified>
</cp:coreProperties>
</file>