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3" r:id="rId1"/>
  </p:sldMasterIdLst>
  <p:notesMasterIdLst>
    <p:notesMasterId r:id="rId37"/>
  </p:notesMasterIdLst>
  <p:sldIdLst>
    <p:sldId id="256" r:id="rId2"/>
    <p:sldId id="280" r:id="rId3"/>
    <p:sldId id="258" r:id="rId4"/>
    <p:sldId id="259" r:id="rId5"/>
    <p:sldId id="261" r:id="rId6"/>
    <p:sldId id="265" r:id="rId7"/>
    <p:sldId id="262" r:id="rId8"/>
    <p:sldId id="263" r:id="rId9"/>
    <p:sldId id="266" r:id="rId10"/>
    <p:sldId id="267" r:id="rId11"/>
    <p:sldId id="264" r:id="rId12"/>
    <p:sldId id="300" r:id="rId13"/>
    <p:sldId id="301" r:id="rId14"/>
    <p:sldId id="302" r:id="rId15"/>
    <p:sldId id="303" r:id="rId16"/>
    <p:sldId id="304" r:id="rId17"/>
    <p:sldId id="268" r:id="rId18"/>
    <p:sldId id="269" r:id="rId19"/>
    <p:sldId id="270" r:id="rId20"/>
    <p:sldId id="271" r:id="rId21"/>
    <p:sldId id="281" r:id="rId22"/>
    <p:sldId id="298" r:id="rId23"/>
    <p:sldId id="287" r:id="rId24"/>
    <p:sldId id="284" r:id="rId25"/>
    <p:sldId id="285" r:id="rId26"/>
    <p:sldId id="289" r:id="rId27"/>
    <p:sldId id="260" r:id="rId28"/>
    <p:sldId id="290" r:id="rId29"/>
    <p:sldId id="291" r:id="rId30"/>
    <p:sldId id="299" r:id="rId31"/>
    <p:sldId id="292" r:id="rId32"/>
    <p:sldId id="293" r:id="rId33"/>
    <p:sldId id="294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60" d="100"/>
          <a:sy n="60" d="100"/>
        </p:scale>
        <p:origin x="-900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0446B-02D3-45ED-9CBE-5AB7E9A8557E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F7516-2505-42C0-9B8F-4921FAEB6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AD42-60F8-4E53-B2E9-C5D68C363527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091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2086-A5D7-4F27-BB51-8ACE4AD5191A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766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8346-4B8E-4C6E-B84D-B75774F4AEF1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1179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EE07-F335-42BC-B148-6AFCFC710E0A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3550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D764-050D-4365-AE07-4F4AD5A44DEF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3035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ECD6-6365-41FE-8924-D141D42356F6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394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6B3-0C9D-4912-8EFA-E60685D08CD0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4498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D517-164B-46B7-94CA-C1FC3E470F67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725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2EE-2002-4352-9843-5239C74B1F16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32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BD5E-7696-4806-AE08-01422372FBB2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617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A400-732F-4C38-82F6-C911A18622BB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631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3CD5-E0A7-4BF4-8C2F-947FD271AC58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385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B81A-61AB-4D5F-89FC-A37CD3FCF2A1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351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646A-59E3-40A9-8500-ECA3FF462982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88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B205-9E03-498F-B4D0-FB4B26FF2131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288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E28F-3E08-4C20-A4DE-E5541117FA69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26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AA49F-12C9-4023-818F-39ACF5B4340F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284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779" y="372374"/>
            <a:ext cx="8915399" cy="2262781"/>
          </a:xfrm>
        </p:spPr>
        <p:txBody>
          <a:bodyPr/>
          <a:lstStyle/>
          <a:p>
            <a:pPr algn="ctr"/>
            <a:r>
              <a:rPr lang="en-US" cap="all" dirty="0">
                <a:ea typeface="+mj-lt"/>
                <a:cs typeface="+mj-lt"/>
              </a:rPr>
              <a:t>Module-4 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496" y="2203832"/>
            <a:ext cx="9159814" cy="3297264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dirty="0">
                <a:ea typeface="+mn-lt"/>
                <a:cs typeface="+mn-lt"/>
              </a:rPr>
              <a:t>Loaders and Linkers </a:t>
            </a:r>
            <a:endParaRPr lang="en-US" sz="4800" b="1"/>
          </a:p>
        </p:txBody>
      </p:sp>
    </p:spTree>
    <p:extLst>
      <p:ext uri="{BB962C8B-B14F-4D97-AF65-F5344CB8AC3E}">
        <p14:creationId xmlns="" xmlns:p14="http://schemas.microsoft.com/office/powerpoint/2010/main" val="36226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6" y="5884"/>
            <a:ext cx="10018743" cy="1280890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4. Absolute Loader</a:t>
            </a:r>
            <a:endParaRPr lang="en-IN" dirty="0">
              <a:ea typeface="+mj-lt"/>
              <a:cs typeface="+mj-lt"/>
            </a:endParaRPr>
          </a:p>
          <a:p>
            <a:endParaRPr lang="en-IN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95" y="782129"/>
            <a:ext cx="11143888" cy="5862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800" b="1" dirty="0">
                <a:ea typeface="+mn-lt"/>
                <a:cs typeface="+mn-lt"/>
              </a:rPr>
              <a:t>       Disadvantages:</a:t>
            </a: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Programmer’s duty is to perform all linking activity and inter-segment addresses 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Programmer must know memory management 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Programmer need to update changes in starting address of modules if any modification is in source program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63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6" y="207167"/>
            <a:ext cx="10018743" cy="1280890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4. Absolute Loader</a:t>
            </a:r>
            <a:endParaRPr lang="en-IN" dirty="0">
              <a:ea typeface="+mj-lt"/>
              <a:cs typeface="+mj-l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="" xmlns:a16="http://schemas.microsoft.com/office/drawing/2014/main" id="{081E3C8B-DD9C-4EF7-A7B1-CB52D9C75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691" y="1404025"/>
            <a:ext cx="9913008" cy="49636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14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058" y="504648"/>
            <a:ext cx="10018743" cy="1280890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Design of an Absolute Loader</a:t>
            </a:r>
            <a:endParaRPr lang="en-US" dirty="0"/>
          </a:p>
          <a:p>
            <a:endParaRPr lang="en-IN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67" y="1939636"/>
            <a:ext cx="11583033" cy="44693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b="1" dirty="0">
                <a:ea typeface="+mn-lt"/>
                <a:cs typeface="+mn-lt"/>
              </a:rPr>
              <a:t>       </a:t>
            </a:r>
            <a:r>
              <a:rPr lang="en-IN" sz="2400" dirty="0">
                <a:ea typeface="+mn-lt"/>
                <a:cs typeface="+mn-lt"/>
              </a:rPr>
              <a:t>With an absolute loading scheme, the programmer and the assembler perform the tasks of allocation, relocation, and linking. 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Therefore, it is only necessary for the loader to read cards of the object deck and move the text on the cards into the absolute locations specified by the assembler. </a:t>
            </a: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There are two types of information that the object deck must communicate from the assembler to the loader.:</a:t>
            </a:r>
          </a:p>
          <a:p>
            <a:pPr lvl="1"/>
            <a:r>
              <a:rPr lang="en-IN" sz="2200" dirty="0">
                <a:ea typeface="+mn-lt"/>
                <a:cs typeface="+mn-lt"/>
              </a:rPr>
              <a:t>First, it must convey the </a:t>
            </a:r>
            <a:r>
              <a:rPr lang="en-IN" sz="2200" i="1" dirty="0">
                <a:ea typeface="+mn-lt"/>
                <a:cs typeface="+mn-lt"/>
              </a:rPr>
              <a:t>machine instructions</a:t>
            </a:r>
            <a:r>
              <a:rPr lang="en-IN" sz="2200" dirty="0">
                <a:ea typeface="+mn-lt"/>
                <a:cs typeface="+mn-lt"/>
              </a:rPr>
              <a:t> that the assembler has created along with the assigned core locations. </a:t>
            </a:r>
          </a:p>
          <a:p>
            <a:pPr lvl="1"/>
            <a:r>
              <a:rPr lang="en-IN" sz="2200" dirty="0">
                <a:ea typeface="+mn-lt"/>
                <a:cs typeface="+mn-lt"/>
              </a:rPr>
              <a:t>Second, it must convey the</a:t>
            </a:r>
            <a:r>
              <a:rPr lang="en-IN" sz="2200" i="1" dirty="0">
                <a:ea typeface="+mn-lt"/>
                <a:cs typeface="+mn-lt"/>
              </a:rPr>
              <a:t> entry point</a:t>
            </a:r>
            <a:r>
              <a:rPr lang="en-IN" sz="2200" dirty="0">
                <a:ea typeface="+mn-lt"/>
                <a:cs typeface="+mn-lt"/>
              </a:rPr>
              <a:t> of the program, which is where the loader is to transfer control when all instructions arc loaded. 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25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646" y="265625"/>
            <a:ext cx="10018743" cy="981974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Design of an Absolute Loader</a:t>
            </a:r>
            <a:endParaRPr lang="en-US" dirty="0"/>
          </a:p>
          <a:p>
            <a:endParaRPr lang="en-IN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80" y="1551708"/>
            <a:ext cx="12137215" cy="463555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u="sng" dirty="0" smtClean="0">
                <a:ea typeface="+mn-lt"/>
                <a:cs typeface="+mn-lt"/>
              </a:rPr>
              <a:t>Card </a:t>
            </a:r>
            <a:r>
              <a:rPr lang="en-IN" sz="2800" u="sng" dirty="0">
                <a:ea typeface="+mn-lt"/>
                <a:cs typeface="+mn-lt"/>
              </a:rPr>
              <a:t>Formats for an Absolute Loader: </a:t>
            </a:r>
            <a:endParaRPr lang="en-US" sz="2400" u="sng" dirty="0">
              <a:ea typeface="+mn-lt"/>
              <a:cs typeface="+mn-lt"/>
            </a:endParaRPr>
          </a:p>
          <a:p>
            <a:r>
              <a:rPr lang="en-IN" sz="2400" b="1" dirty="0">
                <a:ea typeface="+mn-lt"/>
                <a:cs typeface="+mn-lt"/>
              </a:rPr>
              <a:t>Text Cards </a:t>
            </a:r>
            <a:endParaRPr lang="en-IN" sz="2400" b="1" dirty="0" smtClean="0">
              <a:ea typeface="+mn-lt"/>
              <a:cs typeface="+mn-lt"/>
            </a:endParaRPr>
          </a:p>
          <a:p>
            <a:pPr>
              <a:buNone/>
            </a:pPr>
            <a:r>
              <a:rPr lang="en-IN" sz="2400" b="1" dirty="0" smtClean="0">
                <a:ea typeface="+mn-lt"/>
                <a:cs typeface="+mn-lt"/>
              </a:rPr>
              <a:t>(</a:t>
            </a:r>
            <a:r>
              <a:rPr lang="en-IN" sz="2400" b="1" dirty="0">
                <a:ea typeface="+mn-lt"/>
                <a:cs typeface="+mn-lt"/>
              </a:rPr>
              <a:t>for instructions and data)</a:t>
            </a:r>
            <a:r>
              <a:rPr lang="en-IN" sz="2400" dirty="0">
                <a:ea typeface="+mn-lt"/>
                <a:cs typeface="+mn-lt"/>
              </a:rPr>
              <a:t> </a:t>
            </a:r>
            <a:endParaRPr lang="en-IN" dirty="0">
              <a:ea typeface="+mn-lt"/>
              <a:cs typeface="+mn-lt"/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ea typeface="+mn-lt"/>
                <a:cs typeface="+mn-lt"/>
              </a:rPr>
              <a:t>Transfer Cards </a:t>
            </a:r>
            <a:endParaRPr lang="en-IN" sz="2400" b="1" dirty="0" smtClean="0">
              <a:ea typeface="+mn-lt"/>
              <a:cs typeface="+mn-lt"/>
            </a:endParaRPr>
          </a:p>
          <a:p>
            <a:pPr>
              <a:buNone/>
            </a:pPr>
            <a:r>
              <a:rPr lang="en-IN" sz="2400" b="1" dirty="0" smtClean="0">
                <a:ea typeface="+mn-lt"/>
                <a:cs typeface="+mn-lt"/>
              </a:rPr>
              <a:t>(</a:t>
            </a:r>
            <a:r>
              <a:rPr lang="en-IN" sz="2400" b="1" dirty="0">
                <a:ea typeface="+mn-lt"/>
                <a:cs typeface="+mn-lt"/>
              </a:rPr>
              <a:t>to hold entry point to program)</a:t>
            </a:r>
            <a:r>
              <a:rPr lang="en-IN" sz="2400" dirty="0">
                <a:ea typeface="+mn-lt"/>
                <a:cs typeface="+mn-lt"/>
              </a:rPr>
              <a:t> </a:t>
            </a:r>
          </a:p>
          <a:p>
            <a:endParaRPr lang="en-IN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7E77AFB-0EA8-4570-8E17-7FE1BAD2D28D}"/>
              </a:ext>
            </a:extLst>
          </p:cNvPr>
          <p:cNvGraphicFramePr>
            <a:graphicFrameLocks noGrp="1"/>
          </p:cNvGraphicFramePr>
          <p:nvPr/>
        </p:nvGraphicFramePr>
        <p:xfrm>
          <a:off x="5861255" y="1922383"/>
          <a:ext cx="5984381" cy="2257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058">
                  <a:extLst>
                    <a:ext uri="{9D8B030D-6E8A-4147-A177-3AD203B41FA5}">
                      <a16:colId xmlns:a16="http://schemas.microsoft.com/office/drawing/2014/main" xmlns="" val="878272758"/>
                    </a:ext>
                  </a:extLst>
                </a:gridCol>
                <a:gridCol w="4859323">
                  <a:extLst>
                    <a:ext uri="{9D8B030D-6E8A-4147-A177-3AD203B41FA5}">
                      <a16:colId xmlns:a16="http://schemas.microsoft.com/office/drawing/2014/main" xmlns="" val="2235355067"/>
                    </a:ext>
                  </a:extLst>
                </a:gridCol>
              </a:tblGrid>
              <a:tr h="501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Card Column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Contents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07923896"/>
                  </a:ext>
                </a:extLst>
              </a:tr>
              <a:tr h="2508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Card type = 0 (for text card identifier)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87495966"/>
                  </a:ext>
                </a:extLst>
              </a:tr>
              <a:tr h="5016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Count of number of bytes (1 byte per column) of information on card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76699921"/>
                  </a:ext>
                </a:extLst>
              </a:tr>
              <a:tr h="2508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3-5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Addresses at which data on card is to be put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47210675"/>
                  </a:ext>
                </a:extLst>
              </a:tr>
              <a:tr h="2508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6-7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Empty (could be used for validity checking)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89992145"/>
                  </a:ext>
                </a:extLst>
              </a:tr>
              <a:tr h="2508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8-72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Instructions and data to be loaded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56045486"/>
                  </a:ext>
                </a:extLst>
              </a:tr>
              <a:tr h="2508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73-80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Card sequence number</a:t>
                      </a:r>
                      <a:endParaRPr lang="en-IN" dirty="0">
                        <a:effectLst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286572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1CCFCBAB-E427-4C50-AF94-128B45F91793}"/>
              </a:ext>
            </a:extLst>
          </p:cNvPr>
          <p:cNvGraphicFramePr>
            <a:graphicFrameLocks noGrp="1"/>
          </p:cNvGraphicFramePr>
          <p:nvPr/>
        </p:nvGraphicFramePr>
        <p:xfrm>
          <a:off x="5818910" y="4804652"/>
          <a:ext cx="4197928" cy="1825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218">
                  <a:extLst>
                    <a:ext uri="{9D8B030D-6E8A-4147-A177-3AD203B41FA5}">
                      <a16:colId xmlns:a16="http://schemas.microsoft.com/office/drawing/2014/main" xmlns="" val="1662717228"/>
                    </a:ext>
                  </a:extLst>
                </a:gridCol>
                <a:gridCol w="3027710">
                  <a:extLst>
                    <a:ext uri="{9D8B030D-6E8A-4147-A177-3AD203B41FA5}">
                      <a16:colId xmlns:a16="http://schemas.microsoft.com/office/drawing/2014/main" xmlns="" val="3499316579"/>
                    </a:ext>
                  </a:extLst>
                </a:gridCol>
              </a:tblGrid>
              <a:tr h="521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Card Column</a:t>
                      </a:r>
                      <a:endParaRPr lang="en-IN" dirty="0">
                        <a:effectLst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Contents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68238704"/>
                  </a:ext>
                </a:extLst>
              </a:tr>
              <a:tr h="2608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Card type = 1 (transfer card identifier)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87827813"/>
                  </a:ext>
                </a:extLst>
              </a:tr>
              <a:tr h="2608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Count = 0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67057432"/>
                  </a:ext>
                </a:extLst>
              </a:tr>
              <a:tr h="2608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3-5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Addresses of entry point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83528370"/>
                  </a:ext>
                </a:extLst>
              </a:tr>
              <a:tr h="2608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6-72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Empty</a:t>
                      </a:r>
                      <a:endParaRPr lang="en-IN">
                        <a:effectLst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47692766"/>
                  </a:ext>
                </a:extLst>
              </a:tr>
              <a:tr h="2608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73-80</a:t>
                      </a:r>
                      <a:endParaRPr lang="en-IN" dirty="0">
                        <a:effectLst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Card sequence number</a:t>
                      </a:r>
                      <a:endParaRPr lang="en-IN" dirty="0">
                        <a:effectLst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827106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589705-856C-4E79-AFC5-295F947BBA83}"/>
              </a:ext>
            </a:extLst>
          </p:cNvPr>
          <p:cNvSpPr txBox="1"/>
          <p:nvPr/>
        </p:nvSpPr>
        <p:spPr>
          <a:xfrm>
            <a:off x="4724400" y="52707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2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639" y="670902"/>
            <a:ext cx="10018743" cy="1280890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Design of an Absolute Loader</a:t>
            </a:r>
            <a:endParaRPr lang="en-US" dirty="0"/>
          </a:p>
          <a:p>
            <a:endParaRPr lang="en-IN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327" y="2078182"/>
            <a:ext cx="11143888" cy="456628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In the card format, the instructions are stored on the card as one core byte per column. </a:t>
            </a: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For each of the 256 possible contents of an eight-bit byte there is a corresponding punched card code (e.g., hexadecimal 00 is a column punched with five holes, 12-0-1-8-9, whereas a hexadecimal F1 is a column with a single punch in row 1). </a:t>
            </a:r>
            <a:endParaRPr lang="en-IN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Thus, when a card is read, it is stored in core as 80 contiguous bytes.</a:t>
            </a:r>
            <a:endParaRPr lang="en-IN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564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858" y="463084"/>
            <a:ext cx="10018743" cy="1280890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Design of an Absolute Loader</a:t>
            </a:r>
            <a:endParaRPr lang="en-US" dirty="0"/>
          </a:p>
          <a:p>
            <a:endParaRPr lang="en-IN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2036618"/>
            <a:ext cx="11846270" cy="4607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400" u="sng" dirty="0">
                <a:ea typeface="+mn-lt"/>
                <a:cs typeface="+mn-lt"/>
              </a:rPr>
              <a:t>Algorithm</a:t>
            </a:r>
          </a:p>
          <a:p>
            <a:r>
              <a:rPr lang="en-IN" sz="2400" dirty="0">
                <a:ea typeface="+mn-lt"/>
                <a:cs typeface="+mn-lt"/>
              </a:rPr>
              <a:t>The object deck for this loader consists of a series of text cards terminated by a transfer card. </a:t>
            </a:r>
            <a:endParaRPr lang="en-IN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Therefore, the loader should read one card at a time, moving the text to the location specified on the card, until the transfer card is reached.</a:t>
            </a:r>
            <a:endParaRPr lang="en-IN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At this point, the assembled instructions are in core, and it is only necessary to transfer to the entry point specified on the transfer card.</a:t>
            </a:r>
            <a:endParaRPr lang="en-IN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96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785" y="490793"/>
            <a:ext cx="10018743" cy="1280890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Design of an Absolute Loader</a:t>
            </a:r>
            <a:endParaRPr lang="en-US" dirty="0"/>
          </a:p>
          <a:p>
            <a:endParaRPr lang="en-IN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73" y="1842654"/>
            <a:ext cx="11143888" cy="4690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u="sng" dirty="0">
                <a:ea typeface="+mn-lt"/>
                <a:cs typeface="+mn-lt"/>
              </a:rPr>
              <a:t>Flowchart</a:t>
            </a:r>
            <a:endParaRPr lang="en-IN" dirty="0">
              <a:ea typeface="+mn-lt"/>
              <a:cs typeface="+mn-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47F24E47-A930-4462-8190-E0F45B473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09" y="2168284"/>
            <a:ext cx="9906000" cy="44957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30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6" y="5884"/>
            <a:ext cx="10018743" cy="1280890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5. Sub routine Linkages</a:t>
            </a:r>
            <a:endParaRPr lang="en-US" dirty="0"/>
          </a:p>
          <a:p>
            <a:endParaRPr lang="en-IN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95" y="782129"/>
            <a:ext cx="11143888" cy="5862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800" b="1" dirty="0">
                <a:ea typeface="+mn-lt"/>
                <a:cs typeface="+mn-lt"/>
              </a:rPr>
              <a:t>       </a:t>
            </a:r>
            <a:endParaRPr lang="en-US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It deals with the special mechanism for calling another subroutine in an assembly language program. 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The problem of subroutine linkage: </a:t>
            </a:r>
          </a:p>
          <a:p>
            <a:pPr lvl="1"/>
            <a:r>
              <a:rPr lang="en-IN" sz="2200" dirty="0">
                <a:ea typeface="+mn-lt"/>
                <a:cs typeface="+mn-lt"/>
              </a:rPr>
              <a:t>Let “A”  be the main program </a:t>
            </a:r>
            <a:endParaRPr lang="en-US" sz="2200" dirty="0">
              <a:ea typeface="+mn-lt"/>
              <a:cs typeface="+mn-lt"/>
            </a:endParaRPr>
          </a:p>
          <a:p>
            <a:pPr lvl="1"/>
            <a:r>
              <a:rPr lang="en-IN" sz="2200" dirty="0">
                <a:ea typeface="+mn-lt"/>
                <a:cs typeface="+mn-lt"/>
              </a:rPr>
              <a:t>A wishes to transfer to subprogram B. </a:t>
            </a:r>
            <a:endParaRPr lang="en-US" sz="2200" dirty="0">
              <a:ea typeface="+mn-lt"/>
              <a:cs typeface="+mn-lt"/>
            </a:endParaRPr>
          </a:p>
          <a:p>
            <a:pPr lvl="1"/>
            <a:r>
              <a:rPr lang="en-IN" sz="2200" dirty="0">
                <a:ea typeface="+mn-lt"/>
                <a:cs typeface="+mn-lt"/>
              </a:rPr>
              <a:t>The programmer, in program A, could write a transfer instruction (e.g., BAL 14, B) (Branch and Link) to subprogram B. </a:t>
            </a:r>
            <a:endParaRPr lang="en-US" sz="2200" dirty="0">
              <a:ea typeface="+mn-lt"/>
              <a:cs typeface="+mn-lt"/>
            </a:endParaRPr>
          </a:p>
          <a:p>
            <a:pPr lvl="1"/>
            <a:r>
              <a:rPr lang="en-IN" sz="2200" dirty="0">
                <a:ea typeface="+mn-lt"/>
                <a:cs typeface="+mn-lt"/>
              </a:rPr>
              <a:t>However, the assembler does not know the value of this Symbol reference and will declare it as an error (undefined Symbol) unless a special mechanism has been provided. 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36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6" y="5884"/>
            <a:ext cx="10018743" cy="1280890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5. Sub routine Linkages</a:t>
            </a:r>
            <a:endParaRPr lang="en-US" dirty="0"/>
          </a:p>
          <a:p>
            <a:endParaRPr lang="en-IN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95" y="782129"/>
            <a:ext cx="11143888" cy="5862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800" b="1" dirty="0">
                <a:ea typeface="+mn-lt"/>
                <a:cs typeface="+mn-lt"/>
              </a:rPr>
              <a:t>       </a:t>
            </a:r>
            <a:endParaRPr lang="en-US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There are two assembler pseudo-ops which are used for subroutine linkages :</a:t>
            </a:r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IN" sz="2200" b="1" dirty="0">
                <a:ea typeface="+mn-lt"/>
                <a:cs typeface="+mn-lt"/>
              </a:rPr>
              <a:t>EXTRN:</a:t>
            </a:r>
            <a:r>
              <a:rPr lang="en-IN" sz="2200" dirty="0">
                <a:ea typeface="+mn-lt"/>
                <a:cs typeface="+mn-lt"/>
              </a:rPr>
              <a:t>  It is followed by a list of Symbols which indicates that these Symbols are defined in other programs but referenced in the present program.</a:t>
            </a:r>
            <a:endParaRPr lang="en-US" sz="2200" dirty="0">
              <a:ea typeface="+mn-lt"/>
              <a:cs typeface="+mn-lt"/>
            </a:endParaRPr>
          </a:p>
          <a:p>
            <a:pPr lvl="1"/>
            <a:endParaRPr lang="en-IN" sz="2200" dirty="0">
              <a:ea typeface="+mn-lt"/>
              <a:cs typeface="+mn-lt"/>
            </a:endParaRPr>
          </a:p>
          <a:p>
            <a:pPr lvl="1"/>
            <a:r>
              <a:rPr lang="en-IN" sz="2200" b="1" dirty="0">
                <a:ea typeface="+mn-lt"/>
                <a:cs typeface="+mn-lt"/>
              </a:rPr>
              <a:t> ENTRY</a:t>
            </a:r>
            <a:r>
              <a:rPr lang="en-IN" sz="2200" dirty="0">
                <a:ea typeface="+mn-lt"/>
                <a:cs typeface="+mn-lt"/>
              </a:rPr>
              <a:t>:  It is followed by a list of Symbols which indicates that these Symbols are defined in same programs but referenced in the other program.</a:t>
            </a:r>
            <a:endParaRPr lang="en-US" sz="2200" dirty="0">
              <a:ea typeface="+mn-lt"/>
              <a:cs typeface="+mn-lt"/>
            </a:endParaRPr>
          </a:p>
          <a:p>
            <a:pPr lvl="1"/>
            <a:endParaRPr lang="en-IN" sz="22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In turn, the assembler will inform the loader that these Symbols may be referenced by other programs.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538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6" y="5884"/>
            <a:ext cx="10018743" cy="1280890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5. Sub routine Linkages</a:t>
            </a:r>
            <a:endParaRPr lang="en-US" dirty="0"/>
          </a:p>
          <a:p>
            <a:endParaRPr lang="en-IN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95" y="782129"/>
            <a:ext cx="11143888" cy="5862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800" b="1" dirty="0">
                <a:ea typeface="+mn-lt"/>
                <a:cs typeface="+mn-lt"/>
              </a:rPr>
              <a:t>      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400" dirty="0">
                <a:ea typeface="+mn-lt"/>
                <a:cs typeface="+mn-lt"/>
              </a:rPr>
              <a:t>Example:</a:t>
            </a:r>
          </a:p>
          <a:p>
            <a:r>
              <a:rPr lang="en-IN" sz="2400" dirty="0">
                <a:ea typeface="+mn-lt"/>
                <a:cs typeface="+mn-lt"/>
              </a:rPr>
              <a:t>The following sequence of instructions may be a simple calling sequence to another program: </a:t>
            </a:r>
          </a:p>
          <a:p>
            <a:endParaRPr lang="en-IN" sz="2400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="" xmlns:a16="http://schemas.microsoft.com/office/drawing/2014/main" id="{6A9A59C3-F531-41A4-B5B8-EC708D9B7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39" t="52419" r="35374" b="22177"/>
          <a:stretch/>
        </p:blipFill>
        <p:spPr>
          <a:xfrm>
            <a:off x="2483504" y="3056639"/>
            <a:ext cx="7719673" cy="31028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819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6" y="207167"/>
            <a:ext cx="10018743" cy="1280890"/>
          </a:xfrm>
        </p:spPr>
        <p:txBody>
          <a:bodyPr/>
          <a:lstStyle/>
          <a:p>
            <a:r>
              <a:rPr lang="en-IN" b="1" dirty="0">
                <a:ea typeface="+mj-lt"/>
                <a:cs typeface="+mj-lt"/>
              </a:rPr>
              <a:t>Types of Loader/Loader Schemes</a:t>
            </a:r>
            <a:endParaRPr lang="en-IN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06" y="1152908"/>
            <a:ext cx="8913294" cy="5491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cs typeface="Calibri" panose="020F0502020204030204"/>
              </a:rPr>
              <a:t>General Loader Scheme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cs typeface="Calibri" panose="020F0502020204030204"/>
              </a:rPr>
              <a:t>Relocating Loaders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ea typeface="+mn-lt"/>
                <a:cs typeface="+mn-lt"/>
              </a:rPr>
              <a:t>Compile and Go Loaders</a:t>
            </a:r>
            <a:endParaRPr lang="en-US" sz="28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800" dirty="0">
                <a:cs typeface="Calibri" panose="020F0502020204030204"/>
              </a:rPr>
              <a:t>Absolute Loaders</a:t>
            </a:r>
          </a:p>
          <a:p>
            <a:pPr marL="514350" indent="-514350">
              <a:buAutoNum type="arabicPeriod"/>
            </a:pPr>
            <a:r>
              <a:rPr lang="en-US" sz="2800" dirty="0">
                <a:cs typeface="Calibri" panose="020F0502020204030204"/>
              </a:rPr>
              <a:t>Subroutine Linkages</a:t>
            </a:r>
          </a:p>
          <a:p>
            <a:pPr marL="514350" indent="-514350">
              <a:buAutoNum type="arabicPeriod"/>
            </a:pPr>
            <a:r>
              <a:rPr lang="en-US" sz="2800" dirty="0">
                <a:cs typeface="Calibri" panose="020F0502020204030204"/>
              </a:rPr>
              <a:t>Direct Linking Loaders</a:t>
            </a:r>
          </a:p>
          <a:p>
            <a:pPr marL="514350" indent="-514350">
              <a:buAutoNum type="arabicPeriod"/>
            </a:pPr>
            <a:r>
              <a:rPr lang="en-US" sz="2800" dirty="0">
                <a:cs typeface="Calibri" panose="020F0502020204030204"/>
              </a:rPr>
              <a:t>Other Loader Schemes:  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400" dirty="0">
                <a:cs typeface="Calibri" panose="020F0502020204030204"/>
              </a:rPr>
              <a:t>Dynamic Loading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400" dirty="0">
                <a:cs typeface="Calibri" panose="020F0502020204030204"/>
              </a:rPr>
              <a:t>Dynamic Linking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36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6" y="5884"/>
            <a:ext cx="10018743" cy="1280890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5. Sub routine Linkages</a:t>
            </a:r>
            <a:endParaRPr lang="en-US" dirty="0"/>
          </a:p>
          <a:p>
            <a:endParaRPr lang="en-IN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327" y="580846"/>
            <a:ext cx="11143888" cy="5862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800" b="1" dirty="0">
                <a:ea typeface="+mn-lt"/>
                <a:cs typeface="+mn-lt"/>
              </a:rPr>
              <a:t>       </a:t>
            </a:r>
            <a:endParaRPr lang="en-US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The above sequence of instructions first declares SUBROUT as an external variable, that is, a variable reference but not defined in this program.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 The load instruction loads the address of that variable into register 15.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The BALR instruction branches to the contents of register 15, which is the address of SUBROUT, and leaves the value of the next Instruction in register 14.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 In most assemblies, we may simply use a CALL SUBROUT macro, which is translated by the assembler into a calling sequence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02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Direct linking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8AE4DA-4FDB-4B3C-BFAC-8477FF58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22" y="1835439"/>
            <a:ext cx="11883977" cy="4497812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>
                <a:ea typeface="+mn-lt"/>
                <a:cs typeface="+mn-lt"/>
              </a:rPr>
              <a:t>A direct-linking loader is a general relocatable loader, and is perhaps the most popular loading scheme presently used</a:t>
            </a:r>
            <a:endParaRPr lang="en-US" sz="1600" dirty="0"/>
          </a:p>
          <a:p>
            <a:pPr marL="305435" indent="-305435"/>
            <a:endParaRPr lang="en-US" sz="2400" dirty="0">
              <a:ea typeface="+mn-lt"/>
              <a:cs typeface="+mn-lt"/>
            </a:endParaRPr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The direct-linking loader has the advantage of </a:t>
            </a:r>
            <a:r>
              <a:rPr lang="en-US" sz="2400" i="1" dirty="0">
                <a:ea typeface="+mn-lt"/>
                <a:cs typeface="+mn-lt"/>
              </a:rPr>
              <a:t>allowing the programmer multiple procedure segments and multiple data segments and of giving him complete freedom in referencing data or instructions contained in other segments. </a:t>
            </a:r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76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Direct linking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8AE4DA-4FDB-4B3C-BFAC-8477FF58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22" y="1835439"/>
            <a:ext cx="11883977" cy="4497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Disadvantage:</a:t>
            </a:r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It is necessary to allocate, relocate, link, and load all of the subroutines each time in order to execute a program</a:t>
            </a:r>
          </a:p>
          <a:p>
            <a:pPr marL="305435" indent="-305435"/>
            <a:endParaRPr lang="en-US" sz="2400" dirty="0"/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Since there may be tens and often hundreds of subroutines involved,  this loading process can be extremely time-consuming. </a:t>
            </a:r>
          </a:p>
          <a:p>
            <a:pPr marL="305435" indent="-305435"/>
            <a:endParaRPr lang="en-US" sz="2400" dirty="0">
              <a:ea typeface="+mn-lt"/>
              <a:cs typeface="+mn-lt"/>
            </a:endParaRPr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Furthermore, even though the loader program may be smaller than the assembler, it does absorb a considerable amount of space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622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688" y="147337"/>
            <a:ext cx="10517312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7. Other Loading Schemes: a) Dynamic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8AE4DA-4FDB-4B3C-BFAC-8477FF58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92" y="1428226"/>
            <a:ext cx="10838003" cy="4962299"/>
          </a:xfrm>
        </p:spPr>
        <p:txBody>
          <a:bodyPr/>
          <a:lstStyle/>
          <a:p>
            <a:pPr marL="305435" indent="-305435"/>
            <a:r>
              <a:rPr lang="en-US" sz="2400" dirty="0">
                <a:ea typeface="+mn-lt"/>
                <a:cs typeface="+mn-lt"/>
              </a:rPr>
              <a:t>In each of the previous loader schemes we have assumed that all of the subroutines needed are loaded into core at the same time. </a:t>
            </a:r>
            <a:endParaRPr lang="en-US" sz="1600" dirty="0"/>
          </a:p>
          <a:p>
            <a:pPr marL="305435" indent="-305435"/>
            <a:endParaRPr lang="en-US" sz="2400" dirty="0">
              <a:ea typeface="+mn-lt"/>
              <a:cs typeface="+mn-lt"/>
            </a:endParaRPr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If the total amount of core required by all these subroutines exceeds the amount available, then it is a problem</a:t>
            </a:r>
          </a:p>
          <a:p>
            <a:pPr marL="305435" indent="-305435"/>
            <a:endParaRPr lang="en-US" sz="2400" dirty="0">
              <a:ea typeface="+mn-lt"/>
              <a:cs typeface="+mn-lt"/>
            </a:endParaRPr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There are several hardware techniques, such as paging and segmentation, that attempt to solve this problem</a:t>
            </a:r>
            <a:endParaRPr lang="en-US" sz="2400" dirty="0"/>
          </a:p>
          <a:p>
            <a:pPr marL="305435" indent="-305435"/>
            <a:endParaRPr lang="en-US" sz="2400" dirty="0">
              <a:ea typeface="+mn-lt"/>
              <a:cs typeface="+mn-lt"/>
            </a:endParaRPr>
          </a:p>
          <a:p>
            <a:pPr marL="305435" indent="-305435"/>
            <a:r>
              <a:rPr lang="en-US" sz="2400" b="1" dirty="0">
                <a:ea typeface="+mn-lt"/>
                <a:cs typeface="+mn-lt"/>
              </a:rPr>
              <a:t>A dynamic loading schemes based upon the concept of a binder prior to loading can solve this problem</a:t>
            </a:r>
            <a:endParaRPr lang="en-US" sz="2400" b="1" dirty="0"/>
          </a:p>
          <a:p>
            <a:pPr marL="305435" indent="-305435"/>
            <a:endParaRPr lang="en-US" sz="2400" dirty="0">
              <a:ea typeface="+mn-lt"/>
              <a:cs typeface="+mn-lt"/>
            </a:endParaRPr>
          </a:p>
          <a:p>
            <a:pPr marL="305435" indent="-305435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044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Loading process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E407FDF-6568-4378-9DE8-CD6EE496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595" y="1582220"/>
            <a:ext cx="10490405" cy="4154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Loading Process can be divided into two separate programs: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Binder </a:t>
            </a:r>
          </a:p>
          <a:p>
            <a:r>
              <a:rPr lang="en-US" sz="2800" dirty="0"/>
              <a:t>Module Loader</a:t>
            </a:r>
          </a:p>
        </p:txBody>
      </p:sp>
    </p:spTree>
    <p:extLst>
      <p:ext uri="{BB962C8B-B14F-4D97-AF65-F5344CB8AC3E}">
        <p14:creationId xmlns="" xmlns:p14="http://schemas.microsoft.com/office/powerpoint/2010/main" val="100918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536" y="122183"/>
            <a:ext cx="8911687" cy="781943"/>
          </a:xfrm>
        </p:spPr>
        <p:txBody>
          <a:bodyPr/>
          <a:lstStyle/>
          <a:p>
            <a:r>
              <a:rPr lang="en-US" b="1" dirty="0"/>
              <a:t>Loading 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E407FDF-6568-4378-9DE8-CD6EE496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15" y="1152907"/>
            <a:ext cx="11034446" cy="570509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>
                <a:ea typeface="+mn-lt"/>
                <a:cs typeface="+mn-lt"/>
              </a:rPr>
              <a:t>A </a:t>
            </a:r>
            <a:r>
              <a:rPr lang="en-US" sz="2400" b="1" dirty="0">
                <a:ea typeface="+mn-lt"/>
                <a:cs typeface="+mn-lt"/>
              </a:rPr>
              <a:t>binder</a:t>
            </a:r>
            <a:r>
              <a:rPr lang="en-US" sz="2400" dirty="0">
                <a:ea typeface="+mn-lt"/>
                <a:cs typeface="+mn-lt"/>
              </a:rPr>
              <a:t> is a program that performs the same functions as the direct-linking loader in "binding" subroutines together, but rather than placing the relocated and linked text directly into memory, it outputs the text as a file or card deck.</a:t>
            </a:r>
          </a:p>
          <a:p>
            <a:pPr marL="305435" indent="-305435"/>
            <a:endParaRPr lang="en-US" sz="1200" dirty="0">
              <a:ea typeface="+mn-lt"/>
              <a:cs typeface="+mn-lt"/>
            </a:endParaRPr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 This output file is in a format ready to be loaded and is typically called a </a:t>
            </a:r>
            <a:r>
              <a:rPr lang="en-US" sz="2400" b="1" dirty="0">
                <a:ea typeface="+mn-lt"/>
                <a:cs typeface="+mn-lt"/>
              </a:rPr>
              <a:t>load module.</a:t>
            </a:r>
            <a:r>
              <a:rPr lang="en-US" sz="2400" dirty="0">
                <a:ea typeface="+mn-lt"/>
                <a:cs typeface="+mn-lt"/>
              </a:rPr>
              <a:t> </a:t>
            </a:r>
          </a:p>
          <a:p>
            <a:pPr marL="305435" indent="-305435"/>
            <a:endParaRPr lang="en-US" sz="1200" dirty="0">
              <a:ea typeface="+mn-lt"/>
              <a:cs typeface="+mn-lt"/>
            </a:endParaRPr>
          </a:p>
          <a:p>
            <a:pPr marL="305435" indent="-305435"/>
            <a:r>
              <a:rPr lang="en-US" sz="2400" i="1" dirty="0">
                <a:ea typeface="+mn-lt"/>
                <a:cs typeface="+mn-lt"/>
              </a:rPr>
              <a:t>Binder: Performs following functions-Allocation, Relocation, Linking</a:t>
            </a:r>
          </a:p>
          <a:p>
            <a:pPr marL="0" indent="0">
              <a:buNone/>
            </a:pPr>
            <a:endParaRPr lang="en-US" sz="2400" i="1" dirty="0">
              <a:ea typeface="+mn-lt"/>
              <a:cs typeface="+mn-lt"/>
            </a:endParaRPr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The </a:t>
            </a:r>
            <a:r>
              <a:rPr lang="en-US" sz="2400" b="1" dirty="0">
                <a:ea typeface="+mn-lt"/>
                <a:cs typeface="+mn-lt"/>
              </a:rPr>
              <a:t>module loader </a:t>
            </a:r>
            <a:r>
              <a:rPr lang="en-US" sz="2400" dirty="0">
                <a:ea typeface="+mn-lt"/>
                <a:cs typeface="+mn-lt"/>
              </a:rPr>
              <a:t>has to physically load the module into core. </a:t>
            </a:r>
          </a:p>
          <a:p>
            <a:pPr marL="305435" indent="-305435"/>
            <a:endParaRPr lang="en-US" sz="2400" i="1" dirty="0">
              <a:ea typeface="+mn-lt"/>
              <a:cs typeface="+mn-lt"/>
            </a:endParaRPr>
          </a:p>
          <a:p>
            <a:pPr marL="305435" indent="-305435"/>
            <a:r>
              <a:rPr lang="en-US" sz="2400" i="1" dirty="0">
                <a:ea typeface="+mn-lt"/>
                <a:cs typeface="+mn-lt"/>
              </a:rPr>
              <a:t>Module Loader: Task of Loading</a:t>
            </a:r>
          </a:p>
          <a:p>
            <a:pPr marL="305435" indent="-305435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7832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7. a) Dynamic 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8AE4DA-4FDB-4B3C-BFAC-8477FF58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23" y="1777930"/>
            <a:ext cx="11302784" cy="4497812"/>
          </a:xfrm>
        </p:spPr>
        <p:txBody>
          <a:bodyPr/>
          <a:lstStyle/>
          <a:p>
            <a:pPr marL="305435" indent="-305435"/>
            <a:r>
              <a:rPr lang="en-US" sz="2800" dirty="0">
                <a:ea typeface="+mn-lt"/>
                <a:cs typeface="+mn-lt"/>
              </a:rPr>
              <a:t>Usually the subroutines of a program are needed at different times</a:t>
            </a: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 By explicitly recognizing which subroutines call other subroutines it is possible to produce an </a:t>
            </a:r>
            <a:r>
              <a:rPr lang="en-US" sz="2800" b="1" dirty="0">
                <a:ea typeface="+mn-lt"/>
                <a:cs typeface="+mn-lt"/>
              </a:rPr>
              <a:t>overlay structure </a:t>
            </a:r>
            <a:r>
              <a:rPr lang="en-US" sz="2800" dirty="0">
                <a:ea typeface="+mn-lt"/>
                <a:cs typeface="+mn-lt"/>
              </a:rPr>
              <a:t>that identifies mutually exclusive subroutines. </a:t>
            </a:r>
          </a:p>
          <a:p>
            <a:pPr marL="305435" indent="-305435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70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52" y="55174"/>
            <a:ext cx="11029616" cy="45308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7. a) Dynamic loading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27</a:t>
            </a:fld>
            <a:endParaRPr lang="en-US" dirty="0"/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="" xmlns:a16="http://schemas.microsoft.com/office/drawing/2014/main" id="{EB03D567-2435-4EC5-9A94-E83A74B6F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74" t="14063" r="28571" b="8594"/>
          <a:stretch/>
        </p:blipFill>
        <p:spPr>
          <a:xfrm>
            <a:off x="323142" y="498346"/>
            <a:ext cx="11602844" cy="6295504"/>
          </a:xfrm>
        </p:spPr>
      </p:pic>
    </p:spTree>
    <p:extLst>
      <p:ext uri="{BB962C8B-B14F-4D97-AF65-F5344CB8AC3E}">
        <p14:creationId xmlns="" xmlns:p14="http://schemas.microsoft.com/office/powerpoint/2010/main" val="6741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901" y="147337"/>
            <a:ext cx="8911687" cy="1280890"/>
          </a:xfrm>
        </p:spPr>
        <p:txBody>
          <a:bodyPr/>
          <a:lstStyle/>
          <a:p>
            <a:r>
              <a:rPr lang="en-US" sz="3600" b="1" dirty="0"/>
              <a:t>7. a) Dynamic loading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8AE4DA-4FDB-4B3C-BFAC-8477FF58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31" y="1391229"/>
            <a:ext cx="6094655" cy="4814113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US" sz="2400" dirty="0">
                <a:ea typeface="+mn-lt"/>
                <a:cs typeface="+mn-lt"/>
              </a:rPr>
              <a:t>In the figure(a):  A program consisting of five subprograms (A,B,C,D and E) that require </a:t>
            </a:r>
            <a:r>
              <a:rPr lang="en-US" sz="2400" dirty="0" err="1">
                <a:ea typeface="+mn-lt"/>
                <a:cs typeface="+mn-lt"/>
              </a:rPr>
              <a:t>lOOK</a:t>
            </a:r>
            <a:r>
              <a:rPr lang="en-US" sz="2400" dirty="0">
                <a:ea typeface="+mn-lt"/>
                <a:cs typeface="+mn-lt"/>
              </a:rPr>
              <a:t> bytes of core. </a:t>
            </a:r>
          </a:p>
          <a:p>
            <a:pPr marL="305435" indent="-305435"/>
            <a:endParaRPr lang="en-US" sz="2400" dirty="0"/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The arrows indicate that subprogram A only calls B, D and E</a:t>
            </a:r>
          </a:p>
          <a:p>
            <a:pPr marL="305435" indent="-305435"/>
            <a:endParaRPr lang="en-US" sz="2400" dirty="0">
              <a:ea typeface="+mn-lt"/>
              <a:cs typeface="+mn-lt"/>
            </a:endParaRPr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Subprogram B only calls C and E; subprogram D only calls E; </a:t>
            </a:r>
          </a:p>
          <a:p>
            <a:pPr marL="305435" indent="-305435"/>
            <a:endParaRPr lang="en-US" sz="2400" dirty="0">
              <a:ea typeface="+mn-lt"/>
              <a:cs typeface="+mn-lt"/>
            </a:endParaRPr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Subprograms C and E do not call any other routines. </a:t>
            </a:r>
          </a:p>
          <a:p>
            <a:pPr marL="305435" indent="-305435"/>
            <a:endParaRPr lang="en-US" sz="2800" dirty="0"/>
          </a:p>
          <a:p>
            <a:pPr marL="305435" indent="-305435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28</a:t>
            </a:fld>
            <a:endParaRPr lang="en-US" dirty="0"/>
          </a:p>
        </p:txBody>
      </p:sp>
      <p:pic>
        <p:nvPicPr>
          <p:cNvPr id="5" name="Picture 7" descr="Diagram, schematic&#10;&#10;Description automatically generated">
            <a:extLst>
              <a:ext uri="{FF2B5EF4-FFF2-40B4-BE49-F238E27FC236}">
                <a16:creationId xmlns="" xmlns:a16="http://schemas.microsoft.com/office/drawing/2014/main" id="{EB03D567-2435-4EC5-9A94-E83A74B6F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9" t="15301" r="39006" b="49642"/>
          <a:stretch/>
        </p:blipFill>
        <p:spPr>
          <a:xfrm>
            <a:off x="6957848" y="2081049"/>
            <a:ext cx="5234152" cy="28535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99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739" y="0"/>
            <a:ext cx="8911687" cy="1280890"/>
          </a:xfrm>
        </p:spPr>
        <p:txBody>
          <a:bodyPr/>
          <a:lstStyle/>
          <a:p>
            <a:r>
              <a:rPr lang="en-US" sz="3600" b="1" dirty="0"/>
              <a:t>7. a) Dynamic loading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8AE4DA-4FDB-4B3C-BFAC-8477FF58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15" y="3279227"/>
            <a:ext cx="11293501" cy="3571609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>
                <a:ea typeface="+mn-lt"/>
                <a:cs typeface="+mn-lt"/>
              </a:rPr>
              <a:t>In Figure 5 .9b the inter </a:t>
            </a:r>
            <a:r>
              <a:rPr lang="en-US" sz="2400" dirty="0" smtClean="0">
                <a:ea typeface="+mn-lt"/>
                <a:cs typeface="+mn-lt"/>
              </a:rPr>
              <a:t>dependencies</a:t>
            </a:r>
            <a:r>
              <a:rPr lang="en-US" sz="2400" dirty="0">
                <a:ea typeface="+mn-lt"/>
                <a:cs typeface="+mn-lt"/>
              </a:rPr>
              <a:t> between the procedures are highlighted </a:t>
            </a:r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Procedures B and D arc never in use at the same time; neither are C and E. </a:t>
            </a:r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If we load only those procedures that are actually to be used at any particular time, the amount of core needed is equal to the longest path of the overlay structure.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29</a:t>
            </a:fld>
            <a:endParaRPr lang="en-US" dirty="0"/>
          </a:p>
        </p:txBody>
      </p:sp>
      <p:pic>
        <p:nvPicPr>
          <p:cNvPr id="5" name="Picture 7" descr="Diagram, schematic&#10;&#10;Description automatically generated">
            <a:extLst>
              <a:ext uri="{FF2B5EF4-FFF2-40B4-BE49-F238E27FC236}">
                <a16:creationId xmlns="" xmlns:a16="http://schemas.microsoft.com/office/drawing/2014/main" id="{EB03D567-2435-4EC5-9A94-E83A74B6F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6" t="53651" r="45312" b="11099"/>
          <a:stretch/>
        </p:blipFill>
        <p:spPr>
          <a:xfrm>
            <a:off x="1513490" y="804040"/>
            <a:ext cx="9648496" cy="21106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347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6" y="207167"/>
            <a:ext cx="10018743" cy="1280890"/>
          </a:xfrm>
        </p:spPr>
        <p:txBody>
          <a:bodyPr/>
          <a:lstStyle/>
          <a:p>
            <a:r>
              <a:rPr lang="en-IN" b="1" dirty="0">
                <a:ea typeface="+mj-lt"/>
                <a:cs typeface="+mj-lt"/>
              </a:rPr>
              <a:t>3. Assemble (or Compile) and Go Loader</a:t>
            </a:r>
            <a:endParaRPr lang="en-IN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95" y="1069676"/>
            <a:ext cx="10942605" cy="55747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ea typeface="+mn-lt"/>
                <a:cs typeface="+mn-lt"/>
              </a:rPr>
              <a:t>In this type of loader, </a:t>
            </a:r>
            <a:r>
              <a:rPr lang="en-IN" sz="2400" b="1" dirty="0">
                <a:ea typeface="+mn-lt"/>
                <a:cs typeface="+mn-lt"/>
              </a:rPr>
              <a:t>the instruction is read line by line</a:t>
            </a:r>
            <a:r>
              <a:rPr lang="en-IN" sz="2400" dirty="0">
                <a:ea typeface="+mn-lt"/>
                <a:cs typeface="+mn-lt"/>
              </a:rPr>
              <a:t>, its machine code is obtained and it is directly put in the main memory at some known address. 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That means the assembler runs in one part of memory and the assembled machine instructions and data is directly put into their assigned memory locations. 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After completion of assembly process, assign starting address of the program to the location counter. 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 This loading scheme is also called as “assemble and go”.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752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739" y="0"/>
            <a:ext cx="8911687" cy="1280890"/>
          </a:xfrm>
        </p:spPr>
        <p:txBody>
          <a:bodyPr/>
          <a:lstStyle/>
          <a:p>
            <a:r>
              <a:rPr lang="en-US" sz="3600" b="1" dirty="0"/>
              <a:t>7. a) Dynamic loading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8AE4DA-4FDB-4B3C-BFAC-8477FF58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15" y="1280891"/>
            <a:ext cx="5898871" cy="556994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 smtClean="0">
                <a:ea typeface="+mn-lt"/>
                <a:cs typeface="+mn-lt"/>
              </a:rPr>
              <a:t>This </a:t>
            </a:r>
            <a:r>
              <a:rPr lang="en-US" sz="2400" dirty="0">
                <a:ea typeface="+mn-lt"/>
                <a:cs typeface="+mn-lt"/>
              </a:rPr>
              <a:t>happens to be 70K for the example in Figure 5.9b - procedures A, B, and C. </a:t>
            </a:r>
            <a:endParaRPr lang="en-US" sz="2400" dirty="0" smtClean="0">
              <a:ea typeface="+mn-lt"/>
              <a:cs typeface="+mn-lt"/>
            </a:endParaRPr>
          </a:p>
          <a:p>
            <a:pPr marL="305435" indent="-305435"/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Figure 5.9c illustrates a storage assignment for each procedure consistent with the overlay structure. 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30</a:t>
            </a:fld>
            <a:endParaRPr lang="en-US" dirty="0"/>
          </a:p>
        </p:txBody>
      </p:sp>
      <p:pic>
        <p:nvPicPr>
          <p:cNvPr id="5" name="Picture 7" descr="Diagram, schematic&#10;&#10;Description automatically generated">
            <a:extLst>
              <a:ext uri="{FF2B5EF4-FFF2-40B4-BE49-F238E27FC236}">
                <a16:creationId xmlns="" xmlns:a16="http://schemas.microsoft.com/office/drawing/2014/main" id="{EB03D567-2435-4EC5-9A94-E83A74B6F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31" t="50745" r="28571" b="8594"/>
          <a:stretch/>
        </p:blipFill>
        <p:spPr>
          <a:xfrm>
            <a:off x="6625659" y="1355834"/>
            <a:ext cx="4638176" cy="40832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34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208447"/>
            <a:ext cx="8911687" cy="1280890"/>
          </a:xfrm>
        </p:spPr>
        <p:txBody>
          <a:bodyPr/>
          <a:lstStyle/>
          <a:p>
            <a:r>
              <a:rPr lang="en-US" b="1" dirty="0"/>
              <a:t>Overlay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8AE4DA-4FDB-4B3C-BFAC-8477FF58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476" y="1821063"/>
            <a:ext cx="10753519" cy="4828490"/>
          </a:xfrm>
        </p:spPr>
        <p:txBody>
          <a:bodyPr>
            <a:normAutofit fontScale="85000" lnSpcReduction="10000"/>
          </a:bodyPr>
          <a:lstStyle/>
          <a:p>
            <a:pPr marL="305435" indent="-305435"/>
            <a:r>
              <a:rPr lang="en-US" sz="2800" dirty="0">
                <a:ea typeface="+mn-lt"/>
                <a:cs typeface="+mn-lt"/>
              </a:rPr>
              <a:t>In order for the overlay structure to work it is necessary for the module loader to load the various procedures as they are needed.</a:t>
            </a: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There are many binders capable of processing and allocating an overlay structure. </a:t>
            </a: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The portion of the loader that actually intercepts the "calls" and loads the necessary procedure is called the overlay supervisor or simply the flipper.</a:t>
            </a:r>
          </a:p>
          <a:p>
            <a:pPr marL="305435" indent="-305435"/>
            <a:endParaRPr lang="en-US" dirty="0"/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This overall scheme is called dynamic loading or load-on-call (LOCAL). 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86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Disadvantage</a:t>
            </a:r>
            <a:endParaRPr lang="en-US" sz="2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8AE4DA-4FDB-4B3C-BFAC-8477FF58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847" y="1113764"/>
            <a:ext cx="10878369" cy="5486968"/>
          </a:xfrm>
        </p:spPr>
        <p:txBody>
          <a:bodyPr anchor="ctr">
            <a:normAutofit/>
          </a:bodyPr>
          <a:lstStyle/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b="1" dirty="0">
                <a:ea typeface="+mn-lt"/>
                <a:cs typeface="+mn-lt"/>
              </a:rPr>
              <a:t>Disadvantage</a:t>
            </a:r>
          </a:p>
          <a:p>
            <a:pPr marL="0" indent="0">
              <a:buNone/>
            </a:pPr>
            <a:endParaRPr lang="en-US" sz="2800" dirty="0"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If a subroutine is referenced but never executed, the loader would still incur the overhead of linking the subroutine. </a:t>
            </a: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Furthermore, all of  these schemes require the programmer to explicitly name all procedures that might be called.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FD2CD068-873C-FBCE-7B96-42B8C05B4B3E}"/>
              </a:ext>
            </a:extLst>
          </p:cNvPr>
          <p:cNvSpPr txBox="1">
            <a:spLocks/>
          </p:cNvSpPr>
          <p:nvPr/>
        </p:nvSpPr>
        <p:spPr>
          <a:xfrm>
            <a:off x="2594031" y="25726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Overlay structure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2713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064" y="0"/>
            <a:ext cx="8911687" cy="1280890"/>
          </a:xfrm>
        </p:spPr>
        <p:txBody>
          <a:bodyPr/>
          <a:lstStyle/>
          <a:p>
            <a:r>
              <a:rPr lang="en-US" b="1" dirty="0"/>
              <a:t>7. b) Dynamic 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8AE4DA-4FDB-4B3C-BFAC-8477FF58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70" y="1280890"/>
            <a:ext cx="11242144" cy="5454927"/>
          </a:xfrm>
        </p:spPr>
        <p:txBody>
          <a:bodyPr>
            <a:normAutofit fontScale="85000" lnSpcReduction="10000"/>
          </a:bodyPr>
          <a:lstStyle/>
          <a:p>
            <a:pPr marL="305435" indent="-305435"/>
            <a:r>
              <a:rPr lang="en-US" sz="2800" dirty="0">
                <a:ea typeface="+mn-lt"/>
                <a:cs typeface="+mn-lt"/>
              </a:rPr>
              <a:t>This is a mechanism by which loading and linking of external references are postponed until execution time. </a:t>
            </a:r>
            <a:endParaRPr lang="en-US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The assembler produces text, binding, and relocation information from a source language deck. </a:t>
            </a:r>
            <a:endParaRPr lang="en-US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The loader loads only the main program. </a:t>
            </a: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If the main program should execute a transfer instruction to an external address,  or should reference an external variable, then the loader is called.</a:t>
            </a: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Only then is the segment containing the external reference is loaded.</a:t>
            </a:r>
          </a:p>
          <a:p>
            <a:pPr marL="0" indent="0">
              <a:buNone/>
            </a:pPr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99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advantage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8AE4DA-4FDB-4B3C-BFAC-8477FF58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41" y="1113764"/>
            <a:ext cx="10811430" cy="45108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b="1" dirty="0">
                <a:ea typeface="+mn-lt"/>
                <a:cs typeface="+mn-lt"/>
              </a:rPr>
              <a:t>Advantage</a:t>
            </a:r>
          </a:p>
          <a:p>
            <a:pPr marL="0" indent="0">
              <a:buNone/>
            </a:pPr>
            <a:endParaRPr lang="en-US" sz="2800" dirty="0"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No overhead is incurred unless the procedure to be called or referenced is actually used. </a:t>
            </a:r>
            <a:endParaRPr lang="en-US" sz="2800" dirty="0"/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The system can be dynamically reconfigured.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6478639-D8DC-8C2A-2F28-4AFECF1DC7BC}"/>
              </a:ext>
            </a:extLst>
          </p:cNvPr>
          <p:cNvSpPr txBox="1">
            <a:spLocks/>
          </p:cNvSpPr>
          <p:nvPr/>
        </p:nvSpPr>
        <p:spPr>
          <a:xfrm>
            <a:off x="2965064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7. b) Dynamic linking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99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2312-4ACD-43CC-A44E-AE72C209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22" y="-154655"/>
            <a:ext cx="11000862" cy="3093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Dynamic linking  vs   binders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A2ADA0-418F-44AE-AFB9-620F6BB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35</a:t>
            </a:fld>
            <a:endParaRPr lang="en-US" dirty="0"/>
          </a:p>
        </p:txBody>
      </p:sp>
      <p:pic>
        <p:nvPicPr>
          <p:cNvPr id="7" name="Picture 7" descr="Graphical user interface, text, Word&#10;&#10;Description automatically generated">
            <a:extLst>
              <a:ext uri="{FF2B5EF4-FFF2-40B4-BE49-F238E27FC236}">
                <a16:creationId xmlns="" xmlns:a16="http://schemas.microsoft.com/office/drawing/2014/main" id="{DFD1D8B2-85E7-44F3-9B02-43DFCE554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41" t="32203" r="20384" b="16558"/>
          <a:stretch/>
        </p:blipFill>
        <p:spPr>
          <a:xfrm>
            <a:off x="337517" y="613364"/>
            <a:ext cx="11627447" cy="5915395"/>
          </a:xfrm>
        </p:spPr>
      </p:pic>
    </p:spTree>
    <p:extLst>
      <p:ext uri="{BB962C8B-B14F-4D97-AF65-F5344CB8AC3E}">
        <p14:creationId xmlns="" xmlns:p14="http://schemas.microsoft.com/office/powerpoint/2010/main" val="4020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6" y="207167"/>
            <a:ext cx="10018743" cy="1280890"/>
          </a:xfrm>
        </p:spPr>
        <p:txBody>
          <a:bodyPr/>
          <a:lstStyle/>
          <a:p>
            <a:r>
              <a:rPr lang="en-IN" b="1" dirty="0">
                <a:ea typeface="+mj-lt"/>
                <a:cs typeface="+mj-lt"/>
              </a:rPr>
              <a:t>3. Assemble (or Compile) and Go Loader</a:t>
            </a:r>
            <a:endParaRPr lang="en-IN" dirty="0">
              <a:ea typeface="+mj-lt"/>
              <a:cs typeface="+mj-lt"/>
            </a:endParaRPr>
          </a:p>
          <a:p>
            <a:endParaRPr lang="en-IN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95" y="1213449"/>
            <a:ext cx="10942605" cy="5431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800" b="1" dirty="0">
                <a:ea typeface="+mn-lt"/>
                <a:cs typeface="+mn-lt"/>
              </a:rPr>
              <a:t>Advantage:</a:t>
            </a: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Easy to implement 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Assembler runs in one part of memory and assembled instructions are directly loaded into core </a:t>
            </a: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No extra procedures are involved</a:t>
            </a:r>
            <a:endParaRPr lang="en-IN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834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6" y="207167"/>
            <a:ext cx="10018743" cy="1280890"/>
          </a:xfrm>
        </p:spPr>
        <p:txBody>
          <a:bodyPr/>
          <a:lstStyle/>
          <a:p>
            <a:r>
              <a:rPr lang="en-IN" b="1" dirty="0">
                <a:ea typeface="+mj-lt"/>
                <a:cs typeface="+mj-lt"/>
              </a:rPr>
              <a:t>3. Assemble (or Compile) and Go Loader</a:t>
            </a:r>
            <a:endParaRPr lang="en-IN" dirty="0">
              <a:ea typeface="+mj-lt"/>
              <a:cs typeface="+mj-lt"/>
            </a:endParaRPr>
          </a:p>
          <a:p>
            <a:endParaRPr lang="en-IN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95" y="1017142"/>
            <a:ext cx="11057623" cy="571358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IN" sz="2800" b="1" dirty="0">
                <a:ea typeface="+mn-lt"/>
                <a:cs typeface="+mn-lt"/>
              </a:rPr>
              <a:t>Disadvantage:</a:t>
            </a:r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Wastage of memory as assembler and loader both occupies memory space 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Time consuming process as no production of object file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It can’t handle multiple source languages and multiple source programs 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For a programmer it is very difficult to make an orderly modulator program and also it becomes difficult to maintain such program, and the “compile and go” loader cannot handle such programs.</a:t>
            </a: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 Execution time is more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867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6" y="207167"/>
            <a:ext cx="10018743" cy="1280890"/>
          </a:xfrm>
        </p:spPr>
        <p:txBody>
          <a:bodyPr/>
          <a:lstStyle/>
          <a:p>
            <a:r>
              <a:rPr lang="en-IN" b="1" dirty="0">
                <a:ea typeface="+mj-lt"/>
                <a:cs typeface="+mj-lt"/>
              </a:rPr>
              <a:t>3. Assemble (or Compile) and Go Loader</a:t>
            </a:r>
            <a:endParaRPr lang="en-IN" dirty="0">
              <a:ea typeface="+mj-lt"/>
              <a:cs typeface="+mj-lt"/>
            </a:endParaRPr>
          </a:p>
          <a:p>
            <a:endParaRPr lang="en-IN" dirty="0">
              <a:ea typeface="+mj-lt"/>
              <a:cs typeface="+mj-l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="" xmlns:a16="http://schemas.microsoft.com/office/drawing/2014/main" id="{0D73A6D6-C7AA-44AF-B3AD-6B218FD7A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854" y="1118574"/>
            <a:ext cx="9861249" cy="50518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23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6" y="207167"/>
            <a:ext cx="10018743" cy="1280890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4. Absolute Loader</a:t>
            </a:r>
            <a:endParaRPr lang="en-IN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95" y="1170316"/>
            <a:ext cx="11057623" cy="5560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ea typeface="+mn-lt"/>
                <a:cs typeface="+mn-lt"/>
              </a:rPr>
              <a:t>Absolute loader is a kind of loader in which </a:t>
            </a:r>
            <a:r>
              <a:rPr lang="en-IN" sz="2400" b="1" dirty="0">
                <a:ea typeface="+mn-lt"/>
                <a:cs typeface="+mn-lt"/>
              </a:rPr>
              <a:t>relocated object files </a:t>
            </a:r>
            <a:r>
              <a:rPr lang="en-IN" sz="2400" dirty="0">
                <a:ea typeface="+mn-lt"/>
                <a:cs typeface="+mn-lt"/>
              </a:rPr>
              <a:t>are created. 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Loader accepts these files and places them at specified locations in the memory. 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This type of loader is called absolute because </a:t>
            </a:r>
            <a:r>
              <a:rPr lang="en-IN" sz="2400" b="1" i="1" dirty="0">
                <a:ea typeface="+mn-lt"/>
                <a:cs typeface="+mn-lt"/>
              </a:rPr>
              <a:t>no relocation information is needed</a:t>
            </a:r>
            <a:endParaRPr lang="en-US" sz="2400" b="1" dirty="0">
              <a:ea typeface="+mn-lt"/>
              <a:cs typeface="+mn-lt"/>
            </a:endParaRPr>
          </a:p>
          <a:p>
            <a:endParaRPr lang="en-IN" sz="2400" i="1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This relocation information is obtained from the programmer or assembler.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745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6" y="207167"/>
            <a:ext cx="10018743" cy="1280890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4. Absolute Loader</a:t>
            </a:r>
            <a:endParaRPr lang="en-IN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95" y="897147"/>
            <a:ext cx="11057623" cy="58335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ea typeface="+mn-lt"/>
                <a:cs typeface="+mn-lt"/>
              </a:rPr>
              <a:t> The starting address of every module is known to the programmer, and  this corresponding starting address is stored in the object file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 Then task of loader becomes very simple and that is to simply place the executable form of the machine instructions at the locations mentioned in the object file.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In this scheme, the programmer or assembler should have knowledge of memory management. </a:t>
            </a: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The resolution of external references or linking of different subroutines is the issues which need to be handled by the programmer.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57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6" y="5884"/>
            <a:ext cx="10018743" cy="1280890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4. Absolute Loader</a:t>
            </a:r>
            <a:endParaRPr lang="en-IN" dirty="0">
              <a:ea typeface="+mj-lt"/>
              <a:cs typeface="+mj-lt"/>
            </a:endParaRPr>
          </a:p>
          <a:p>
            <a:endParaRPr lang="en-IN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95" y="782129"/>
            <a:ext cx="11143888" cy="58623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b="1" dirty="0">
                <a:ea typeface="+mn-lt"/>
                <a:cs typeface="+mn-lt"/>
              </a:rPr>
              <a:t>     Advantages:</a:t>
            </a: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Simple to implement 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Process of Execution is efficient 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Multiple Programs are allowed 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Multiple source languages can be used 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Common object file will be prepared for multiple languages or multiple programs 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Task of Loader is to load the object code in main memory at given address</a:t>
            </a:r>
            <a:endParaRPr lang="en-US" sz="2400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6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</TotalTime>
  <Words>886</Words>
  <Application>Microsoft Office PowerPoint</Application>
  <PresentationFormat>Custom</PresentationFormat>
  <Paragraphs>296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Wisp</vt:lpstr>
      <vt:lpstr>Module-4  </vt:lpstr>
      <vt:lpstr>Types of Loader/Loader Schemes</vt:lpstr>
      <vt:lpstr>3. Assemble (or Compile) and Go Loader</vt:lpstr>
      <vt:lpstr>3. Assemble (or Compile) and Go Loader </vt:lpstr>
      <vt:lpstr>3. Assemble (or Compile) and Go Loader </vt:lpstr>
      <vt:lpstr>3. Assemble (or Compile) and Go Loader </vt:lpstr>
      <vt:lpstr>4. Absolute Loader</vt:lpstr>
      <vt:lpstr>4. Absolute Loader</vt:lpstr>
      <vt:lpstr>4. Absolute Loader </vt:lpstr>
      <vt:lpstr>4. Absolute Loader </vt:lpstr>
      <vt:lpstr>4. Absolute Loader</vt:lpstr>
      <vt:lpstr>Design of an Absolute Loader </vt:lpstr>
      <vt:lpstr>Design of an Absolute Loader </vt:lpstr>
      <vt:lpstr>Design of an Absolute Loader </vt:lpstr>
      <vt:lpstr>Design of an Absolute Loader </vt:lpstr>
      <vt:lpstr>Design of an Absolute Loader </vt:lpstr>
      <vt:lpstr>5. Sub routine Linkages </vt:lpstr>
      <vt:lpstr>5. Sub routine Linkages </vt:lpstr>
      <vt:lpstr>5. Sub routine Linkages </vt:lpstr>
      <vt:lpstr>5. Sub routine Linkages </vt:lpstr>
      <vt:lpstr>6. Direct linking loader</vt:lpstr>
      <vt:lpstr>6. Direct linking loader</vt:lpstr>
      <vt:lpstr>7. Other Loading Schemes: a) Dynamic loading</vt:lpstr>
      <vt:lpstr>Loading process</vt:lpstr>
      <vt:lpstr>Loading process</vt:lpstr>
      <vt:lpstr>7. a) Dynamic loading</vt:lpstr>
      <vt:lpstr>7. a) Dynamic loading</vt:lpstr>
      <vt:lpstr>7. a) Dynamic loading</vt:lpstr>
      <vt:lpstr>7. a) Dynamic loading</vt:lpstr>
      <vt:lpstr>7. a) Dynamic loading</vt:lpstr>
      <vt:lpstr>Overlay structure</vt:lpstr>
      <vt:lpstr>Disadvantage</vt:lpstr>
      <vt:lpstr>7. b) Dynamic linking</vt:lpstr>
      <vt:lpstr>advantage</vt:lpstr>
      <vt:lpstr>Dynamic linking  vs   binders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Mandal</dc:creator>
  <cp:lastModifiedBy>Administrator</cp:lastModifiedBy>
  <cp:revision>203</cp:revision>
  <dcterms:created xsi:type="dcterms:W3CDTF">2021-04-29T07:28:19Z</dcterms:created>
  <dcterms:modified xsi:type="dcterms:W3CDTF">2023-03-31T04:38:01Z</dcterms:modified>
</cp:coreProperties>
</file>