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98" r:id="rId3"/>
    <p:sldId id="299" r:id="rId4"/>
    <p:sldId id="300" r:id="rId5"/>
    <p:sldId id="360" r:id="rId6"/>
    <p:sldId id="361" r:id="rId7"/>
    <p:sldId id="347" r:id="rId8"/>
    <p:sldId id="301" r:id="rId9"/>
    <p:sldId id="305" r:id="rId10"/>
    <p:sldId id="304" r:id="rId11"/>
    <p:sldId id="303" r:id="rId12"/>
    <p:sldId id="302" r:id="rId13"/>
    <p:sldId id="307" r:id="rId14"/>
    <p:sldId id="308" r:id="rId15"/>
    <p:sldId id="309" r:id="rId16"/>
    <p:sldId id="348" r:id="rId17"/>
    <p:sldId id="349" r:id="rId18"/>
    <p:sldId id="306" r:id="rId19"/>
    <p:sldId id="311" r:id="rId20"/>
    <p:sldId id="350" r:id="rId21"/>
    <p:sldId id="310" r:id="rId22"/>
    <p:sldId id="314" r:id="rId23"/>
    <p:sldId id="319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16" r:id="rId34"/>
    <p:sldId id="317" r:id="rId35"/>
    <p:sldId id="315" r:id="rId36"/>
    <p:sldId id="320" r:id="rId37"/>
    <p:sldId id="321" r:id="rId38"/>
    <p:sldId id="322" r:id="rId39"/>
    <p:sldId id="323" r:id="rId40"/>
    <p:sldId id="326" r:id="rId41"/>
    <p:sldId id="328" r:id="rId42"/>
    <p:sldId id="329" r:id="rId43"/>
    <p:sldId id="327" r:id="rId44"/>
    <p:sldId id="325" r:id="rId45"/>
    <p:sldId id="332" r:id="rId46"/>
    <p:sldId id="331" r:id="rId47"/>
    <p:sldId id="333" r:id="rId48"/>
    <p:sldId id="330" r:id="rId49"/>
    <p:sldId id="335" r:id="rId50"/>
    <p:sldId id="336" r:id="rId51"/>
    <p:sldId id="337" r:id="rId52"/>
    <p:sldId id="338" r:id="rId53"/>
    <p:sldId id="340" r:id="rId54"/>
    <p:sldId id="343" r:id="rId55"/>
    <p:sldId id="344" r:id="rId56"/>
    <p:sldId id="342" r:id="rId57"/>
    <p:sldId id="346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8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1162-EFA7-447D-8B73-BA861F71F17A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95400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Dr. Anil </a:t>
            </a:r>
            <a:r>
              <a:rPr lang="en-US" sz="3200" b="1" dirty="0" err="1" smtClean="0"/>
              <a:t>Chhangani</a:t>
            </a:r>
            <a:endParaRPr lang="en-US" sz="3200" b="1" dirty="0" smtClean="0"/>
          </a:p>
          <a:p>
            <a:r>
              <a:rPr lang="en-US" sz="3200" dirty="0" smtClean="0"/>
              <a:t>Associate Professor</a:t>
            </a:r>
          </a:p>
          <a:p>
            <a:r>
              <a:rPr lang="en-US" sz="3200" dirty="0" smtClean="0"/>
              <a:t>9821382455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b="1" dirty="0" smtClean="0"/>
              <a:t>Use Blue ray protector glasses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1"/>
            <a:ext cx="8915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CSMA/CD is not really interested in collisions at the sender, but rather in those at the receiver. </a:t>
            </a:r>
          </a:p>
          <a:p>
            <a:endParaRPr lang="en-US" sz="3200" dirty="0" smtClean="0"/>
          </a:p>
          <a:p>
            <a:r>
              <a:rPr lang="en-US" sz="3200" dirty="0" smtClean="0"/>
              <a:t>Sender is the one detecting collisions.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not a problem using a wire, as more or less the same signal strength can be assumed all over the wire. </a:t>
            </a:r>
          </a:p>
          <a:p>
            <a:endParaRPr lang="en-US" sz="3200" dirty="0" smtClean="0"/>
          </a:p>
          <a:p>
            <a:r>
              <a:rPr lang="en-US" sz="3200" dirty="0" smtClean="0"/>
              <a:t>If a collision occurs somewhere in the wire, everybody will notice it..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763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In wireless networks </a:t>
            </a:r>
            <a:r>
              <a:rPr lang="en-US" sz="3200" b="1" dirty="0" smtClean="0"/>
              <a:t>the strength of a signal decreases proportionally to the square of the distance to the sender.</a:t>
            </a:r>
            <a:r>
              <a:rPr lang="en-US" sz="3200" dirty="0" smtClean="0"/>
              <a:t>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Obstacles attenuate the signal even further.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sender may now apply carrier sense and detect an idle medium.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sender starts sending – but a collision happens at the receiver due to a second sender.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763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sender detects no collision and assumes that the data has been transmitted without errors.</a:t>
            </a:r>
          </a:p>
          <a:p>
            <a:endParaRPr lang="en-US" sz="3200" dirty="0" smtClean="0"/>
          </a:p>
          <a:p>
            <a:r>
              <a:rPr lang="en-US" sz="3200" dirty="0" smtClean="0"/>
              <a:t>But a collision might actually have destroyed the data at the receiver. </a:t>
            </a:r>
          </a:p>
          <a:p>
            <a:endParaRPr lang="en-US" sz="3200" dirty="0" smtClean="0"/>
          </a:p>
          <a:p>
            <a:r>
              <a:rPr lang="en-US" sz="3200" dirty="0" smtClean="0"/>
              <a:t>Collision detection is very difficult in wireless scenarios </a:t>
            </a:r>
          </a:p>
          <a:p>
            <a:endParaRPr lang="en-US" sz="3200" dirty="0" smtClean="0"/>
          </a:p>
          <a:p>
            <a:r>
              <a:rPr lang="en-US" sz="3200" dirty="0" smtClean="0"/>
              <a:t>So, this  common MAC scheme from wired network fails in a wireless scenario.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Hidden and exposed terminals</a:t>
            </a:r>
          </a:p>
          <a:p>
            <a:endParaRPr lang="en-US" sz="3200" b="1" dirty="0" smtClean="0"/>
          </a:p>
          <a:p>
            <a:r>
              <a:rPr lang="en-US" sz="3200" dirty="0" smtClean="0"/>
              <a:t>Consider the scenario with three mobile phones as shown in following figure . </a:t>
            </a:r>
          </a:p>
          <a:p>
            <a:endParaRPr lang="en-US" sz="3200" dirty="0"/>
          </a:p>
        </p:txBody>
      </p:sp>
      <p:pic>
        <p:nvPicPr>
          <p:cNvPr id="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743201"/>
            <a:ext cx="6477000" cy="20574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4921250" y="5200903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Sans Serif"/>
                <a:cs typeface="Microsoft Sans Serif"/>
              </a:rPr>
              <a:t>B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702051" y="5200903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Sans Serif"/>
                <a:cs typeface="Microsoft Sans Serif"/>
              </a:rPr>
              <a:t>A</a:t>
            </a:r>
          </a:p>
        </p:txBody>
      </p:sp>
      <p:sp>
        <p:nvSpPr>
          <p:cNvPr id="7" name="object 6"/>
          <p:cNvSpPr txBox="1"/>
          <p:nvPr/>
        </p:nvSpPr>
        <p:spPr>
          <a:xfrm>
            <a:off x="6064250" y="5200903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Sans Serif"/>
                <a:cs typeface="Microsoft Sans Serif"/>
              </a:rPr>
              <a:t>C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41826" y="5278373"/>
            <a:ext cx="900430" cy="124460"/>
            <a:chOff x="3941826" y="5278373"/>
            <a:chExt cx="900430" cy="124460"/>
          </a:xfrm>
        </p:grpSpPr>
        <p:sp>
          <p:nvSpPr>
            <p:cNvPr id="9" name="object 9"/>
            <p:cNvSpPr/>
            <p:nvPr/>
          </p:nvSpPr>
          <p:spPr>
            <a:xfrm>
              <a:off x="3941826" y="5340095"/>
              <a:ext cx="778510" cy="0"/>
            </a:xfrm>
            <a:custGeom>
              <a:avLst/>
              <a:gdLst/>
              <a:ahLst/>
              <a:cxnLst/>
              <a:rect l="l" t="t" r="r" b="b"/>
              <a:pathLst>
                <a:path w="778510">
                  <a:moveTo>
                    <a:pt x="0" y="0"/>
                  </a:moveTo>
                  <a:lnTo>
                    <a:pt x="77800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8304" y="5278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61788" y="5278373"/>
            <a:ext cx="822960" cy="124460"/>
            <a:chOff x="5161788" y="5278373"/>
            <a:chExt cx="822960" cy="124460"/>
          </a:xfrm>
        </p:grpSpPr>
        <p:sp>
          <p:nvSpPr>
            <p:cNvPr id="12" name="object 12"/>
            <p:cNvSpPr/>
            <p:nvPr/>
          </p:nvSpPr>
          <p:spPr>
            <a:xfrm>
              <a:off x="5282946" y="5340095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>
                  <a:moveTo>
                    <a:pt x="0" y="0"/>
                  </a:moveTo>
                  <a:lnTo>
                    <a:pt x="70180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61788" y="5278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124205"/>
                  </a:moveTo>
                  <a:lnTo>
                    <a:pt x="123444" y="0"/>
                  </a:lnTo>
                  <a:lnTo>
                    <a:pt x="0" y="61722"/>
                  </a:lnTo>
                  <a:lnTo>
                    <a:pt x="123444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The transmission range of A reaches B, but not C (the detection range does not reach C either). </a:t>
            </a:r>
          </a:p>
          <a:p>
            <a:endParaRPr lang="en-US" sz="3200" dirty="0" smtClean="0"/>
          </a:p>
          <a:p>
            <a:r>
              <a:rPr lang="en-US" sz="3200" dirty="0" smtClean="0"/>
              <a:t>The transmission range of C reaches B, but not A. </a:t>
            </a:r>
          </a:p>
          <a:p>
            <a:endParaRPr lang="en-US" sz="3200" dirty="0" smtClean="0"/>
          </a:p>
          <a:p>
            <a:r>
              <a:rPr lang="en-US" sz="3200" dirty="0" smtClean="0"/>
              <a:t>Finally, the transmission range of B reaches A and C.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A cannot detect C and vice versa.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373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                                     A  starts sending to B, C does</a:t>
            </a:r>
          </a:p>
          <a:p>
            <a:r>
              <a:rPr lang="en-US" sz="3200" dirty="0" smtClean="0"/>
              <a:t>                                     not receive this transmission. </a:t>
            </a:r>
          </a:p>
          <a:p>
            <a:endParaRPr lang="en-US" sz="1600" dirty="0" smtClean="0"/>
          </a:p>
          <a:p>
            <a:r>
              <a:rPr lang="en-US" sz="3200" dirty="0" smtClean="0"/>
              <a:t>C also wants to send to B and senses the medium. </a:t>
            </a:r>
          </a:p>
          <a:p>
            <a:endParaRPr lang="en-US" sz="1600" dirty="0" smtClean="0"/>
          </a:p>
          <a:p>
            <a:r>
              <a:rPr lang="en-US" sz="3200" dirty="0" smtClean="0"/>
              <a:t>Medium appears to be free, the carrier sense fails. </a:t>
            </a:r>
          </a:p>
          <a:p>
            <a:endParaRPr lang="en-US" sz="1600" dirty="0" smtClean="0"/>
          </a:p>
          <a:p>
            <a:r>
              <a:rPr lang="en-US" sz="3200" dirty="0" smtClean="0"/>
              <a:t>C also starts sending causing a collision at B. </a:t>
            </a:r>
          </a:p>
          <a:p>
            <a:endParaRPr lang="en-US" sz="1600" dirty="0" smtClean="0"/>
          </a:p>
          <a:p>
            <a:r>
              <a:rPr lang="en-US" sz="3200" dirty="0" smtClean="0"/>
              <a:t>But A cannot detect this collision at B and continues with its transmission.  </a:t>
            </a:r>
          </a:p>
          <a:p>
            <a:endParaRPr lang="en-US" sz="1600" dirty="0" smtClean="0"/>
          </a:p>
          <a:p>
            <a:r>
              <a:rPr lang="en-US" sz="3200" dirty="0" smtClean="0"/>
              <a:t>A is </a:t>
            </a:r>
            <a:r>
              <a:rPr lang="en-US" sz="3200" b="1" dirty="0" smtClean="0"/>
              <a:t>hidden </a:t>
            </a:r>
            <a:r>
              <a:rPr lang="en-US" sz="3200" dirty="0" smtClean="0"/>
              <a:t>for C and vice versa.</a:t>
            </a:r>
          </a:p>
          <a:p>
            <a:endParaRPr lang="en-US" sz="1600" dirty="0" smtClean="0"/>
          </a:p>
          <a:p>
            <a:r>
              <a:rPr lang="en-US" sz="3200" dirty="0" smtClean="0"/>
              <a:t>Hidden terminals may cause collisions</a:t>
            </a: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304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757" y="1066800"/>
            <a:ext cx="6255326" cy="2066721"/>
          </a:xfrm>
          <a:prstGeom prst="rect">
            <a:avLst/>
          </a:prstGeom>
        </p:spPr>
        <p:txBody>
          <a:bodyPr vert="horz" wrap="square" lIns="0" tIns="65533" rIns="0" bIns="0" rtlCol="0">
            <a:spAutoFit/>
          </a:bodyPr>
          <a:lstStyle/>
          <a:p>
            <a:pPr marL="318546" indent="-307718">
              <a:spcBef>
                <a:spcPts val="516"/>
              </a:spcBef>
              <a:buChar char="•"/>
              <a:tabLst>
                <a:tab pos="318546" algn="l"/>
                <a:tab pos="319115" algn="l"/>
              </a:tabLst>
            </a:pPr>
            <a:r>
              <a:rPr sz="2000" spc="-4" dirty="0">
                <a:latin typeface="Microsoft Sans Serif"/>
                <a:cs typeface="Microsoft Sans Serif"/>
              </a:rPr>
              <a:t>A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sends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to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B,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C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cannot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receive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</a:t>
            </a:r>
            <a:endParaRPr sz="2000" dirty="0">
              <a:latin typeface="Microsoft Sans Serif"/>
              <a:cs typeface="Microsoft Sans Serif"/>
            </a:endParaRPr>
          </a:p>
          <a:p>
            <a:pPr marL="318546" indent="-307718">
              <a:spcBef>
                <a:spcPts val="422"/>
              </a:spcBef>
              <a:buChar char="•"/>
              <a:tabLst>
                <a:tab pos="318546" algn="l"/>
                <a:tab pos="319115" algn="l"/>
              </a:tabLst>
            </a:pPr>
            <a:r>
              <a:rPr sz="2000" spc="-4" dirty="0">
                <a:latin typeface="Microsoft Sans Serif"/>
                <a:cs typeface="Microsoft Sans Serif"/>
              </a:rPr>
              <a:t>C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wants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to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send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to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B,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C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senses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“free”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medium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(CS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fails)</a:t>
            </a:r>
            <a:endParaRPr sz="2000" dirty="0">
              <a:latin typeface="Microsoft Sans Serif"/>
              <a:cs typeface="Microsoft Sans Serif"/>
            </a:endParaRPr>
          </a:p>
          <a:p>
            <a:pPr marL="318546" indent="-307718">
              <a:spcBef>
                <a:spcPts val="426"/>
              </a:spcBef>
              <a:buChar char="•"/>
              <a:tabLst>
                <a:tab pos="318546" algn="l"/>
                <a:tab pos="319115" algn="l"/>
              </a:tabLst>
            </a:pPr>
            <a:r>
              <a:rPr sz="2000" spc="-9" dirty="0">
                <a:latin typeface="Microsoft Sans Serif"/>
                <a:cs typeface="Microsoft Sans Serif"/>
              </a:rPr>
              <a:t>collision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at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B,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cannot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receive</a:t>
            </a:r>
            <a:r>
              <a:rPr sz="2000" spc="27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the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collision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(CD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fails)</a:t>
            </a:r>
            <a:endParaRPr sz="2000" dirty="0">
              <a:latin typeface="Microsoft Sans Serif"/>
              <a:cs typeface="Microsoft Sans Serif"/>
            </a:endParaRPr>
          </a:p>
          <a:p>
            <a:pPr marL="318546" indent="-307718">
              <a:spcBef>
                <a:spcPts val="426"/>
              </a:spcBef>
              <a:buChar char="•"/>
              <a:tabLst>
                <a:tab pos="318546" algn="l"/>
                <a:tab pos="319115" algn="l"/>
              </a:tabLst>
            </a:pPr>
            <a:r>
              <a:rPr sz="2000" spc="-4" dirty="0">
                <a:latin typeface="Microsoft Sans Serif"/>
                <a:cs typeface="Microsoft Sans Serif"/>
              </a:rPr>
              <a:t>A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is</a:t>
            </a:r>
            <a:r>
              <a:rPr sz="2000" spc="4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“hidden”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for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C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791" y="152400"/>
            <a:ext cx="8915400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Motivation</a:t>
            </a:r>
            <a:r>
              <a:rPr spc="18" dirty="0"/>
              <a:t> </a:t>
            </a:r>
            <a:r>
              <a:rPr spc="565" dirty="0"/>
              <a:t>–</a:t>
            </a:r>
            <a:r>
              <a:rPr spc="18" dirty="0"/>
              <a:t> </a:t>
            </a:r>
            <a:r>
              <a:rPr spc="-4" dirty="0"/>
              <a:t>Hidden</a:t>
            </a:r>
            <a:r>
              <a:rPr spc="18" dirty="0"/>
              <a:t> </a:t>
            </a:r>
            <a:r>
              <a:rPr spc="-4" dirty="0"/>
              <a:t>terminal</a:t>
            </a:r>
            <a:r>
              <a:rPr spc="22" dirty="0"/>
              <a:t> </a:t>
            </a:r>
            <a:r>
              <a:rPr spc="-4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3864" y="4589033"/>
            <a:ext cx="146627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5501" y="4589033"/>
            <a:ext cx="146627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12955" y="4589033"/>
            <a:ext cx="157018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7657" y="3244439"/>
            <a:ext cx="5074227" cy="121864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583478" y="4657388"/>
            <a:ext cx="818573" cy="109818"/>
            <a:chOff x="3941826" y="5278373"/>
            <a:chExt cx="900430" cy="124460"/>
          </a:xfrm>
        </p:grpSpPr>
        <p:sp>
          <p:nvSpPr>
            <p:cNvPr id="9" name="object 9"/>
            <p:cNvSpPr/>
            <p:nvPr/>
          </p:nvSpPr>
          <p:spPr>
            <a:xfrm>
              <a:off x="3941826" y="5340095"/>
              <a:ext cx="778510" cy="0"/>
            </a:xfrm>
            <a:custGeom>
              <a:avLst/>
              <a:gdLst/>
              <a:ahLst/>
              <a:cxnLst/>
              <a:rect l="l" t="t" r="r" b="b"/>
              <a:pathLst>
                <a:path w="778510">
                  <a:moveTo>
                    <a:pt x="0" y="0"/>
                  </a:moveTo>
                  <a:lnTo>
                    <a:pt x="77800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8304" y="5278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692535" y="4657388"/>
            <a:ext cx="748145" cy="109818"/>
            <a:chOff x="5161788" y="5278373"/>
            <a:chExt cx="822960" cy="124460"/>
          </a:xfrm>
        </p:grpSpPr>
        <p:sp>
          <p:nvSpPr>
            <p:cNvPr id="12" name="object 12"/>
            <p:cNvSpPr/>
            <p:nvPr/>
          </p:nvSpPr>
          <p:spPr>
            <a:xfrm>
              <a:off x="5282946" y="5340095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>
                  <a:moveTo>
                    <a:pt x="0" y="0"/>
                  </a:moveTo>
                  <a:lnTo>
                    <a:pt x="70180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61788" y="5278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124205"/>
                  </a:moveTo>
                  <a:lnTo>
                    <a:pt x="123444" y="0"/>
                  </a:lnTo>
                  <a:lnTo>
                    <a:pt x="0" y="61722"/>
                  </a:lnTo>
                  <a:lnTo>
                    <a:pt x="123444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1779154" y="6073636"/>
            <a:ext cx="210935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Distributed</a:t>
            </a:r>
            <a:r>
              <a:rPr spc="4" dirty="0"/>
              <a:t> </a:t>
            </a:r>
            <a:r>
              <a:rPr spc="-9" dirty="0"/>
              <a:t>Computing</a:t>
            </a:r>
            <a:r>
              <a:rPr spc="9" dirty="0"/>
              <a:t> </a:t>
            </a:r>
            <a:r>
              <a:rPr spc="-9" dirty="0"/>
              <a:t>Group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4045061" y="6073636"/>
            <a:ext cx="166427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MOBILE</a:t>
            </a:r>
            <a:r>
              <a:rPr spc="-22" dirty="0"/>
              <a:t> </a:t>
            </a:r>
            <a:r>
              <a:rPr spc="-9" dirty="0"/>
              <a:t>COMPUTING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65553" y="6073636"/>
            <a:ext cx="1106632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z="1300" spc="-4" dirty="0">
                <a:latin typeface="Microsoft Sans Serif"/>
                <a:cs typeface="Microsoft Sans Serif"/>
              </a:rPr>
              <a:t>R.</a:t>
            </a:r>
            <a:r>
              <a:rPr sz="1300" spc="-22" dirty="0">
                <a:latin typeface="Microsoft Sans Serif"/>
                <a:cs typeface="Microsoft Sans Serif"/>
              </a:rPr>
              <a:t> </a:t>
            </a:r>
            <a:r>
              <a:rPr sz="1300" spc="-9" dirty="0">
                <a:latin typeface="Microsoft Sans Serif"/>
                <a:cs typeface="Microsoft Sans Serif"/>
              </a:rPr>
              <a:t>Wattenhofer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7829342" y="6073636"/>
            <a:ext cx="359640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4" dirty="0"/>
              <a:t>3/</a:t>
            </a:r>
            <a:fld id="{81D60167-4931-47E6-BA6A-407CBD079E47}" type="slidenum">
              <a:rPr spc="-4" dirty="0"/>
              <a:pPr marL="11397">
                <a:lnSpc>
                  <a:spcPts val="1476"/>
                </a:lnSpc>
              </a:pPr>
              <a:t>16</a:t>
            </a:fld>
            <a:endParaRPr spc="-4" dirty="0"/>
          </a:p>
        </p:txBody>
      </p:sp>
    </p:spTree>
    <p:extLst>
      <p:ext uri="{BB962C8B-B14F-4D97-AF65-F5344CB8AC3E}">
        <p14:creationId xmlns:p14="http://schemas.microsoft.com/office/powerpoint/2010/main" val="128798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803" y="1295400"/>
            <a:ext cx="6746586" cy="1758944"/>
          </a:xfrm>
          <a:prstGeom prst="rect">
            <a:avLst/>
          </a:prstGeom>
        </p:spPr>
        <p:txBody>
          <a:bodyPr vert="horz" wrap="square" lIns="0" tIns="65533" rIns="0" bIns="0" rtlCol="0">
            <a:spAutoFit/>
          </a:bodyPr>
          <a:lstStyle/>
          <a:p>
            <a:pPr marL="318546" indent="-307718">
              <a:spcBef>
                <a:spcPts val="516"/>
              </a:spcBef>
              <a:buChar char="•"/>
              <a:tabLst>
                <a:tab pos="318546" algn="l"/>
                <a:tab pos="319115" algn="l"/>
              </a:tabLst>
            </a:pPr>
            <a:r>
              <a:rPr sz="2000" spc="-4" dirty="0">
                <a:latin typeface="Microsoft Sans Serif"/>
                <a:cs typeface="Microsoft Sans Serif"/>
              </a:rPr>
              <a:t>B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sends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to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A,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C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wants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to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send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to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D</a:t>
            </a:r>
            <a:endParaRPr sz="2000" dirty="0">
              <a:latin typeface="Microsoft Sans Serif"/>
              <a:cs typeface="Microsoft Sans Serif"/>
            </a:endParaRPr>
          </a:p>
          <a:p>
            <a:pPr marL="318546" indent="-307718">
              <a:spcBef>
                <a:spcPts val="422"/>
              </a:spcBef>
              <a:buChar char="•"/>
              <a:tabLst>
                <a:tab pos="318546" algn="l"/>
                <a:tab pos="319115" algn="l"/>
              </a:tabLst>
            </a:pPr>
            <a:r>
              <a:rPr sz="2000" spc="-4" dirty="0">
                <a:latin typeface="Microsoft Sans Serif"/>
                <a:cs typeface="Microsoft Sans Serif"/>
              </a:rPr>
              <a:t>C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has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to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wait,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CS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signals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medium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in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use</a:t>
            </a:r>
            <a:endParaRPr sz="2000" dirty="0">
              <a:latin typeface="Microsoft Sans Serif"/>
              <a:cs typeface="Microsoft Sans Serif"/>
            </a:endParaRPr>
          </a:p>
          <a:p>
            <a:pPr marL="318546" indent="-307718">
              <a:spcBef>
                <a:spcPts val="426"/>
              </a:spcBef>
              <a:buChar char="•"/>
              <a:tabLst>
                <a:tab pos="318546" algn="l"/>
                <a:tab pos="319115" algn="l"/>
              </a:tabLst>
            </a:pPr>
            <a:r>
              <a:rPr sz="2000" spc="-9" dirty="0">
                <a:latin typeface="Microsoft Sans Serif"/>
                <a:cs typeface="Microsoft Sans Serif"/>
              </a:rPr>
              <a:t>since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is</a:t>
            </a:r>
            <a:r>
              <a:rPr sz="2000" spc="27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outside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the</a:t>
            </a:r>
            <a:r>
              <a:rPr sz="2000" spc="27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radio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range</a:t>
            </a:r>
            <a:r>
              <a:rPr sz="2000" spc="27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of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C</a:t>
            </a:r>
            <a:r>
              <a:rPr sz="2000" spc="27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waiting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is</a:t>
            </a:r>
            <a:r>
              <a:rPr sz="2000" spc="27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not</a:t>
            </a:r>
            <a:r>
              <a:rPr sz="2000" spc="22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necessary</a:t>
            </a:r>
            <a:endParaRPr sz="2000" dirty="0">
              <a:latin typeface="Microsoft Sans Serif"/>
              <a:cs typeface="Microsoft Sans Serif"/>
            </a:endParaRPr>
          </a:p>
          <a:p>
            <a:pPr marL="318546" indent="-307718">
              <a:spcBef>
                <a:spcPts val="426"/>
              </a:spcBef>
              <a:buChar char="•"/>
              <a:tabLst>
                <a:tab pos="318546" algn="l"/>
                <a:tab pos="319115" algn="l"/>
              </a:tabLst>
            </a:pPr>
            <a:r>
              <a:rPr sz="2000" spc="-4" dirty="0">
                <a:latin typeface="Microsoft Sans Serif"/>
                <a:cs typeface="Microsoft Sans Serif"/>
              </a:rPr>
              <a:t>C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is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“exposed”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to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B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8074" y="152400"/>
            <a:ext cx="9144000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Motivation</a:t>
            </a:r>
            <a:r>
              <a:rPr spc="13" dirty="0"/>
              <a:t> </a:t>
            </a:r>
            <a:r>
              <a:rPr spc="565" dirty="0"/>
              <a:t>–</a:t>
            </a:r>
            <a:r>
              <a:rPr spc="13" dirty="0"/>
              <a:t> </a:t>
            </a:r>
            <a:r>
              <a:rPr dirty="0"/>
              <a:t>Exposed</a:t>
            </a:r>
            <a:r>
              <a:rPr spc="18" dirty="0"/>
              <a:t> </a:t>
            </a:r>
            <a:r>
              <a:rPr spc="-4" dirty="0"/>
              <a:t>terminal</a:t>
            </a:r>
            <a:r>
              <a:rPr spc="18" dirty="0"/>
              <a:t> </a:t>
            </a:r>
            <a:r>
              <a:rPr spc="-4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98406" y="4779309"/>
            <a:ext cx="146627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0044" y="4779309"/>
            <a:ext cx="146627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7496" y="4779309"/>
            <a:ext cx="157018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891" y="3434715"/>
            <a:ext cx="6109855" cy="122401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208713" y="4848337"/>
            <a:ext cx="817418" cy="109818"/>
            <a:chOff x="3529584" y="5494782"/>
            <a:chExt cx="899160" cy="124460"/>
          </a:xfrm>
        </p:grpSpPr>
        <p:sp>
          <p:nvSpPr>
            <p:cNvPr id="9" name="object 9"/>
            <p:cNvSpPr/>
            <p:nvPr/>
          </p:nvSpPr>
          <p:spPr>
            <a:xfrm>
              <a:off x="3650742" y="5556504"/>
              <a:ext cx="778510" cy="0"/>
            </a:xfrm>
            <a:custGeom>
              <a:avLst/>
              <a:gdLst/>
              <a:ahLst/>
              <a:cxnLst/>
              <a:rect l="l" t="t" r="r" b="b"/>
              <a:pathLst>
                <a:path w="778510">
                  <a:moveTo>
                    <a:pt x="0" y="0"/>
                  </a:moveTo>
                  <a:lnTo>
                    <a:pt x="77800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29584" y="5494782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124205"/>
                  </a:moveTo>
                  <a:lnTo>
                    <a:pt x="123443" y="0"/>
                  </a:lnTo>
                  <a:lnTo>
                    <a:pt x="0" y="61721"/>
                  </a:lnTo>
                  <a:lnTo>
                    <a:pt x="123443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316383" y="4902797"/>
            <a:ext cx="749300" cy="0"/>
          </a:xfrm>
          <a:custGeom>
            <a:avLst/>
            <a:gdLst/>
            <a:ahLst/>
            <a:cxnLst/>
            <a:rect l="l" t="t" r="r" b="b"/>
            <a:pathLst>
              <a:path w="824229">
                <a:moveTo>
                  <a:pt x="0" y="0"/>
                </a:moveTo>
                <a:lnTo>
                  <a:pt x="82372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3816" y="4776620"/>
            <a:ext cx="157018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7206" y="4845647"/>
            <a:ext cx="744682" cy="109818"/>
            <a:chOff x="5892927" y="5491734"/>
            <a:chExt cx="819150" cy="124460"/>
          </a:xfrm>
        </p:grpSpPr>
        <p:sp>
          <p:nvSpPr>
            <p:cNvPr id="14" name="object 14"/>
            <p:cNvSpPr/>
            <p:nvPr/>
          </p:nvSpPr>
          <p:spPr>
            <a:xfrm>
              <a:off x="5902452" y="5553456"/>
              <a:ext cx="687705" cy="3175"/>
            </a:xfrm>
            <a:custGeom>
              <a:avLst/>
              <a:gdLst/>
              <a:ahLst/>
              <a:cxnLst/>
              <a:rect l="l" t="t" r="r" b="b"/>
              <a:pathLst>
                <a:path w="687704" h="3175">
                  <a:moveTo>
                    <a:pt x="0" y="3048"/>
                  </a:moveTo>
                  <a:lnTo>
                    <a:pt x="68732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88252" y="549173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1"/>
                  </a:moveTo>
                  <a:lnTo>
                    <a:pt x="0" y="0"/>
                  </a:lnTo>
                  <a:lnTo>
                    <a:pt x="762" y="124205"/>
                  </a:lnTo>
                  <a:lnTo>
                    <a:pt x="123444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1779154" y="6073636"/>
            <a:ext cx="210935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Distributed</a:t>
            </a:r>
            <a:r>
              <a:rPr spc="4" dirty="0"/>
              <a:t> </a:t>
            </a:r>
            <a:r>
              <a:rPr spc="-9" dirty="0"/>
              <a:t>Computing</a:t>
            </a:r>
            <a:r>
              <a:rPr spc="9" dirty="0"/>
              <a:t> </a:t>
            </a:r>
            <a:r>
              <a:rPr spc="-9" dirty="0"/>
              <a:t>Group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4294967295"/>
          </p:nvPr>
        </p:nvSpPr>
        <p:spPr>
          <a:xfrm>
            <a:off x="4045061" y="6073636"/>
            <a:ext cx="166427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MOBILE</a:t>
            </a:r>
            <a:r>
              <a:rPr spc="-22" dirty="0"/>
              <a:t> </a:t>
            </a:r>
            <a:r>
              <a:rPr spc="-9" dirty="0"/>
              <a:t>COMPUTING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65553" y="6073636"/>
            <a:ext cx="1106632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z="1300" spc="-4" dirty="0">
                <a:latin typeface="Microsoft Sans Serif"/>
                <a:cs typeface="Microsoft Sans Serif"/>
              </a:rPr>
              <a:t>R.</a:t>
            </a:r>
            <a:r>
              <a:rPr sz="1300" spc="-22" dirty="0">
                <a:latin typeface="Microsoft Sans Serif"/>
                <a:cs typeface="Microsoft Sans Serif"/>
              </a:rPr>
              <a:t> </a:t>
            </a:r>
            <a:r>
              <a:rPr sz="1300" spc="-9" dirty="0">
                <a:latin typeface="Microsoft Sans Serif"/>
                <a:cs typeface="Microsoft Sans Serif"/>
              </a:rPr>
              <a:t>Wattenhofer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7829342" y="6073636"/>
            <a:ext cx="359640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4" dirty="0"/>
              <a:t>3/</a:t>
            </a:r>
            <a:fld id="{81D60167-4931-47E6-BA6A-407CBD079E47}" type="slidenum">
              <a:rPr spc="-4" dirty="0"/>
              <a:pPr marL="11397">
                <a:lnSpc>
                  <a:spcPts val="1476"/>
                </a:lnSpc>
              </a:pPr>
              <a:t>17</a:t>
            </a:fld>
            <a:endParaRPr spc="-4" dirty="0"/>
          </a:p>
        </p:txBody>
      </p:sp>
    </p:spTree>
    <p:extLst>
      <p:ext uri="{BB962C8B-B14F-4D97-AF65-F5344CB8AC3E}">
        <p14:creationId xmlns:p14="http://schemas.microsoft.com/office/powerpoint/2010/main" val="345152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 sends something to A  and </a:t>
            </a:r>
          </a:p>
          <a:p>
            <a:endParaRPr lang="en-US" sz="3200" dirty="0" smtClean="0"/>
          </a:p>
          <a:p>
            <a:r>
              <a:rPr lang="en-US" sz="3200" dirty="0" smtClean="0"/>
              <a:t>C wants to transmit data to some other mobile phone outside the interference ranges of A and B. </a:t>
            </a:r>
          </a:p>
          <a:p>
            <a:endParaRPr lang="en-US" sz="3200" dirty="0" smtClean="0"/>
          </a:p>
          <a:p>
            <a:r>
              <a:rPr lang="en-US" sz="3200" dirty="0" smtClean="0"/>
              <a:t>C senses the carrier and detects that the carrier is busy (B’s signal).</a:t>
            </a:r>
          </a:p>
          <a:p>
            <a:endParaRPr lang="en-US" sz="3200" dirty="0" smtClean="0"/>
          </a:p>
          <a:p>
            <a:r>
              <a:rPr lang="en-US" sz="3200" dirty="0" smtClean="0"/>
              <a:t>C postpones its transmission until it detects the medium as being idle again. </a:t>
            </a:r>
          </a:p>
          <a:p>
            <a:endParaRPr lang="en-US" sz="3200" dirty="0" smtClean="0"/>
          </a:p>
          <a:p>
            <a:r>
              <a:rPr lang="en-US" sz="3200" dirty="0" smtClean="0"/>
              <a:t>But as A is outside the interference range of C, waiting is not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Causing a ‘collision’ at B does not matter because the collision is too weak to propagate to A. </a:t>
            </a:r>
          </a:p>
          <a:p>
            <a:endParaRPr lang="en-US" sz="3200" dirty="0" smtClean="0"/>
          </a:p>
          <a:p>
            <a:r>
              <a:rPr lang="en-US" sz="3200" dirty="0" smtClean="0"/>
              <a:t>In this situation, C is </a:t>
            </a:r>
            <a:r>
              <a:rPr lang="en-US" sz="3200" b="1" dirty="0" smtClean="0"/>
              <a:t>exposed </a:t>
            </a:r>
            <a:r>
              <a:rPr lang="en-US" sz="3200" dirty="0" smtClean="0"/>
              <a:t>to B.</a:t>
            </a:r>
          </a:p>
          <a:p>
            <a:endParaRPr lang="en-US" sz="3200" dirty="0" smtClean="0"/>
          </a:p>
          <a:p>
            <a:r>
              <a:rPr lang="en-US" sz="3200" dirty="0" smtClean="0"/>
              <a:t>Exposed terminal causes </a:t>
            </a:r>
            <a:r>
              <a:rPr lang="en-US" sz="3200" b="1" dirty="0" smtClean="0"/>
              <a:t>unnecessary delay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Medium Access Control (MAC)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Medium access control comprises all mechanisms that regulate user access to a medium using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SDM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TDM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FDM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CDM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365" y="1569923"/>
            <a:ext cx="4381500" cy="938781"/>
          </a:xfrm>
          <a:prstGeom prst="rect">
            <a:avLst/>
          </a:prstGeom>
        </p:spPr>
        <p:txBody>
          <a:bodyPr vert="horz" wrap="square" lIns="0" tIns="66102" rIns="0" bIns="0" rtlCol="0">
            <a:spAutoFit/>
          </a:bodyPr>
          <a:lstStyle/>
          <a:p>
            <a:pPr marL="318546" indent="-307718">
              <a:spcBef>
                <a:spcPts val="520"/>
              </a:spcBef>
              <a:buChar char="•"/>
              <a:tabLst>
                <a:tab pos="318546" algn="l"/>
                <a:tab pos="319115" algn="l"/>
              </a:tabLst>
            </a:pPr>
            <a:r>
              <a:rPr spc="-9" dirty="0">
                <a:latin typeface="Microsoft Sans Serif"/>
                <a:cs typeface="Microsoft Sans Serif"/>
              </a:rPr>
              <a:t>Terminals</a:t>
            </a:r>
            <a:r>
              <a:rPr spc="9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A</a:t>
            </a:r>
            <a:r>
              <a:rPr spc="13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and</a:t>
            </a:r>
            <a:r>
              <a:rPr spc="13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B</a:t>
            </a:r>
            <a:r>
              <a:rPr spc="13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send,</a:t>
            </a:r>
            <a:r>
              <a:rPr spc="9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C</a:t>
            </a:r>
            <a:r>
              <a:rPr spc="13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receives</a:t>
            </a:r>
            <a:endParaRPr>
              <a:latin typeface="Microsoft Sans Serif"/>
              <a:cs typeface="Microsoft Sans Serif"/>
            </a:endParaRPr>
          </a:p>
          <a:p>
            <a:pPr marL="745932" lvl="1" indent="-257002">
              <a:spcBef>
                <a:spcPts val="389"/>
              </a:spcBef>
              <a:buChar char="–"/>
              <a:tabLst>
                <a:tab pos="745932" algn="l"/>
                <a:tab pos="746502" algn="l"/>
              </a:tabLst>
            </a:pPr>
            <a:r>
              <a:rPr sz="1600" spc="-4" dirty="0">
                <a:latin typeface="Microsoft Sans Serif"/>
                <a:cs typeface="Microsoft Sans Serif"/>
              </a:rPr>
              <a:t>the</a:t>
            </a:r>
            <a:r>
              <a:rPr sz="1600" spc="9" dirty="0">
                <a:latin typeface="Microsoft Sans Serif"/>
                <a:cs typeface="Microsoft Sans Serif"/>
              </a:rPr>
              <a:t> </a:t>
            </a:r>
            <a:r>
              <a:rPr sz="1600" spc="-9" dirty="0">
                <a:latin typeface="Microsoft Sans Serif"/>
                <a:cs typeface="Microsoft Sans Serif"/>
              </a:rPr>
              <a:t>signal</a:t>
            </a:r>
            <a:r>
              <a:rPr sz="1600" spc="9" dirty="0">
                <a:latin typeface="Microsoft Sans Serif"/>
                <a:cs typeface="Microsoft Sans Serif"/>
              </a:rPr>
              <a:t> </a:t>
            </a:r>
            <a:r>
              <a:rPr sz="1600" spc="-4" dirty="0">
                <a:latin typeface="Microsoft Sans Serif"/>
                <a:cs typeface="Microsoft Sans Serif"/>
              </a:rPr>
              <a:t>of</a:t>
            </a:r>
            <a:r>
              <a:rPr sz="1600" spc="13" dirty="0">
                <a:latin typeface="Microsoft Sans Serif"/>
                <a:cs typeface="Microsoft Sans Serif"/>
              </a:rPr>
              <a:t> </a:t>
            </a:r>
            <a:r>
              <a:rPr sz="1600" spc="-4" dirty="0">
                <a:latin typeface="Microsoft Sans Serif"/>
                <a:cs typeface="Microsoft Sans Serif"/>
              </a:rPr>
              <a:t>terminal</a:t>
            </a:r>
            <a:r>
              <a:rPr sz="1600" spc="13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</a:t>
            </a:r>
            <a:r>
              <a:rPr sz="1600" spc="13" dirty="0">
                <a:latin typeface="Microsoft Sans Serif"/>
                <a:cs typeface="Microsoft Sans Serif"/>
              </a:rPr>
              <a:t> </a:t>
            </a:r>
            <a:r>
              <a:rPr sz="1600" spc="-9" dirty="0">
                <a:latin typeface="Microsoft Sans Serif"/>
                <a:cs typeface="Microsoft Sans Serif"/>
              </a:rPr>
              <a:t>hides</a:t>
            </a:r>
            <a:r>
              <a:rPr sz="1600" spc="13" dirty="0">
                <a:latin typeface="Microsoft Sans Serif"/>
                <a:cs typeface="Microsoft Sans Serif"/>
              </a:rPr>
              <a:t> </a:t>
            </a:r>
            <a:r>
              <a:rPr sz="1600" spc="-4" dirty="0">
                <a:latin typeface="Microsoft Sans Serif"/>
                <a:cs typeface="Microsoft Sans Serif"/>
              </a:rPr>
              <a:t>A’s</a:t>
            </a:r>
            <a:r>
              <a:rPr sz="1600" spc="13" dirty="0">
                <a:latin typeface="Microsoft Sans Serif"/>
                <a:cs typeface="Microsoft Sans Serif"/>
              </a:rPr>
              <a:t> </a:t>
            </a:r>
            <a:r>
              <a:rPr sz="1600" spc="-9" dirty="0">
                <a:latin typeface="Microsoft Sans Serif"/>
                <a:cs typeface="Microsoft Sans Serif"/>
              </a:rPr>
              <a:t>signal</a:t>
            </a:r>
            <a:endParaRPr sz="1600">
              <a:latin typeface="Microsoft Sans Serif"/>
              <a:cs typeface="Microsoft Sans Serif"/>
            </a:endParaRPr>
          </a:p>
          <a:p>
            <a:pPr marL="745932" lvl="1" indent="-257002">
              <a:spcBef>
                <a:spcPts val="389"/>
              </a:spcBef>
              <a:buChar char="–"/>
              <a:tabLst>
                <a:tab pos="745932" algn="l"/>
                <a:tab pos="746502" algn="l"/>
              </a:tabLst>
            </a:pPr>
            <a:r>
              <a:rPr sz="1600" dirty="0">
                <a:latin typeface="Microsoft Sans Serif"/>
                <a:cs typeface="Microsoft Sans Serif"/>
              </a:rPr>
              <a:t>C </a:t>
            </a:r>
            <a:r>
              <a:rPr sz="1600" spc="-4" dirty="0">
                <a:latin typeface="Microsoft Sans Serif"/>
                <a:cs typeface="Microsoft Sans Serif"/>
              </a:rPr>
              <a:t>cannot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9" dirty="0">
                <a:latin typeface="Microsoft Sans Serif"/>
                <a:cs typeface="Microsoft Sans Serif"/>
              </a:rPr>
              <a:t>receive</a:t>
            </a:r>
            <a:r>
              <a:rPr sz="1600" dirty="0">
                <a:latin typeface="Microsoft Sans Serif"/>
                <a:cs typeface="Microsoft Sans Serif"/>
              </a:rPr>
              <a:t> 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1366" y="4730638"/>
            <a:ext cx="5399809" cy="666750"/>
          </a:xfrm>
          <a:prstGeom prst="rect">
            <a:avLst/>
          </a:prstGeom>
        </p:spPr>
        <p:txBody>
          <a:bodyPr vert="horz" wrap="square" lIns="0" tIns="65533" rIns="0" bIns="0" rtlCol="0">
            <a:spAutoFit/>
          </a:bodyPr>
          <a:lstStyle/>
          <a:p>
            <a:pPr marL="318546" indent="-307718">
              <a:spcBef>
                <a:spcPts val="516"/>
              </a:spcBef>
              <a:buChar char="•"/>
              <a:tabLst>
                <a:tab pos="318546" algn="l"/>
                <a:tab pos="319115" algn="l"/>
              </a:tabLst>
            </a:pPr>
            <a:r>
              <a:rPr spc="-9" dirty="0">
                <a:latin typeface="Microsoft Sans Serif"/>
                <a:cs typeface="Microsoft Sans Serif"/>
              </a:rPr>
              <a:t>This</a:t>
            </a:r>
            <a:r>
              <a:rPr spc="22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is</a:t>
            </a:r>
            <a:r>
              <a:rPr spc="22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also</a:t>
            </a:r>
            <a:r>
              <a:rPr spc="27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a</a:t>
            </a:r>
            <a:r>
              <a:rPr spc="27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severe</a:t>
            </a:r>
            <a:r>
              <a:rPr spc="27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problem</a:t>
            </a:r>
            <a:r>
              <a:rPr spc="27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for</a:t>
            </a:r>
            <a:r>
              <a:rPr spc="27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CDMA</a:t>
            </a:r>
            <a:r>
              <a:rPr spc="22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networks</a:t>
            </a:r>
            <a:endParaRPr>
              <a:latin typeface="Microsoft Sans Serif"/>
              <a:cs typeface="Microsoft Sans Serif"/>
            </a:endParaRPr>
          </a:p>
          <a:p>
            <a:pPr marL="318546" indent="-307718">
              <a:spcBef>
                <a:spcPts val="422"/>
              </a:spcBef>
              <a:buChar char="•"/>
              <a:tabLst>
                <a:tab pos="318546" algn="l"/>
                <a:tab pos="319115" algn="l"/>
              </a:tabLst>
            </a:pPr>
            <a:r>
              <a:rPr spc="-4" dirty="0">
                <a:latin typeface="Microsoft Sans Serif"/>
                <a:cs typeface="Microsoft Sans Serif"/>
              </a:rPr>
              <a:t>precise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power</a:t>
            </a:r>
            <a:r>
              <a:rPr spc="4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control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3547" y="105807"/>
            <a:ext cx="4229100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Motivation</a:t>
            </a:r>
            <a:r>
              <a:rPr spc="13" dirty="0"/>
              <a:t> </a:t>
            </a:r>
            <a:r>
              <a:rPr dirty="0"/>
              <a:t>-</a:t>
            </a:r>
            <a:r>
              <a:rPr spc="13" dirty="0"/>
              <a:t> </a:t>
            </a:r>
            <a:r>
              <a:rPr spc="-4" dirty="0"/>
              <a:t>near</a:t>
            </a:r>
            <a:r>
              <a:rPr spc="13" dirty="0"/>
              <a:t> </a:t>
            </a:r>
            <a:r>
              <a:rPr spc="-4" dirty="0"/>
              <a:t>and</a:t>
            </a:r>
            <a:r>
              <a:rPr spc="13" dirty="0"/>
              <a:t> </a:t>
            </a:r>
            <a:r>
              <a:rPr dirty="0"/>
              <a:t>far</a:t>
            </a:r>
            <a:r>
              <a:rPr spc="18" dirty="0"/>
              <a:t> </a:t>
            </a:r>
            <a:r>
              <a:rPr spc="-4" dirty="0"/>
              <a:t>terminals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068" y="2908262"/>
            <a:ext cx="6944591" cy="1217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35367" y="4152003"/>
            <a:ext cx="146627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779154" y="6073636"/>
            <a:ext cx="210935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Distributed</a:t>
            </a:r>
            <a:r>
              <a:rPr spc="4" dirty="0"/>
              <a:t> </a:t>
            </a:r>
            <a:r>
              <a:rPr spc="-9" dirty="0"/>
              <a:t>Computing</a:t>
            </a:r>
            <a:r>
              <a:rPr spc="9" dirty="0"/>
              <a:t> </a:t>
            </a:r>
            <a:r>
              <a:rPr spc="-9" dirty="0"/>
              <a:t>Group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4045061" y="6073636"/>
            <a:ext cx="166427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MOBILE</a:t>
            </a:r>
            <a:r>
              <a:rPr spc="-22" dirty="0"/>
              <a:t> </a:t>
            </a:r>
            <a:r>
              <a:rPr spc="-9" dirty="0"/>
              <a:t>COMPUTING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65553" y="6073636"/>
            <a:ext cx="1106632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z="1300" spc="-4" dirty="0">
                <a:latin typeface="Microsoft Sans Serif"/>
                <a:cs typeface="Microsoft Sans Serif"/>
              </a:rPr>
              <a:t>R.</a:t>
            </a:r>
            <a:r>
              <a:rPr sz="1300" spc="-22" dirty="0">
                <a:latin typeface="Microsoft Sans Serif"/>
                <a:cs typeface="Microsoft Sans Serif"/>
              </a:rPr>
              <a:t> </a:t>
            </a:r>
            <a:r>
              <a:rPr sz="1300" spc="-9" dirty="0">
                <a:latin typeface="Microsoft Sans Serif"/>
                <a:cs typeface="Microsoft Sans Serif"/>
              </a:rPr>
              <a:t>Wattenhofer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7829342" y="6073636"/>
            <a:ext cx="359640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4" dirty="0"/>
              <a:t>3/</a:t>
            </a:r>
            <a:fld id="{81D60167-4931-47E6-BA6A-407CBD079E47}" type="slidenum">
              <a:rPr spc="-4" dirty="0"/>
              <a:pPr marL="11397">
                <a:lnSpc>
                  <a:spcPts val="1476"/>
                </a:lnSpc>
              </a:pPr>
              <a:t>20</a:t>
            </a:fld>
            <a:endParaRPr spc="-4" dirty="0"/>
          </a:p>
        </p:txBody>
      </p:sp>
      <p:sp>
        <p:nvSpPr>
          <p:cNvPr id="7" name="object 7"/>
          <p:cNvSpPr txBox="1"/>
          <p:nvPr/>
        </p:nvSpPr>
        <p:spPr>
          <a:xfrm>
            <a:off x="5752649" y="4152003"/>
            <a:ext cx="146627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8316" y="4152003"/>
            <a:ext cx="157018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44002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Near and far terminals</a:t>
            </a:r>
          </a:p>
          <a:p>
            <a:r>
              <a:rPr lang="en-US" sz="3200" dirty="0" smtClean="0"/>
              <a:t>Consider the situation as shown in Figure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84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Near and far terminals</a:t>
            </a: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3886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114800" y="457201"/>
            <a:ext cx="5029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and B are both  sending with the same transmission power. </a:t>
            </a:r>
          </a:p>
          <a:p>
            <a:endParaRPr lang="en-US" sz="1600" dirty="0" smtClean="0"/>
          </a:p>
          <a:p>
            <a:r>
              <a:rPr lang="en-US" sz="2800" dirty="0" smtClean="0"/>
              <a:t>As the signal strength decreases proportionally to the square of the distance, B’s signal drowns out A’s signal. </a:t>
            </a:r>
          </a:p>
          <a:p>
            <a:endParaRPr lang="en-US" sz="1600" dirty="0" smtClean="0"/>
          </a:p>
          <a:p>
            <a:r>
              <a:rPr lang="en-US" sz="2800" dirty="0" smtClean="0"/>
              <a:t>As a result, C cannot  receive A’s transmission.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4495801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In this case, terminal B would already drown out terminal A on the physical layer. </a:t>
            </a:r>
          </a:p>
          <a:p>
            <a:endParaRPr lang="en-US" sz="1600" dirty="0" smtClean="0"/>
          </a:p>
          <a:p>
            <a:r>
              <a:rPr lang="en-US" sz="3200" dirty="0" smtClean="0"/>
              <a:t>C in return would have no chance of applying a fair scheme as it would only hear B.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10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/>
              <a:t>near/far effect </a:t>
            </a:r>
            <a:r>
              <a:rPr lang="en-US" sz="3200" dirty="0" smtClean="0"/>
              <a:t>is a severe problem of wireless networks using CDM. </a:t>
            </a:r>
          </a:p>
          <a:p>
            <a:endParaRPr lang="en-US" sz="3200" dirty="0" smtClean="0"/>
          </a:p>
          <a:p>
            <a:r>
              <a:rPr lang="en-US" sz="3200" dirty="0" smtClean="0"/>
              <a:t>All signals should arrive at the receiver with more or less the same strength.</a:t>
            </a:r>
          </a:p>
          <a:p>
            <a:endParaRPr lang="en-US" sz="3200" dirty="0" smtClean="0"/>
          </a:p>
          <a:p>
            <a:r>
              <a:rPr lang="en-US" sz="3200" dirty="0" smtClean="0"/>
              <a:t>Precise power control is needed to receive all senders with the same strength at a receiver.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5807"/>
            <a:ext cx="8610600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9" dirty="0"/>
              <a:t>Multiple</a:t>
            </a:r>
            <a:r>
              <a:rPr spc="27" dirty="0"/>
              <a:t> </a:t>
            </a:r>
            <a:r>
              <a:rPr dirty="0"/>
              <a:t>Access</a:t>
            </a:r>
            <a:r>
              <a:rPr spc="27" dirty="0"/>
              <a:t> </a:t>
            </a:r>
            <a:r>
              <a:rPr spc="-4" dirty="0"/>
              <a:t>with</a:t>
            </a:r>
            <a:r>
              <a:rPr spc="22" dirty="0"/>
              <a:t> </a:t>
            </a:r>
            <a:r>
              <a:rPr spc="-9" dirty="0"/>
              <a:t>Collision</a:t>
            </a:r>
            <a:r>
              <a:rPr spc="27" dirty="0"/>
              <a:t> </a:t>
            </a:r>
            <a:r>
              <a:rPr spc="-4" dirty="0"/>
              <a:t>Avoidance</a:t>
            </a:r>
            <a:r>
              <a:rPr spc="27" dirty="0"/>
              <a:t> </a:t>
            </a:r>
            <a:r>
              <a:rPr dirty="0"/>
              <a:t>(MACA)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1779154" y="6073636"/>
            <a:ext cx="210935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Distributed</a:t>
            </a:r>
            <a:r>
              <a:rPr spc="4" dirty="0"/>
              <a:t> </a:t>
            </a:r>
            <a:r>
              <a:rPr spc="-9" dirty="0"/>
              <a:t>Computing</a:t>
            </a:r>
            <a:r>
              <a:rPr spc="9" dirty="0"/>
              <a:t> </a:t>
            </a:r>
            <a:r>
              <a:rPr spc="-9" dirty="0"/>
              <a:t>Group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4045061" y="6073636"/>
            <a:ext cx="166427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MOBILE</a:t>
            </a:r>
            <a:r>
              <a:rPr spc="-22" dirty="0"/>
              <a:t> </a:t>
            </a:r>
            <a:r>
              <a:rPr spc="-9" dirty="0"/>
              <a:t>COMPUTING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65553" y="6073636"/>
            <a:ext cx="1106632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z="1300" spc="-4" dirty="0">
                <a:latin typeface="Microsoft Sans Serif"/>
                <a:cs typeface="Microsoft Sans Serif"/>
              </a:rPr>
              <a:t>R.</a:t>
            </a:r>
            <a:r>
              <a:rPr sz="1300" spc="-22" dirty="0">
                <a:latin typeface="Microsoft Sans Serif"/>
                <a:cs typeface="Microsoft Sans Serif"/>
              </a:rPr>
              <a:t> </a:t>
            </a:r>
            <a:r>
              <a:rPr sz="1300" spc="-9" dirty="0">
                <a:latin typeface="Microsoft Sans Serif"/>
                <a:cs typeface="Microsoft Sans Serif"/>
              </a:rPr>
              <a:t>Wattenhofer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7829342" y="6073636"/>
            <a:ext cx="359640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4" dirty="0"/>
              <a:t>3/</a:t>
            </a:r>
            <a:fld id="{81D60167-4931-47E6-BA6A-407CBD079E47}" type="slidenum">
              <a:rPr spc="-4" dirty="0"/>
              <a:pPr marL="11397">
                <a:lnSpc>
                  <a:spcPts val="1476"/>
                </a:lnSpc>
              </a:pPr>
              <a:t>24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913245" y="1433906"/>
            <a:ext cx="7219372" cy="4665442"/>
          </a:xfrm>
          <a:prstGeom prst="rect">
            <a:avLst/>
          </a:prstGeom>
        </p:spPr>
        <p:txBody>
          <a:bodyPr vert="horz" wrap="square" lIns="0" tIns="66102" rIns="0" bIns="0" rtlCol="0">
            <a:spAutoFit/>
          </a:bodyPr>
          <a:lstStyle/>
          <a:p>
            <a:pPr marL="318546" indent="-307718">
              <a:spcBef>
                <a:spcPts val="520"/>
              </a:spcBef>
              <a:buChar char="•"/>
              <a:tabLst>
                <a:tab pos="318546" algn="l"/>
                <a:tab pos="319115" algn="l"/>
              </a:tabLst>
            </a:pPr>
            <a:endParaRPr lang="en-IN" dirty="0" smtClean="0">
              <a:latin typeface="Microsoft Sans Serif"/>
              <a:cs typeface="Microsoft Sans Serif"/>
            </a:endParaRPr>
          </a:p>
          <a:p>
            <a:pPr marL="318546" indent="-307718">
              <a:spcBef>
                <a:spcPts val="520"/>
              </a:spcBef>
              <a:buChar char="•"/>
              <a:tabLst>
                <a:tab pos="318546" algn="l"/>
                <a:tab pos="319115" algn="l"/>
              </a:tabLst>
            </a:pPr>
            <a:r>
              <a:rPr sz="2000" dirty="0" smtClean="0">
                <a:latin typeface="Microsoft Sans Serif"/>
                <a:cs typeface="Microsoft Sans Serif"/>
              </a:rPr>
              <a:t>Use</a:t>
            </a:r>
            <a:r>
              <a:rPr sz="2000" spc="13" dirty="0" smtClean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short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signaling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packets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collision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avoidance</a:t>
            </a:r>
            <a:endParaRPr sz="2000" dirty="0">
              <a:latin typeface="Microsoft Sans Serif"/>
              <a:cs typeface="Microsoft Sans Serif"/>
            </a:endParaRPr>
          </a:p>
          <a:p>
            <a:pPr marL="677550" marR="151580" lvl="1" indent="-256432">
              <a:spcBef>
                <a:spcPts val="389"/>
              </a:spcBef>
              <a:buChar char="–"/>
              <a:tabLst>
                <a:tab pos="677550" algn="l"/>
                <a:tab pos="678120" algn="l"/>
              </a:tabLst>
            </a:pPr>
            <a:r>
              <a:rPr sz="2000" spc="-4" dirty="0">
                <a:latin typeface="Microsoft Sans Serif"/>
                <a:cs typeface="Microsoft Sans Serif"/>
              </a:rPr>
              <a:t>Request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(or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ready)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send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RTS: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sender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requests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right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send </a:t>
            </a:r>
            <a:r>
              <a:rPr sz="2000" dirty="0">
                <a:latin typeface="Microsoft Sans Serif"/>
                <a:cs typeface="Microsoft Sans Serif"/>
              </a:rPr>
              <a:t> from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receiver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with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short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RTS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packet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before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it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sends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data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packet</a:t>
            </a:r>
            <a:endParaRPr sz="2000" dirty="0">
              <a:latin typeface="Microsoft Sans Serif"/>
              <a:cs typeface="Microsoft Sans Serif"/>
            </a:endParaRPr>
          </a:p>
          <a:p>
            <a:pPr marL="678120" marR="4559" lvl="1" indent="-256432">
              <a:spcBef>
                <a:spcPts val="399"/>
              </a:spcBef>
              <a:buChar char="–"/>
              <a:tabLst>
                <a:tab pos="677550" algn="l"/>
                <a:tab pos="678120" algn="l"/>
              </a:tabLst>
            </a:pPr>
            <a:r>
              <a:rPr sz="2000" spc="-9" dirty="0">
                <a:latin typeface="Microsoft Sans Serif"/>
                <a:cs typeface="Microsoft Sans Serif"/>
              </a:rPr>
              <a:t>Clear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send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CTS: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receiver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grants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right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send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as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soon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as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it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13" dirty="0">
                <a:latin typeface="Microsoft Sans Serif"/>
                <a:cs typeface="Microsoft Sans Serif"/>
              </a:rPr>
              <a:t>is </a:t>
            </a:r>
            <a:r>
              <a:rPr sz="2000" spc="-417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ready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receive</a:t>
            </a:r>
            <a:endParaRPr sz="2000" dirty="0">
              <a:latin typeface="Microsoft Sans Serif"/>
              <a:cs typeface="Microsoft Sans Serif"/>
            </a:endParaRPr>
          </a:p>
          <a:p>
            <a:pPr lvl="1">
              <a:spcBef>
                <a:spcPts val="22"/>
              </a:spcBef>
              <a:buFont typeface="Microsoft Sans Serif"/>
              <a:buChar char="–"/>
            </a:pPr>
            <a:endParaRPr sz="2000" dirty="0">
              <a:latin typeface="Microsoft Sans Serif"/>
              <a:cs typeface="Microsoft Sans Serif"/>
            </a:endParaRPr>
          </a:p>
          <a:p>
            <a:pPr marL="318546" indent="-307718">
              <a:buChar char="•"/>
              <a:tabLst>
                <a:tab pos="318546" algn="l"/>
                <a:tab pos="319115" algn="l"/>
              </a:tabLst>
            </a:pPr>
            <a:r>
              <a:rPr sz="2000" spc="-9" dirty="0">
                <a:latin typeface="Microsoft Sans Serif"/>
                <a:cs typeface="Microsoft Sans Serif"/>
              </a:rPr>
              <a:t>Signaling</a:t>
            </a:r>
            <a:r>
              <a:rPr sz="2000" spc="4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packets</a:t>
            </a:r>
            <a:r>
              <a:rPr sz="2000" spc="9" dirty="0">
                <a:latin typeface="Microsoft Sans Serif"/>
                <a:cs typeface="Microsoft Sans Serif"/>
              </a:rPr>
              <a:t> </a:t>
            </a:r>
            <a:r>
              <a:rPr sz="2000" spc="-9" dirty="0">
                <a:latin typeface="Microsoft Sans Serif"/>
                <a:cs typeface="Microsoft Sans Serif"/>
              </a:rPr>
              <a:t>contain</a:t>
            </a:r>
            <a:endParaRPr sz="2000" dirty="0">
              <a:latin typeface="Microsoft Sans Serif"/>
              <a:cs typeface="Microsoft Sans Serif"/>
            </a:endParaRPr>
          </a:p>
          <a:p>
            <a:pPr marL="677550" lvl="1" indent="-256432">
              <a:spcBef>
                <a:spcPts val="389"/>
              </a:spcBef>
              <a:buChar char="–"/>
              <a:tabLst>
                <a:tab pos="677550" algn="l"/>
                <a:tab pos="678120" algn="l"/>
              </a:tabLst>
            </a:pPr>
            <a:r>
              <a:rPr sz="2000" spc="-4" dirty="0">
                <a:latin typeface="Microsoft Sans Serif"/>
                <a:cs typeface="Microsoft Sans Serif"/>
              </a:rPr>
              <a:t>sender</a:t>
            </a:r>
            <a:r>
              <a:rPr sz="2000" spc="-31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address</a:t>
            </a:r>
            <a:endParaRPr sz="2000" dirty="0">
              <a:latin typeface="Microsoft Sans Serif"/>
              <a:cs typeface="Microsoft Sans Serif"/>
            </a:endParaRPr>
          </a:p>
          <a:p>
            <a:pPr marL="677550" lvl="1" indent="-256432">
              <a:spcBef>
                <a:spcPts val="389"/>
              </a:spcBef>
              <a:buChar char="–"/>
              <a:tabLst>
                <a:tab pos="677550" algn="l"/>
                <a:tab pos="678120" algn="l"/>
              </a:tabLst>
            </a:pPr>
            <a:r>
              <a:rPr sz="2000" spc="-9" dirty="0">
                <a:latin typeface="Microsoft Sans Serif"/>
                <a:cs typeface="Microsoft Sans Serif"/>
              </a:rPr>
              <a:t>receiver</a:t>
            </a:r>
            <a:r>
              <a:rPr sz="2000" spc="-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address</a:t>
            </a:r>
            <a:endParaRPr sz="2000" dirty="0">
              <a:latin typeface="Microsoft Sans Serif"/>
              <a:cs typeface="Microsoft Sans Serif"/>
            </a:endParaRPr>
          </a:p>
          <a:p>
            <a:pPr marL="677550" lvl="1" indent="-256432">
              <a:spcBef>
                <a:spcPts val="399"/>
              </a:spcBef>
              <a:buChar char="–"/>
              <a:tabLst>
                <a:tab pos="677550" algn="l"/>
                <a:tab pos="678120" algn="l"/>
              </a:tabLst>
            </a:pPr>
            <a:r>
              <a:rPr sz="2000" spc="-4" dirty="0">
                <a:latin typeface="Microsoft Sans Serif"/>
                <a:cs typeface="Microsoft Sans Serif"/>
              </a:rPr>
              <a:t>packet</a:t>
            </a:r>
            <a:r>
              <a:rPr sz="2000" spc="-22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size</a:t>
            </a:r>
            <a:endParaRPr sz="2000" dirty="0">
              <a:latin typeface="Microsoft Sans Serif"/>
              <a:cs typeface="Microsoft Sans Serif"/>
            </a:endParaRPr>
          </a:p>
          <a:p>
            <a:pPr lvl="1">
              <a:spcBef>
                <a:spcPts val="13"/>
              </a:spcBef>
              <a:buFont typeface="Microsoft Sans Serif"/>
              <a:buChar char="–"/>
            </a:pPr>
            <a:endParaRPr sz="2000" dirty="0">
              <a:latin typeface="Microsoft Sans Serif"/>
              <a:cs typeface="Microsoft Sans Serif"/>
            </a:endParaRPr>
          </a:p>
          <a:p>
            <a:pPr marL="318546" indent="-307718">
              <a:buChar char="•"/>
              <a:tabLst>
                <a:tab pos="318546" algn="l"/>
                <a:tab pos="319115" algn="l"/>
              </a:tabLst>
            </a:pPr>
            <a:r>
              <a:rPr sz="2000" spc="-9" dirty="0">
                <a:latin typeface="Microsoft Sans Serif"/>
                <a:cs typeface="Microsoft Sans Serif"/>
              </a:rPr>
              <a:t>Example: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Wireless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LAN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(802.11)</a:t>
            </a:r>
            <a:r>
              <a:rPr sz="2000" spc="18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as</a:t>
            </a:r>
            <a:r>
              <a:rPr sz="2000" spc="13" dirty="0">
                <a:latin typeface="Microsoft Sans Serif"/>
                <a:cs typeface="Microsoft Sans Serif"/>
              </a:rPr>
              <a:t> </a:t>
            </a:r>
            <a:r>
              <a:rPr sz="2000" spc="-4" dirty="0">
                <a:latin typeface="Microsoft Sans Serif"/>
                <a:cs typeface="Microsoft Sans Serif"/>
              </a:rPr>
              <a:t>DFWMAC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810129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245" y="1487944"/>
            <a:ext cx="5029777" cy="29135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indent="-307718">
              <a:spcBef>
                <a:spcPts val="90"/>
              </a:spcBef>
              <a:buChar char="•"/>
              <a:tabLst>
                <a:tab pos="318546" algn="l"/>
                <a:tab pos="319115" algn="l"/>
              </a:tabLst>
            </a:pPr>
            <a:r>
              <a:rPr spc="-4" dirty="0">
                <a:latin typeface="Microsoft Sans Serif"/>
                <a:cs typeface="Microsoft Sans Serif"/>
              </a:rPr>
              <a:t>MACA</a:t>
            </a:r>
            <a:r>
              <a:rPr spc="31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avoids</a:t>
            </a:r>
            <a:r>
              <a:rPr spc="18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the</a:t>
            </a:r>
            <a:r>
              <a:rPr spc="27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problem</a:t>
            </a:r>
            <a:r>
              <a:rPr spc="18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of</a:t>
            </a:r>
            <a:r>
              <a:rPr spc="18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hidden</a:t>
            </a:r>
            <a:r>
              <a:rPr spc="22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terminals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8153" y="1805491"/>
            <a:ext cx="2325255" cy="13452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67259" marR="561871" indent="-256432">
              <a:spcBef>
                <a:spcPts val="90"/>
              </a:spcBef>
              <a:buChar char="–"/>
              <a:tabLst>
                <a:tab pos="267259" algn="l"/>
                <a:tab pos="267829" algn="l"/>
              </a:tabLst>
            </a:pPr>
            <a:r>
              <a:rPr sz="1600" dirty="0">
                <a:latin typeface="Microsoft Sans Serif"/>
                <a:cs typeface="Microsoft Sans Serif"/>
              </a:rPr>
              <a:t>A </a:t>
            </a:r>
            <a:r>
              <a:rPr sz="1600" spc="-4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C </a:t>
            </a:r>
            <a:r>
              <a:rPr sz="1600" spc="-4" dirty="0">
                <a:latin typeface="Microsoft Sans Serif"/>
                <a:cs typeface="Microsoft Sans Serif"/>
              </a:rPr>
              <a:t>want </a:t>
            </a:r>
            <a:r>
              <a:rPr sz="1600" dirty="0">
                <a:latin typeface="Microsoft Sans Serif"/>
                <a:cs typeface="Microsoft Sans Serif"/>
              </a:rPr>
              <a:t>to </a:t>
            </a:r>
            <a:r>
              <a:rPr sz="1600" spc="-417" dirty="0">
                <a:latin typeface="Microsoft Sans Serif"/>
                <a:cs typeface="Microsoft Sans Serif"/>
              </a:rPr>
              <a:t> </a:t>
            </a:r>
            <a:r>
              <a:rPr sz="1600" spc="-4" dirty="0">
                <a:latin typeface="Microsoft Sans Serif"/>
                <a:cs typeface="Microsoft Sans Serif"/>
              </a:rPr>
              <a:t>send</a:t>
            </a:r>
            <a:r>
              <a:rPr sz="1600" spc="4" dirty="0">
                <a:latin typeface="Microsoft Sans Serif"/>
                <a:cs typeface="Microsoft Sans Serif"/>
              </a:rPr>
              <a:t> </a:t>
            </a:r>
            <a:r>
              <a:rPr sz="1600" spc="-4" dirty="0">
                <a:latin typeface="Microsoft Sans Serif"/>
                <a:cs typeface="Microsoft Sans Serif"/>
              </a:rPr>
              <a:t>to</a:t>
            </a:r>
            <a:r>
              <a:rPr sz="1600" spc="13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</a:t>
            </a:r>
            <a:endParaRPr sz="1600">
              <a:latin typeface="Microsoft Sans Serif"/>
              <a:cs typeface="Microsoft Sans Serif"/>
            </a:endParaRPr>
          </a:p>
          <a:p>
            <a:pPr marL="267259" indent="-256432">
              <a:spcBef>
                <a:spcPts val="399"/>
              </a:spcBef>
              <a:buChar char="–"/>
              <a:tabLst>
                <a:tab pos="267259" algn="l"/>
                <a:tab pos="267829" algn="l"/>
              </a:tabLst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sends </a:t>
            </a:r>
            <a:r>
              <a:rPr sz="1600" spc="-4" dirty="0">
                <a:latin typeface="Microsoft Sans Serif"/>
                <a:cs typeface="Microsoft Sans Serif"/>
              </a:rPr>
              <a:t>RTS first</a:t>
            </a:r>
            <a:endParaRPr sz="1600">
              <a:latin typeface="Microsoft Sans Serif"/>
              <a:cs typeface="Microsoft Sans Serif"/>
            </a:endParaRPr>
          </a:p>
          <a:p>
            <a:pPr marL="267829" marR="4559" indent="-256432">
              <a:spcBef>
                <a:spcPts val="389"/>
              </a:spcBef>
              <a:buChar char="–"/>
              <a:tabLst>
                <a:tab pos="267259" algn="l"/>
                <a:tab pos="267829" algn="l"/>
              </a:tabLst>
            </a:pPr>
            <a:r>
              <a:rPr sz="1600" dirty="0">
                <a:latin typeface="Microsoft Sans Serif"/>
                <a:cs typeface="Microsoft Sans Serif"/>
              </a:rPr>
              <a:t>C </a:t>
            </a:r>
            <a:r>
              <a:rPr sz="1600" spc="-9" dirty="0">
                <a:latin typeface="Microsoft Sans Serif"/>
                <a:cs typeface="Microsoft Sans Serif"/>
              </a:rPr>
              <a:t>waits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4" dirty="0">
                <a:latin typeface="Microsoft Sans Serif"/>
                <a:cs typeface="Microsoft Sans Serif"/>
              </a:rPr>
              <a:t>after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9" dirty="0">
                <a:latin typeface="Microsoft Sans Serif"/>
                <a:cs typeface="Microsoft Sans Serif"/>
              </a:rPr>
              <a:t>receiving </a:t>
            </a:r>
            <a:r>
              <a:rPr sz="1600" spc="-417" dirty="0">
                <a:latin typeface="Microsoft Sans Serif"/>
                <a:cs typeface="Microsoft Sans Serif"/>
              </a:rPr>
              <a:t> </a:t>
            </a:r>
            <a:r>
              <a:rPr sz="1600" spc="-4" dirty="0">
                <a:latin typeface="Microsoft Sans Serif"/>
                <a:cs typeface="Microsoft Sans Serif"/>
              </a:rPr>
              <a:t>CTS</a:t>
            </a:r>
            <a:r>
              <a:rPr sz="1600" spc="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from</a:t>
            </a:r>
            <a:r>
              <a:rPr sz="1600" spc="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245" y="3490883"/>
            <a:ext cx="5208732" cy="29135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indent="-307718">
              <a:spcBef>
                <a:spcPts val="90"/>
              </a:spcBef>
              <a:buChar char="•"/>
              <a:tabLst>
                <a:tab pos="318546" algn="l"/>
                <a:tab pos="319115" algn="l"/>
              </a:tabLst>
            </a:pPr>
            <a:r>
              <a:rPr spc="-4" dirty="0">
                <a:latin typeface="Microsoft Sans Serif"/>
                <a:cs typeface="Microsoft Sans Serif"/>
              </a:rPr>
              <a:t>MACA</a:t>
            </a:r>
            <a:r>
              <a:rPr spc="27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avoids</a:t>
            </a:r>
            <a:r>
              <a:rPr spc="18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the</a:t>
            </a:r>
            <a:r>
              <a:rPr spc="22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problem</a:t>
            </a:r>
            <a:r>
              <a:rPr spc="18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of</a:t>
            </a:r>
            <a:r>
              <a:rPr spc="13" dirty="0">
                <a:latin typeface="Microsoft Sans Serif"/>
                <a:cs typeface="Microsoft Sans Serif"/>
              </a:rPr>
              <a:t> </a:t>
            </a:r>
            <a:r>
              <a:rPr spc="-4" dirty="0">
                <a:latin typeface="Microsoft Sans Serif"/>
                <a:cs typeface="Microsoft Sans Serif"/>
              </a:rPr>
              <a:t>exposed</a:t>
            </a:r>
            <a:r>
              <a:rPr spc="18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Microsoft Sans Serif"/>
                <a:cs typeface="Microsoft Sans Serif"/>
              </a:rPr>
              <a:t>terminals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8154" y="3808430"/>
            <a:ext cx="2245591" cy="128307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67829" marR="4559" indent="-256432">
              <a:spcBef>
                <a:spcPts val="90"/>
              </a:spcBef>
              <a:buChar char="–"/>
              <a:tabLst>
                <a:tab pos="267259" algn="l"/>
                <a:tab pos="267829" algn="l"/>
              </a:tabLst>
            </a:pPr>
            <a:r>
              <a:rPr sz="1600" dirty="0">
                <a:latin typeface="Microsoft Sans Serif"/>
                <a:cs typeface="Microsoft Sans Serif"/>
              </a:rPr>
              <a:t>B</a:t>
            </a:r>
            <a:r>
              <a:rPr sz="1600" spc="-4" dirty="0">
                <a:latin typeface="Microsoft Sans Serif"/>
                <a:cs typeface="Microsoft Sans Serif"/>
              </a:rPr>
              <a:t> wants</a:t>
            </a:r>
            <a:r>
              <a:rPr sz="1600" dirty="0">
                <a:latin typeface="Microsoft Sans Serif"/>
                <a:cs typeface="Microsoft Sans Serif"/>
              </a:rPr>
              <a:t> to </a:t>
            </a:r>
            <a:r>
              <a:rPr sz="1600" spc="-4" dirty="0">
                <a:latin typeface="Microsoft Sans Serif"/>
                <a:cs typeface="Microsoft Sans Serif"/>
              </a:rPr>
              <a:t>send</a:t>
            </a:r>
            <a:r>
              <a:rPr sz="1600" dirty="0">
                <a:latin typeface="Microsoft Sans Serif"/>
                <a:cs typeface="Microsoft Sans Serif"/>
              </a:rPr>
              <a:t> to </a:t>
            </a:r>
            <a:r>
              <a:rPr sz="1600" spc="-4" dirty="0">
                <a:latin typeface="Microsoft Sans Serif"/>
                <a:cs typeface="Microsoft Sans Serif"/>
              </a:rPr>
              <a:t>A, </a:t>
            </a:r>
            <a:r>
              <a:rPr sz="1600" spc="-417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3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</a:t>
            </a:r>
            <a:r>
              <a:rPr sz="1600" spc="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13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</a:t>
            </a:r>
            <a:endParaRPr sz="1600">
              <a:latin typeface="Microsoft Sans Serif"/>
              <a:cs typeface="Microsoft Sans Serif"/>
            </a:endParaRPr>
          </a:p>
          <a:p>
            <a:pPr marL="267829" marR="17095" indent="-256432">
              <a:spcBef>
                <a:spcPts val="399"/>
              </a:spcBef>
              <a:buChar char="–"/>
              <a:tabLst>
                <a:tab pos="267259" algn="l"/>
                <a:tab pos="267829" algn="l"/>
              </a:tabLst>
            </a:pPr>
            <a:r>
              <a:rPr sz="1600" spc="-4" dirty="0">
                <a:latin typeface="Microsoft Sans Serif"/>
                <a:cs typeface="Microsoft Sans Serif"/>
              </a:rPr>
              <a:t>now </a:t>
            </a:r>
            <a:r>
              <a:rPr sz="1600" dirty="0">
                <a:latin typeface="Microsoft Sans Serif"/>
                <a:cs typeface="Microsoft Sans Serif"/>
              </a:rPr>
              <a:t>C </a:t>
            </a:r>
            <a:r>
              <a:rPr sz="1600" spc="-4" dirty="0">
                <a:latin typeface="Microsoft Sans Serif"/>
                <a:cs typeface="Microsoft Sans Serif"/>
              </a:rPr>
              <a:t>does not have </a:t>
            </a:r>
            <a:r>
              <a:rPr sz="1600" spc="-417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4" dirty="0">
                <a:latin typeface="Microsoft Sans Serif"/>
                <a:cs typeface="Microsoft Sans Serif"/>
              </a:rPr>
              <a:t> </a:t>
            </a:r>
            <a:r>
              <a:rPr sz="1600" spc="-9" dirty="0">
                <a:latin typeface="Microsoft Sans Serif"/>
                <a:cs typeface="Microsoft Sans Serif"/>
              </a:rPr>
              <a:t>wait</a:t>
            </a:r>
            <a:r>
              <a:rPr sz="1600" spc="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9" dirty="0">
                <a:latin typeface="Microsoft Sans Serif"/>
                <a:cs typeface="Microsoft Sans Serif"/>
              </a:rPr>
              <a:t> </a:t>
            </a:r>
            <a:r>
              <a:rPr sz="1600" spc="-9" dirty="0">
                <a:latin typeface="Microsoft Sans Serif"/>
                <a:cs typeface="Microsoft Sans Serif"/>
              </a:rPr>
              <a:t>it</a:t>
            </a:r>
            <a:r>
              <a:rPr sz="1600" spc="4" dirty="0">
                <a:latin typeface="Microsoft Sans Serif"/>
                <a:cs typeface="Microsoft Sans Serif"/>
              </a:rPr>
              <a:t> </a:t>
            </a:r>
            <a:r>
              <a:rPr sz="1600" spc="-4" dirty="0">
                <a:latin typeface="Microsoft Sans Serif"/>
                <a:cs typeface="Microsoft Sans Serif"/>
              </a:rPr>
              <a:t>cannot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9" dirty="0">
                <a:latin typeface="Microsoft Sans Serif"/>
                <a:cs typeface="Microsoft Sans Serif"/>
              </a:rPr>
              <a:t>receive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4" dirty="0">
                <a:latin typeface="Microsoft Sans Serif"/>
                <a:cs typeface="Microsoft Sans Serif"/>
              </a:rPr>
              <a:t>CTS</a:t>
            </a:r>
            <a:r>
              <a:rPr sz="1600" spc="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from</a:t>
            </a:r>
            <a:r>
              <a:rPr sz="1600" spc="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3547" y="444361"/>
            <a:ext cx="5932516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/>
              <a:t>MACA</a:t>
            </a:r>
            <a:r>
              <a:rPr spc="-31" dirty="0"/>
              <a:t> </a:t>
            </a:r>
            <a:r>
              <a:rPr spc="-4" dirty="0"/>
              <a:t>examples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20" y="1912171"/>
            <a:ext cx="4537364" cy="10925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32003" y="3029847"/>
            <a:ext cx="1185718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1036555" algn="l"/>
              </a:tabLst>
            </a:pPr>
            <a:r>
              <a:rPr sz="1400" dirty="0">
                <a:latin typeface="Microsoft Sans Serif"/>
                <a:cs typeface="Microsoft Sans Serif"/>
              </a:rPr>
              <a:t>A	B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6063" y="3029847"/>
            <a:ext cx="157018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7639" y="2357493"/>
            <a:ext cx="391391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b="1" spc="-9" dirty="0">
                <a:latin typeface="Arial"/>
                <a:cs typeface="Arial"/>
              </a:rPr>
              <a:t>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7458" y="2760905"/>
            <a:ext cx="391391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b="1" spc="-9" dirty="0">
                <a:latin typeface="Arial"/>
                <a:cs typeface="Arial"/>
              </a:rPr>
              <a:t>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7639" y="2760905"/>
            <a:ext cx="391391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b="1" spc="-9" dirty="0">
                <a:latin typeface="Arial"/>
                <a:cs typeface="Arial"/>
              </a:rPr>
              <a:t>CTS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1227" y="3983691"/>
            <a:ext cx="4814455" cy="111812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059911" y="5126915"/>
            <a:ext cx="146627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1779154" y="6073636"/>
            <a:ext cx="210935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Distributed</a:t>
            </a:r>
            <a:r>
              <a:rPr spc="4" dirty="0"/>
              <a:t> </a:t>
            </a:r>
            <a:r>
              <a:rPr spc="-9" dirty="0"/>
              <a:t>Computing</a:t>
            </a:r>
            <a:r>
              <a:rPr spc="9" dirty="0"/>
              <a:t> </a:t>
            </a:r>
            <a:r>
              <a:rPr spc="-9" dirty="0"/>
              <a:t>Group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4294967295"/>
          </p:nvPr>
        </p:nvSpPr>
        <p:spPr>
          <a:xfrm>
            <a:off x="4045061" y="6073636"/>
            <a:ext cx="166427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MOBILE</a:t>
            </a:r>
            <a:r>
              <a:rPr spc="-22" dirty="0"/>
              <a:t> </a:t>
            </a:r>
            <a:r>
              <a:rPr spc="-9" dirty="0"/>
              <a:t>COMPUTING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65553" y="6073636"/>
            <a:ext cx="1106632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z="1300" spc="-4" dirty="0">
                <a:latin typeface="Microsoft Sans Serif"/>
                <a:cs typeface="Microsoft Sans Serif"/>
              </a:rPr>
              <a:t>R.</a:t>
            </a:r>
            <a:r>
              <a:rPr sz="1300" spc="-22" dirty="0">
                <a:latin typeface="Microsoft Sans Serif"/>
                <a:cs typeface="Microsoft Sans Serif"/>
              </a:rPr>
              <a:t> </a:t>
            </a:r>
            <a:r>
              <a:rPr sz="1300" spc="-9" dirty="0">
                <a:latin typeface="Microsoft Sans Serif"/>
                <a:cs typeface="Microsoft Sans Serif"/>
              </a:rPr>
              <a:t>Wattenhofer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7829342" y="6073636"/>
            <a:ext cx="359640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4" dirty="0"/>
              <a:t>3/</a:t>
            </a:r>
            <a:fld id="{81D60167-4931-47E6-BA6A-407CBD079E47}" type="slidenum">
              <a:rPr spc="-4" dirty="0"/>
              <a:pPr marL="11397">
                <a:lnSpc>
                  <a:spcPts val="1476"/>
                </a:lnSpc>
              </a:pPr>
              <a:t>25</a:t>
            </a:fld>
            <a:endParaRPr spc="-4" dirty="0"/>
          </a:p>
        </p:txBody>
      </p:sp>
      <p:sp>
        <p:nvSpPr>
          <p:cNvPr id="15" name="object 15"/>
          <p:cNvSpPr txBox="1"/>
          <p:nvPr/>
        </p:nvSpPr>
        <p:spPr>
          <a:xfrm>
            <a:off x="6099007" y="5126915"/>
            <a:ext cx="146627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4664" y="5126915"/>
            <a:ext cx="157018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5547" y="4454562"/>
            <a:ext cx="391391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b="1" spc="-9" dirty="0">
                <a:latin typeface="Arial"/>
                <a:cs typeface="Arial"/>
              </a:rPr>
              <a:t>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5547" y="4857974"/>
            <a:ext cx="391391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b="1" spc="-9" dirty="0">
                <a:latin typeface="Arial"/>
                <a:cs typeface="Arial"/>
              </a:rPr>
              <a:t>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45356" y="4454561"/>
            <a:ext cx="391391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b="1" spc="-9" dirty="0">
                <a:latin typeface="Arial"/>
                <a:cs typeface="Arial"/>
              </a:rPr>
              <a:t>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6615" y="5101365"/>
            <a:ext cx="157018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dirty="0"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143482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05807"/>
            <a:ext cx="8381999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/>
              <a:t>MACA</a:t>
            </a:r>
            <a:r>
              <a:rPr spc="4" dirty="0"/>
              <a:t> </a:t>
            </a:r>
            <a:r>
              <a:rPr spc="-4" dirty="0"/>
              <a:t>variant:</a:t>
            </a:r>
            <a:r>
              <a:rPr spc="9" dirty="0"/>
              <a:t> </a:t>
            </a:r>
            <a:r>
              <a:rPr spc="-4" dirty="0"/>
              <a:t>DFWMAC</a:t>
            </a:r>
            <a:r>
              <a:rPr spc="9" dirty="0"/>
              <a:t> </a:t>
            </a:r>
            <a:r>
              <a:rPr spc="-9" dirty="0"/>
              <a:t>in</a:t>
            </a:r>
            <a:r>
              <a:rPr spc="9" dirty="0"/>
              <a:t> </a:t>
            </a:r>
            <a:r>
              <a:rPr dirty="0"/>
              <a:t>IEEE802.11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50398" y="1948311"/>
            <a:ext cx="1394114" cy="680757"/>
            <a:chOff x="1595437" y="2208085"/>
            <a:chExt cx="1533525" cy="771525"/>
          </a:xfrm>
        </p:grpSpPr>
        <p:sp>
          <p:nvSpPr>
            <p:cNvPr id="4" name="object 4"/>
            <p:cNvSpPr/>
            <p:nvPr/>
          </p:nvSpPr>
          <p:spPr>
            <a:xfrm>
              <a:off x="1600200" y="2212848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3999" y="380999"/>
                  </a:moveTo>
                  <a:lnTo>
                    <a:pt x="1514020" y="319041"/>
                  </a:lnTo>
                  <a:lnTo>
                    <a:pt x="1485131" y="260323"/>
                  </a:lnTo>
                  <a:lnTo>
                    <a:pt x="1438905" y="205620"/>
                  </a:lnTo>
                  <a:lnTo>
                    <a:pt x="1409783" y="180015"/>
                  </a:lnTo>
                  <a:lnTo>
                    <a:pt x="1376915" y="155704"/>
                  </a:lnTo>
                  <a:lnTo>
                    <a:pt x="1340500" y="132782"/>
                  </a:lnTo>
                  <a:lnTo>
                    <a:pt x="1300734" y="111347"/>
                  </a:lnTo>
                  <a:lnTo>
                    <a:pt x="1257812" y="91495"/>
                  </a:lnTo>
                  <a:lnTo>
                    <a:pt x="1211933" y="73322"/>
                  </a:lnTo>
                  <a:lnTo>
                    <a:pt x="1163292" y="56926"/>
                  </a:lnTo>
                  <a:lnTo>
                    <a:pt x="1112087" y="42403"/>
                  </a:lnTo>
                  <a:lnTo>
                    <a:pt x="1058513" y="29848"/>
                  </a:lnTo>
                  <a:lnTo>
                    <a:pt x="1002767" y="19360"/>
                  </a:lnTo>
                  <a:lnTo>
                    <a:pt x="945046" y="11035"/>
                  </a:lnTo>
                  <a:lnTo>
                    <a:pt x="885547" y="4969"/>
                  </a:lnTo>
                  <a:lnTo>
                    <a:pt x="824466" y="1258"/>
                  </a:lnTo>
                  <a:lnTo>
                    <a:pt x="761999" y="0"/>
                  </a:lnTo>
                  <a:lnTo>
                    <a:pt x="699430" y="1258"/>
                  </a:lnTo>
                  <a:lnTo>
                    <a:pt x="638267" y="4969"/>
                  </a:lnTo>
                  <a:lnTo>
                    <a:pt x="578705" y="11035"/>
                  </a:lnTo>
                  <a:lnTo>
                    <a:pt x="520939" y="19360"/>
                  </a:lnTo>
                  <a:lnTo>
                    <a:pt x="465165" y="29848"/>
                  </a:lnTo>
                  <a:lnTo>
                    <a:pt x="411576" y="42403"/>
                  </a:lnTo>
                  <a:lnTo>
                    <a:pt x="360369" y="56926"/>
                  </a:lnTo>
                  <a:lnTo>
                    <a:pt x="311737" y="73322"/>
                  </a:lnTo>
                  <a:lnTo>
                    <a:pt x="265875" y="91495"/>
                  </a:lnTo>
                  <a:lnTo>
                    <a:pt x="222980" y="111347"/>
                  </a:lnTo>
                  <a:lnTo>
                    <a:pt x="183244" y="132782"/>
                  </a:lnTo>
                  <a:lnTo>
                    <a:pt x="146864" y="155704"/>
                  </a:lnTo>
                  <a:lnTo>
                    <a:pt x="114034" y="180015"/>
                  </a:lnTo>
                  <a:lnTo>
                    <a:pt x="84950" y="205620"/>
                  </a:lnTo>
                  <a:lnTo>
                    <a:pt x="38794" y="260323"/>
                  </a:lnTo>
                  <a:lnTo>
                    <a:pt x="9958" y="319041"/>
                  </a:lnTo>
                  <a:lnTo>
                    <a:pt x="0" y="381000"/>
                  </a:lnTo>
                  <a:lnTo>
                    <a:pt x="2522" y="412233"/>
                  </a:lnTo>
                  <a:lnTo>
                    <a:pt x="22114" y="472523"/>
                  </a:lnTo>
                  <a:lnTo>
                    <a:pt x="59805" y="529256"/>
                  </a:lnTo>
                  <a:lnTo>
                    <a:pt x="114034" y="581646"/>
                  </a:lnTo>
                  <a:lnTo>
                    <a:pt x="146864" y="605966"/>
                  </a:lnTo>
                  <a:lnTo>
                    <a:pt x="183244" y="628906"/>
                  </a:lnTo>
                  <a:lnTo>
                    <a:pt x="222980" y="650366"/>
                  </a:lnTo>
                  <a:lnTo>
                    <a:pt x="265875" y="670250"/>
                  </a:lnTo>
                  <a:lnTo>
                    <a:pt x="311737" y="688457"/>
                  </a:lnTo>
                  <a:lnTo>
                    <a:pt x="360369" y="704891"/>
                  </a:lnTo>
                  <a:lnTo>
                    <a:pt x="411576" y="719452"/>
                  </a:lnTo>
                  <a:lnTo>
                    <a:pt x="465165" y="732043"/>
                  </a:lnTo>
                  <a:lnTo>
                    <a:pt x="520939" y="742565"/>
                  </a:lnTo>
                  <a:lnTo>
                    <a:pt x="578705" y="750920"/>
                  </a:lnTo>
                  <a:lnTo>
                    <a:pt x="638267" y="757010"/>
                  </a:lnTo>
                  <a:lnTo>
                    <a:pt x="699430" y="760736"/>
                  </a:lnTo>
                  <a:lnTo>
                    <a:pt x="762000" y="762000"/>
                  </a:lnTo>
                  <a:lnTo>
                    <a:pt x="824466" y="760736"/>
                  </a:lnTo>
                  <a:lnTo>
                    <a:pt x="885547" y="757010"/>
                  </a:lnTo>
                  <a:lnTo>
                    <a:pt x="945046" y="750920"/>
                  </a:lnTo>
                  <a:lnTo>
                    <a:pt x="1002767" y="742565"/>
                  </a:lnTo>
                  <a:lnTo>
                    <a:pt x="1058513" y="732043"/>
                  </a:lnTo>
                  <a:lnTo>
                    <a:pt x="1112087" y="719452"/>
                  </a:lnTo>
                  <a:lnTo>
                    <a:pt x="1163292" y="704891"/>
                  </a:lnTo>
                  <a:lnTo>
                    <a:pt x="1211933" y="688457"/>
                  </a:lnTo>
                  <a:lnTo>
                    <a:pt x="1257812" y="670250"/>
                  </a:lnTo>
                  <a:lnTo>
                    <a:pt x="1300733" y="650366"/>
                  </a:lnTo>
                  <a:lnTo>
                    <a:pt x="1340500" y="628906"/>
                  </a:lnTo>
                  <a:lnTo>
                    <a:pt x="1376915" y="605966"/>
                  </a:lnTo>
                  <a:lnTo>
                    <a:pt x="1409783" y="581646"/>
                  </a:lnTo>
                  <a:lnTo>
                    <a:pt x="1438905" y="556043"/>
                  </a:lnTo>
                  <a:lnTo>
                    <a:pt x="1485131" y="501383"/>
                  </a:lnTo>
                  <a:lnTo>
                    <a:pt x="1514020" y="442773"/>
                  </a:lnTo>
                  <a:lnTo>
                    <a:pt x="1523999" y="380999"/>
                  </a:lnTo>
                  <a:close/>
                </a:path>
              </a:pathLst>
            </a:custGeom>
            <a:solidFill>
              <a:srgbClr val="DAD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200" y="2212848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3999" y="380999"/>
                  </a:moveTo>
                  <a:lnTo>
                    <a:pt x="1514020" y="319041"/>
                  </a:lnTo>
                  <a:lnTo>
                    <a:pt x="1485131" y="260323"/>
                  </a:lnTo>
                  <a:lnTo>
                    <a:pt x="1438905" y="205620"/>
                  </a:lnTo>
                  <a:lnTo>
                    <a:pt x="1409783" y="180015"/>
                  </a:lnTo>
                  <a:lnTo>
                    <a:pt x="1376915" y="155704"/>
                  </a:lnTo>
                  <a:lnTo>
                    <a:pt x="1340500" y="132782"/>
                  </a:lnTo>
                  <a:lnTo>
                    <a:pt x="1300734" y="111347"/>
                  </a:lnTo>
                  <a:lnTo>
                    <a:pt x="1257812" y="91495"/>
                  </a:lnTo>
                  <a:lnTo>
                    <a:pt x="1211933" y="73322"/>
                  </a:lnTo>
                  <a:lnTo>
                    <a:pt x="1163292" y="56926"/>
                  </a:lnTo>
                  <a:lnTo>
                    <a:pt x="1112087" y="42403"/>
                  </a:lnTo>
                  <a:lnTo>
                    <a:pt x="1058513" y="29848"/>
                  </a:lnTo>
                  <a:lnTo>
                    <a:pt x="1002767" y="19360"/>
                  </a:lnTo>
                  <a:lnTo>
                    <a:pt x="945046" y="11035"/>
                  </a:lnTo>
                  <a:lnTo>
                    <a:pt x="885547" y="4969"/>
                  </a:lnTo>
                  <a:lnTo>
                    <a:pt x="824466" y="1258"/>
                  </a:lnTo>
                  <a:lnTo>
                    <a:pt x="761999" y="0"/>
                  </a:lnTo>
                  <a:lnTo>
                    <a:pt x="699430" y="1258"/>
                  </a:lnTo>
                  <a:lnTo>
                    <a:pt x="638267" y="4969"/>
                  </a:lnTo>
                  <a:lnTo>
                    <a:pt x="578705" y="11035"/>
                  </a:lnTo>
                  <a:lnTo>
                    <a:pt x="520939" y="19360"/>
                  </a:lnTo>
                  <a:lnTo>
                    <a:pt x="465165" y="29848"/>
                  </a:lnTo>
                  <a:lnTo>
                    <a:pt x="411576" y="42403"/>
                  </a:lnTo>
                  <a:lnTo>
                    <a:pt x="360369" y="56926"/>
                  </a:lnTo>
                  <a:lnTo>
                    <a:pt x="311737" y="73322"/>
                  </a:lnTo>
                  <a:lnTo>
                    <a:pt x="265875" y="91495"/>
                  </a:lnTo>
                  <a:lnTo>
                    <a:pt x="222980" y="111347"/>
                  </a:lnTo>
                  <a:lnTo>
                    <a:pt x="183244" y="132782"/>
                  </a:lnTo>
                  <a:lnTo>
                    <a:pt x="146864" y="155704"/>
                  </a:lnTo>
                  <a:lnTo>
                    <a:pt x="114034" y="180015"/>
                  </a:lnTo>
                  <a:lnTo>
                    <a:pt x="84950" y="205620"/>
                  </a:lnTo>
                  <a:lnTo>
                    <a:pt x="38794" y="260323"/>
                  </a:lnTo>
                  <a:lnTo>
                    <a:pt x="9958" y="319041"/>
                  </a:lnTo>
                  <a:lnTo>
                    <a:pt x="0" y="381000"/>
                  </a:lnTo>
                  <a:lnTo>
                    <a:pt x="2522" y="412233"/>
                  </a:lnTo>
                  <a:lnTo>
                    <a:pt x="22114" y="472523"/>
                  </a:lnTo>
                  <a:lnTo>
                    <a:pt x="59805" y="529256"/>
                  </a:lnTo>
                  <a:lnTo>
                    <a:pt x="114034" y="581646"/>
                  </a:lnTo>
                  <a:lnTo>
                    <a:pt x="146864" y="605966"/>
                  </a:lnTo>
                  <a:lnTo>
                    <a:pt x="183244" y="628906"/>
                  </a:lnTo>
                  <a:lnTo>
                    <a:pt x="222980" y="650366"/>
                  </a:lnTo>
                  <a:lnTo>
                    <a:pt x="265875" y="670250"/>
                  </a:lnTo>
                  <a:lnTo>
                    <a:pt x="311737" y="688457"/>
                  </a:lnTo>
                  <a:lnTo>
                    <a:pt x="360369" y="704891"/>
                  </a:lnTo>
                  <a:lnTo>
                    <a:pt x="411576" y="719452"/>
                  </a:lnTo>
                  <a:lnTo>
                    <a:pt x="465165" y="732043"/>
                  </a:lnTo>
                  <a:lnTo>
                    <a:pt x="520939" y="742565"/>
                  </a:lnTo>
                  <a:lnTo>
                    <a:pt x="578705" y="750920"/>
                  </a:lnTo>
                  <a:lnTo>
                    <a:pt x="638267" y="757010"/>
                  </a:lnTo>
                  <a:lnTo>
                    <a:pt x="699430" y="760736"/>
                  </a:lnTo>
                  <a:lnTo>
                    <a:pt x="762000" y="762000"/>
                  </a:lnTo>
                  <a:lnTo>
                    <a:pt x="824466" y="760736"/>
                  </a:lnTo>
                  <a:lnTo>
                    <a:pt x="885547" y="757010"/>
                  </a:lnTo>
                  <a:lnTo>
                    <a:pt x="945046" y="750920"/>
                  </a:lnTo>
                  <a:lnTo>
                    <a:pt x="1002767" y="742565"/>
                  </a:lnTo>
                  <a:lnTo>
                    <a:pt x="1058513" y="732043"/>
                  </a:lnTo>
                  <a:lnTo>
                    <a:pt x="1112087" y="719452"/>
                  </a:lnTo>
                  <a:lnTo>
                    <a:pt x="1163292" y="704891"/>
                  </a:lnTo>
                  <a:lnTo>
                    <a:pt x="1211933" y="688457"/>
                  </a:lnTo>
                  <a:lnTo>
                    <a:pt x="1257812" y="670250"/>
                  </a:lnTo>
                  <a:lnTo>
                    <a:pt x="1300733" y="650366"/>
                  </a:lnTo>
                  <a:lnTo>
                    <a:pt x="1340500" y="628906"/>
                  </a:lnTo>
                  <a:lnTo>
                    <a:pt x="1376915" y="605966"/>
                  </a:lnTo>
                  <a:lnTo>
                    <a:pt x="1409783" y="581646"/>
                  </a:lnTo>
                  <a:lnTo>
                    <a:pt x="1438905" y="556043"/>
                  </a:lnTo>
                  <a:lnTo>
                    <a:pt x="1485131" y="501383"/>
                  </a:lnTo>
                  <a:lnTo>
                    <a:pt x="1514020" y="442773"/>
                  </a:lnTo>
                  <a:lnTo>
                    <a:pt x="1523999" y="3809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93207" y="2165873"/>
            <a:ext cx="309995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spc="-9" dirty="0">
                <a:latin typeface="Microsoft Sans Serif"/>
                <a:cs typeface="Microsoft Sans Serif"/>
              </a:rPr>
              <a:t>idle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05125" y="3091311"/>
            <a:ext cx="1394114" cy="680757"/>
            <a:chOff x="3195637" y="3503485"/>
            <a:chExt cx="1533525" cy="771525"/>
          </a:xfrm>
        </p:grpSpPr>
        <p:sp>
          <p:nvSpPr>
            <p:cNvPr id="8" name="object 8"/>
            <p:cNvSpPr/>
            <p:nvPr/>
          </p:nvSpPr>
          <p:spPr>
            <a:xfrm>
              <a:off x="3200400" y="3508247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3999" y="381000"/>
                  </a:moveTo>
                  <a:lnTo>
                    <a:pt x="1514020" y="319041"/>
                  </a:lnTo>
                  <a:lnTo>
                    <a:pt x="1485131" y="260323"/>
                  </a:lnTo>
                  <a:lnTo>
                    <a:pt x="1438905" y="205620"/>
                  </a:lnTo>
                  <a:lnTo>
                    <a:pt x="1409783" y="180015"/>
                  </a:lnTo>
                  <a:lnTo>
                    <a:pt x="1376915" y="155704"/>
                  </a:lnTo>
                  <a:lnTo>
                    <a:pt x="1340500" y="132782"/>
                  </a:lnTo>
                  <a:lnTo>
                    <a:pt x="1300733" y="111347"/>
                  </a:lnTo>
                  <a:lnTo>
                    <a:pt x="1257812" y="91495"/>
                  </a:lnTo>
                  <a:lnTo>
                    <a:pt x="1211933" y="73322"/>
                  </a:lnTo>
                  <a:lnTo>
                    <a:pt x="1163292" y="56926"/>
                  </a:lnTo>
                  <a:lnTo>
                    <a:pt x="1112087" y="42403"/>
                  </a:lnTo>
                  <a:lnTo>
                    <a:pt x="1058513" y="29848"/>
                  </a:lnTo>
                  <a:lnTo>
                    <a:pt x="1002767" y="19360"/>
                  </a:lnTo>
                  <a:lnTo>
                    <a:pt x="945046" y="11035"/>
                  </a:lnTo>
                  <a:lnTo>
                    <a:pt x="885547" y="4969"/>
                  </a:lnTo>
                  <a:lnTo>
                    <a:pt x="824466" y="1258"/>
                  </a:lnTo>
                  <a:lnTo>
                    <a:pt x="761999" y="0"/>
                  </a:lnTo>
                  <a:lnTo>
                    <a:pt x="699430" y="1258"/>
                  </a:lnTo>
                  <a:lnTo>
                    <a:pt x="638267" y="4969"/>
                  </a:lnTo>
                  <a:lnTo>
                    <a:pt x="578705" y="11035"/>
                  </a:lnTo>
                  <a:lnTo>
                    <a:pt x="520939" y="19360"/>
                  </a:lnTo>
                  <a:lnTo>
                    <a:pt x="465165" y="29848"/>
                  </a:lnTo>
                  <a:lnTo>
                    <a:pt x="411576" y="42403"/>
                  </a:lnTo>
                  <a:lnTo>
                    <a:pt x="360369" y="56926"/>
                  </a:lnTo>
                  <a:lnTo>
                    <a:pt x="311737" y="73322"/>
                  </a:lnTo>
                  <a:lnTo>
                    <a:pt x="265875" y="91495"/>
                  </a:lnTo>
                  <a:lnTo>
                    <a:pt x="222980" y="111347"/>
                  </a:lnTo>
                  <a:lnTo>
                    <a:pt x="183244" y="132782"/>
                  </a:lnTo>
                  <a:lnTo>
                    <a:pt x="146864" y="155704"/>
                  </a:lnTo>
                  <a:lnTo>
                    <a:pt x="114034" y="180015"/>
                  </a:lnTo>
                  <a:lnTo>
                    <a:pt x="84950" y="205620"/>
                  </a:lnTo>
                  <a:lnTo>
                    <a:pt x="38794" y="260323"/>
                  </a:lnTo>
                  <a:lnTo>
                    <a:pt x="9958" y="319041"/>
                  </a:lnTo>
                  <a:lnTo>
                    <a:pt x="0" y="381000"/>
                  </a:lnTo>
                  <a:lnTo>
                    <a:pt x="2522" y="412233"/>
                  </a:lnTo>
                  <a:lnTo>
                    <a:pt x="22114" y="472523"/>
                  </a:lnTo>
                  <a:lnTo>
                    <a:pt x="59805" y="529256"/>
                  </a:lnTo>
                  <a:lnTo>
                    <a:pt x="114034" y="581646"/>
                  </a:lnTo>
                  <a:lnTo>
                    <a:pt x="146864" y="605966"/>
                  </a:lnTo>
                  <a:lnTo>
                    <a:pt x="183244" y="628906"/>
                  </a:lnTo>
                  <a:lnTo>
                    <a:pt x="222980" y="650366"/>
                  </a:lnTo>
                  <a:lnTo>
                    <a:pt x="265875" y="670250"/>
                  </a:lnTo>
                  <a:lnTo>
                    <a:pt x="311737" y="688457"/>
                  </a:lnTo>
                  <a:lnTo>
                    <a:pt x="360369" y="704891"/>
                  </a:lnTo>
                  <a:lnTo>
                    <a:pt x="411576" y="719452"/>
                  </a:lnTo>
                  <a:lnTo>
                    <a:pt x="465165" y="732043"/>
                  </a:lnTo>
                  <a:lnTo>
                    <a:pt x="520939" y="742565"/>
                  </a:lnTo>
                  <a:lnTo>
                    <a:pt x="578705" y="750920"/>
                  </a:lnTo>
                  <a:lnTo>
                    <a:pt x="638267" y="757010"/>
                  </a:lnTo>
                  <a:lnTo>
                    <a:pt x="699430" y="760736"/>
                  </a:lnTo>
                  <a:lnTo>
                    <a:pt x="761999" y="762000"/>
                  </a:lnTo>
                  <a:lnTo>
                    <a:pt x="824466" y="760736"/>
                  </a:lnTo>
                  <a:lnTo>
                    <a:pt x="885547" y="757010"/>
                  </a:lnTo>
                  <a:lnTo>
                    <a:pt x="945046" y="750920"/>
                  </a:lnTo>
                  <a:lnTo>
                    <a:pt x="1002767" y="742565"/>
                  </a:lnTo>
                  <a:lnTo>
                    <a:pt x="1058513" y="732043"/>
                  </a:lnTo>
                  <a:lnTo>
                    <a:pt x="1112087" y="719452"/>
                  </a:lnTo>
                  <a:lnTo>
                    <a:pt x="1163292" y="704891"/>
                  </a:lnTo>
                  <a:lnTo>
                    <a:pt x="1211933" y="688457"/>
                  </a:lnTo>
                  <a:lnTo>
                    <a:pt x="1257812" y="670250"/>
                  </a:lnTo>
                  <a:lnTo>
                    <a:pt x="1300733" y="650367"/>
                  </a:lnTo>
                  <a:lnTo>
                    <a:pt x="1340500" y="628906"/>
                  </a:lnTo>
                  <a:lnTo>
                    <a:pt x="1376915" y="605966"/>
                  </a:lnTo>
                  <a:lnTo>
                    <a:pt x="1409783" y="581646"/>
                  </a:lnTo>
                  <a:lnTo>
                    <a:pt x="1438905" y="556043"/>
                  </a:lnTo>
                  <a:lnTo>
                    <a:pt x="1485131" y="501383"/>
                  </a:lnTo>
                  <a:lnTo>
                    <a:pt x="1514020" y="442773"/>
                  </a:lnTo>
                  <a:lnTo>
                    <a:pt x="1523999" y="381000"/>
                  </a:lnTo>
                  <a:close/>
                </a:path>
              </a:pathLst>
            </a:custGeom>
            <a:solidFill>
              <a:srgbClr val="DAD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400" y="3508247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3999" y="381000"/>
                  </a:moveTo>
                  <a:lnTo>
                    <a:pt x="1514020" y="319041"/>
                  </a:lnTo>
                  <a:lnTo>
                    <a:pt x="1485131" y="260323"/>
                  </a:lnTo>
                  <a:lnTo>
                    <a:pt x="1438905" y="205620"/>
                  </a:lnTo>
                  <a:lnTo>
                    <a:pt x="1409783" y="180015"/>
                  </a:lnTo>
                  <a:lnTo>
                    <a:pt x="1376915" y="155704"/>
                  </a:lnTo>
                  <a:lnTo>
                    <a:pt x="1340500" y="132782"/>
                  </a:lnTo>
                  <a:lnTo>
                    <a:pt x="1300733" y="111347"/>
                  </a:lnTo>
                  <a:lnTo>
                    <a:pt x="1257812" y="91495"/>
                  </a:lnTo>
                  <a:lnTo>
                    <a:pt x="1211933" y="73322"/>
                  </a:lnTo>
                  <a:lnTo>
                    <a:pt x="1163292" y="56926"/>
                  </a:lnTo>
                  <a:lnTo>
                    <a:pt x="1112087" y="42403"/>
                  </a:lnTo>
                  <a:lnTo>
                    <a:pt x="1058513" y="29848"/>
                  </a:lnTo>
                  <a:lnTo>
                    <a:pt x="1002767" y="19360"/>
                  </a:lnTo>
                  <a:lnTo>
                    <a:pt x="945046" y="11035"/>
                  </a:lnTo>
                  <a:lnTo>
                    <a:pt x="885547" y="4969"/>
                  </a:lnTo>
                  <a:lnTo>
                    <a:pt x="824466" y="1258"/>
                  </a:lnTo>
                  <a:lnTo>
                    <a:pt x="761999" y="0"/>
                  </a:lnTo>
                  <a:lnTo>
                    <a:pt x="699430" y="1258"/>
                  </a:lnTo>
                  <a:lnTo>
                    <a:pt x="638267" y="4969"/>
                  </a:lnTo>
                  <a:lnTo>
                    <a:pt x="578705" y="11035"/>
                  </a:lnTo>
                  <a:lnTo>
                    <a:pt x="520939" y="19360"/>
                  </a:lnTo>
                  <a:lnTo>
                    <a:pt x="465165" y="29848"/>
                  </a:lnTo>
                  <a:lnTo>
                    <a:pt x="411576" y="42403"/>
                  </a:lnTo>
                  <a:lnTo>
                    <a:pt x="360369" y="56926"/>
                  </a:lnTo>
                  <a:lnTo>
                    <a:pt x="311737" y="73322"/>
                  </a:lnTo>
                  <a:lnTo>
                    <a:pt x="265875" y="91495"/>
                  </a:lnTo>
                  <a:lnTo>
                    <a:pt x="222980" y="111347"/>
                  </a:lnTo>
                  <a:lnTo>
                    <a:pt x="183244" y="132782"/>
                  </a:lnTo>
                  <a:lnTo>
                    <a:pt x="146864" y="155704"/>
                  </a:lnTo>
                  <a:lnTo>
                    <a:pt x="114034" y="180015"/>
                  </a:lnTo>
                  <a:lnTo>
                    <a:pt x="84950" y="205620"/>
                  </a:lnTo>
                  <a:lnTo>
                    <a:pt x="38794" y="260323"/>
                  </a:lnTo>
                  <a:lnTo>
                    <a:pt x="9958" y="319041"/>
                  </a:lnTo>
                  <a:lnTo>
                    <a:pt x="0" y="381000"/>
                  </a:lnTo>
                  <a:lnTo>
                    <a:pt x="2522" y="412233"/>
                  </a:lnTo>
                  <a:lnTo>
                    <a:pt x="22114" y="472523"/>
                  </a:lnTo>
                  <a:lnTo>
                    <a:pt x="59805" y="529256"/>
                  </a:lnTo>
                  <a:lnTo>
                    <a:pt x="114034" y="581646"/>
                  </a:lnTo>
                  <a:lnTo>
                    <a:pt x="146864" y="605966"/>
                  </a:lnTo>
                  <a:lnTo>
                    <a:pt x="183244" y="628906"/>
                  </a:lnTo>
                  <a:lnTo>
                    <a:pt x="222980" y="650366"/>
                  </a:lnTo>
                  <a:lnTo>
                    <a:pt x="265875" y="670250"/>
                  </a:lnTo>
                  <a:lnTo>
                    <a:pt x="311737" y="688457"/>
                  </a:lnTo>
                  <a:lnTo>
                    <a:pt x="360369" y="704891"/>
                  </a:lnTo>
                  <a:lnTo>
                    <a:pt x="411576" y="719452"/>
                  </a:lnTo>
                  <a:lnTo>
                    <a:pt x="465165" y="732043"/>
                  </a:lnTo>
                  <a:lnTo>
                    <a:pt x="520939" y="742565"/>
                  </a:lnTo>
                  <a:lnTo>
                    <a:pt x="578705" y="750920"/>
                  </a:lnTo>
                  <a:lnTo>
                    <a:pt x="638267" y="757010"/>
                  </a:lnTo>
                  <a:lnTo>
                    <a:pt x="699430" y="760736"/>
                  </a:lnTo>
                  <a:lnTo>
                    <a:pt x="761999" y="762000"/>
                  </a:lnTo>
                  <a:lnTo>
                    <a:pt x="824466" y="760736"/>
                  </a:lnTo>
                  <a:lnTo>
                    <a:pt x="885547" y="757010"/>
                  </a:lnTo>
                  <a:lnTo>
                    <a:pt x="945046" y="750920"/>
                  </a:lnTo>
                  <a:lnTo>
                    <a:pt x="1002767" y="742565"/>
                  </a:lnTo>
                  <a:lnTo>
                    <a:pt x="1058513" y="732043"/>
                  </a:lnTo>
                  <a:lnTo>
                    <a:pt x="1112087" y="719452"/>
                  </a:lnTo>
                  <a:lnTo>
                    <a:pt x="1163292" y="704891"/>
                  </a:lnTo>
                  <a:lnTo>
                    <a:pt x="1211933" y="688457"/>
                  </a:lnTo>
                  <a:lnTo>
                    <a:pt x="1257812" y="670250"/>
                  </a:lnTo>
                  <a:lnTo>
                    <a:pt x="1300733" y="650367"/>
                  </a:lnTo>
                  <a:lnTo>
                    <a:pt x="1340500" y="628906"/>
                  </a:lnTo>
                  <a:lnTo>
                    <a:pt x="1376915" y="605966"/>
                  </a:lnTo>
                  <a:lnTo>
                    <a:pt x="1409783" y="581646"/>
                  </a:lnTo>
                  <a:lnTo>
                    <a:pt x="1438905" y="556043"/>
                  </a:lnTo>
                  <a:lnTo>
                    <a:pt x="1485131" y="501383"/>
                  </a:lnTo>
                  <a:lnTo>
                    <a:pt x="1514020" y="442773"/>
                  </a:lnTo>
                  <a:lnTo>
                    <a:pt x="1523999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82876" y="3200624"/>
            <a:ext cx="1043132" cy="45383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29061">
              <a:spcBef>
                <a:spcPts val="90"/>
              </a:spcBef>
            </a:pPr>
            <a:r>
              <a:rPr sz="1400" spc="-9" dirty="0">
                <a:latin typeface="Microsoft Sans Serif"/>
                <a:cs typeface="Microsoft Sans Serif"/>
              </a:rPr>
              <a:t>wait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for</a:t>
            </a:r>
            <a:r>
              <a:rPr sz="1400" spc="13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the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right</a:t>
            </a:r>
            <a:r>
              <a:rPr sz="1400" spc="-13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-9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send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50398" y="4301546"/>
            <a:ext cx="1394114" cy="680757"/>
            <a:chOff x="1595437" y="4875085"/>
            <a:chExt cx="1533525" cy="771525"/>
          </a:xfrm>
        </p:grpSpPr>
        <p:sp>
          <p:nvSpPr>
            <p:cNvPr id="12" name="object 12"/>
            <p:cNvSpPr/>
            <p:nvPr/>
          </p:nvSpPr>
          <p:spPr>
            <a:xfrm>
              <a:off x="1600200" y="4879847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4000" y="381000"/>
                  </a:moveTo>
                  <a:lnTo>
                    <a:pt x="1514020" y="319041"/>
                  </a:lnTo>
                  <a:lnTo>
                    <a:pt x="1485131" y="260323"/>
                  </a:lnTo>
                  <a:lnTo>
                    <a:pt x="1438905" y="205620"/>
                  </a:lnTo>
                  <a:lnTo>
                    <a:pt x="1409783" y="180015"/>
                  </a:lnTo>
                  <a:lnTo>
                    <a:pt x="1376915" y="155704"/>
                  </a:lnTo>
                  <a:lnTo>
                    <a:pt x="1340500" y="132782"/>
                  </a:lnTo>
                  <a:lnTo>
                    <a:pt x="1300734" y="111347"/>
                  </a:lnTo>
                  <a:lnTo>
                    <a:pt x="1257812" y="91495"/>
                  </a:lnTo>
                  <a:lnTo>
                    <a:pt x="1211933" y="73322"/>
                  </a:lnTo>
                  <a:lnTo>
                    <a:pt x="1163292" y="56926"/>
                  </a:lnTo>
                  <a:lnTo>
                    <a:pt x="1112087" y="42403"/>
                  </a:lnTo>
                  <a:lnTo>
                    <a:pt x="1058513" y="29848"/>
                  </a:lnTo>
                  <a:lnTo>
                    <a:pt x="1002767" y="19360"/>
                  </a:lnTo>
                  <a:lnTo>
                    <a:pt x="945046" y="11035"/>
                  </a:lnTo>
                  <a:lnTo>
                    <a:pt x="885547" y="4969"/>
                  </a:lnTo>
                  <a:lnTo>
                    <a:pt x="824466" y="1258"/>
                  </a:lnTo>
                  <a:lnTo>
                    <a:pt x="762000" y="0"/>
                  </a:lnTo>
                  <a:lnTo>
                    <a:pt x="699430" y="1258"/>
                  </a:lnTo>
                  <a:lnTo>
                    <a:pt x="638267" y="4969"/>
                  </a:lnTo>
                  <a:lnTo>
                    <a:pt x="578705" y="11035"/>
                  </a:lnTo>
                  <a:lnTo>
                    <a:pt x="520939" y="19360"/>
                  </a:lnTo>
                  <a:lnTo>
                    <a:pt x="465165" y="29848"/>
                  </a:lnTo>
                  <a:lnTo>
                    <a:pt x="411576" y="42403"/>
                  </a:lnTo>
                  <a:lnTo>
                    <a:pt x="360369" y="56926"/>
                  </a:lnTo>
                  <a:lnTo>
                    <a:pt x="311737" y="73322"/>
                  </a:lnTo>
                  <a:lnTo>
                    <a:pt x="265875" y="91495"/>
                  </a:lnTo>
                  <a:lnTo>
                    <a:pt x="222980" y="111347"/>
                  </a:lnTo>
                  <a:lnTo>
                    <a:pt x="183244" y="132782"/>
                  </a:lnTo>
                  <a:lnTo>
                    <a:pt x="146864" y="155704"/>
                  </a:lnTo>
                  <a:lnTo>
                    <a:pt x="114034" y="180015"/>
                  </a:lnTo>
                  <a:lnTo>
                    <a:pt x="84950" y="205620"/>
                  </a:lnTo>
                  <a:lnTo>
                    <a:pt x="38794" y="260323"/>
                  </a:lnTo>
                  <a:lnTo>
                    <a:pt x="9958" y="319041"/>
                  </a:lnTo>
                  <a:lnTo>
                    <a:pt x="0" y="381000"/>
                  </a:lnTo>
                  <a:lnTo>
                    <a:pt x="2522" y="412233"/>
                  </a:lnTo>
                  <a:lnTo>
                    <a:pt x="22114" y="472523"/>
                  </a:lnTo>
                  <a:lnTo>
                    <a:pt x="59805" y="529256"/>
                  </a:lnTo>
                  <a:lnTo>
                    <a:pt x="114034" y="581646"/>
                  </a:lnTo>
                  <a:lnTo>
                    <a:pt x="146864" y="605966"/>
                  </a:lnTo>
                  <a:lnTo>
                    <a:pt x="183244" y="628906"/>
                  </a:lnTo>
                  <a:lnTo>
                    <a:pt x="222980" y="650366"/>
                  </a:lnTo>
                  <a:lnTo>
                    <a:pt x="265875" y="670250"/>
                  </a:lnTo>
                  <a:lnTo>
                    <a:pt x="311737" y="688457"/>
                  </a:lnTo>
                  <a:lnTo>
                    <a:pt x="360369" y="704891"/>
                  </a:lnTo>
                  <a:lnTo>
                    <a:pt x="411576" y="719452"/>
                  </a:lnTo>
                  <a:lnTo>
                    <a:pt x="465165" y="732043"/>
                  </a:lnTo>
                  <a:lnTo>
                    <a:pt x="520939" y="742565"/>
                  </a:lnTo>
                  <a:lnTo>
                    <a:pt x="578705" y="750920"/>
                  </a:lnTo>
                  <a:lnTo>
                    <a:pt x="638267" y="757010"/>
                  </a:lnTo>
                  <a:lnTo>
                    <a:pt x="699430" y="760736"/>
                  </a:lnTo>
                  <a:lnTo>
                    <a:pt x="762000" y="762000"/>
                  </a:lnTo>
                  <a:lnTo>
                    <a:pt x="824466" y="760736"/>
                  </a:lnTo>
                  <a:lnTo>
                    <a:pt x="885547" y="757010"/>
                  </a:lnTo>
                  <a:lnTo>
                    <a:pt x="945046" y="750920"/>
                  </a:lnTo>
                  <a:lnTo>
                    <a:pt x="1002767" y="742565"/>
                  </a:lnTo>
                  <a:lnTo>
                    <a:pt x="1058513" y="732043"/>
                  </a:lnTo>
                  <a:lnTo>
                    <a:pt x="1112087" y="719452"/>
                  </a:lnTo>
                  <a:lnTo>
                    <a:pt x="1163292" y="704891"/>
                  </a:lnTo>
                  <a:lnTo>
                    <a:pt x="1211933" y="688457"/>
                  </a:lnTo>
                  <a:lnTo>
                    <a:pt x="1257812" y="670250"/>
                  </a:lnTo>
                  <a:lnTo>
                    <a:pt x="1300733" y="650367"/>
                  </a:lnTo>
                  <a:lnTo>
                    <a:pt x="1340500" y="628906"/>
                  </a:lnTo>
                  <a:lnTo>
                    <a:pt x="1376915" y="605966"/>
                  </a:lnTo>
                  <a:lnTo>
                    <a:pt x="1409783" y="581646"/>
                  </a:lnTo>
                  <a:lnTo>
                    <a:pt x="1438905" y="556043"/>
                  </a:lnTo>
                  <a:lnTo>
                    <a:pt x="1485131" y="501383"/>
                  </a:lnTo>
                  <a:lnTo>
                    <a:pt x="1514020" y="442773"/>
                  </a:lnTo>
                  <a:lnTo>
                    <a:pt x="1524000" y="381000"/>
                  </a:lnTo>
                  <a:close/>
                </a:path>
              </a:pathLst>
            </a:custGeom>
            <a:solidFill>
              <a:srgbClr val="DAD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0200" y="4879847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4000" y="381000"/>
                  </a:moveTo>
                  <a:lnTo>
                    <a:pt x="1514020" y="319041"/>
                  </a:lnTo>
                  <a:lnTo>
                    <a:pt x="1485131" y="260323"/>
                  </a:lnTo>
                  <a:lnTo>
                    <a:pt x="1438905" y="205620"/>
                  </a:lnTo>
                  <a:lnTo>
                    <a:pt x="1409783" y="180015"/>
                  </a:lnTo>
                  <a:lnTo>
                    <a:pt x="1376915" y="155704"/>
                  </a:lnTo>
                  <a:lnTo>
                    <a:pt x="1340500" y="132782"/>
                  </a:lnTo>
                  <a:lnTo>
                    <a:pt x="1300734" y="111347"/>
                  </a:lnTo>
                  <a:lnTo>
                    <a:pt x="1257812" y="91495"/>
                  </a:lnTo>
                  <a:lnTo>
                    <a:pt x="1211933" y="73322"/>
                  </a:lnTo>
                  <a:lnTo>
                    <a:pt x="1163292" y="56926"/>
                  </a:lnTo>
                  <a:lnTo>
                    <a:pt x="1112087" y="42403"/>
                  </a:lnTo>
                  <a:lnTo>
                    <a:pt x="1058513" y="29848"/>
                  </a:lnTo>
                  <a:lnTo>
                    <a:pt x="1002767" y="19360"/>
                  </a:lnTo>
                  <a:lnTo>
                    <a:pt x="945046" y="11035"/>
                  </a:lnTo>
                  <a:lnTo>
                    <a:pt x="885547" y="4969"/>
                  </a:lnTo>
                  <a:lnTo>
                    <a:pt x="824466" y="1258"/>
                  </a:lnTo>
                  <a:lnTo>
                    <a:pt x="762000" y="0"/>
                  </a:lnTo>
                  <a:lnTo>
                    <a:pt x="699430" y="1258"/>
                  </a:lnTo>
                  <a:lnTo>
                    <a:pt x="638267" y="4969"/>
                  </a:lnTo>
                  <a:lnTo>
                    <a:pt x="578705" y="11035"/>
                  </a:lnTo>
                  <a:lnTo>
                    <a:pt x="520939" y="19360"/>
                  </a:lnTo>
                  <a:lnTo>
                    <a:pt x="465165" y="29848"/>
                  </a:lnTo>
                  <a:lnTo>
                    <a:pt x="411576" y="42403"/>
                  </a:lnTo>
                  <a:lnTo>
                    <a:pt x="360369" y="56926"/>
                  </a:lnTo>
                  <a:lnTo>
                    <a:pt x="311737" y="73322"/>
                  </a:lnTo>
                  <a:lnTo>
                    <a:pt x="265875" y="91495"/>
                  </a:lnTo>
                  <a:lnTo>
                    <a:pt x="222980" y="111347"/>
                  </a:lnTo>
                  <a:lnTo>
                    <a:pt x="183244" y="132782"/>
                  </a:lnTo>
                  <a:lnTo>
                    <a:pt x="146864" y="155704"/>
                  </a:lnTo>
                  <a:lnTo>
                    <a:pt x="114034" y="180015"/>
                  </a:lnTo>
                  <a:lnTo>
                    <a:pt x="84950" y="205620"/>
                  </a:lnTo>
                  <a:lnTo>
                    <a:pt x="38794" y="260323"/>
                  </a:lnTo>
                  <a:lnTo>
                    <a:pt x="9958" y="319041"/>
                  </a:lnTo>
                  <a:lnTo>
                    <a:pt x="0" y="381000"/>
                  </a:lnTo>
                  <a:lnTo>
                    <a:pt x="2522" y="412233"/>
                  </a:lnTo>
                  <a:lnTo>
                    <a:pt x="22114" y="472523"/>
                  </a:lnTo>
                  <a:lnTo>
                    <a:pt x="59805" y="529256"/>
                  </a:lnTo>
                  <a:lnTo>
                    <a:pt x="114034" y="581646"/>
                  </a:lnTo>
                  <a:lnTo>
                    <a:pt x="146864" y="605966"/>
                  </a:lnTo>
                  <a:lnTo>
                    <a:pt x="183244" y="628906"/>
                  </a:lnTo>
                  <a:lnTo>
                    <a:pt x="222980" y="650366"/>
                  </a:lnTo>
                  <a:lnTo>
                    <a:pt x="265875" y="670250"/>
                  </a:lnTo>
                  <a:lnTo>
                    <a:pt x="311737" y="688457"/>
                  </a:lnTo>
                  <a:lnTo>
                    <a:pt x="360369" y="704891"/>
                  </a:lnTo>
                  <a:lnTo>
                    <a:pt x="411576" y="719452"/>
                  </a:lnTo>
                  <a:lnTo>
                    <a:pt x="465165" y="732043"/>
                  </a:lnTo>
                  <a:lnTo>
                    <a:pt x="520939" y="742565"/>
                  </a:lnTo>
                  <a:lnTo>
                    <a:pt x="578705" y="750920"/>
                  </a:lnTo>
                  <a:lnTo>
                    <a:pt x="638267" y="757010"/>
                  </a:lnTo>
                  <a:lnTo>
                    <a:pt x="699430" y="760736"/>
                  </a:lnTo>
                  <a:lnTo>
                    <a:pt x="762000" y="762000"/>
                  </a:lnTo>
                  <a:lnTo>
                    <a:pt x="824466" y="760736"/>
                  </a:lnTo>
                  <a:lnTo>
                    <a:pt x="885547" y="757010"/>
                  </a:lnTo>
                  <a:lnTo>
                    <a:pt x="945046" y="750920"/>
                  </a:lnTo>
                  <a:lnTo>
                    <a:pt x="1002767" y="742565"/>
                  </a:lnTo>
                  <a:lnTo>
                    <a:pt x="1058513" y="732043"/>
                  </a:lnTo>
                  <a:lnTo>
                    <a:pt x="1112087" y="719452"/>
                  </a:lnTo>
                  <a:lnTo>
                    <a:pt x="1163292" y="704891"/>
                  </a:lnTo>
                  <a:lnTo>
                    <a:pt x="1211933" y="688457"/>
                  </a:lnTo>
                  <a:lnTo>
                    <a:pt x="1257812" y="670250"/>
                  </a:lnTo>
                  <a:lnTo>
                    <a:pt x="1300733" y="650367"/>
                  </a:lnTo>
                  <a:lnTo>
                    <a:pt x="1340500" y="628906"/>
                  </a:lnTo>
                  <a:lnTo>
                    <a:pt x="1376915" y="605966"/>
                  </a:lnTo>
                  <a:lnTo>
                    <a:pt x="1409783" y="581646"/>
                  </a:lnTo>
                  <a:lnTo>
                    <a:pt x="1438905" y="556043"/>
                  </a:lnTo>
                  <a:lnTo>
                    <a:pt x="1485131" y="501383"/>
                  </a:lnTo>
                  <a:lnTo>
                    <a:pt x="1514020" y="442773"/>
                  </a:lnTo>
                  <a:lnTo>
                    <a:pt x="152400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23291" y="4519108"/>
            <a:ext cx="1049482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spc="-9" dirty="0">
                <a:latin typeface="Microsoft Sans Serif"/>
                <a:cs typeface="Microsoft Sans Serif"/>
              </a:rPr>
              <a:t>wait </a:t>
            </a:r>
            <a:r>
              <a:rPr sz="1400" spc="-4" dirty="0">
                <a:latin typeface="Microsoft Sans Serif"/>
                <a:cs typeface="Microsoft Sans Serif"/>
              </a:rPr>
              <a:t>for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9" dirty="0">
                <a:latin typeface="Microsoft Sans Serif"/>
                <a:cs typeface="Microsoft Sans Serif"/>
              </a:rPr>
              <a:t>ACK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13362" y="2522500"/>
            <a:ext cx="2893868" cy="2119593"/>
            <a:chOff x="1774698" y="2858833"/>
            <a:chExt cx="3183255" cy="2402205"/>
          </a:xfrm>
        </p:grpSpPr>
        <p:sp>
          <p:nvSpPr>
            <p:cNvPr id="16" name="object 16"/>
            <p:cNvSpPr/>
            <p:nvPr/>
          </p:nvSpPr>
          <p:spPr>
            <a:xfrm>
              <a:off x="2900172" y="2863595"/>
              <a:ext cx="978535" cy="594360"/>
            </a:xfrm>
            <a:custGeom>
              <a:avLst/>
              <a:gdLst/>
              <a:ahLst/>
              <a:cxnLst/>
              <a:rect l="l" t="t" r="r" b="b"/>
              <a:pathLst>
                <a:path w="978535" h="594360">
                  <a:moveTo>
                    <a:pt x="0" y="0"/>
                  </a:moveTo>
                  <a:lnTo>
                    <a:pt x="978407" y="59435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51148" y="3413759"/>
              <a:ext cx="111760" cy="94615"/>
            </a:xfrm>
            <a:custGeom>
              <a:avLst/>
              <a:gdLst/>
              <a:ahLst/>
              <a:cxnLst/>
              <a:rect l="l" t="t" r="r" b="b"/>
              <a:pathLst>
                <a:path w="111760" h="94614">
                  <a:moveTo>
                    <a:pt x="111251" y="94487"/>
                  </a:moveTo>
                  <a:lnTo>
                    <a:pt x="51815" y="0"/>
                  </a:lnTo>
                  <a:lnTo>
                    <a:pt x="0" y="85343"/>
                  </a:lnTo>
                  <a:lnTo>
                    <a:pt x="111251" y="94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87446" y="4270247"/>
              <a:ext cx="775335" cy="916305"/>
            </a:xfrm>
            <a:custGeom>
              <a:avLst/>
              <a:gdLst/>
              <a:ahLst/>
              <a:cxnLst/>
              <a:rect l="l" t="t" r="r" b="b"/>
              <a:pathLst>
                <a:path w="775335" h="916304">
                  <a:moveTo>
                    <a:pt x="774953" y="0"/>
                  </a:moveTo>
                  <a:lnTo>
                    <a:pt x="0" y="9159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4200" y="5152644"/>
              <a:ext cx="104139" cy="108585"/>
            </a:xfrm>
            <a:custGeom>
              <a:avLst/>
              <a:gdLst/>
              <a:ahLst/>
              <a:cxnLst/>
              <a:rect l="l" t="t" r="r" b="b"/>
              <a:pathLst>
                <a:path w="104139" h="108585">
                  <a:moveTo>
                    <a:pt x="103631" y="64769"/>
                  </a:moveTo>
                  <a:lnTo>
                    <a:pt x="27431" y="0"/>
                  </a:lnTo>
                  <a:lnTo>
                    <a:pt x="0" y="108203"/>
                  </a:lnTo>
                  <a:lnTo>
                    <a:pt x="103631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0372" y="3279647"/>
              <a:ext cx="452755" cy="576580"/>
            </a:xfrm>
            <a:custGeom>
              <a:avLst/>
              <a:gdLst/>
              <a:ahLst/>
              <a:cxnLst/>
              <a:rect l="l" t="t" r="r" b="b"/>
              <a:pathLst>
                <a:path w="452754" h="576579">
                  <a:moveTo>
                    <a:pt x="0" y="339851"/>
                  </a:moveTo>
                  <a:lnTo>
                    <a:pt x="3291" y="289044"/>
                  </a:lnTo>
                  <a:lnTo>
                    <a:pt x="12710" y="239255"/>
                  </a:lnTo>
                  <a:lnTo>
                    <a:pt x="27569" y="191506"/>
                  </a:lnTo>
                  <a:lnTo>
                    <a:pt x="47183" y="146816"/>
                  </a:lnTo>
                  <a:lnTo>
                    <a:pt x="70866" y="106203"/>
                  </a:lnTo>
                  <a:lnTo>
                    <a:pt x="97932" y="70689"/>
                  </a:lnTo>
                  <a:lnTo>
                    <a:pt x="127695" y="41292"/>
                  </a:lnTo>
                  <a:lnTo>
                    <a:pt x="159471" y="19031"/>
                  </a:lnTo>
                  <a:lnTo>
                    <a:pt x="226313" y="0"/>
                  </a:lnTo>
                  <a:lnTo>
                    <a:pt x="263978" y="5435"/>
                  </a:lnTo>
                  <a:lnTo>
                    <a:pt x="300663" y="20905"/>
                  </a:lnTo>
                  <a:lnTo>
                    <a:pt x="335449" y="45155"/>
                  </a:lnTo>
                  <a:lnTo>
                    <a:pt x="367412" y="76931"/>
                  </a:lnTo>
                  <a:lnTo>
                    <a:pt x="395631" y="114979"/>
                  </a:lnTo>
                  <a:lnTo>
                    <a:pt x="419184" y="158044"/>
                  </a:lnTo>
                  <a:lnTo>
                    <a:pt x="437149" y="204872"/>
                  </a:lnTo>
                  <a:lnTo>
                    <a:pt x="448604" y="254209"/>
                  </a:lnTo>
                  <a:lnTo>
                    <a:pt x="452627" y="304800"/>
                  </a:lnTo>
                  <a:lnTo>
                    <a:pt x="447876" y="359078"/>
                  </a:lnTo>
                  <a:lnTo>
                    <a:pt x="434424" y="411875"/>
                  </a:lnTo>
                  <a:lnTo>
                    <a:pt x="413480" y="461581"/>
                  </a:lnTo>
                  <a:lnTo>
                    <a:pt x="386249" y="506588"/>
                  </a:lnTo>
                  <a:lnTo>
                    <a:pt x="353938" y="545288"/>
                  </a:lnTo>
                  <a:lnTo>
                    <a:pt x="317753" y="5760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24400" y="3809237"/>
              <a:ext cx="111760" cy="94615"/>
            </a:xfrm>
            <a:custGeom>
              <a:avLst/>
              <a:gdLst/>
              <a:ahLst/>
              <a:cxnLst/>
              <a:rect l="l" t="t" r="r" b="b"/>
              <a:pathLst>
                <a:path w="111760" h="94614">
                  <a:moveTo>
                    <a:pt x="111251" y="94487"/>
                  </a:moveTo>
                  <a:lnTo>
                    <a:pt x="78486" y="0"/>
                  </a:lnTo>
                  <a:lnTo>
                    <a:pt x="0" y="80010"/>
                  </a:lnTo>
                  <a:lnTo>
                    <a:pt x="111251" y="94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4228" y="2961893"/>
              <a:ext cx="0" cy="2029460"/>
            </a:xfrm>
            <a:custGeom>
              <a:avLst/>
              <a:gdLst/>
              <a:ahLst/>
              <a:cxnLst/>
              <a:rect l="l" t="t" r="r" b="b"/>
              <a:pathLst>
                <a:path h="2029460">
                  <a:moveTo>
                    <a:pt x="0" y="2029205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4698" y="2863595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30" h="100964">
                  <a:moveTo>
                    <a:pt x="99821" y="100583"/>
                  </a:moveTo>
                  <a:lnTo>
                    <a:pt x="49529" y="0"/>
                  </a:lnTo>
                  <a:lnTo>
                    <a:pt x="0" y="100583"/>
                  </a:lnTo>
                  <a:lnTo>
                    <a:pt x="99821" y="10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6020" y="3025139"/>
              <a:ext cx="978535" cy="594360"/>
            </a:xfrm>
            <a:custGeom>
              <a:avLst/>
              <a:gdLst/>
              <a:ahLst/>
              <a:cxnLst/>
              <a:rect l="l" t="t" r="r" b="b"/>
              <a:pathLst>
                <a:path w="978535" h="594360">
                  <a:moveTo>
                    <a:pt x="978407" y="59436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2200" y="2974847"/>
              <a:ext cx="112395" cy="95250"/>
            </a:xfrm>
            <a:custGeom>
              <a:avLst/>
              <a:gdLst/>
              <a:ahLst/>
              <a:cxnLst/>
              <a:rect l="l" t="t" r="r" b="b"/>
              <a:pathLst>
                <a:path w="112394" h="95250">
                  <a:moveTo>
                    <a:pt x="112013" y="9906"/>
                  </a:moveTo>
                  <a:lnTo>
                    <a:pt x="0" y="0"/>
                  </a:lnTo>
                  <a:lnTo>
                    <a:pt x="60198" y="95250"/>
                  </a:lnTo>
                  <a:lnTo>
                    <a:pt x="112013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82617" y="1577366"/>
            <a:ext cx="728518" cy="29135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>
                <a:latin typeface="Microsoft Sans Serif"/>
                <a:cs typeface="Microsoft Sans Serif"/>
              </a:rPr>
              <a:t>sender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9853" y="1577366"/>
            <a:ext cx="844550" cy="29135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9" dirty="0">
                <a:latin typeface="Microsoft Sans Serif"/>
                <a:cs typeface="Microsoft Sans Serif"/>
              </a:rPr>
              <a:t>receiver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8409" y="2582731"/>
            <a:ext cx="391391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spc="-9" dirty="0">
                <a:latin typeface="Microsoft Sans Serif"/>
                <a:cs typeface="Microsoft Sans Serif"/>
              </a:rPr>
              <a:t>RTS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96718" y="2756864"/>
            <a:ext cx="692150" cy="66899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lnSpc>
                <a:spcPts val="1714"/>
              </a:lnSpc>
              <a:spcBef>
                <a:spcPts val="90"/>
              </a:spcBef>
            </a:pPr>
            <a:r>
              <a:rPr sz="1400" spc="-4" dirty="0">
                <a:latin typeface="Microsoft Sans Serif"/>
                <a:cs typeface="Microsoft Sans Serif"/>
              </a:rPr>
              <a:t>time-out</a:t>
            </a:r>
            <a:endParaRPr sz="1400">
              <a:latin typeface="Microsoft Sans Serif"/>
              <a:cs typeface="Microsoft Sans Serif"/>
            </a:endParaRPr>
          </a:p>
          <a:p>
            <a:pPr marL="112830">
              <a:lnSpc>
                <a:spcPts val="1714"/>
              </a:lnSpc>
            </a:pPr>
            <a:r>
              <a:rPr sz="1400" spc="166" dirty="0">
                <a:latin typeface="Segoe UI Symbol"/>
                <a:cs typeface="Segoe UI Symbol"/>
              </a:rPr>
              <a:t>⇓</a:t>
            </a:r>
            <a:endParaRPr sz="1400">
              <a:latin typeface="Segoe UI Symbol"/>
              <a:cs typeface="Segoe UI Symbol"/>
            </a:endParaRPr>
          </a:p>
          <a:p>
            <a:pPr marL="11397">
              <a:spcBef>
                <a:spcPts val="27"/>
              </a:spcBef>
            </a:pPr>
            <a:r>
              <a:rPr sz="1400" spc="-9" dirty="0">
                <a:latin typeface="Microsoft Sans Serif"/>
                <a:cs typeface="Microsoft Sans Serif"/>
              </a:rPr>
              <a:t>RTS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6314" y="4168129"/>
            <a:ext cx="985405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spc="-4" dirty="0">
                <a:latin typeface="Microsoft Sans Serif"/>
                <a:cs typeface="Microsoft Sans Serif"/>
              </a:rPr>
              <a:t>CT</a:t>
            </a:r>
            <a:r>
              <a:rPr sz="1400" dirty="0">
                <a:latin typeface="Microsoft Sans Serif"/>
                <a:cs typeface="Microsoft Sans Serif"/>
              </a:rPr>
              <a:t>S</a:t>
            </a:r>
            <a:r>
              <a:rPr sz="1400" spc="9" dirty="0">
                <a:latin typeface="Microsoft Sans Serif"/>
                <a:cs typeface="Microsoft Sans Serif"/>
              </a:rPr>
              <a:t> </a:t>
            </a:r>
            <a:r>
              <a:rPr sz="1400" spc="-412" dirty="0">
                <a:latin typeface="Segoe UI Symbol"/>
                <a:cs typeface="Segoe UI Symbol"/>
              </a:rPr>
              <a:t>➙</a:t>
            </a:r>
            <a:r>
              <a:rPr sz="1400" spc="4" dirty="0">
                <a:latin typeface="Segoe UI Symbol"/>
                <a:cs typeface="Segoe UI Symbol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data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0640" y="3389541"/>
            <a:ext cx="401781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spc="-9" dirty="0">
                <a:latin typeface="Microsoft Sans Serif"/>
                <a:cs typeface="Microsoft Sans Serif"/>
              </a:rPr>
              <a:t>ACK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1182" y="2918898"/>
            <a:ext cx="659245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spc="-4" dirty="0">
                <a:latin typeface="Microsoft Sans Serif"/>
                <a:cs typeface="Microsoft Sans Serif"/>
              </a:rPr>
              <a:t>RxBusy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07307" y="1922089"/>
            <a:ext cx="1394114" cy="680757"/>
            <a:chOff x="7158037" y="2178367"/>
            <a:chExt cx="1533525" cy="771525"/>
          </a:xfrm>
        </p:grpSpPr>
        <p:sp>
          <p:nvSpPr>
            <p:cNvPr id="34" name="object 34"/>
            <p:cNvSpPr/>
            <p:nvPr/>
          </p:nvSpPr>
          <p:spPr>
            <a:xfrm>
              <a:off x="7162800" y="2183129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4000" y="381000"/>
                  </a:moveTo>
                  <a:lnTo>
                    <a:pt x="1514020" y="319041"/>
                  </a:lnTo>
                  <a:lnTo>
                    <a:pt x="1485131" y="260323"/>
                  </a:lnTo>
                  <a:lnTo>
                    <a:pt x="1438905" y="205620"/>
                  </a:lnTo>
                  <a:lnTo>
                    <a:pt x="1409783" y="180015"/>
                  </a:lnTo>
                  <a:lnTo>
                    <a:pt x="1376915" y="155704"/>
                  </a:lnTo>
                  <a:lnTo>
                    <a:pt x="1340500" y="132782"/>
                  </a:lnTo>
                  <a:lnTo>
                    <a:pt x="1300734" y="111347"/>
                  </a:lnTo>
                  <a:lnTo>
                    <a:pt x="1257812" y="91495"/>
                  </a:lnTo>
                  <a:lnTo>
                    <a:pt x="1211933" y="73322"/>
                  </a:lnTo>
                  <a:lnTo>
                    <a:pt x="1163292" y="56926"/>
                  </a:lnTo>
                  <a:lnTo>
                    <a:pt x="1112087" y="42403"/>
                  </a:lnTo>
                  <a:lnTo>
                    <a:pt x="1058513" y="29848"/>
                  </a:lnTo>
                  <a:lnTo>
                    <a:pt x="1002767" y="19360"/>
                  </a:lnTo>
                  <a:lnTo>
                    <a:pt x="945046" y="11035"/>
                  </a:lnTo>
                  <a:lnTo>
                    <a:pt x="885547" y="4969"/>
                  </a:lnTo>
                  <a:lnTo>
                    <a:pt x="824466" y="1258"/>
                  </a:lnTo>
                  <a:lnTo>
                    <a:pt x="762000" y="0"/>
                  </a:lnTo>
                  <a:lnTo>
                    <a:pt x="699430" y="1258"/>
                  </a:lnTo>
                  <a:lnTo>
                    <a:pt x="638267" y="4969"/>
                  </a:lnTo>
                  <a:lnTo>
                    <a:pt x="578705" y="11035"/>
                  </a:lnTo>
                  <a:lnTo>
                    <a:pt x="520939" y="19360"/>
                  </a:lnTo>
                  <a:lnTo>
                    <a:pt x="465165" y="29848"/>
                  </a:lnTo>
                  <a:lnTo>
                    <a:pt x="411576" y="42403"/>
                  </a:lnTo>
                  <a:lnTo>
                    <a:pt x="360369" y="56926"/>
                  </a:lnTo>
                  <a:lnTo>
                    <a:pt x="311737" y="73322"/>
                  </a:lnTo>
                  <a:lnTo>
                    <a:pt x="265875" y="91495"/>
                  </a:lnTo>
                  <a:lnTo>
                    <a:pt x="222980" y="111347"/>
                  </a:lnTo>
                  <a:lnTo>
                    <a:pt x="183244" y="132782"/>
                  </a:lnTo>
                  <a:lnTo>
                    <a:pt x="146864" y="155704"/>
                  </a:lnTo>
                  <a:lnTo>
                    <a:pt x="114034" y="180015"/>
                  </a:lnTo>
                  <a:lnTo>
                    <a:pt x="84950" y="205620"/>
                  </a:lnTo>
                  <a:lnTo>
                    <a:pt x="38794" y="260323"/>
                  </a:lnTo>
                  <a:lnTo>
                    <a:pt x="9958" y="319041"/>
                  </a:lnTo>
                  <a:lnTo>
                    <a:pt x="0" y="381000"/>
                  </a:lnTo>
                  <a:lnTo>
                    <a:pt x="2522" y="412233"/>
                  </a:lnTo>
                  <a:lnTo>
                    <a:pt x="22114" y="472523"/>
                  </a:lnTo>
                  <a:lnTo>
                    <a:pt x="59805" y="529256"/>
                  </a:lnTo>
                  <a:lnTo>
                    <a:pt x="114034" y="581646"/>
                  </a:lnTo>
                  <a:lnTo>
                    <a:pt x="146864" y="605966"/>
                  </a:lnTo>
                  <a:lnTo>
                    <a:pt x="183244" y="628906"/>
                  </a:lnTo>
                  <a:lnTo>
                    <a:pt x="222980" y="650367"/>
                  </a:lnTo>
                  <a:lnTo>
                    <a:pt x="265875" y="670250"/>
                  </a:lnTo>
                  <a:lnTo>
                    <a:pt x="311737" y="688457"/>
                  </a:lnTo>
                  <a:lnTo>
                    <a:pt x="360369" y="704891"/>
                  </a:lnTo>
                  <a:lnTo>
                    <a:pt x="411576" y="719452"/>
                  </a:lnTo>
                  <a:lnTo>
                    <a:pt x="465165" y="732043"/>
                  </a:lnTo>
                  <a:lnTo>
                    <a:pt x="520939" y="742565"/>
                  </a:lnTo>
                  <a:lnTo>
                    <a:pt x="578705" y="750920"/>
                  </a:lnTo>
                  <a:lnTo>
                    <a:pt x="638267" y="757010"/>
                  </a:lnTo>
                  <a:lnTo>
                    <a:pt x="699430" y="760736"/>
                  </a:lnTo>
                  <a:lnTo>
                    <a:pt x="762000" y="762000"/>
                  </a:lnTo>
                  <a:lnTo>
                    <a:pt x="824466" y="760736"/>
                  </a:lnTo>
                  <a:lnTo>
                    <a:pt x="885547" y="757010"/>
                  </a:lnTo>
                  <a:lnTo>
                    <a:pt x="945046" y="750920"/>
                  </a:lnTo>
                  <a:lnTo>
                    <a:pt x="1002767" y="742565"/>
                  </a:lnTo>
                  <a:lnTo>
                    <a:pt x="1058513" y="732043"/>
                  </a:lnTo>
                  <a:lnTo>
                    <a:pt x="1112087" y="719452"/>
                  </a:lnTo>
                  <a:lnTo>
                    <a:pt x="1163292" y="704891"/>
                  </a:lnTo>
                  <a:lnTo>
                    <a:pt x="1211933" y="688457"/>
                  </a:lnTo>
                  <a:lnTo>
                    <a:pt x="1257812" y="670250"/>
                  </a:lnTo>
                  <a:lnTo>
                    <a:pt x="1300733" y="650366"/>
                  </a:lnTo>
                  <a:lnTo>
                    <a:pt x="1340500" y="628906"/>
                  </a:lnTo>
                  <a:lnTo>
                    <a:pt x="1376915" y="605966"/>
                  </a:lnTo>
                  <a:lnTo>
                    <a:pt x="1409783" y="581646"/>
                  </a:lnTo>
                  <a:lnTo>
                    <a:pt x="1438905" y="556043"/>
                  </a:lnTo>
                  <a:lnTo>
                    <a:pt x="1485131" y="501383"/>
                  </a:lnTo>
                  <a:lnTo>
                    <a:pt x="1514020" y="442773"/>
                  </a:lnTo>
                  <a:lnTo>
                    <a:pt x="1524000" y="381000"/>
                  </a:lnTo>
                  <a:close/>
                </a:path>
              </a:pathLst>
            </a:custGeom>
            <a:solidFill>
              <a:srgbClr val="DAD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62800" y="2183129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4000" y="381000"/>
                  </a:moveTo>
                  <a:lnTo>
                    <a:pt x="1514020" y="319041"/>
                  </a:lnTo>
                  <a:lnTo>
                    <a:pt x="1485131" y="260323"/>
                  </a:lnTo>
                  <a:lnTo>
                    <a:pt x="1438905" y="205620"/>
                  </a:lnTo>
                  <a:lnTo>
                    <a:pt x="1409783" y="180015"/>
                  </a:lnTo>
                  <a:lnTo>
                    <a:pt x="1376915" y="155704"/>
                  </a:lnTo>
                  <a:lnTo>
                    <a:pt x="1340500" y="132782"/>
                  </a:lnTo>
                  <a:lnTo>
                    <a:pt x="1300734" y="111347"/>
                  </a:lnTo>
                  <a:lnTo>
                    <a:pt x="1257812" y="91495"/>
                  </a:lnTo>
                  <a:lnTo>
                    <a:pt x="1211933" y="73322"/>
                  </a:lnTo>
                  <a:lnTo>
                    <a:pt x="1163292" y="56926"/>
                  </a:lnTo>
                  <a:lnTo>
                    <a:pt x="1112087" y="42403"/>
                  </a:lnTo>
                  <a:lnTo>
                    <a:pt x="1058513" y="29848"/>
                  </a:lnTo>
                  <a:lnTo>
                    <a:pt x="1002767" y="19360"/>
                  </a:lnTo>
                  <a:lnTo>
                    <a:pt x="945046" y="11035"/>
                  </a:lnTo>
                  <a:lnTo>
                    <a:pt x="885547" y="4969"/>
                  </a:lnTo>
                  <a:lnTo>
                    <a:pt x="824466" y="1258"/>
                  </a:lnTo>
                  <a:lnTo>
                    <a:pt x="762000" y="0"/>
                  </a:lnTo>
                  <a:lnTo>
                    <a:pt x="699430" y="1258"/>
                  </a:lnTo>
                  <a:lnTo>
                    <a:pt x="638267" y="4969"/>
                  </a:lnTo>
                  <a:lnTo>
                    <a:pt x="578705" y="11035"/>
                  </a:lnTo>
                  <a:lnTo>
                    <a:pt x="520939" y="19360"/>
                  </a:lnTo>
                  <a:lnTo>
                    <a:pt x="465165" y="29848"/>
                  </a:lnTo>
                  <a:lnTo>
                    <a:pt x="411576" y="42403"/>
                  </a:lnTo>
                  <a:lnTo>
                    <a:pt x="360369" y="56926"/>
                  </a:lnTo>
                  <a:lnTo>
                    <a:pt x="311737" y="73322"/>
                  </a:lnTo>
                  <a:lnTo>
                    <a:pt x="265875" y="91495"/>
                  </a:lnTo>
                  <a:lnTo>
                    <a:pt x="222980" y="111347"/>
                  </a:lnTo>
                  <a:lnTo>
                    <a:pt x="183244" y="132782"/>
                  </a:lnTo>
                  <a:lnTo>
                    <a:pt x="146864" y="155704"/>
                  </a:lnTo>
                  <a:lnTo>
                    <a:pt x="114034" y="180015"/>
                  </a:lnTo>
                  <a:lnTo>
                    <a:pt x="84950" y="205620"/>
                  </a:lnTo>
                  <a:lnTo>
                    <a:pt x="38794" y="260323"/>
                  </a:lnTo>
                  <a:lnTo>
                    <a:pt x="9958" y="319041"/>
                  </a:lnTo>
                  <a:lnTo>
                    <a:pt x="0" y="381000"/>
                  </a:lnTo>
                  <a:lnTo>
                    <a:pt x="2522" y="412233"/>
                  </a:lnTo>
                  <a:lnTo>
                    <a:pt x="22114" y="472523"/>
                  </a:lnTo>
                  <a:lnTo>
                    <a:pt x="59805" y="529256"/>
                  </a:lnTo>
                  <a:lnTo>
                    <a:pt x="114034" y="581646"/>
                  </a:lnTo>
                  <a:lnTo>
                    <a:pt x="146864" y="605966"/>
                  </a:lnTo>
                  <a:lnTo>
                    <a:pt x="183244" y="628906"/>
                  </a:lnTo>
                  <a:lnTo>
                    <a:pt x="222980" y="650367"/>
                  </a:lnTo>
                  <a:lnTo>
                    <a:pt x="265875" y="670250"/>
                  </a:lnTo>
                  <a:lnTo>
                    <a:pt x="311737" y="688457"/>
                  </a:lnTo>
                  <a:lnTo>
                    <a:pt x="360369" y="704891"/>
                  </a:lnTo>
                  <a:lnTo>
                    <a:pt x="411576" y="719452"/>
                  </a:lnTo>
                  <a:lnTo>
                    <a:pt x="465165" y="732043"/>
                  </a:lnTo>
                  <a:lnTo>
                    <a:pt x="520939" y="742565"/>
                  </a:lnTo>
                  <a:lnTo>
                    <a:pt x="578705" y="750920"/>
                  </a:lnTo>
                  <a:lnTo>
                    <a:pt x="638267" y="757010"/>
                  </a:lnTo>
                  <a:lnTo>
                    <a:pt x="699430" y="760736"/>
                  </a:lnTo>
                  <a:lnTo>
                    <a:pt x="762000" y="762000"/>
                  </a:lnTo>
                  <a:lnTo>
                    <a:pt x="824466" y="760736"/>
                  </a:lnTo>
                  <a:lnTo>
                    <a:pt x="885547" y="757010"/>
                  </a:lnTo>
                  <a:lnTo>
                    <a:pt x="945046" y="750920"/>
                  </a:lnTo>
                  <a:lnTo>
                    <a:pt x="1002767" y="742565"/>
                  </a:lnTo>
                  <a:lnTo>
                    <a:pt x="1058513" y="732043"/>
                  </a:lnTo>
                  <a:lnTo>
                    <a:pt x="1112087" y="719452"/>
                  </a:lnTo>
                  <a:lnTo>
                    <a:pt x="1163292" y="704891"/>
                  </a:lnTo>
                  <a:lnTo>
                    <a:pt x="1211933" y="688457"/>
                  </a:lnTo>
                  <a:lnTo>
                    <a:pt x="1257812" y="670250"/>
                  </a:lnTo>
                  <a:lnTo>
                    <a:pt x="1300733" y="650366"/>
                  </a:lnTo>
                  <a:lnTo>
                    <a:pt x="1340500" y="628906"/>
                  </a:lnTo>
                  <a:lnTo>
                    <a:pt x="1376915" y="605966"/>
                  </a:lnTo>
                  <a:lnTo>
                    <a:pt x="1409783" y="581646"/>
                  </a:lnTo>
                  <a:lnTo>
                    <a:pt x="1438905" y="556043"/>
                  </a:lnTo>
                  <a:lnTo>
                    <a:pt x="1485131" y="501383"/>
                  </a:lnTo>
                  <a:lnTo>
                    <a:pt x="1514020" y="442773"/>
                  </a:lnTo>
                  <a:lnTo>
                    <a:pt x="152400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050117" y="2138978"/>
            <a:ext cx="309995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spc="-9" dirty="0">
                <a:latin typeface="Microsoft Sans Serif"/>
                <a:cs typeface="Microsoft Sans Serif"/>
              </a:rPr>
              <a:t>idle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507307" y="4275324"/>
            <a:ext cx="1394114" cy="680757"/>
            <a:chOff x="7158037" y="4845367"/>
            <a:chExt cx="1533525" cy="771525"/>
          </a:xfrm>
        </p:grpSpPr>
        <p:sp>
          <p:nvSpPr>
            <p:cNvPr id="38" name="object 38"/>
            <p:cNvSpPr/>
            <p:nvPr/>
          </p:nvSpPr>
          <p:spPr>
            <a:xfrm>
              <a:off x="7162800" y="4850129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4000" y="381000"/>
                  </a:moveTo>
                  <a:lnTo>
                    <a:pt x="1514020" y="319041"/>
                  </a:lnTo>
                  <a:lnTo>
                    <a:pt x="1485131" y="260323"/>
                  </a:lnTo>
                  <a:lnTo>
                    <a:pt x="1438905" y="205620"/>
                  </a:lnTo>
                  <a:lnTo>
                    <a:pt x="1409783" y="180015"/>
                  </a:lnTo>
                  <a:lnTo>
                    <a:pt x="1376915" y="155704"/>
                  </a:lnTo>
                  <a:lnTo>
                    <a:pt x="1340500" y="132782"/>
                  </a:lnTo>
                  <a:lnTo>
                    <a:pt x="1300734" y="111347"/>
                  </a:lnTo>
                  <a:lnTo>
                    <a:pt x="1257812" y="91495"/>
                  </a:lnTo>
                  <a:lnTo>
                    <a:pt x="1211933" y="73322"/>
                  </a:lnTo>
                  <a:lnTo>
                    <a:pt x="1163292" y="56926"/>
                  </a:lnTo>
                  <a:lnTo>
                    <a:pt x="1112087" y="42403"/>
                  </a:lnTo>
                  <a:lnTo>
                    <a:pt x="1058513" y="29848"/>
                  </a:lnTo>
                  <a:lnTo>
                    <a:pt x="1002767" y="19360"/>
                  </a:lnTo>
                  <a:lnTo>
                    <a:pt x="945046" y="11035"/>
                  </a:lnTo>
                  <a:lnTo>
                    <a:pt x="885547" y="4969"/>
                  </a:lnTo>
                  <a:lnTo>
                    <a:pt x="824466" y="1258"/>
                  </a:lnTo>
                  <a:lnTo>
                    <a:pt x="762000" y="0"/>
                  </a:lnTo>
                  <a:lnTo>
                    <a:pt x="699430" y="1258"/>
                  </a:lnTo>
                  <a:lnTo>
                    <a:pt x="638267" y="4969"/>
                  </a:lnTo>
                  <a:lnTo>
                    <a:pt x="578705" y="11035"/>
                  </a:lnTo>
                  <a:lnTo>
                    <a:pt x="520939" y="19360"/>
                  </a:lnTo>
                  <a:lnTo>
                    <a:pt x="465165" y="29848"/>
                  </a:lnTo>
                  <a:lnTo>
                    <a:pt x="411576" y="42403"/>
                  </a:lnTo>
                  <a:lnTo>
                    <a:pt x="360369" y="56926"/>
                  </a:lnTo>
                  <a:lnTo>
                    <a:pt x="311737" y="73322"/>
                  </a:lnTo>
                  <a:lnTo>
                    <a:pt x="265875" y="91495"/>
                  </a:lnTo>
                  <a:lnTo>
                    <a:pt x="222980" y="111347"/>
                  </a:lnTo>
                  <a:lnTo>
                    <a:pt x="183244" y="132782"/>
                  </a:lnTo>
                  <a:lnTo>
                    <a:pt x="146864" y="155704"/>
                  </a:lnTo>
                  <a:lnTo>
                    <a:pt x="114034" y="180015"/>
                  </a:lnTo>
                  <a:lnTo>
                    <a:pt x="84950" y="205620"/>
                  </a:lnTo>
                  <a:lnTo>
                    <a:pt x="38794" y="260323"/>
                  </a:lnTo>
                  <a:lnTo>
                    <a:pt x="9958" y="319041"/>
                  </a:lnTo>
                  <a:lnTo>
                    <a:pt x="0" y="381000"/>
                  </a:lnTo>
                  <a:lnTo>
                    <a:pt x="2522" y="412233"/>
                  </a:lnTo>
                  <a:lnTo>
                    <a:pt x="22114" y="472523"/>
                  </a:lnTo>
                  <a:lnTo>
                    <a:pt x="59805" y="529256"/>
                  </a:lnTo>
                  <a:lnTo>
                    <a:pt x="114034" y="581646"/>
                  </a:lnTo>
                  <a:lnTo>
                    <a:pt x="146864" y="605966"/>
                  </a:lnTo>
                  <a:lnTo>
                    <a:pt x="183244" y="628906"/>
                  </a:lnTo>
                  <a:lnTo>
                    <a:pt x="222980" y="650366"/>
                  </a:lnTo>
                  <a:lnTo>
                    <a:pt x="265875" y="670250"/>
                  </a:lnTo>
                  <a:lnTo>
                    <a:pt x="311737" y="688457"/>
                  </a:lnTo>
                  <a:lnTo>
                    <a:pt x="360369" y="704891"/>
                  </a:lnTo>
                  <a:lnTo>
                    <a:pt x="411576" y="719452"/>
                  </a:lnTo>
                  <a:lnTo>
                    <a:pt x="465165" y="732043"/>
                  </a:lnTo>
                  <a:lnTo>
                    <a:pt x="520939" y="742565"/>
                  </a:lnTo>
                  <a:lnTo>
                    <a:pt x="578705" y="750920"/>
                  </a:lnTo>
                  <a:lnTo>
                    <a:pt x="638267" y="757010"/>
                  </a:lnTo>
                  <a:lnTo>
                    <a:pt x="699430" y="760736"/>
                  </a:lnTo>
                  <a:lnTo>
                    <a:pt x="762000" y="762000"/>
                  </a:lnTo>
                  <a:lnTo>
                    <a:pt x="824466" y="760736"/>
                  </a:lnTo>
                  <a:lnTo>
                    <a:pt x="885547" y="757010"/>
                  </a:lnTo>
                  <a:lnTo>
                    <a:pt x="945046" y="750920"/>
                  </a:lnTo>
                  <a:lnTo>
                    <a:pt x="1002767" y="742565"/>
                  </a:lnTo>
                  <a:lnTo>
                    <a:pt x="1058513" y="732043"/>
                  </a:lnTo>
                  <a:lnTo>
                    <a:pt x="1112087" y="719452"/>
                  </a:lnTo>
                  <a:lnTo>
                    <a:pt x="1163292" y="704891"/>
                  </a:lnTo>
                  <a:lnTo>
                    <a:pt x="1211933" y="688457"/>
                  </a:lnTo>
                  <a:lnTo>
                    <a:pt x="1257812" y="670250"/>
                  </a:lnTo>
                  <a:lnTo>
                    <a:pt x="1300733" y="650367"/>
                  </a:lnTo>
                  <a:lnTo>
                    <a:pt x="1340500" y="628906"/>
                  </a:lnTo>
                  <a:lnTo>
                    <a:pt x="1376915" y="605966"/>
                  </a:lnTo>
                  <a:lnTo>
                    <a:pt x="1409783" y="581646"/>
                  </a:lnTo>
                  <a:lnTo>
                    <a:pt x="1438905" y="556043"/>
                  </a:lnTo>
                  <a:lnTo>
                    <a:pt x="1485131" y="501383"/>
                  </a:lnTo>
                  <a:lnTo>
                    <a:pt x="1514020" y="442773"/>
                  </a:lnTo>
                  <a:lnTo>
                    <a:pt x="1524000" y="381000"/>
                  </a:lnTo>
                  <a:close/>
                </a:path>
              </a:pathLst>
            </a:custGeom>
            <a:solidFill>
              <a:srgbClr val="DAD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2800" y="4850129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4000" y="381000"/>
                  </a:moveTo>
                  <a:lnTo>
                    <a:pt x="1514020" y="319041"/>
                  </a:lnTo>
                  <a:lnTo>
                    <a:pt x="1485131" y="260323"/>
                  </a:lnTo>
                  <a:lnTo>
                    <a:pt x="1438905" y="205620"/>
                  </a:lnTo>
                  <a:lnTo>
                    <a:pt x="1409783" y="180015"/>
                  </a:lnTo>
                  <a:lnTo>
                    <a:pt x="1376915" y="155704"/>
                  </a:lnTo>
                  <a:lnTo>
                    <a:pt x="1340500" y="132782"/>
                  </a:lnTo>
                  <a:lnTo>
                    <a:pt x="1300734" y="111347"/>
                  </a:lnTo>
                  <a:lnTo>
                    <a:pt x="1257812" y="91495"/>
                  </a:lnTo>
                  <a:lnTo>
                    <a:pt x="1211933" y="73322"/>
                  </a:lnTo>
                  <a:lnTo>
                    <a:pt x="1163292" y="56926"/>
                  </a:lnTo>
                  <a:lnTo>
                    <a:pt x="1112087" y="42403"/>
                  </a:lnTo>
                  <a:lnTo>
                    <a:pt x="1058513" y="29848"/>
                  </a:lnTo>
                  <a:lnTo>
                    <a:pt x="1002767" y="19360"/>
                  </a:lnTo>
                  <a:lnTo>
                    <a:pt x="945046" y="11035"/>
                  </a:lnTo>
                  <a:lnTo>
                    <a:pt x="885547" y="4969"/>
                  </a:lnTo>
                  <a:lnTo>
                    <a:pt x="824466" y="1258"/>
                  </a:lnTo>
                  <a:lnTo>
                    <a:pt x="762000" y="0"/>
                  </a:lnTo>
                  <a:lnTo>
                    <a:pt x="699430" y="1258"/>
                  </a:lnTo>
                  <a:lnTo>
                    <a:pt x="638267" y="4969"/>
                  </a:lnTo>
                  <a:lnTo>
                    <a:pt x="578705" y="11035"/>
                  </a:lnTo>
                  <a:lnTo>
                    <a:pt x="520939" y="19360"/>
                  </a:lnTo>
                  <a:lnTo>
                    <a:pt x="465165" y="29848"/>
                  </a:lnTo>
                  <a:lnTo>
                    <a:pt x="411576" y="42403"/>
                  </a:lnTo>
                  <a:lnTo>
                    <a:pt x="360369" y="56926"/>
                  </a:lnTo>
                  <a:lnTo>
                    <a:pt x="311737" y="73322"/>
                  </a:lnTo>
                  <a:lnTo>
                    <a:pt x="265875" y="91495"/>
                  </a:lnTo>
                  <a:lnTo>
                    <a:pt x="222980" y="111347"/>
                  </a:lnTo>
                  <a:lnTo>
                    <a:pt x="183244" y="132782"/>
                  </a:lnTo>
                  <a:lnTo>
                    <a:pt x="146864" y="155704"/>
                  </a:lnTo>
                  <a:lnTo>
                    <a:pt x="114034" y="180015"/>
                  </a:lnTo>
                  <a:lnTo>
                    <a:pt x="84950" y="205620"/>
                  </a:lnTo>
                  <a:lnTo>
                    <a:pt x="38794" y="260323"/>
                  </a:lnTo>
                  <a:lnTo>
                    <a:pt x="9958" y="319041"/>
                  </a:lnTo>
                  <a:lnTo>
                    <a:pt x="0" y="381000"/>
                  </a:lnTo>
                  <a:lnTo>
                    <a:pt x="2522" y="412233"/>
                  </a:lnTo>
                  <a:lnTo>
                    <a:pt x="22114" y="472523"/>
                  </a:lnTo>
                  <a:lnTo>
                    <a:pt x="59805" y="529256"/>
                  </a:lnTo>
                  <a:lnTo>
                    <a:pt x="114034" y="581646"/>
                  </a:lnTo>
                  <a:lnTo>
                    <a:pt x="146864" y="605966"/>
                  </a:lnTo>
                  <a:lnTo>
                    <a:pt x="183244" y="628906"/>
                  </a:lnTo>
                  <a:lnTo>
                    <a:pt x="222980" y="650366"/>
                  </a:lnTo>
                  <a:lnTo>
                    <a:pt x="265875" y="670250"/>
                  </a:lnTo>
                  <a:lnTo>
                    <a:pt x="311737" y="688457"/>
                  </a:lnTo>
                  <a:lnTo>
                    <a:pt x="360369" y="704891"/>
                  </a:lnTo>
                  <a:lnTo>
                    <a:pt x="411576" y="719452"/>
                  </a:lnTo>
                  <a:lnTo>
                    <a:pt x="465165" y="732043"/>
                  </a:lnTo>
                  <a:lnTo>
                    <a:pt x="520939" y="742565"/>
                  </a:lnTo>
                  <a:lnTo>
                    <a:pt x="578705" y="750920"/>
                  </a:lnTo>
                  <a:lnTo>
                    <a:pt x="638267" y="757010"/>
                  </a:lnTo>
                  <a:lnTo>
                    <a:pt x="699430" y="760736"/>
                  </a:lnTo>
                  <a:lnTo>
                    <a:pt x="762000" y="762000"/>
                  </a:lnTo>
                  <a:lnTo>
                    <a:pt x="824466" y="760736"/>
                  </a:lnTo>
                  <a:lnTo>
                    <a:pt x="885547" y="757010"/>
                  </a:lnTo>
                  <a:lnTo>
                    <a:pt x="945046" y="750920"/>
                  </a:lnTo>
                  <a:lnTo>
                    <a:pt x="1002767" y="742565"/>
                  </a:lnTo>
                  <a:lnTo>
                    <a:pt x="1058513" y="732043"/>
                  </a:lnTo>
                  <a:lnTo>
                    <a:pt x="1112087" y="719452"/>
                  </a:lnTo>
                  <a:lnTo>
                    <a:pt x="1163292" y="704891"/>
                  </a:lnTo>
                  <a:lnTo>
                    <a:pt x="1211933" y="688457"/>
                  </a:lnTo>
                  <a:lnTo>
                    <a:pt x="1257812" y="670250"/>
                  </a:lnTo>
                  <a:lnTo>
                    <a:pt x="1300733" y="650367"/>
                  </a:lnTo>
                  <a:lnTo>
                    <a:pt x="1340500" y="628906"/>
                  </a:lnTo>
                  <a:lnTo>
                    <a:pt x="1376915" y="605966"/>
                  </a:lnTo>
                  <a:lnTo>
                    <a:pt x="1409783" y="581646"/>
                  </a:lnTo>
                  <a:lnTo>
                    <a:pt x="1438905" y="556043"/>
                  </a:lnTo>
                  <a:lnTo>
                    <a:pt x="1485131" y="501383"/>
                  </a:lnTo>
                  <a:lnTo>
                    <a:pt x="1514020" y="442773"/>
                  </a:lnTo>
                  <a:lnTo>
                    <a:pt x="152400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894253" y="4384637"/>
            <a:ext cx="618259" cy="45327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28216" marR="4559" indent="-117389">
              <a:spcBef>
                <a:spcPts val="90"/>
              </a:spcBef>
            </a:pPr>
            <a:r>
              <a:rPr sz="1400" spc="-9" dirty="0">
                <a:latin typeface="Microsoft Sans Serif"/>
                <a:cs typeface="Microsoft Sans Serif"/>
              </a:rPr>
              <a:t>wait</a:t>
            </a:r>
            <a:r>
              <a:rPr sz="1400" spc="-54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for </a:t>
            </a:r>
            <a:r>
              <a:rPr sz="1400" spc="-367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data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70270" y="2500480"/>
            <a:ext cx="1069109" cy="2657475"/>
            <a:chOff x="7337297" y="2833877"/>
            <a:chExt cx="1176020" cy="3011805"/>
          </a:xfrm>
        </p:grpSpPr>
        <p:sp>
          <p:nvSpPr>
            <p:cNvPr id="42" name="object 42"/>
            <p:cNvSpPr/>
            <p:nvPr/>
          </p:nvSpPr>
          <p:spPr>
            <a:xfrm>
              <a:off x="8462771" y="2833877"/>
              <a:ext cx="0" cy="2028825"/>
            </a:xfrm>
            <a:custGeom>
              <a:avLst/>
              <a:gdLst/>
              <a:ahLst/>
              <a:cxnLst/>
              <a:rect l="l" t="t" r="r" b="b"/>
              <a:pathLst>
                <a:path h="2028825">
                  <a:moveTo>
                    <a:pt x="0" y="0"/>
                  </a:moveTo>
                  <a:lnTo>
                    <a:pt x="0" y="202844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13241" y="4860798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0"/>
                  </a:moveTo>
                  <a:lnTo>
                    <a:pt x="0" y="0"/>
                  </a:lnTo>
                  <a:lnTo>
                    <a:pt x="49529" y="99822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86827" y="2932175"/>
              <a:ext cx="0" cy="2028825"/>
            </a:xfrm>
            <a:custGeom>
              <a:avLst/>
              <a:gdLst/>
              <a:ahLst/>
              <a:cxnLst/>
              <a:rect l="l" t="t" r="r" b="b"/>
              <a:pathLst>
                <a:path h="2028825">
                  <a:moveTo>
                    <a:pt x="0" y="2028443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37297" y="2834639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30">
                  <a:moveTo>
                    <a:pt x="99822" y="99822"/>
                  </a:moveTo>
                  <a:lnTo>
                    <a:pt x="49529" y="0"/>
                  </a:lnTo>
                  <a:lnTo>
                    <a:pt x="0" y="99822"/>
                  </a:lnTo>
                  <a:lnTo>
                    <a:pt x="99822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55279" y="5500877"/>
              <a:ext cx="508000" cy="340360"/>
            </a:xfrm>
            <a:custGeom>
              <a:avLst/>
              <a:gdLst/>
              <a:ahLst/>
              <a:cxnLst/>
              <a:rect l="l" t="t" r="r" b="b"/>
              <a:pathLst>
                <a:path w="508000" h="340360">
                  <a:moveTo>
                    <a:pt x="507492" y="0"/>
                  </a:moveTo>
                  <a:lnTo>
                    <a:pt x="503601" y="50807"/>
                  </a:lnTo>
                  <a:lnTo>
                    <a:pt x="492465" y="100596"/>
                  </a:lnTo>
                  <a:lnTo>
                    <a:pt x="474882" y="148345"/>
                  </a:lnTo>
                  <a:lnTo>
                    <a:pt x="451652" y="193035"/>
                  </a:lnTo>
                  <a:lnTo>
                    <a:pt x="423576" y="233648"/>
                  </a:lnTo>
                  <a:lnTo>
                    <a:pt x="391454" y="269162"/>
                  </a:lnTo>
                  <a:lnTo>
                    <a:pt x="356086" y="298559"/>
                  </a:lnTo>
                  <a:lnTo>
                    <a:pt x="318272" y="320820"/>
                  </a:lnTo>
                  <a:lnTo>
                    <a:pt x="278811" y="334924"/>
                  </a:lnTo>
                  <a:lnTo>
                    <a:pt x="238505" y="339851"/>
                  </a:lnTo>
                  <a:lnTo>
                    <a:pt x="190782" y="335216"/>
                  </a:lnTo>
                  <a:lnTo>
                    <a:pt x="144497" y="322071"/>
                  </a:lnTo>
                  <a:lnTo>
                    <a:pt x="100965" y="301561"/>
                  </a:lnTo>
                  <a:lnTo>
                    <a:pt x="61496" y="274827"/>
                  </a:lnTo>
                  <a:lnTo>
                    <a:pt x="27403" y="243014"/>
                  </a:lnTo>
                  <a:lnTo>
                    <a:pt x="0" y="20726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08035" y="5612892"/>
              <a:ext cx="95250" cy="109855"/>
            </a:xfrm>
            <a:custGeom>
              <a:avLst/>
              <a:gdLst/>
              <a:ahLst/>
              <a:cxnLst/>
              <a:rect l="l" t="t" r="r" b="b"/>
              <a:pathLst>
                <a:path w="95250" h="109854">
                  <a:moveTo>
                    <a:pt x="95250" y="80010"/>
                  </a:moveTo>
                  <a:lnTo>
                    <a:pt x="16764" y="0"/>
                  </a:lnTo>
                  <a:lnTo>
                    <a:pt x="0" y="109728"/>
                  </a:lnTo>
                  <a:lnTo>
                    <a:pt x="95250" y="80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795885" y="5175324"/>
            <a:ext cx="1262495" cy="22695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400" spc="-4" dirty="0">
                <a:latin typeface="Microsoft Sans Serif"/>
                <a:cs typeface="Microsoft Sans Serif"/>
              </a:rPr>
              <a:t>RT</a:t>
            </a:r>
            <a:r>
              <a:rPr sz="1400" dirty="0">
                <a:latin typeface="Microsoft Sans Serif"/>
                <a:cs typeface="Microsoft Sans Serif"/>
              </a:rPr>
              <a:t>S</a:t>
            </a:r>
            <a:r>
              <a:rPr sz="1400" spc="9" dirty="0">
                <a:latin typeface="Microsoft Sans Serif"/>
                <a:cs typeface="Microsoft Sans Serif"/>
              </a:rPr>
              <a:t> </a:t>
            </a:r>
            <a:r>
              <a:rPr sz="1400" spc="-412" dirty="0">
                <a:latin typeface="Segoe UI Symbol"/>
                <a:cs typeface="Segoe UI Symbol"/>
              </a:rPr>
              <a:t>➙</a:t>
            </a:r>
            <a:r>
              <a:rPr sz="1400" spc="4" dirty="0">
                <a:latin typeface="Segoe UI Symbol"/>
                <a:cs typeface="Segoe UI Symbol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RxBusy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30819" y="3053384"/>
            <a:ext cx="391968" cy="6695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lnSpc>
                <a:spcPts val="1714"/>
              </a:lnSpc>
              <a:spcBef>
                <a:spcPts val="90"/>
              </a:spcBef>
            </a:pPr>
            <a:r>
              <a:rPr sz="1400" spc="-4" dirty="0">
                <a:latin typeface="Microsoft Sans Serif"/>
                <a:cs typeface="Microsoft Sans Serif"/>
              </a:rPr>
              <a:t>RTS</a:t>
            </a:r>
            <a:endParaRPr sz="1400">
              <a:latin typeface="Microsoft Sans Serif"/>
              <a:cs typeface="Microsoft Sans Serif"/>
            </a:endParaRPr>
          </a:p>
          <a:p>
            <a:pPr marL="61544">
              <a:lnSpc>
                <a:spcPts val="1714"/>
              </a:lnSpc>
            </a:pPr>
            <a:r>
              <a:rPr sz="1400" spc="166" dirty="0">
                <a:latin typeface="Segoe UI Symbol"/>
                <a:cs typeface="Segoe UI Symbol"/>
              </a:rPr>
              <a:t>⇓</a:t>
            </a:r>
            <a:endParaRPr sz="1400">
              <a:latin typeface="Segoe UI Symbol"/>
              <a:cs typeface="Segoe UI Symbol"/>
            </a:endParaRPr>
          </a:p>
          <a:p>
            <a:pPr marL="11397">
              <a:spcBef>
                <a:spcPts val="31"/>
              </a:spcBef>
            </a:pPr>
            <a:r>
              <a:rPr sz="1400" spc="-9" dirty="0">
                <a:latin typeface="Microsoft Sans Serif"/>
                <a:cs typeface="Microsoft Sans Serif"/>
              </a:rPr>
              <a:t>CTS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87562" y="3218792"/>
            <a:ext cx="401781" cy="6695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lnSpc>
                <a:spcPts val="1714"/>
              </a:lnSpc>
              <a:spcBef>
                <a:spcPts val="90"/>
              </a:spcBef>
            </a:pPr>
            <a:r>
              <a:rPr sz="1400" spc="-4" dirty="0">
                <a:latin typeface="Microsoft Sans Serif"/>
                <a:cs typeface="Microsoft Sans Serif"/>
              </a:rPr>
              <a:t>data</a:t>
            </a:r>
            <a:endParaRPr sz="1400">
              <a:latin typeface="Microsoft Sans Serif"/>
              <a:cs typeface="Microsoft Sans Serif"/>
            </a:endParaRPr>
          </a:p>
          <a:p>
            <a:pPr marL="61544">
              <a:lnSpc>
                <a:spcPts val="1714"/>
              </a:lnSpc>
            </a:pPr>
            <a:r>
              <a:rPr sz="1400" spc="166" dirty="0">
                <a:latin typeface="Segoe UI Symbol"/>
                <a:cs typeface="Segoe UI Symbol"/>
              </a:rPr>
              <a:t>⇓</a:t>
            </a:r>
            <a:endParaRPr sz="1400">
              <a:latin typeface="Segoe UI Symbol"/>
              <a:cs typeface="Segoe UI Symbol"/>
            </a:endParaRPr>
          </a:p>
          <a:p>
            <a:pPr marL="11397">
              <a:spcBef>
                <a:spcPts val="31"/>
              </a:spcBef>
            </a:pPr>
            <a:r>
              <a:rPr sz="1400" spc="-9" dirty="0">
                <a:latin typeface="Microsoft Sans Serif"/>
                <a:cs typeface="Microsoft Sans Serif"/>
              </a:rPr>
              <a:t>ACK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00873" y="3120631"/>
            <a:ext cx="814532" cy="88582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>
              <a:lnSpc>
                <a:spcPct val="100299"/>
              </a:lnSpc>
              <a:spcBef>
                <a:spcPts val="85"/>
              </a:spcBef>
            </a:pPr>
            <a:r>
              <a:rPr sz="1400" spc="-4" dirty="0">
                <a:latin typeface="Microsoft Sans Serif"/>
                <a:cs typeface="Microsoft Sans Serif"/>
              </a:rPr>
              <a:t>time-out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or</a:t>
            </a:r>
            <a:r>
              <a:rPr sz="1400" spc="-49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corrupt </a:t>
            </a:r>
            <a:r>
              <a:rPr sz="1400" spc="-367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data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12" dirty="0">
                <a:latin typeface="Segoe UI Symbol"/>
                <a:cs typeface="Segoe UI Symbol"/>
              </a:rPr>
              <a:t>➙ </a:t>
            </a:r>
            <a:r>
              <a:rPr sz="1400" spc="-381" dirty="0">
                <a:latin typeface="Segoe UI Symbol"/>
                <a:cs typeface="Segoe UI Symbol"/>
              </a:rPr>
              <a:t> </a:t>
            </a:r>
            <a:r>
              <a:rPr sz="1400" spc="-9" dirty="0">
                <a:latin typeface="Microsoft Sans Serif"/>
                <a:cs typeface="Microsoft Sans Serif"/>
              </a:rPr>
              <a:t>NAK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66639" y="4976994"/>
            <a:ext cx="2739159" cy="6695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spcBef>
                <a:spcPts val="90"/>
              </a:spcBef>
            </a:pPr>
            <a:r>
              <a:rPr sz="1400" spc="-9" dirty="0">
                <a:latin typeface="Microsoft Sans Serif"/>
                <a:cs typeface="Microsoft Sans Serif"/>
              </a:rPr>
              <a:t>ACK:</a:t>
            </a:r>
            <a:r>
              <a:rPr sz="1400" spc="13" dirty="0">
                <a:latin typeface="Microsoft Sans Serif"/>
                <a:cs typeface="Microsoft Sans Serif"/>
              </a:rPr>
              <a:t> </a:t>
            </a:r>
            <a:r>
              <a:rPr sz="1400" spc="-9" dirty="0">
                <a:latin typeface="Microsoft Sans Serif"/>
                <a:cs typeface="Microsoft Sans Serif"/>
              </a:rPr>
              <a:t>positive</a:t>
            </a:r>
            <a:r>
              <a:rPr sz="1400" spc="18" dirty="0">
                <a:latin typeface="Microsoft Sans Serif"/>
                <a:cs typeface="Microsoft Sans Serif"/>
              </a:rPr>
              <a:t> </a:t>
            </a:r>
            <a:r>
              <a:rPr sz="1400" spc="-9" dirty="0">
                <a:latin typeface="Microsoft Sans Serif"/>
                <a:cs typeface="Microsoft Sans Serif"/>
              </a:rPr>
              <a:t>acknowledgement </a:t>
            </a:r>
            <a:r>
              <a:rPr sz="1400" spc="-4" dirty="0">
                <a:latin typeface="Microsoft Sans Serif"/>
                <a:cs typeface="Microsoft Sans Serif"/>
              </a:rPr>
              <a:t> NAK: negative acknowledgement </a:t>
            </a:r>
            <a:r>
              <a:rPr sz="1400" spc="-367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RxBusy:</a:t>
            </a:r>
            <a:r>
              <a:rPr sz="1400" spc="13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receiver</a:t>
            </a:r>
            <a:r>
              <a:rPr sz="1400" spc="13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busy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632364" y="3669702"/>
            <a:ext cx="480868" cy="738468"/>
            <a:chOff x="2895600" y="4158996"/>
            <a:chExt cx="528955" cy="836930"/>
          </a:xfrm>
        </p:grpSpPr>
        <p:sp>
          <p:nvSpPr>
            <p:cNvPr id="54" name="object 54"/>
            <p:cNvSpPr/>
            <p:nvPr/>
          </p:nvSpPr>
          <p:spPr>
            <a:xfrm>
              <a:off x="2900172" y="4242054"/>
              <a:ext cx="472440" cy="749300"/>
            </a:xfrm>
            <a:custGeom>
              <a:avLst/>
              <a:gdLst/>
              <a:ahLst/>
              <a:cxnLst/>
              <a:rect l="l" t="t" r="r" b="b"/>
              <a:pathLst>
                <a:path w="472439" h="749300">
                  <a:moveTo>
                    <a:pt x="0" y="749046"/>
                  </a:moveTo>
                  <a:lnTo>
                    <a:pt x="4724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29177" y="4158996"/>
              <a:ext cx="95250" cy="112395"/>
            </a:xfrm>
            <a:custGeom>
              <a:avLst/>
              <a:gdLst/>
              <a:ahLst/>
              <a:cxnLst/>
              <a:rect l="l" t="t" r="r" b="b"/>
              <a:pathLst>
                <a:path w="95250" h="112395">
                  <a:moveTo>
                    <a:pt x="95250" y="0"/>
                  </a:moveTo>
                  <a:lnTo>
                    <a:pt x="0" y="58674"/>
                  </a:lnTo>
                  <a:lnTo>
                    <a:pt x="84582" y="112013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090882" y="3552265"/>
            <a:ext cx="707159" cy="6661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98014" marR="4559" indent="-87187">
              <a:spcBef>
                <a:spcPts val="90"/>
              </a:spcBef>
            </a:pPr>
            <a:r>
              <a:rPr sz="1400" spc="-4" dirty="0">
                <a:latin typeface="Microsoft Sans Serif"/>
                <a:cs typeface="Microsoft Sans Serif"/>
              </a:rPr>
              <a:t>time-out </a:t>
            </a:r>
            <a:r>
              <a:rPr sz="1400" spc="-367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or</a:t>
            </a:r>
            <a:r>
              <a:rPr sz="1400" spc="-54" dirty="0">
                <a:latin typeface="Microsoft Sans Serif"/>
                <a:cs typeface="Microsoft Sans Serif"/>
              </a:rPr>
              <a:t> </a:t>
            </a:r>
            <a:r>
              <a:rPr sz="1400" spc="-4" dirty="0">
                <a:latin typeface="Microsoft Sans Serif"/>
                <a:cs typeface="Microsoft Sans Serif"/>
              </a:rPr>
              <a:t>NAK</a:t>
            </a:r>
            <a:endParaRPr sz="1400">
              <a:latin typeface="Microsoft Sans Serif"/>
              <a:cs typeface="Microsoft Sans Serif"/>
            </a:endParaRPr>
          </a:p>
          <a:p>
            <a:pPr marL="94025">
              <a:lnSpc>
                <a:spcPts val="1705"/>
              </a:lnSpc>
            </a:pPr>
            <a:r>
              <a:rPr sz="1400" spc="-412" dirty="0">
                <a:latin typeface="Segoe UI Symbol"/>
                <a:cs typeface="Segoe UI Symbol"/>
              </a:rPr>
              <a:t>➙ </a:t>
            </a:r>
            <a:r>
              <a:rPr sz="1400" spc="-4" dirty="0">
                <a:latin typeface="Microsoft Sans Serif"/>
                <a:cs typeface="Microsoft Sans Serif"/>
              </a:rPr>
              <a:t>RTS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4294967295"/>
          </p:nvPr>
        </p:nvSpPr>
        <p:spPr>
          <a:xfrm>
            <a:off x="1779154" y="6073636"/>
            <a:ext cx="210935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Distributed</a:t>
            </a:r>
            <a:r>
              <a:rPr spc="4" dirty="0"/>
              <a:t> </a:t>
            </a:r>
            <a:r>
              <a:rPr spc="-9" dirty="0"/>
              <a:t>Computing</a:t>
            </a:r>
            <a:r>
              <a:rPr spc="9" dirty="0"/>
              <a:t> </a:t>
            </a:r>
            <a:r>
              <a:rPr spc="-9" dirty="0"/>
              <a:t>Group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4294967295"/>
          </p:nvPr>
        </p:nvSpPr>
        <p:spPr>
          <a:xfrm>
            <a:off x="4045061" y="6073636"/>
            <a:ext cx="166427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9" dirty="0"/>
              <a:t>MOBILE</a:t>
            </a:r>
            <a:r>
              <a:rPr spc="-22" dirty="0"/>
              <a:t> </a:t>
            </a:r>
            <a:r>
              <a:rPr spc="-9" dirty="0"/>
              <a:t>COMPUTING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5865553" y="6073636"/>
            <a:ext cx="1106632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z="1300" spc="-4" dirty="0">
                <a:latin typeface="Microsoft Sans Serif"/>
                <a:cs typeface="Microsoft Sans Serif"/>
              </a:rPr>
              <a:t>R.</a:t>
            </a:r>
            <a:r>
              <a:rPr sz="1300" spc="-22" dirty="0">
                <a:latin typeface="Microsoft Sans Serif"/>
                <a:cs typeface="Microsoft Sans Serif"/>
              </a:rPr>
              <a:t> </a:t>
            </a:r>
            <a:r>
              <a:rPr sz="1300" spc="-9" dirty="0">
                <a:latin typeface="Microsoft Sans Serif"/>
                <a:cs typeface="Microsoft Sans Serif"/>
              </a:rPr>
              <a:t>Wattenhofer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4294967295"/>
          </p:nvPr>
        </p:nvSpPr>
        <p:spPr>
          <a:xfrm>
            <a:off x="7829342" y="6073636"/>
            <a:ext cx="359640" cy="19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476"/>
              </a:lnSpc>
            </a:pPr>
            <a:r>
              <a:rPr spc="-4" dirty="0"/>
              <a:t>3/</a:t>
            </a:r>
            <a:fld id="{81D60167-4931-47E6-BA6A-407CBD079E47}" type="slidenum">
              <a:rPr spc="-4" dirty="0"/>
              <a:pPr marL="11397">
                <a:lnSpc>
                  <a:spcPts val="1476"/>
                </a:lnSpc>
              </a:pPr>
              <a:t>26</a:t>
            </a:fld>
            <a:endParaRPr spc="-4" dirty="0"/>
          </a:p>
        </p:txBody>
      </p:sp>
    </p:spTree>
    <p:extLst>
      <p:ext uri="{BB962C8B-B14F-4D97-AF65-F5344CB8AC3E}">
        <p14:creationId xmlns:p14="http://schemas.microsoft.com/office/powerpoint/2010/main" val="1338328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Multiple access with collision avoidance (MACA) </a:t>
            </a:r>
          </a:p>
          <a:p>
            <a:endParaRPr lang="en-US" sz="3200" dirty="0" smtClean="0"/>
          </a:p>
          <a:p>
            <a:r>
              <a:rPr lang="en-US" sz="3200" dirty="0" smtClean="0"/>
              <a:t>Solves hidden terminal problem</a:t>
            </a:r>
          </a:p>
          <a:p>
            <a:endParaRPr lang="en-US" sz="1400" dirty="0" smtClean="0"/>
          </a:p>
          <a:p>
            <a:r>
              <a:rPr lang="en-US" sz="3200" dirty="0" smtClean="0"/>
              <a:t>Does not need a base station,</a:t>
            </a:r>
          </a:p>
          <a:p>
            <a:endParaRPr lang="en-US" sz="1400" dirty="0" smtClean="0"/>
          </a:p>
          <a:p>
            <a:r>
              <a:rPr lang="en-US" sz="3200" dirty="0" smtClean="0"/>
              <a:t>Figure below shows scenario with hidden terminal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441960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2971800"/>
            <a:ext cx="4572000" cy="4184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 &amp; C both want to send to B</a:t>
            </a:r>
          </a:p>
          <a:p>
            <a:r>
              <a:rPr lang="en-US" sz="3200" dirty="0" smtClean="0"/>
              <a:t>A has already started the transmission, but is hidden for C, C also starts with its transmission, thereby causing a collision at B.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7125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Multiple access with collision avoidance (MACA) </a:t>
            </a:r>
          </a:p>
          <a:p>
            <a:endParaRPr lang="en-US" sz="32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0010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124200"/>
            <a:ext cx="9144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With MACA, A sends a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request to send (RTS)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first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 receives RTS contains names of sender and receiver, length of the future transmission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RTS is not heard  by C , B sends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clear to send (CTS)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CTS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contains names of sender(A), receiver(B), length of the future transmission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58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Multiple access with collision avoidance (MACA) </a:t>
            </a:r>
          </a:p>
          <a:p>
            <a:endParaRPr lang="en-US" sz="32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41148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352800"/>
            <a:ext cx="91440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CTS is now heard by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Medium reserved for  A for duration of transmission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 is not allowed to send for duration indicated in 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Collision cannot occur at B during data transmission,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and the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hidden terminal problem is solved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457201"/>
            <a:ext cx="457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RTS f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irst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  receives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RTS</a:t>
            </a:r>
            <a:endParaRPr lang="en-US" sz="28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RTS is not heard  by C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 sends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clear to send (CTS)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CTS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- sender(A), receiver(B), length of future  transmission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4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861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MAC belongs to layer 2, the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data link control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layer (DLC)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Layer 2 is subdivided into the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logical link control (LLC)      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layer 2 b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MAC                                        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layer 2 a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54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MACA to solve the ‘exposed terminal’ problem </a:t>
            </a:r>
          </a:p>
          <a:p>
            <a:endParaRPr lang="en-US" sz="3200" b="1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With MACA, B has to transmit an RTS first containing</a:t>
            </a:r>
          </a:p>
          <a:p>
            <a:r>
              <a:rPr lang="en-US" sz="3200" dirty="0" smtClean="0"/>
              <a:t>the name of the receiver (A) and the sender (B)</a:t>
            </a:r>
          </a:p>
          <a:p>
            <a:endParaRPr lang="en-US" sz="1400" dirty="0" smtClean="0"/>
          </a:p>
          <a:p>
            <a:r>
              <a:rPr lang="en-US" sz="3200" dirty="0" smtClean="0"/>
              <a:t>C does not react to this message </a:t>
            </a:r>
          </a:p>
          <a:p>
            <a:endParaRPr lang="en-US" sz="1400" dirty="0" smtClean="0"/>
          </a:p>
          <a:p>
            <a:r>
              <a:rPr lang="en-US" sz="3200" dirty="0" smtClean="0"/>
              <a:t>A acknowledges using a CTS</a:t>
            </a:r>
          </a:p>
          <a:p>
            <a:endParaRPr lang="en-US" sz="1400" dirty="0" smtClean="0"/>
          </a:p>
          <a:p>
            <a:r>
              <a:rPr lang="en-US" sz="3200" dirty="0" smtClean="0"/>
              <a:t>C does not receive this CTS and concludes that A is outside the detection range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784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953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5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MACA to solve the ‘exposed terminal’ problem </a:t>
            </a:r>
          </a:p>
          <a:p>
            <a:endParaRPr lang="en-US" sz="3200" b="1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 concludes that A is outside the detection range</a:t>
            </a:r>
          </a:p>
          <a:p>
            <a:endParaRPr lang="en-US" sz="3200" dirty="0" smtClean="0"/>
          </a:p>
          <a:p>
            <a:r>
              <a:rPr lang="en-US" sz="3200" dirty="0" smtClean="0"/>
              <a:t>C can start its transmission assuming it will not cause a collision at A</a:t>
            </a:r>
          </a:p>
          <a:p>
            <a:endParaRPr lang="en-US" sz="3200" dirty="0" smtClean="0"/>
          </a:p>
          <a:p>
            <a:r>
              <a:rPr lang="en-US" sz="3200" dirty="0" smtClean="0"/>
              <a:t>The problem with </a:t>
            </a:r>
            <a:r>
              <a:rPr lang="en-US" sz="3200" b="1" dirty="0" smtClean="0"/>
              <a:t>exposed terminals is solved </a:t>
            </a:r>
            <a:r>
              <a:rPr lang="en-US" sz="3200" dirty="0" smtClean="0"/>
              <a:t>without fixed access patterns or a base station.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3952875" cy="192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0" y="6858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B sends RTS</a:t>
            </a:r>
          </a:p>
          <a:p>
            <a:r>
              <a:rPr lang="en-US" sz="3200" dirty="0" smtClean="0"/>
              <a:t>C does not react</a:t>
            </a:r>
          </a:p>
          <a:p>
            <a:r>
              <a:rPr lang="en-US" sz="3200" dirty="0" smtClean="0"/>
              <a:t>A sends CTS</a:t>
            </a:r>
          </a:p>
          <a:p>
            <a:r>
              <a:rPr lang="en-US" sz="3200" dirty="0" smtClean="0"/>
              <a:t>C does not receive CTS</a:t>
            </a:r>
          </a:p>
        </p:txBody>
      </p:sp>
    </p:spTree>
    <p:extLst>
      <p:ext uri="{BB962C8B-B14F-4D97-AF65-F5344CB8AC3E}">
        <p14:creationId xmlns:p14="http://schemas.microsoft.com/office/powerpoint/2010/main" val="307214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Drawbacks of MACA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overhead associated with RTS and CTS transmission for short and time critical data packet</a:t>
            </a:r>
          </a:p>
          <a:p>
            <a:r>
              <a:rPr lang="en-IN" dirty="0" smtClean="0"/>
              <a:t>MACA also assumes that the transmission links are symmetrical in both the uplink and downlink directions.</a:t>
            </a:r>
          </a:p>
          <a:p>
            <a:r>
              <a:rPr lang="en-IN" dirty="0" smtClean="0"/>
              <a:t>Otherwise a stronger sender, directed antennas etc. could counteract the above scheme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290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Space Division Multiple Access (SDMA)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is used for allocating a separated space to users in wireless networks.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 typical application involves assigning an optimal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base station to a mobile phone user.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mobile phone may receive several base stations with different quality.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MAC algorithm could decide which base station is best, taking into account which frequencies (FDM), time slots (TDM) or code (CDM).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Space Division Multiple Access (SDMA)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SDMA is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never used in isolation but always in combination with one or more other schemes.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asis for the SDMA algorithm is formed by cells and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sectorized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antennas which constitute the infrastructure implementing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SDM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Frequency division multiple access (FDMA)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comprises all algorithms allocating frequencies to transmission channels according to the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frequency division multiplexing (FDM)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Allocation can either  be fixed or dynamic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Channels can be assigned to the same frequency at all times, i.e., </a:t>
            </a:r>
            <a:r>
              <a:rPr kumimoji="0" lang="en-US" sz="3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pure FDMA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 change frequencies according to a certain pattern, i.e., FDMA combined with TDMA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Frequency division multiple access (FDMA)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FDMA combined with TDMA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 the common practice to circumvent narrowband interference at certain frequencies, known as frequency hopping.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Sender and receiver have to agree on a hopping pattern.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Hopping patterns are typically fixed, at least for a longer period.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Frequency division multiple access (FDMA)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FDM is often used for simultaneous access to the medium by base station and mobile station in cellular networks.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the two partners typically establish a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duplex channel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i.e., a channel that allows for simultaneous transmission in both directions.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Frequency division multiple access (FDMA)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Here the two partners typically establish a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duplex channel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i.e., a channel that allows for simultaneous transmission in both directions.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two directions, mobile station to base station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and vice versa are now separated using different frequencies.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scheme is then called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frequency division duplex (FDD)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Frequency division multiple access (FDMA)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FDD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both partners have to know the frequencies in advance.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wo frequencies are also known as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uplink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i.e., from mobile station to base station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or 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rom ground control to satellite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and as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downlink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i.e., from base station to mobile station or from satellite to ground control.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861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The main task of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DLC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is to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establish a reliable point to point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point to multi-point connection between different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devices over a wired or wireless medium.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As for example FDM and FDD, following figure shows the situation in a mobile phone network based on the GSM standard for 900 MHz </a:t>
            </a:r>
          </a:p>
          <a:p>
            <a:endParaRPr lang="en-US" sz="3200" dirty="0" smtClean="0"/>
          </a:p>
          <a:p>
            <a:r>
              <a:rPr lang="en-US" sz="3200" dirty="0" smtClean="0"/>
              <a:t>The basic frequency allocation scheme for GSM is fixed </a:t>
            </a:r>
          </a:p>
          <a:p>
            <a:endParaRPr lang="en-US" sz="3200" dirty="0" smtClean="0"/>
          </a:p>
          <a:p>
            <a:r>
              <a:rPr lang="en-US" sz="3200" dirty="0" smtClean="0"/>
              <a:t>All uplinks use the band between </a:t>
            </a:r>
            <a:r>
              <a:rPr lang="en-US" sz="3200" b="1" dirty="0" smtClean="0"/>
              <a:t>890.2 and 915  MHz </a:t>
            </a:r>
          </a:p>
          <a:p>
            <a:endParaRPr lang="en-US" sz="3200" dirty="0" smtClean="0"/>
          </a:p>
          <a:p>
            <a:r>
              <a:rPr lang="en-US" sz="3200" dirty="0" smtClean="0"/>
              <a:t>All downlinks  use  band between </a:t>
            </a:r>
            <a:r>
              <a:rPr lang="en-US" sz="3200" b="1" dirty="0" smtClean="0"/>
              <a:t>935.2 to 960 MHz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534400" cy="420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464820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base station, shown on the right side, allocates a certain frequency for up- and downlink to establish a duplex channel with a mobile phone.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57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3048000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Up- and downlink have a fixed relation </a:t>
            </a:r>
          </a:p>
          <a:p>
            <a:endParaRPr lang="en-US" sz="3200" dirty="0" smtClean="0"/>
          </a:p>
          <a:p>
            <a:r>
              <a:rPr lang="en-US" sz="3200" dirty="0" smtClean="0"/>
              <a:t>For a certain channel n.</a:t>
            </a:r>
          </a:p>
          <a:p>
            <a:r>
              <a:rPr lang="en-US" sz="3200" dirty="0" smtClean="0"/>
              <a:t>If uplink frequency is          </a:t>
            </a:r>
            <a:r>
              <a:rPr lang="en-US" sz="3200" b="1" dirty="0" smtClean="0"/>
              <a:t>fu = 890 MHz + n·0.2 MHz</a:t>
            </a:r>
          </a:p>
          <a:p>
            <a:endParaRPr lang="en-US" sz="1400" dirty="0" smtClean="0"/>
          </a:p>
          <a:p>
            <a:r>
              <a:rPr lang="en-US" sz="3200" dirty="0" smtClean="0"/>
              <a:t>the downlink frequency is </a:t>
            </a:r>
            <a:r>
              <a:rPr lang="en-US" sz="3200" b="1" dirty="0" err="1" smtClean="0"/>
              <a:t>fd</a:t>
            </a:r>
            <a:r>
              <a:rPr lang="en-US" sz="3200" b="1" dirty="0" smtClean="0"/>
              <a:t> = fu + 45 MHz</a:t>
            </a:r>
          </a:p>
          <a:p>
            <a:r>
              <a:rPr lang="en-US" sz="3200" dirty="0" smtClean="0"/>
              <a:t>i.e.,                                        </a:t>
            </a:r>
            <a:r>
              <a:rPr lang="en-US" sz="3200" b="1" dirty="0" err="1" smtClean="0"/>
              <a:t>fd</a:t>
            </a:r>
            <a:r>
              <a:rPr lang="en-US" sz="3200" b="1" dirty="0" smtClean="0"/>
              <a:t>  = 935 MHz + n·0.2 MHz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base station selects the channel</a:t>
            </a:r>
          </a:p>
          <a:p>
            <a:endParaRPr lang="en-US" sz="3200" dirty="0" smtClean="0"/>
          </a:p>
          <a:p>
            <a:r>
              <a:rPr lang="en-US" sz="3200" dirty="0" smtClean="0"/>
              <a:t>Each channel (uplink and downlink) has a bandwidth of 200 kHz. </a:t>
            </a:r>
          </a:p>
          <a:p>
            <a:endParaRPr lang="en-US" sz="3200" dirty="0" smtClean="0"/>
          </a:p>
          <a:p>
            <a:r>
              <a:rPr lang="en-US" sz="3200" dirty="0" smtClean="0"/>
              <a:t>The use of FDM for multiple access  allows </a:t>
            </a:r>
            <a:r>
              <a:rPr lang="en-US" sz="3200" b="1" dirty="0" smtClean="0"/>
              <a:t>124</a:t>
            </a:r>
            <a:r>
              <a:rPr lang="en-US" sz="3200" dirty="0" smtClean="0"/>
              <a:t> channels per direction  are available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91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Time division multiple access (TDMA) 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TDMA </a:t>
            </a:r>
            <a:r>
              <a:rPr lang="en-US" sz="3200" dirty="0" smtClean="0"/>
              <a:t>comprises all technologies that allocate certain time slots for communication </a:t>
            </a:r>
            <a:r>
              <a:rPr lang="en-US" sz="3200" b="1" dirty="0" smtClean="0"/>
              <a:t>TDM</a:t>
            </a:r>
          </a:p>
          <a:p>
            <a:endParaRPr lang="en-US" sz="3200" b="1" dirty="0" smtClean="0"/>
          </a:p>
          <a:p>
            <a:r>
              <a:rPr lang="en-US" sz="3200" dirty="0" smtClean="0"/>
              <a:t>The receiver can stay at the same frequency the whole time</a:t>
            </a:r>
          </a:p>
          <a:p>
            <a:endParaRPr lang="en-US" sz="3200" dirty="0" smtClean="0"/>
          </a:p>
          <a:p>
            <a:r>
              <a:rPr lang="en-US" sz="3200" dirty="0" smtClean="0"/>
              <a:t>Using only one frequency, and thus very simple receivers and transmitters</a:t>
            </a:r>
          </a:p>
          <a:p>
            <a:endParaRPr lang="en-US" sz="3200" dirty="0" smtClean="0"/>
          </a:p>
          <a:p>
            <a:r>
              <a:rPr lang="en-US" sz="3200" dirty="0" smtClean="0"/>
              <a:t>Listening to many channels separated in time at the same frequency is simple.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Time division multiple access (TDMA)  </a:t>
            </a:r>
          </a:p>
          <a:p>
            <a:endParaRPr lang="en-US" sz="1600" dirty="0" smtClean="0"/>
          </a:p>
          <a:p>
            <a:r>
              <a:rPr lang="en-US" sz="3200" dirty="0" smtClean="0"/>
              <a:t>Now synchronization between sender and receiver has to be achieved in the time domain. </a:t>
            </a:r>
          </a:p>
          <a:p>
            <a:endParaRPr lang="en-US" sz="1600" dirty="0" smtClean="0"/>
          </a:p>
          <a:p>
            <a:r>
              <a:rPr lang="en-US" sz="3200" dirty="0" smtClean="0"/>
              <a:t>This can be done by using a fixed pattern i.e., allocating a certain time slot for a channel </a:t>
            </a:r>
          </a:p>
          <a:p>
            <a:endParaRPr lang="en-US" sz="1600" dirty="0" smtClean="0"/>
          </a:p>
          <a:p>
            <a:r>
              <a:rPr lang="en-US" sz="3200" dirty="0" smtClean="0"/>
              <a:t>or by using a dynamic allocation scheme</a:t>
            </a:r>
          </a:p>
          <a:p>
            <a:endParaRPr lang="en-US" sz="1600" dirty="0" smtClean="0"/>
          </a:p>
          <a:p>
            <a:r>
              <a:rPr lang="en-US" sz="3200" dirty="0" smtClean="0"/>
              <a:t>Dynamic allocation schemes require an identification for each transmission e.g., sender address or the transmission has to be announced beforehand.</a:t>
            </a:r>
          </a:p>
          <a:p>
            <a:endParaRPr lang="en-US" sz="3200" dirty="0" smtClean="0"/>
          </a:p>
          <a:p>
            <a:r>
              <a:rPr lang="en-US" sz="3200" dirty="0" smtClean="0"/>
              <a:t>MAC addresses are quite often used as identification.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This enables a receiver in a broadcast medium to recognize if it really is the intended receiver of a message. </a:t>
            </a:r>
          </a:p>
          <a:p>
            <a:endParaRPr lang="en-US" sz="1400" dirty="0" smtClean="0"/>
          </a:p>
          <a:p>
            <a:r>
              <a:rPr lang="en-US" sz="3200" dirty="0" smtClean="0"/>
              <a:t>Fixed schemes do not need an identification, but are not as flexible considering varying bandwidth requirements.</a:t>
            </a:r>
          </a:p>
          <a:p>
            <a:endParaRPr lang="en-US" sz="1400" dirty="0" smtClean="0"/>
          </a:p>
          <a:p>
            <a:r>
              <a:rPr lang="en-US" sz="3200" dirty="0" smtClean="0"/>
              <a:t>The following sections present several examples for fixed and dynamic schemes as used for wireless transmission. </a:t>
            </a:r>
          </a:p>
          <a:p>
            <a:endParaRPr lang="en-US" sz="1400" dirty="0" smtClean="0"/>
          </a:p>
          <a:p>
            <a:r>
              <a:rPr lang="en-US" sz="3200" dirty="0" smtClean="0"/>
              <a:t>Typically, those schemes can be combined with</a:t>
            </a:r>
          </a:p>
          <a:p>
            <a:r>
              <a:rPr lang="en-US" sz="3200" dirty="0" smtClean="0"/>
              <a:t>FDMA to achieve even greater flexibility and transmission capacity.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Fixed TDM</a:t>
            </a:r>
          </a:p>
          <a:p>
            <a:r>
              <a:rPr lang="en-US" sz="3200" dirty="0" smtClean="0"/>
              <a:t>The simplest algorithm for using TDM is allocating time slots for channels in a fixed pattern. </a:t>
            </a:r>
          </a:p>
          <a:p>
            <a:endParaRPr lang="en-US" sz="3200" dirty="0" smtClean="0"/>
          </a:p>
          <a:p>
            <a:r>
              <a:rPr lang="en-US" sz="3200" dirty="0" smtClean="0"/>
              <a:t>This results in a fixed bandwidth and is the typical solution for wireless phone systems. </a:t>
            </a:r>
          </a:p>
          <a:p>
            <a:endParaRPr lang="en-US" sz="1400" dirty="0" smtClean="0"/>
          </a:p>
          <a:p>
            <a:r>
              <a:rPr lang="en-US" sz="3200" dirty="0" smtClean="0"/>
              <a:t>MAC is quite simple, as the only crucial factor is accessing the reserved time slot at the right moment. </a:t>
            </a:r>
          </a:p>
          <a:p>
            <a:endParaRPr lang="en-US" sz="3200" dirty="0" smtClean="0"/>
          </a:p>
          <a:p>
            <a:r>
              <a:rPr lang="en-US" sz="3200" dirty="0" smtClean="0"/>
              <a:t>If this synchronization is assured, each mobile station knows its turn and no interference will happen.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91600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fixed pattern can be assigned by the base station, where competition between different mobile stations that want to access the medium is solved.</a:t>
            </a:r>
          </a:p>
          <a:p>
            <a:endParaRPr lang="en-US" sz="1400" dirty="0" smtClean="0"/>
          </a:p>
          <a:p>
            <a:r>
              <a:rPr lang="en-US" sz="3200" dirty="0" smtClean="0"/>
              <a:t>Fixed access patterns (at least fixed for some period in time) fit perfectly well for connections with a fixed bandwidth. </a:t>
            </a:r>
          </a:p>
          <a:p>
            <a:endParaRPr lang="en-US" sz="1400" dirty="0" smtClean="0"/>
          </a:p>
          <a:p>
            <a:r>
              <a:rPr lang="en-US" sz="3200" dirty="0" smtClean="0"/>
              <a:t>Furthermore, these patterns guarantee a fixed delay – one can transmit, e.g., every 10 ms as this is the standard </a:t>
            </a:r>
          </a:p>
          <a:p>
            <a:endParaRPr lang="en-US" sz="1400" dirty="0" smtClean="0"/>
          </a:p>
          <a:p>
            <a:r>
              <a:rPr lang="en-US" sz="3200" dirty="0" smtClean="0"/>
              <a:t>TDMA schemes with fixed access patterns are used for many digital mobile phone systems like IS-54, IS-136, GSM, DECT, PHS, and PACS.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Figure 3.4 shows how these fixed TDM patterns are used to implement multiple access and a duplex channel between a base station and mobile station.</a:t>
            </a:r>
          </a:p>
          <a:p>
            <a:endParaRPr lang="en-US" sz="3200" dirty="0" smtClean="0"/>
          </a:p>
          <a:p>
            <a:r>
              <a:rPr lang="en-US" sz="2800" dirty="0" smtClean="0"/>
              <a:t>Assigning different slots for uplink and downlink using the same frequency is called </a:t>
            </a:r>
            <a:r>
              <a:rPr lang="en-US" sz="2800" b="1" dirty="0" smtClean="0"/>
              <a:t>time division duplex (TDD)</a:t>
            </a:r>
            <a:r>
              <a:rPr lang="en-US" sz="2800" dirty="0" smtClean="0"/>
              <a:t>.</a:t>
            </a:r>
          </a:p>
          <a:p>
            <a:endParaRPr lang="en-US" sz="3200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8534400" cy="243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52400" y="152400"/>
            <a:ext cx="8991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ZapfDingbats"/>
              </a:rPr>
              <a:t>●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-Semibold"/>
              </a:rPr>
              <a:t>Data link layer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: The main tasks of this layer include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StoneSerif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Accessing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the medium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M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ultiplexing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of different data streams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Correction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of transmission errors,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Synchronization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( i.e., detection of a data frame)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toneSerif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816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2438400"/>
            <a:ext cx="9144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base station uses one out of 12 slots for the downlink, whereas the mobile station uses one out of 12 different slots for the uplink. </a:t>
            </a:r>
          </a:p>
          <a:p>
            <a:endParaRPr lang="en-US" sz="1400" dirty="0" smtClean="0"/>
          </a:p>
          <a:p>
            <a:r>
              <a:rPr lang="en-US" sz="2800" dirty="0" smtClean="0"/>
              <a:t>Uplink and downlink are separated in time. </a:t>
            </a:r>
          </a:p>
          <a:p>
            <a:endParaRPr lang="en-US" sz="1400" dirty="0" smtClean="0"/>
          </a:p>
          <a:p>
            <a:r>
              <a:rPr lang="en-US" sz="2800" dirty="0" smtClean="0"/>
              <a:t>Up to 12 different mobile stations can use the same frequency without interference using this scheme. </a:t>
            </a:r>
          </a:p>
          <a:p>
            <a:endParaRPr lang="en-US" sz="1400" dirty="0" smtClean="0"/>
          </a:p>
          <a:p>
            <a:r>
              <a:rPr lang="en-US" sz="2800" dirty="0" smtClean="0"/>
              <a:t>Each connection is allotted its own up- and downlink pair.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0" y="0"/>
            <a:ext cx="9144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MCC PT2   Question Bank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1      Explain UTMS Architecture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2      Write Note on Handover  in UTMS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3      Explain GPRS architecture Reference Model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4      Explain Advantages and Disadvantage of Wireless LAN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5      Write Note on UTRAN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6      Write Note on Infrastructure and Ad-hoc wireless network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7.      Write short notes on Hidden and exposed terminals.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Write short notes on Near and far terminals.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Write short notes on SDMA.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Write short notes on FDMA.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Write short notes on TDMA.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Compare SDMA ,TDMA,FDMA and CDMA.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Explain how Multiple Access with collision avoidance (MACA) solve     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hidden terminals problem.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14.  Explain how Multiple Access with collision avoidance (MACA) solve       exposed  terminals problem.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15. Explain agent discovery process.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16. Explain agent registration process.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Multiple access with collision avoidance (MACA) </a:t>
            </a:r>
          </a:p>
          <a:p>
            <a:endParaRPr lang="en-US" sz="3200" dirty="0" smtClean="0"/>
          </a:p>
          <a:p>
            <a:r>
              <a:rPr lang="en-US" sz="3200" dirty="0" smtClean="0"/>
              <a:t>Solves hidden terminal problem</a:t>
            </a:r>
          </a:p>
          <a:p>
            <a:endParaRPr lang="en-US" sz="1400" dirty="0" smtClean="0"/>
          </a:p>
          <a:p>
            <a:r>
              <a:rPr lang="en-US" sz="3200" dirty="0" smtClean="0"/>
              <a:t>Does not need a base station,</a:t>
            </a:r>
          </a:p>
          <a:p>
            <a:endParaRPr lang="en-US" sz="1400" dirty="0" smtClean="0"/>
          </a:p>
          <a:p>
            <a:r>
              <a:rPr lang="en-US" sz="3200" dirty="0" smtClean="0"/>
              <a:t>Figure below shows scenario with hidden terminal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441960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2971800"/>
            <a:ext cx="4572000" cy="4184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 &amp; C both want to send to B</a:t>
            </a:r>
          </a:p>
          <a:p>
            <a:r>
              <a:rPr lang="en-US" sz="3200" dirty="0" smtClean="0"/>
              <a:t>A has already started the transmission, but is hidden for C, C also starts with its transmission, thereby causing a collision at B.</a:t>
            </a:r>
            <a:endParaRPr lang="en-US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Multiple access with collision avoidance (MACA) </a:t>
            </a:r>
          </a:p>
          <a:p>
            <a:endParaRPr lang="en-US" sz="32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0010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124200"/>
            <a:ext cx="9144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With MACA, A sends a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request to send (RTS)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first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 receives RTS contains names of sender and receiver, length of the future transmission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RTS is not heard  by C , B sends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clear to send (CTS)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CTS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contains names of sender(A), receiver(B), length of the future transmission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Multiple access with collision avoidance (MACA) </a:t>
            </a:r>
          </a:p>
          <a:p>
            <a:endParaRPr lang="en-US" sz="32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41148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352800"/>
            <a:ext cx="91440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CTS is now heard by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Medium reserved for  A for duration of transmission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 is not allowed to send for duration indicated in 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Collision cannot occur at B during data transmission,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and the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hidden terminal problem is solved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457201"/>
            <a:ext cx="457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RTS f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irst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  receives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RTS</a:t>
            </a:r>
            <a:endParaRPr lang="en-US" sz="28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RTS is not heard  by C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 sends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clear to send (CTS)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CTS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- sender(A), receiver(B), length of future  transmission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54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MACA to solve the ‘exposed terminal’ problem </a:t>
            </a:r>
          </a:p>
          <a:p>
            <a:endParaRPr lang="en-US" sz="3200" b="1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With MACA, B has to transmit an RTS first containing</a:t>
            </a:r>
          </a:p>
          <a:p>
            <a:r>
              <a:rPr lang="en-US" sz="3200" dirty="0" smtClean="0"/>
              <a:t>the name of the receiver (A) and the sender (B)</a:t>
            </a:r>
          </a:p>
          <a:p>
            <a:endParaRPr lang="en-US" sz="1400" dirty="0" smtClean="0"/>
          </a:p>
          <a:p>
            <a:r>
              <a:rPr lang="en-US" sz="3200" dirty="0" smtClean="0"/>
              <a:t>C does not react to this message </a:t>
            </a:r>
          </a:p>
          <a:p>
            <a:endParaRPr lang="en-US" sz="1400" dirty="0" smtClean="0"/>
          </a:p>
          <a:p>
            <a:r>
              <a:rPr lang="en-US" sz="3200" dirty="0" smtClean="0"/>
              <a:t>A acknowledges using a CTS</a:t>
            </a:r>
          </a:p>
          <a:p>
            <a:endParaRPr lang="en-US" sz="1400" dirty="0" smtClean="0"/>
          </a:p>
          <a:p>
            <a:r>
              <a:rPr lang="en-US" sz="3200" dirty="0" smtClean="0"/>
              <a:t>C does not receive this CTS and concludes that A is outside the detection range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784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5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MACA to solve the ‘exposed terminal’ problem </a:t>
            </a:r>
          </a:p>
          <a:p>
            <a:endParaRPr lang="en-US" sz="3200" b="1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 concludes that A is outside the detection range</a:t>
            </a:r>
          </a:p>
          <a:p>
            <a:endParaRPr lang="en-US" sz="3200" dirty="0" smtClean="0"/>
          </a:p>
          <a:p>
            <a:r>
              <a:rPr lang="en-US" sz="3200" dirty="0" smtClean="0"/>
              <a:t>C can start its transmission assuming it will not cause a collision at A</a:t>
            </a:r>
          </a:p>
          <a:p>
            <a:endParaRPr lang="en-US" sz="3200" dirty="0" smtClean="0"/>
          </a:p>
          <a:p>
            <a:r>
              <a:rPr lang="en-US" sz="3200" dirty="0" smtClean="0"/>
              <a:t>The problem with </a:t>
            </a:r>
            <a:r>
              <a:rPr lang="en-US" sz="3200" b="1" dirty="0" smtClean="0"/>
              <a:t>exposed terminals is solved </a:t>
            </a:r>
            <a:r>
              <a:rPr lang="en-US" sz="3200" dirty="0" smtClean="0"/>
              <a:t>without fixed access patterns or a base station.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3952875" cy="192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0" y="6858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B sends RTS</a:t>
            </a:r>
          </a:p>
          <a:p>
            <a:r>
              <a:rPr lang="en-US" sz="3200" dirty="0" smtClean="0"/>
              <a:t>C does not react</a:t>
            </a:r>
          </a:p>
          <a:p>
            <a:r>
              <a:rPr lang="en-US" sz="3200" dirty="0" smtClean="0"/>
              <a:t>A sends CTS</a:t>
            </a:r>
          </a:p>
          <a:p>
            <a:r>
              <a:rPr lang="en-US" sz="3200" dirty="0" smtClean="0"/>
              <a:t>C does not receive CTS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10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/>
              <a:t>near/far effect </a:t>
            </a:r>
            <a:r>
              <a:rPr lang="en-US" sz="3200" dirty="0" smtClean="0"/>
              <a:t>is a severe problem of wireless networks using CDM. </a:t>
            </a:r>
          </a:p>
          <a:p>
            <a:endParaRPr lang="en-US" sz="3200" dirty="0" smtClean="0"/>
          </a:p>
          <a:p>
            <a:r>
              <a:rPr lang="en-US" sz="3200" dirty="0" smtClean="0"/>
              <a:t>All signals should arrive at the receiver with more or less the same strength.</a:t>
            </a:r>
          </a:p>
          <a:p>
            <a:endParaRPr lang="en-US" sz="3200" dirty="0" smtClean="0"/>
          </a:p>
          <a:p>
            <a:r>
              <a:rPr lang="en-US" sz="3200" dirty="0" smtClean="0"/>
              <a:t>Precise power control is needed to receive all senders with the same strength at a receiver.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1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The data link layer is responsible for a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reliable point-to point connection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 between two devices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                            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				OR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Calibri" pitchFamily="34" charset="0"/>
              <a:ea typeface="Calibri" pitchFamily="34" charset="0"/>
              <a:cs typeface="StoneSerif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A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StoneSerif"/>
              </a:rPr>
              <a:t>point-to-multipoint connection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StoneSerif"/>
              </a:rPr>
              <a:t> between one sender and several receivers.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548" y="444361"/>
            <a:ext cx="6259252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245" y="1488142"/>
            <a:ext cx="7244195" cy="529443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18546" indent="-307718">
              <a:spcBef>
                <a:spcPts val="85"/>
              </a:spcBef>
              <a:buChar char="•"/>
              <a:tabLst>
                <a:tab pos="318546" algn="l"/>
                <a:tab pos="319115" algn="l"/>
              </a:tabLst>
            </a:pPr>
            <a:r>
              <a:rPr sz="2200" spc="-4" dirty="0">
                <a:latin typeface="Microsoft Sans Serif"/>
                <a:cs typeface="Microsoft Sans Serif"/>
              </a:rPr>
              <a:t>Can</a:t>
            </a:r>
            <a:r>
              <a:rPr sz="2200" spc="27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we</a:t>
            </a:r>
            <a:r>
              <a:rPr sz="2200" spc="27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apply</a:t>
            </a:r>
            <a:r>
              <a:rPr sz="2200" spc="27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media</a:t>
            </a:r>
            <a:r>
              <a:rPr sz="2200" spc="27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access</a:t>
            </a:r>
            <a:r>
              <a:rPr sz="2200" spc="31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methods</a:t>
            </a:r>
            <a:r>
              <a:rPr sz="2200" spc="22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from</a:t>
            </a:r>
            <a:r>
              <a:rPr sz="2200" spc="22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fixed</a:t>
            </a:r>
            <a:r>
              <a:rPr sz="2200" spc="27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networks?</a:t>
            </a:r>
            <a:endParaRPr sz="2200" dirty="0">
              <a:latin typeface="Microsoft Sans Serif"/>
              <a:cs typeface="Microsoft Sans Serif"/>
            </a:endParaRPr>
          </a:p>
          <a:p>
            <a:pPr>
              <a:spcBef>
                <a:spcPts val="9"/>
              </a:spcBef>
              <a:buFont typeface="Microsoft Sans Serif"/>
              <a:buChar char="•"/>
            </a:pPr>
            <a:endParaRPr sz="2200" dirty="0">
              <a:latin typeface="Microsoft Sans Serif"/>
              <a:cs typeface="Microsoft Sans Serif"/>
            </a:endParaRPr>
          </a:p>
          <a:p>
            <a:pPr marL="318546" indent="-307718">
              <a:buChar char="•"/>
              <a:tabLst>
                <a:tab pos="318546" algn="l"/>
                <a:tab pos="319115" algn="l"/>
              </a:tabLst>
            </a:pPr>
            <a:r>
              <a:rPr sz="2200" spc="-4" dirty="0">
                <a:latin typeface="Microsoft Sans Serif"/>
                <a:cs typeface="Microsoft Sans Serif"/>
              </a:rPr>
              <a:t>Example CSMA/CD</a:t>
            </a:r>
            <a:endParaRPr sz="2200" dirty="0">
              <a:latin typeface="Microsoft Sans Serif"/>
              <a:cs typeface="Microsoft Sans Serif"/>
            </a:endParaRPr>
          </a:p>
          <a:p>
            <a:pPr marL="678120" lvl="1" indent="-256432">
              <a:spcBef>
                <a:spcPts val="389"/>
              </a:spcBef>
              <a:buFont typeface="Microsoft Sans Serif"/>
              <a:buChar char="–"/>
              <a:tabLst>
                <a:tab pos="677550" algn="l"/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C</a:t>
            </a:r>
            <a:r>
              <a:rPr sz="2200" spc="-4" dirty="0">
                <a:latin typeface="Microsoft Sans Serif"/>
                <a:cs typeface="Microsoft Sans Serif"/>
              </a:rPr>
              <a:t>arrier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b="1" spc="-4" dirty="0">
                <a:latin typeface="Arial"/>
                <a:cs typeface="Arial"/>
              </a:rPr>
              <a:t>S</a:t>
            </a:r>
            <a:r>
              <a:rPr sz="2200" spc="-4" dirty="0">
                <a:latin typeface="Microsoft Sans Serif"/>
                <a:cs typeface="Microsoft Sans Serif"/>
              </a:rPr>
              <a:t>ense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b="1" spc="-9" dirty="0">
                <a:latin typeface="Arial"/>
                <a:cs typeface="Arial"/>
              </a:rPr>
              <a:t>M</a:t>
            </a:r>
            <a:r>
              <a:rPr sz="2200" spc="-9" dirty="0">
                <a:latin typeface="Microsoft Sans Serif"/>
                <a:cs typeface="Microsoft Sans Serif"/>
              </a:rPr>
              <a:t>ultiple</a:t>
            </a:r>
            <a:r>
              <a:rPr sz="2200" spc="22" dirty="0">
                <a:latin typeface="Microsoft Sans Serif"/>
                <a:cs typeface="Microsoft Sans Serif"/>
              </a:rPr>
              <a:t> </a:t>
            </a:r>
            <a:r>
              <a:rPr sz="2200" b="1" spc="-4" dirty="0">
                <a:latin typeface="Arial"/>
                <a:cs typeface="Arial"/>
              </a:rPr>
              <a:t>A</a:t>
            </a:r>
            <a:r>
              <a:rPr sz="2200" spc="-4" dirty="0">
                <a:latin typeface="Microsoft Sans Serif"/>
                <a:cs typeface="Microsoft Sans Serif"/>
              </a:rPr>
              <a:t>ccess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with</a:t>
            </a:r>
            <a:r>
              <a:rPr sz="2200" spc="22" dirty="0">
                <a:latin typeface="Microsoft Sans Serif"/>
                <a:cs typeface="Microsoft Sans Serif"/>
              </a:rPr>
              <a:t> </a:t>
            </a:r>
            <a:r>
              <a:rPr sz="2200" b="1" spc="-9" dirty="0">
                <a:latin typeface="Arial"/>
                <a:cs typeface="Arial"/>
              </a:rPr>
              <a:t>C</a:t>
            </a:r>
            <a:r>
              <a:rPr sz="2200" spc="-9" dirty="0">
                <a:latin typeface="Microsoft Sans Serif"/>
                <a:cs typeface="Microsoft Sans Serif"/>
              </a:rPr>
              <a:t>ollision</a:t>
            </a:r>
            <a:r>
              <a:rPr sz="2200" spc="22" dirty="0">
                <a:latin typeface="Microsoft Sans Serif"/>
                <a:cs typeface="Microsoft Sans Serif"/>
              </a:rPr>
              <a:t> </a:t>
            </a:r>
            <a:r>
              <a:rPr sz="2200" b="1" spc="-9" dirty="0">
                <a:latin typeface="Arial"/>
                <a:cs typeface="Arial"/>
              </a:rPr>
              <a:t>D</a:t>
            </a:r>
            <a:r>
              <a:rPr sz="2200" spc="-9" dirty="0">
                <a:latin typeface="Microsoft Sans Serif"/>
                <a:cs typeface="Microsoft Sans Serif"/>
              </a:rPr>
              <a:t>etection</a:t>
            </a:r>
            <a:endParaRPr sz="2200" dirty="0">
              <a:latin typeface="Microsoft Sans Serif"/>
              <a:cs typeface="Microsoft Sans Serif"/>
            </a:endParaRPr>
          </a:p>
          <a:p>
            <a:pPr marL="677550" marR="4559" lvl="1" indent="-256432">
              <a:spcBef>
                <a:spcPts val="399"/>
              </a:spcBef>
              <a:buChar char="–"/>
              <a:tabLst>
                <a:tab pos="677550" algn="l"/>
                <a:tab pos="678120" algn="l"/>
              </a:tabLst>
            </a:pPr>
            <a:r>
              <a:rPr sz="2200" spc="-4" dirty="0">
                <a:latin typeface="Microsoft Sans Serif"/>
                <a:cs typeface="Microsoft Sans Serif"/>
              </a:rPr>
              <a:t>send</a:t>
            </a:r>
            <a:r>
              <a:rPr sz="2200" spc="9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as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soon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as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the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medium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is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free,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listen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into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the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medium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if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a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collision </a:t>
            </a:r>
            <a:r>
              <a:rPr sz="2200" spc="-412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occurs</a:t>
            </a:r>
            <a:r>
              <a:rPr sz="2200" spc="9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(original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method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in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IEEE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802.3)</a:t>
            </a:r>
            <a:endParaRPr sz="2200" dirty="0">
              <a:latin typeface="Microsoft Sans Serif"/>
              <a:cs typeface="Microsoft Sans Serif"/>
            </a:endParaRPr>
          </a:p>
          <a:p>
            <a:pPr lvl="1">
              <a:spcBef>
                <a:spcPts val="18"/>
              </a:spcBef>
              <a:buFont typeface="Microsoft Sans Serif"/>
              <a:buChar char="–"/>
            </a:pPr>
            <a:endParaRPr sz="2200" dirty="0">
              <a:latin typeface="Microsoft Sans Serif"/>
              <a:cs typeface="Microsoft Sans Serif"/>
            </a:endParaRPr>
          </a:p>
          <a:p>
            <a:pPr marL="318546" indent="-307718">
              <a:buChar char="•"/>
              <a:tabLst>
                <a:tab pos="318546" algn="l"/>
                <a:tab pos="319115" algn="l"/>
              </a:tabLst>
            </a:pPr>
            <a:r>
              <a:rPr sz="2200" spc="-4" dirty="0">
                <a:latin typeface="Microsoft Sans Serif"/>
                <a:cs typeface="Microsoft Sans Serif"/>
              </a:rPr>
              <a:t>Problems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in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wireless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networks</a:t>
            </a:r>
            <a:endParaRPr sz="2200" dirty="0">
              <a:latin typeface="Microsoft Sans Serif"/>
              <a:cs typeface="Microsoft Sans Serif"/>
            </a:endParaRPr>
          </a:p>
          <a:p>
            <a:pPr marL="678120" marR="448471" lvl="1" indent="-256432">
              <a:spcBef>
                <a:spcPts val="395"/>
              </a:spcBef>
              <a:buChar char="–"/>
              <a:tabLst>
                <a:tab pos="677550" algn="l"/>
                <a:tab pos="678120" algn="l"/>
              </a:tabLst>
            </a:pPr>
            <a:r>
              <a:rPr sz="2200" spc="-9" dirty="0">
                <a:latin typeface="Microsoft Sans Serif"/>
                <a:cs typeface="Microsoft Sans Serif"/>
              </a:rPr>
              <a:t>signal</a:t>
            </a:r>
            <a:r>
              <a:rPr sz="2200" spc="9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strength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decreases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at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least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proportional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to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the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square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of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the </a:t>
            </a:r>
            <a:r>
              <a:rPr sz="2200" spc="-417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distance</a:t>
            </a:r>
            <a:endParaRPr sz="2200" dirty="0">
              <a:latin typeface="Microsoft Sans Serif"/>
              <a:cs typeface="Microsoft Sans Serif"/>
            </a:endParaRPr>
          </a:p>
          <a:p>
            <a:pPr marL="677550" lvl="1" indent="-256432">
              <a:spcBef>
                <a:spcPts val="399"/>
              </a:spcBef>
              <a:buChar char="–"/>
              <a:tabLst>
                <a:tab pos="677550" algn="l"/>
                <a:tab pos="678120" algn="l"/>
              </a:tabLst>
            </a:pPr>
            <a:r>
              <a:rPr sz="2200" spc="-4" dirty="0">
                <a:latin typeface="Microsoft Sans Serif"/>
                <a:cs typeface="Microsoft Sans Serif"/>
              </a:rPr>
              <a:t>senders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apply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CS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and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CD,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but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the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collisions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happen</a:t>
            </a:r>
            <a:r>
              <a:rPr sz="2200" spc="18" dirty="0">
                <a:latin typeface="Microsoft Sans Serif"/>
                <a:cs typeface="Microsoft Sans Serif"/>
              </a:rPr>
              <a:t> </a:t>
            </a:r>
            <a:r>
              <a:rPr sz="2200" spc="-4" dirty="0">
                <a:latin typeface="Microsoft Sans Serif"/>
                <a:cs typeface="Microsoft Sans Serif"/>
              </a:rPr>
              <a:t>at</a:t>
            </a:r>
            <a:r>
              <a:rPr sz="2200" spc="13" dirty="0">
                <a:latin typeface="Microsoft Sans Serif"/>
                <a:cs typeface="Microsoft Sans Serif"/>
              </a:rPr>
              <a:t> </a:t>
            </a:r>
            <a:r>
              <a:rPr sz="2200" spc="-9" dirty="0">
                <a:latin typeface="Microsoft Sans Serif"/>
                <a:cs typeface="Microsoft Sans Serif"/>
              </a:rPr>
              <a:t>receivers</a:t>
            </a:r>
            <a:endParaRPr sz="22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2840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Motivation for a specialized MAC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Whether it is possible to use MAC in wireless 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Let us consider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carrier sense multiple access with collision detection, (CSMA/CD)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which works as follows.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sender senses the medium (a wire or coaxial cable) to see if it is free.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If it is busy, the sender waits until it is free.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If it is free, the sender starts transmitting data and continues to listen into the medium.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If the sender detects a collision while sending, it stops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at once and sends a jamming signal.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3243</Words>
  <Application>Microsoft Office PowerPoint</Application>
  <PresentationFormat>On-screen Show (4:3)</PresentationFormat>
  <Paragraphs>523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 – Hidden terminal problem</vt:lpstr>
      <vt:lpstr>Motivation – Exposed terminal problem</vt:lpstr>
      <vt:lpstr>PowerPoint Presentation</vt:lpstr>
      <vt:lpstr>PowerPoint Presentation</vt:lpstr>
      <vt:lpstr>Motivation - near and far terminals</vt:lpstr>
      <vt:lpstr>PowerPoint Presentation</vt:lpstr>
      <vt:lpstr>PowerPoint Presentation</vt:lpstr>
      <vt:lpstr>PowerPoint Presentation</vt:lpstr>
      <vt:lpstr>Multiple Access with Collision Avoidance (MACA)</vt:lpstr>
      <vt:lpstr>MACA examples</vt:lpstr>
      <vt:lpstr>MACA variant: DFWMAC in IEEE802.11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Drawbacks of MACA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Lenovo</cp:lastModifiedBy>
  <cp:revision>44</cp:revision>
  <dcterms:created xsi:type="dcterms:W3CDTF">2020-09-01T16:16:49Z</dcterms:created>
  <dcterms:modified xsi:type="dcterms:W3CDTF">2023-02-27T10:05:06Z</dcterms:modified>
</cp:coreProperties>
</file>