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3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3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3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5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FA06-B4DE-4488-8875-B92B47EA6FF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1CAA-69C4-4FB8-9C3C-A49E10DF4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0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Estimation Proofs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Prove that sample mean is unbiased estimator of population mean</a:t>
            </a:r>
            <a:endParaRPr lang="en-IN" sz="2800" b="1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2902"/>
            <a:ext cx="6768752" cy="379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96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Prove that sample </a:t>
            </a:r>
            <a:r>
              <a:rPr lang="en-US" sz="2800" b="1" dirty="0" smtClean="0">
                <a:latin typeface="Georgia" pitchFamily="18" charset="0"/>
              </a:rPr>
              <a:t>variance </a:t>
            </a:r>
            <a:r>
              <a:rPr lang="en-US" sz="2800" b="1" dirty="0" smtClean="0">
                <a:latin typeface="Georgia" pitchFamily="18" charset="0"/>
              </a:rPr>
              <a:t>is unbiased estimator of population </a:t>
            </a:r>
            <a:r>
              <a:rPr lang="en-US" sz="2800" b="1" dirty="0" smtClean="0">
                <a:latin typeface="Georgia" pitchFamily="18" charset="0"/>
              </a:rPr>
              <a:t>variance</a:t>
            </a:r>
            <a:endParaRPr lang="en-IN" sz="2800" b="1" dirty="0">
              <a:latin typeface="Georgia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14436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Georgia" pitchFamily="18" charset="0"/>
              </a:rPr>
              <a:t>Imagine that we are drawing a sample of size (n) from a population which has parameters </a:t>
            </a:r>
            <a:r>
              <a:rPr lang="en-US" sz="1800" dirty="0" smtClean="0">
                <a:latin typeface="Georgia" pitchFamily="18" charset="0"/>
              </a:rPr>
              <a:t>μ</a:t>
            </a:r>
            <a:r>
              <a:rPr lang="en-US" sz="1800" dirty="0">
                <a:latin typeface="Georgia" pitchFamily="18" charset="0"/>
              </a:rPr>
              <a:t> and </a:t>
            </a:r>
            <a:r>
              <a:rPr lang="en-US" sz="1800" dirty="0" smtClean="0">
                <a:latin typeface="Georgia" pitchFamily="18" charset="0"/>
              </a:rPr>
              <a:t>σ. </a:t>
            </a:r>
            <a:endParaRPr lang="en-US" sz="1800" dirty="0" smtClean="0">
              <a:latin typeface="Georgia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The </a:t>
            </a:r>
            <a:r>
              <a:rPr lang="en-US" sz="1800" dirty="0">
                <a:latin typeface="Georgia" pitchFamily="18" charset="0"/>
              </a:rPr>
              <a:t>variance of a particular sample (of size n) is given by the following equation</a:t>
            </a:r>
            <a:r>
              <a:rPr lang="en-US" sz="1800" dirty="0" smtClean="0">
                <a:latin typeface="Georgia" pitchFamily="18" charset="0"/>
              </a:rPr>
              <a:t>.</a:t>
            </a:r>
            <a:endParaRPr lang="en-US" sz="1800" dirty="0" smtClean="0">
              <a:latin typeface="Georg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9" y="3013082"/>
            <a:ext cx="4008445" cy="11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99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7534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Georgia" pitchFamily="18" charset="0"/>
              </a:rPr>
              <a:t>Obviously, the value of individual </a:t>
            </a:r>
            <a:r>
              <a:rPr lang="en-US" sz="1800" dirty="0" smtClean="0">
                <a:latin typeface="Georgia" pitchFamily="18" charset="0"/>
              </a:rPr>
              <a:t>s</a:t>
            </a:r>
            <a:r>
              <a:rPr lang="en-US" sz="1800" baseline="30000" dirty="0" smtClean="0">
                <a:latin typeface="Georgia" pitchFamily="18" charset="0"/>
              </a:rPr>
              <a:t>2</a:t>
            </a:r>
            <a:r>
              <a:rPr lang="en-US" sz="1800" dirty="0">
                <a:latin typeface="Georgia" pitchFamily="18" charset="0"/>
              </a:rPr>
              <a:t> is likely to be different from sample to sample. </a:t>
            </a:r>
            <a:endParaRPr lang="en-US" sz="1800" dirty="0" smtClean="0">
              <a:latin typeface="Georgia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While </a:t>
            </a:r>
            <a:r>
              <a:rPr lang="en-US" sz="1800" dirty="0">
                <a:latin typeface="Georgia" pitchFamily="18" charset="0"/>
              </a:rPr>
              <a:t>the sample variance itself is a random variable, the question is “what is the theoretical average or expectation of </a:t>
            </a:r>
            <a:r>
              <a:rPr lang="en-US" sz="1800" dirty="0">
                <a:latin typeface="Georgia" pitchFamily="18" charset="0"/>
              </a:rPr>
              <a:t> </a:t>
            </a:r>
            <a:r>
              <a:rPr lang="en-US" sz="1800" dirty="0" smtClean="0">
                <a:latin typeface="Georgia" pitchFamily="18" charset="0"/>
              </a:rPr>
              <a:t>s</a:t>
            </a:r>
            <a:r>
              <a:rPr lang="en-US" sz="1800" baseline="30000" dirty="0" smtClean="0">
                <a:latin typeface="Georgia" pitchFamily="18" charset="0"/>
              </a:rPr>
              <a:t>2 </a:t>
            </a:r>
            <a:r>
              <a:rPr lang="en-US" sz="1800" dirty="0" smtClean="0">
                <a:latin typeface="Georgia" pitchFamily="18" charset="0"/>
              </a:rPr>
              <a:t>?”.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That </a:t>
            </a:r>
            <a:r>
              <a:rPr lang="en-US" sz="1800" dirty="0">
                <a:latin typeface="Georgia" pitchFamily="18" charset="0"/>
              </a:rPr>
              <a:t>is, if we are to draw a large number of times (say 1 million) -each time a sample of size n, then what can be expected as the average value of </a:t>
            </a:r>
            <a:r>
              <a:rPr lang="en-US" sz="1800" dirty="0">
                <a:latin typeface="Georgia" pitchFamily="18" charset="0"/>
              </a:rPr>
              <a:t> s</a:t>
            </a:r>
            <a:r>
              <a:rPr lang="en-US" sz="1800" baseline="30000" dirty="0">
                <a:latin typeface="Georgia" pitchFamily="18" charset="0"/>
              </a:rPr>
              <a:t>2</a:t>
            </a:r>
            <a:r>
              <a:rPr lang="en-US" sz="1800" dirty="0" smtClean="0">
                <a:latin typeface="Georgia" pitchFamily="18" charset="0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Taking </a:t>
            </a:r>
            <a:r>
              <a:rPr lang="en-US" sz="1800" dirty="0">
                <a:latin typeface="Georgia" pitchFamily="18" charset="0"/>
              </a:rPr>
              <a:t>the expectation both sides,</a:t>
            </a:r>
            <a:endParaRPr lang="en-IN" sz="1800" dirty="0">
              <a:latin typeface="Georg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23878"/>
            <a:ext cx="5517136" cy="134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6131024" cy="5655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Proof (Cont.)</a:t>
            </a:r>
            <a:endParaRPr lang="en-IN" sz="28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7534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We need some basic results:</a:t>
            </a:r>
            <a:endParaRPr lang="en-IN" sz="1800" dirty="0">
              <a:latin typeface="Georg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6131024" cy="5655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Proof (Cont.)</a:t>
            </a:r>
            <a:endParaRPr lang="en-IN" sz="2800" b="1" dirty="0">
              <a:latin typeface="Georg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3598"/>
            <a:ext cx="5378962" cy="18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9782"/>
            <a:ext cx="4777889" cy="21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97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7534"/>
            <a:ext cx="8229600" cy="4610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Using the results</a:t>
            </a:r>
            <a:endParaRPr lang="en-IN" sz="1800" dirty="0">
              <a:latin typeface="Georg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6131024" cy="5655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Proof (Cont.)</a:t>
            </a:r>
            <a:endParaRPr lang="en-IN" sz="2800" b="1" dirty="0">
              <a:latin typeface="Georg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8203455" cy="408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02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7534"/>
            <a:ext cx="8229600" cy="4610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Georgia" pitchFamily="18" charset="0"/>
              </a:rPr>
              <a:t>Using earlier results</a:t>
            </a:r>
            <a:endParaRPr lang="en-IN" sz="1800" dirty="0">
              <a:latin typeface="Georg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6131024" cy="5655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Proof (Cont.)</a:t>
            </a:r>
            <a:endParaRPr lang="en-IN" sz="2800" b="1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15" y="1275606"/>
            <a:ext cx="4364223" cy="20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3651870"/>
            <a:ext cx="8229600" cy="461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Georgia" pitchFamily="18" charset="0"/>
              </a:rPr>
              <a:t>Hence Proved</a:t>
            </a:r>
            <a:endParaRPr lang="en-IN" sz="18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4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</Words>
  <Application>Microsoft Office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Estimation Proofs</vt:lpstr>
      <vt:lpstr>Prove that sample mean is unbiased estimator of population mean</vt:lpstr>
      <vt:lpstr>Prove that sample variance is unbiased estimator of population variance</vt:lpstr>
      <vt:lpstr>Proof (Cont.)</vt:lpstr>
      <vt:lpstr>Proof (Cont.)</vt:lpstr>
      <vt:lpstr>Proof (Cont.)</vt:lpstr>
      <vt:lpstr>Proof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2023-03-25T07:59:50Z</dcterms:created>
  <dcterms:modified xsi:type="dcterms:W3CDTF">2023-04-01T08:50:46Z</dcterms:modified>
</cp:coreProperties>
</file>