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6" r:id="rId6"/>
    <p:sldMasterId id="2147483658" r:id="rId7"/>
    <p:sldMasterId id="2147483660" r:id="rId8"/>
    <p:sldMasterId id="2147483662" r:id="rId9"/>
    <p:sldMasterId id="2147483664"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Lst>
  <p:sldSz cy="6858000" cx="9144000"/>
  <p:notesSz cx="6881800" cy="10002825"/>
  <p:embeddedFontLst>
    <p:embeddedFont>
      <p:font typeface="Noto Sans Symbols"/>
      <p:regular r:id="rId78"/>
      <p:bold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80" roundtripDataSignature="AMtx7mjmGivJRnzVi2x3gcxtpKQcXrc/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42" Type="http://schemas.openxmlformats.org/officeDocument/2006/relationships/slide" Target="slides/slide31.xml"/><Relationship Id="rId41" Type="http://schemas.openxmlformats.org/officeDocument/2006/relationships/slide" Target="slides/slide30.xml"/><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slide" Target="slides/slide35.xml"/><Relationship Id="rId45" Type="http://schemas.openxmlformats.org/officeDocument/2006/relationships/slide" Target="slides/slide34.xml"/><Relationship Id="rId80" Type="http://customschemas.google.com/relationships/presentationmetadata" Target="metadata"/><Relationship Id="rId1" Type="http://schemas.openxmlformats.org/officeDocument/2006/relationships/theme" Target="theme/theme8.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62.xml"/><Relationship Id="rId72" Type="http://schemas.openxmlformats.org/officeDocument/2006/relationships/slide" Target="slides/slide61.xml"/><Relationship Id="rId31" Type="http://schemas.openxmlformats.org/officeDocument/2006/relationships/slide" Target="slides/slide20.xml"/><Relationship Id="rId75" Type="http://schemas.openxmlformats.org/officeDocument/2006/relationships/slide" Target="slides/slide64.xml"/><Relationship Id="rId30" Type="http://schemas.openxmlformats.org/officeDocument/2006/relationships/slide" Target="slides/slide19.xml"/><Relationship Id="rId74" Type="http://schemas.openxmlformats.org/officeDocument/2006/relationships/slide" Target="slides/slide63.xml"/><Relationship Id="rId33" Type="http://schemas.openxmlformats.org/officeDocument/2006/relationships/slide" Target="slides/slide22.xml"/><Relationship Id="rId77" Type="http://schemas.openxmlformats.org/officeDocument/2006/relationships/slide" Target="slides/slide66.xml"/><Relationship Id="rId32" Type="http://schemas.openxmlformats.org/officeDocument/2006/relationships/slide" Target="slides/slide21.xml"/><Relationship Id="rId76" Type="http://schemas.openxmlformats.org/officeDocument/2006/relationships/slide" Target="slides/slide65.xml"/><Relationship Id="rId35" Type="http://schemas.openxmlformats.org/officeDocument/2006/relationships/slide" Target="slides/slide24.xml"/><Relationship Id="rId79" Type="http://schemas.openxmlformats.org/officeDocument/2006/relationships/font" Target="fonts/NotoSansSymbols-bold.fntdata"/><Relationship Id="rId34" Type="http://schemas.openxmlformats.org/officeDocument/2006/relationships/slide" Target="slides/slide23.xml"/><Relationship Id="rId78" Type="http://schemas.openxmlformats.org/officeDocument/2006/relationships/font" Target="fonts/NotoSansSymbols-regular.fntdata"/><Relationship Id="rId71" Type="http://schemas.openxmlformats.org/officeDocument/2006/relationships/slide" Target="slides/slide60.xml"/><Relationship Id="rId70" Type="http://schemas.openxmlformats.org/officeDocument/2006/relationships/slide" Target="slides/slide59.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62" Type="http://schemas.openxmlformats.org/officeDocument/2006/relationships/slide" Target="slides/slide51.xml"/><Relationship Id="rId61" Type="http://schemas.openxmlformats.org/officeDocument/2006/relationships/slide" Target="slides/slide50.xml"/><Relationship Id="rId20" Type="http://schemas.openxmlformats.org/officeDocument/2006/relationships/slide" Target="slides/slide9.xml"/><Relationship Id="rId64" Type="http://schemas.openxmlformats.org/officeDocument/2006/relationships/slide" Target="slides/slide53.xml"/><Relationship Id="rId63" Type="http://schemas.openxmlformats.org/officeDocument/2006/relationships/slide" Target="slides/slide52.xml"/><Relationship Id="rId22" Type="http://schemas.openxmlformats.org/officeDocument/2006/relationships/slide" Target="slides/slide11.xml"/><Relationship Id="rId66" Type="http://schemas.openxmlformats.org/officeDocument/2006/relationships/slide" Target="slides/slide55.xml"/><Relationship Id="rId21" Type="http://schemas.openxmlformats.org/officeDocument/2006/relationships/slide" Target="slides/slide10.xml"/><Relationship Id="rId65" Type="http://schemas.openxmlformats.org/officeDocument/2006/relationships/slide" Target="slides/slide54.xml"/><Relationship Id="rId24" Type="http://schemas.openxmlformats.org/officeDocument/2006/relationships/slide" Target="slides/slide13.xml"/><Relationship Id="rId68" Type="http://schemas.openxmlformats.org/officeDocument/2006/relationships/slide" Target="slides/slide57.xml"/><Relationship Id="rId23" Type="http://schemas.openxmlformats.org/officeDocument/2006/relationships/slide" Target="slides/slide12.xml"/><Relationship Id="rId67" Type="http://schemas.openxmlformats.org/officeDocument/2006/relationships/slide" Target="slides/slide56.xml"/><Relationship Id="rId60" Type="http://schemas.openxmlformats.org/officeDocument/2006/relationships/slide" Target="slides/slide49.xml"/><Relationship Id="rId26" Type="http://schemas.openxmlformats.org/officeDocument/2006/relationships/slide" Target="slides/slide15.xml"/><Relationship Id="rId25" Type="http://schemas.openxmlformats.org/officeDocument/2006/relationships/slide" Target="slides/slide14.xml"/><Relationship Id="rId69" Type="http://schemas.openxmlformats.org/officeDocument/2006/relationships/slide" Target="slides/slide58.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51" Type="http://schemas.openxmlformats.org/officeDocument/2006/relationships/slide" Target="slides/slide40.xml"/><Relationship Id="rId50" Type="http://schemas.openxmlformats.org/officeDocument/2006/relationships/slide" Target="slides/slide39.xml"/><Relationship Id="rId53" Type="http://schemas.openxmlformats.org/officeDocument/2006/relationships/slide" Target="slides/slide42.xml"/><Relationship Id="rId52" Type="http://schemas.openxmlformats.org/officeDocument/2006/relationships/slide" Target="slides/slide41.xml"/><Relationship Id="rId11" Type="http://schemas.openxmlformats.org/officeDocument/2006/relationships/notesMaster" Target="notesMasters/notesMaster1.xml"/><Relationship Id="rId55" Type="http://schemas.openxmlformats.org/officeDocument/2006/relationships/slide" Target="slides/slide44.xml"/><Relationship Id="rId10" Type="http://schemas.openxmlformats.org/officeDocument/2006/relationships/slideMaster" Target="slideMasters/slideMaster7.xml"/><Relationship Id="rId54" Type="http://schemas.openxmlformats.org/officeDocument/2006/relationships/slide" Target="slides/slide43.xml"/><Relationship Id="rId13" Type="http://schemas.openxmlformats.org/officeDocument/2006/relationships/slide" Target="slides/slide2.xml"/><Relationship Id="rId57" Type="http://schemas.openxmlformats.org/officeDocument/2006/relationships/slide" Target="slides/slide46.xml"/><Relationship Id="rId12" Type="http://schemas.openxmlformats.org/officeDocument/2006/relationships/slide" Target="slides/slide1.xml"/><Relationship Id="rId56" Type="http://schemas.openxmlformats.org/officeDocument/2006/relationships/slide" Target="slides/slide45.xml"/><Relationship Id="rId15" Type="http://schemas.openxmlformats.org/officeDocument/2006/relationships/slide" Target="slides/slide4.xml"/><Relationship Id="rId59" Type="http://schemas.openxmlformats.org/officeDocument/2006/relationships/slide" Target="slides/slide48.xml"/><Relationship Id="rId14" Type="http://schemas.openxmlformats.org/officeDocument/2006/relationships/slide" Target="slides/slide3.xml"/><Relationship Id="rId58" Type="http://schemas.openxmlformats.org/officeDocument/2006/relationships/slide" Target="slides/slide47.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2912" cy="500062"/>
          </a:xfrm>
          <a:prstGeom prst="rect">
            <a:avLst/>
          </a:prstGeom>
          <a:noFill/>
          <a:ln>
            <a:noFill/>
          </a:ln>
        </p:spPr>
        <p:txBody>
          <a:bodyPr anchorCtr="0" anchor="t" bIns="48225" lIns="96475" spcFirstLastPara="1" rIns="96475" wrap="square" tIns="482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97312" y="0"/>
            <a:ext cx="2982912" cy="500062"/>
          </a:xfrm>
          <a:prstGeom prst="rect">
            <a:avLst/>
          </a:prstGeom>
          <a:noFill/>
          <a:ln>
            <a:noFill/>
          </a:ln>
        </p:spPr>
        <p:txBody>
          <a:bodyPr anchorCtr="0" anchor="t" bIns="48225" lIns="96475" spcFirstLastPara="1" rIns="96475" wrap="square" tIns="48225">
            <a:noAutofit/>
          </a:bodyPr>
          <a:lstStyle>
            <a:lvl1pPr lvl="0" marR="0" rtl="0" algn="r">
              <a:lnSpc>
                <a:spcPct val="100000"/>
              </a:lnSpc>
              <a:spcBef>
                <a:spcPts val="0"/>
              </a:spcBef>
              <a:spcAft>
                <a:spcPts val="0"/>
              </a:spcAft>
              <a:buSzPts val="1400"/>
              <a:buNone/>
              <a:defRPr b="0" i="0" sz="1300" u="none" cap="none" strike="noStrike">
                <a:solidFill>
                  <a:srgbClr val="000000"/>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8975" y="4751387"/>
            <a:ext cx="5505450" cy="4500562"/>
          </a:xfrm>
          <a:prstGeom prst="rect">
            <a:avLst/>
          </a:prstGeom>
          <a:noFill/>
          <a:ln>
            <a:noFill/>
          </a:ln>
        </p:spPr>
        <p:txBody>
          <a:bodyPr anchorCtr="0" anchor="t" bIns="48225" lIns="96475" spcFirstLastPara="1" rIns="96475" wrap="square" tIns="482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01187"/>
            <a:ext cx="2982912" cy="500062"/>
          </a:xfrm>
          <a:prstGeom prst="rect">
            <a:avLst/>
          </a:prstGeom>
          <a:noFill/>
          <a:ln>
            <a:noFill/>
          </a:ln>
        </p:spPr>
        <p:txBody>
          <a:bodyPr anchorCtr="0" anchor="b" bIns="48225" lIns="96475" spcFirstLastPara="1" rIns="96475" wrap="square" tIns="482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97312" y="9501187"/>
            <a:ext cx="2982912" cy="500062"/>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300"/>
              <a:buFont typeface="Lucida Sans"/>
              <a:buNone/>
            </a:pPr>
            <a:fld id="{00000000-1234-1234-1234-123412341234}" type="slidenum">
              <a:rPr b="0" i="0" lang="en-US" sz="1300" u="none" cap="none" strike="noStrike">
                <a:solidFill>
                  <a:srgbClr val="000000"/>
                </a:solidFill>
                <a:latin typeface="Lucida Sans"/>
                <a:ea typeface="Lucida Sans"/>
                <a:cs typeface="Lucida Sans"/>
                <a:sym typeface="Lucida San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1:notes"/>
          <p:cNvSpPr txBox="1"/>
          <p:nvPr>
            <p:ph idx="1" type="body"/>
          </p:nvPr>
        </p:nvSpPr>
        <p:spPr>
          <a:xfrm>
            <a:off x="688975" y="4751387"/>
            <a:ext cx="5505450" cy="4500562"/>
          </a:xfrm>
          <a:prstGeom prst="rect">
            <a:avLst/>
          </a:prstGeom>
          <a:noFill/>
          <a:ln>
            <a:noFill/>
          </a:ln>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1: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250" name="Google Shape;250;p11: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256" name="Google Shape;256;p12: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3: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265" name="Google Shape;265;p13: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4: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271" name="Google Shape;271;p14: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5: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278" name="Google Shape;278;p15: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6: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285" name="Google Shape;285;p16: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7: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292" name="Google Shape;292;p17: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8: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300" name="Google Shape;300;p18: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9: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308" name="Google Shape;308;p19: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2:notes"/>
          <p:cNvSpPr txBox="1"/>
          <p:nvPr>
            <p:ph idx="1" type="body"/>
          </p:nvPr>
        </p:nvSpPr>
        <p:spPr>
          <a:xfrm>
            <a:off x="688975" y="4751387"/>
            <a:ext cx="5505450" cy="4500562"/>
          </a:xfrm>
          <a:prstGeom prst="rect">
            <a:avLst/>
          </a:prstGeom>
          <a:noFill/>
          <a:ln>
            <a:noFill/>
          </a:ln>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0: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314" name="Google Shape;314;p20: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1: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320" name="Google Shape;320;p21: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2: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327" name="Google Shape;327;p22: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3: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334" name="Google Shape;334;p23: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4: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341" name="Google Shape;341;p24: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5: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348" name="Google Shape;348;p25: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6: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355" name="Google Shape;355;p26: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7: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361" name="Google Shape;361;p27: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8: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367" name="Google Shape;367;p28: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9: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373" name="Google Shape;373;p29: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3:notes"/>
          <p:cNvSpPr txBox="1"/>
          <p:nvPr>
            <p:ph idx="1" type="body"/>
          </p:nvPr>
        </p:nvSpPr>
        <p:spPr>
          <a:xfrm>
            <a:off x="688975" y="4751387"/>
            <a:ext cx="5505450" cy="4500562"/>
          </a:xfrm>
          <a:prstGeom prst="rect">
            <a:avLst/>
          </a:prstGeom>
          <a:noFill/>
          <a:ln>
            <a:noFill/>
          </a:ln>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0: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379" name="Google Shape;379;p30: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1: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385" name="Google Shape;385;p31: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2: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391" name="Google Shape;391;p32: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3: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397" name="Google Shape;397;p33: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4: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403" name="Google Shape;403;p34: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5: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409" name="Google Shape;409;p35: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6: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416" name="Google Shape;416;p36: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7: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423" name="Google Shape;423;p37: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8: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429" name="Google Shape;429;p38: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9: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437" name="Google Shape;437;p39: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182" name="Google Shape;182;p4: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0: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443" name="Google Shape;443;p40: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1: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449" name="Google Shape;449;p41: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2: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456" name="Google Shape;456;p42: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3: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466" name="Google Shape;466;p43: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4: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472" name="Google Shape;472;p44: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5: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478" name="Google Shape;478;p45: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6: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484" name="Google Shape;484;p46: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7: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490" name="Google Shape;490;p47: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8: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499" name="Google Shape;499;p48: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9: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507" name="Google Shape;507;p49: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210" name="Google Shape;210;p5: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0: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515" name="Google Shape;515;p50: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1: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521" name="Google Shape;521;p51: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2: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527" name="Google Shape;527;p52: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3: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533" name="Google Shape;533;p53: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4: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540" name="Google Shape;540;p54: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5: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548" name="Google Shape;548;p55: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6: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556" name="Google Shape;556;p56: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7: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562" name="Google Shape;562;p57: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58: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568" name="Google Shape;568;p58: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59: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574" name="Google Shape;574;p59: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6:notes"/>
          <p:cNvSpPr txBox="1"/>
          <p:nvPr>
            <p:ph idx="1" type="body"/>
          </p:nvPr>
        </p:nvSpPr>
        <p:spPr>
          <a:xfrm>
            <a:off x="688975" y="4751387"/>
            <a:ext cx="5505450" cy="4500562"/>
          </a:xfrm>
          <a:prstGeom prst="rect">
            <a:avLst/>
          </a:prstGeom>
          <a:noFill/>
          <a:ln>
            <a:noFill/>
          </a:ln>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0: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580" name="Google Shape;580;p60: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1: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586" name="Google Shape;586;p61: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62: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592" name="Google Shape;592;p62: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63: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598" name="Google Shape;598;p63: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64: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604" name="Google Shape;604;p64: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65: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610" name="Google Shape;610;p65: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66: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616" name="Google Shape;616;p66: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7: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226" name="Google Shape;226;p7: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232" name="Google Shape;232;p8: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8975" y="4751387"/>
            <a:ext cx="5505450" cy="4500562"/>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238" name="Google Shape;238;p9:notes"/>
          <p:cNvSpPr/>
          <p:nvPr>
            <p:ph idx="2" type="sldImg"/>
          </p:nvPr>
        </p:nvSpPr>
        <p:spPr>
          <a:xfrm>
            <a:off x="942975" y="750887"/>
            <a:ext cx="4997450"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68"/>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SzPts val="1400"/>
              <a:buNone/>
              <a:defRPr b="1" sz="48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8"/>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5"/>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sp>
        <p:nvSpPr>
          <p:cNvPr id="24" name="Google Shape;24;p68"/>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8"/>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8"/>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1pPr>
            <a:lvl2pPr indent="0" lvl="1"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2pPr>
            <a:lvl3pPr indent="0" lvl="2"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3pPr>
            <a:lvl4pPr indent="0" lvl="3"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4pPr>
            <a:lvl5pPr indent="0" lvl="4"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5pPr>
            <a:lvl6pPr indent="0" lvl="5"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6pPr>
            <a:lvl7pPr indent="0" lvl="6"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7pPr>
            <a:lvl8pPr indent="0" lvl="7"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8pPr>
            <a:lvl9pPr indent="0" lvl="8"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8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82"/>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82"/>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82"/>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1" name="Shape 141"/>
        <p:cNvGrpSpPr/>
        <p:nvPr/>
      </p:nvGrpSpPr>
      <p:grpSpPr>
        <a:xfrm>
          <a:off x="0" y="0"/>
          <a:ext cx="0" cy="0"/>
          <a:chOff x="0" y="0"/>
          <a:chExt cx="0" cy="0"/>
        </a:xfrm>
      </p:grpSpPr>
      <p:sp>
        <p:nvSpPr>
          <p:cNvPr id="142" name="Google Shape;142;p84"/>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5"/>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43" name="Google Shape;143;p84"/>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144" name="Google Shape;144;p84"/>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84"/>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84"/>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84"/>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7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9" name="Google Shape;39;p7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0"/>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0"/>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0"/>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71"/>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1"/>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1"/>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spTree>
      <p:nvGrpSpPr>
        <p:cNvPr id="47" name="Shape 47"/>
        <p:cNvGrpSpPr/>
        <p:nvPr/>
      </p:nvGrpSpPr>
      <p:grpSpPr>
        <a:xfrm>
          <a:off x="0" y="0"/>
          <a:ext cx="0" cy="0"/>
          <a:chOff x="0" y="0"/>
          <a:chExt cx="0" cy="0"/>
        </a:xfrm>
      </p:grpSpPr>
      <p:sp>
        <p:nvSpPr>
          <p:cNvPr id="48" name="Google Shape;48;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2"/>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2"/>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2"/>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2" name="Shape 52"/>
        <p:cNvGrpSpPr/>
        <p:nvPr/>
      </p:nvGrpSpPr>
      <p:grpSpPr>
        <a:xfrm>
          <a:off x="0" y="0"/>
          <a:ext cx="0" cy="0"/>
          <a:chOff x="0" y="0"/>
          <a:chExt cx="0" cy="0"/>
        </a:xfrm>
      </p:grpSpPr>
      <p:sp>
        <p:nvSpPr>
          <p:cNvPr id="53" name="Google Shape;53;p73"/>
          <p:cNvSpPr txBox="1"/>
          <p:nvPr>
            <p:ph type="title"/>
          </p:nvPr>
        </p:nvSpPr>
        <p:spPr>
          <a:xfrm rot="5400000">
            <a:off x="4936367" y="2182286"/>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3"/>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73"/>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3"/>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3"/>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8" name="Shape 58"/>
        <p:cNvGrpSpPr/>
        <p:nvPr/>
      </p:nvGrpSpPr>
      <p:grpSpPr>
        <a:xfrm>
          <a:off x="0" y="0"/>
          <a:ext cx="0" cy="0"/>
          <a:chOff x="0" y="0"/>
          <a:chExt cx="0" cy="0"/>
        </a:xfrm>
      </p:grpSpPr>
      <p:sp>
        <p:nvSpPr>
          <p:cNvPr id="59" name="Google Shape;59;p7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4"/>
          <p:cNvSpPr txBox="1"/>
          <p:nvPr>
            <p:ph idx="1" type="body"/>
          </p:nvPr>
        </p:nvSpPr>
        <p:spPr>
          <a:xfrm rot="5400000">
            <a:off x="2378965" y="-440435"/>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1" name="Google Shape;61;p74"/>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4"/>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4"/>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76"/>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6"/>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5"/>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76"/>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76"/>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6"/>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2" name="Shape 92"/>
        <p:cNvGrpSpPr/>
        <p:nvPr/>
      </p:nvGrpSpPr>
      <p:grpSpPr>
        <a:xfrm>
          <a:off x="0" y="0"/>
          <a:ext cx="0" cy="0"/>
          <a:chOff x="0" y="0"/>
          <a:chExt cx="0" cy="0"/>
        </a:xfrm>
      </p:grpSpPr>
      <p:sp>
        <p:nvSpPr>
          <p:cNvPr id="93" name="Google Shape;93;p78"/>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4" name="Google Shape;94;p78"/>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5" name="Google Shape;95;p7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78"/>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78"/>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78"/>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05" name="Shape 105"/>
        <p:cNvGrpSpPr/>
        <p:nvPr/>
      </p:nvGrpSpPr>
      <p:grpSpPr>
        <a:xfrm>
          <a:off x="0" y="0"/>
          <a:ext cx="0" cy="0"/>
          <a:chOff x="0" y="0"/>
          <a:chExt cx="0" cy="0"/>
        </a:xfrm>
      </p:grpSpPr>
      <p:sp>
        <p:nvSpPr>
          <p:cNvPr id="106" name="Google Shape;106;p80"/>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80"/>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8" name="Google Shape;108;p80"/>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9" name="Google Shape;109;p80"/>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0" name="Google Shape;110;p80"/>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1" name="Google Shape;111;p80"/>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80"/>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80"/>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image" Target="../media/image5.png"/><Relationship Id="rId4" Type="http://schemas.openxmlformats.org/officeDocument/2006/relationships/slideLayout" Target="../slideLayouts/slideLayout7.xml"/><Relationship Id="rId5"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image" Target="../media/image5.png"/><Relationship Id="rId4" Type="http://schemas.openxmlformats.org/officeDocument/2006/relationships/slideLayout" Target="../slideLayouts/slideLayout8.xml"/><Relationship Id="rId5" Type="http://schemas.openxmlformats.org/officeDocument/2006/relationships/theme" Target="../theme/theme7.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slideLayout" Target="../slideLayouts/slideLayout9.xml"/><Relationship Id="rId3"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image" Target="../media/image5.png"/><Relationship Id="rId4" Type="http://schemas.openxmlformats.org/officeDocument/2006/relationships/slideLayout" Target="../slideLayouts/slideLayout10.xml"/><Relationship Id="rId5" Type="http://schemas.openxmlformats.org/officeDocument/2006/relationships/theme" Target="../theme/theme1.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image" Target="../media/image5.png"/><Relationship Id="rId4" Type="http://schemas.openxmlformats.org/officeDocument/2006/relationships/slideLayout" Target="../slideLayouts/slideLayout11.xml"/><Relationship Id="rId5"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7"/>
          <p:cNvSpPr/>
          <p:nvPr/>
        </p:nvSpPr>
        <p:spPr>
          <a:xfrm>
            <a:off x="0" y="4664075"/>
            <a:ext cx="9150350" cy="0"/>
          </a:xfrm>
          <a:prstGeom prst="rtTriangle">
            <a:avLst/>
          </a:prstGeom>
          <a:gradFill>
            <a:gsLst>
              <a:gs pos="0">
                <a:srgbClr val="007897"/>
              </a:gs>
              <a:gs pos="55000">
                <a:srgbClr val="4ABBE0"/>
              </a:gs>
              <a:gs pos="100000">
                <a:srgbClr val="007897"/>
              </a:gs>
            </a:gsLst>
            <a:lin ang="30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1" name="Google Shape;11;p67"/>
          <p:cNvGrpSpPr/>
          <p:nvPr/>
        </p:nvGrpSpPr>
        <p:grpSpPr>
          <a:xfrm>
            <a:off x="-12192" y="4953000"/>
            <a:ext cx="9162288" cy="1911350"/>
            <a:chOff x="-12783" y="4832896"/>
            <a:chExt cx="9162879" cy="2032192"/>
          </a:xfrm>
        </p:grpSpPr>
        <p:sp>
          <p:nvSpPr>
            <p:cNvPr id="12" name="Google Shape;12;p67"/>
            <p:cNvSpPr/>
            <p:nvPr/>
          </p:nvSpPr>
          <p:spPr>
            <a:xfrm>
              <a:off x="1687032" y="4832896"/>
              <a:ext cx="7456968" cy="518176"/>
            </a:xfrm>
            <a:custGeom>
              <a:rect b="b" l="l" r="r" t="t"/>
              <a:pathLst>
                <a:path extrusionOk="0" h="367" w="4697">
                  <a:moveTo>
                    <a:pt x="4697" y="0"/>
                  </a:moveTo>
                  <a:lnTo>
                    <a:pt x="4697" y="367"/>
                  </a:lnTo>
                  <a:lnTo>
                    <a:pt x="0" y="218"/>
                  </a:lnTo>
                  <a:lnTo>
                    <a:pt x="4697" y="0"/>
                  </a:lnTo>
                  <a:close/>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67"/>
            <p:cNvSpPr/>
            <p:nvPr/>
          </p:nvSpPr>
          <p:spPr>
            <a:xfrm>
              <a:off x="35926" y="5135025"/>
              <a:ext cx="9108074" cy="838869"/>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67"/>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5" name="Google Shape;15;p67"/>
            <p:cNvPicPr preferRelativeResize="0"/>
            <p:nvPr/>
          </p:nvPicPr>
          <p:blipFill rotWithShape="1">
            <a:blip r:embed="rId2">
              <a:alphaModFix/>
            </a:blip>
            <a:srcRect b="0" l="0" r="0" t="0"/>
            <a:stretch/>
          </p:blipFill>
          <p:spPr>
            <a:xfrm>
              <a:off x="-12783" y="4875025"/>
              <a:ext cx="9162879" cy="855546"/>
            </a:xfrm>
            <a:prstGeom prst="rect">
              <a:avLst/>
            </a:prstGeom>
            <a:noFill/>
            <a:ln>
              <a:noFill/>
            </a:ln>
          </p:spPr>
        </p:pic>
      </p:grpSp>
      <p:sp>
        <p:nvSpPr>
          <p:cNvPr id="16" name="Google Shape;16;p6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7" name="Google Shape;17;p6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8" name="Google Shape;18;p67"/>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67"/>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67"/>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1pPr>
            <a:lvl2pPr indent="0" lvl="1"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2pPr>
            <a:lvl3pPr indent="0" lvl="2"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3pPr>
            <a:lvl4pPr indent="0" lvl="3"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4pPr>
            <a:lvl5pPr indent="0" lvl="4"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5pPr>
            <a:lvl6pPr indent="0" lvl="5"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6pPr>
            <a:lvl7pPr indent="0" lvl="6"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7pPr>
            <a:lvl8pPr indent="0" lvl="7"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8pPr>
            <a:lvl9pPr indent="0" lvl="8"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69"/>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69"/>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69"/>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31" name="Google Shape;31;p69"/>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32" name="Google Shape;32;p6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33" name="Google Shape;33;p69"/>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34" name="Google Shape;34;p69"/>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69"/>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69"/>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4" name="Shape 64"/>
        <p:cNvGrpSpPr/>
        <p:nvPr/>
      </p:nvGrpSpPr>
      <p:grpSpPr>
        <a:xfrm>
          <a:off x="0" y="0"/>
          <a:ext cx="0" cy="0"/>
          <a:chOff x="0" y="0"/>
          <a:chExt cx="0" cy="0"/>
        </a:xfrm>
      </p:grpSpPr>
      <p:sp>
        <p:nvSpPr>
          <p:cNvPr id="65" name="Google Shape;65;p75"/>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6" name="Google Shape;66;p75"/>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 name="Google Shape;67;p75"/>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68" name="Google Shape;68;p75"/>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69" name="Google Shape;69;p75"/>
          <p:cNvSpPr/>
          <p:nvPr/>
        </p:nvSpPr>
        <p:spPr>
          <a:xfrm>
            <a:off x="3636962" y="3005137"/>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0" name="Google Shape;70;p75"/>
          <p:cNvSpPr/>
          <p:nvPr/>
        </p:nvSpPr>
        <p:spPr>
          <a:xfrm>
            <a:off x="3449637" y="3005137"/>
            <a:ext cx="184150"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1" name="Google Shape;71;p7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72" name="Google Shape;72;p7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73" name="Google Shape;73;p75"/>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4" name="Google Shape;74;p75"/>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5" name="Google Shape;75;p75"/>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2" name="Shape 82"/>
        <p:cNvGrpSpPr/>
        <p:nvPr/>
      </p:nvGrpSpPr>
      <p:grpSpPr>
        <a:xfrm>
          <a:off x="0" y="0"/>
          <a:ext cx="0" cy="0"/>
          <a:chOff x="0" y="0"/>
          <a:chExt cx="0" cy="0"/>
        </a:xfrm>
      </p:grpSpPr>
      <p:sp>
        <p:nvSpPr>
          <p:cNvPr id="83" name="Google Shape;83;p77"/>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4" name="Google Shape;84;p77"/>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5" name="Google Shape;85;p77"/>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86" name="Google Shape;86;p77"/>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87" name="Google Shape;87;p7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88" name="Google Shape;88;p7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89" name="Google Shape;89;p77"/>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0" name="Google Shape;90;p77"/>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1" name="Google Shape;91;p77"/>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9" name="Shape 99"/>
        <p:cNvGrpSpPr/>
        <p:nvPr/>
      </p:nvGrpSpPr>
      <p:grpSpPr>
        <a:xfrm>
          <a:off x="0" y="0"/>
          <a:ext cx="0" cy="0"/>
          <a:chOff x="0" y="0"/>
          <a:chExt cx="0" cy="0"/>
        </a:xfrm>
      </p:grpSpPr>
      <p:sp>
        <p:nvSpPr>
          <p:cNvPr id="100" name="Google Shape;100;p7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01" name="Google Shape;101;p79"/>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02" name="Google Shape;102;p79"/>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3" name="Google Shape;103;p79"/>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Google Shape;104;p79"/>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4" name="Shape 114"/>
        <p:cNvGrpSpPr/>
        <p:nvPr/>
      </p:nvGrpSpPr>
      <p:grpSpPr>
        <a:xfrm>
          <a:off x="0" y="0"/>
          <a:ext cx="0" cy="0"/>
          <a:chOff x="0" y="0"/>
          <a:chExt cx="0" cy="0"/>
        </a:xfrm>
      </p:grpSpPr>
      <p:sp>
        <p:nvSpPr>
          <p:cNvPr id="115" name="Google Shape;115;p81"/>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6" name="Google Shape;116;p81"/>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7" name="Google Shape;117;p81"/>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18" name="Google Shape;118;p81"/>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119" name="Google Shape;119;p8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20" name="Google Shape;120;p8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21" name="Google Shape;121;p81"/>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2" name="Google Shape;122;p81"/>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3" name="Google Shape;123;p81"/>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9" name="Shape 129"/>
        <p:cNvGrpSpPr/>
        <p:nvPr/>
      </p:nvGrpSpPr>
      <p:grpSpPr>
        <a:xfrm>
          <a:off x="0" y="0"/>
          <a:ext cx="0" cy="0"/>
          <a:chOff x="0" y="0"/>
          <a:chExt cx="0" cy="0"/>
        </a:xfrm>
      </p:grpSpPr>
      <p:sp>
        <p:nvSpPr>
          <p:cNvPr id="130" name="Google Shape;130;p83"/>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1" name="Google Shape;131;p83"/>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2" name="Google Shape;132;p83"/>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33" name="Google Shape;133;p83"/>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134" name="Google Shape;134;p83"/>
          <p:cNvSpPr/>
          <p:nvPr/>
        </p:nvSpPr>
        <p:spPr>
          <a:xfrm>
            <a:off x="8664575" y="4987925"/>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5" name="Google Shape;135;p83"/>
          <p:cNvSpPr/>
          <p:nvPr/>
        </p:nvSpPr>
        <p:spPr>
          <a:xfrm>
            <a:off x="8477250" y="4987925"/>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6" name="Google Shape;136;p8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37" name="Google Shape;137;p8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38" name="Google Shape;138;p83"/>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9" name="Google Shape;139;p83"/>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0" name="Google Shape;140;p83"/>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en.wikipedia.org/wiki/Integer" TargetMode="External"/><Relationship Id="rId4" Type="http://schemas.openxmlformats.org/officeDocument/2006/relationships/hyperlink" Target="http://en.wikipedia.org/wiki/Modular_arithmetic"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0.png"/><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
          <p:cNvSpPr txBox="1"/>
          <p:nvPr>
            <p:ph idx="4294967295"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800"/>
              <a:buFont typeface="Lucida Sans"/>
              <a:buNone/>
            </a:pPr>
            <a:r>
              <a:rPr b="1" i="0" lang="en-US" sz="4800" u="none" cap="none" strike="noStrike">
                <a:solidFill>
                  <a:schemeClr val="dk2"/>
                </a:solidFill>
                <a:latin typeface="Lucida Sans"/>
                <a:ea typeface="Lucida Sans"/>
                <a:cs typeface="Lucida Sans"/>
                <a:sym typeface="Lucida Sans"/>
              </a:rPr>
              <a:t>Cryptography</a:t>
            </a:r>
            <a:endParaRPr/>
          </a:p>
        </p:txBody>
      </p:sp>
      <p:sp>
        <p:nvSpPr>
          <p:cNvPr id="153" name="Google Shape;153;p1"/>
          <p:cNvSpPr txBox="1"/>
          <p:nvPr>
            <p:ph idx="1" type="subTitle"/>
          </p:nvPr>
        </p:nvSpPr>
        <p:spPr>
          <a:xfrm>
            <a:off x="685800" y="3611562"/>
            <a:ext cx="7772400" cy="120015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836"/>
              <a:buNone/>
            </a:pPr>
            <a:r>
              <a:rPr b="0" i="0" lang="en-US" sz="2700" u="none">
                <a:solidFill>
                  <a:schemeClr val="dk2"/>
                </a:solidFill>
                <a:latin typeface="Lucida Sans"/>
                <a:ea typeface="Lucida Sans"/>
                <a:cs typeface="Lucida Sans"/>
                <a:sym typeface="Lucida Sans"/>
              </a:rPr>
              <a:t>Tasneem Mirza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0"/>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Asymmetric Key encryption</a:t>
            </a:r>
            <a:endParaRPr/>
          </a:p>
        </p:txBody>
      </p:sp>
      <p:pic>
        <p:nvPicPr>
          <p:cNvPr id="247" name="Google Shape;247;p10"/>
          <p:cNvPicPr preferRelativeResize="0"/>
          <p:nvPr>
            <p:ph idx="1" type="body"/>
          </p:nvPr>
        </p:nvPicPr>
        <p:blipFill rotWithShape="1">
          <a:blip r:embed="rId3">
            <a:alphaModFix/>
          </a:blip>
          <a:srcRect b="0" l="0" r="0" t="0"/>
          <a:stretch/>
        </p:blipFill>
        <p:spPr>
          <a:xfrm>
            <a:off x="457200" y="1447800"/>
            <a:ext cx="8229600" cy="472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Stream ciphers</a:t>
            </a:r>
            <a:endParaRPr/>
          </a:p>
          <a:p>
            <a:pPr indent="-228599" lvl="1" marL="620712" marR="0" rtl="0" algn="l">
              <a:lnSpc>
                <a:spcPct val="100000"/>
              </a:lnSpc>
              <a:spcBef>
                <a:spcPts val="300"/>
              </a:spcBef>
              <a:spcAft>
                <a:spcPts val="0"/>
              </a:spcAft>
              <a:buClr>
                <a:schemeClr val="accent1"/>
              </a:buClr>
              <a:buSzPts val="2300"/>
              <a:buFont typeface="Verdana"/>
              <a:buChar char="◦"/>
            </a:pPr>
            <a:r>
              <a:rPr b="0" i="0" lang="en-US" sz="2300" u="none" cap="none" strike="noStrike">
                <a:solidFill>
                  <a:schemeClr val="dk1"/>
                </a:solidFill>
                <a:latin typeface="Lucida Sans"/>
                <a:ea typeface="Lucida Sans"/>
                <a:cs typeface="Lucida Sans"/>
                <a:sym typeface="Lucida Sans"/>
              </a:rPr>
              <a:t>Encrypts one bit/character at a time</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Block ciphers</a:t>
            </a:r>
            <a:endParaRPr/>
          </a:p>
          <a:p>
            <a:pPr indent="-228599" lvl="1" marL="620712" marR="0" rtl="0" algn="l">
              <a:lnSpc>
                <a:spcPct val="100000"/>
              </a:lnSpc>
              <a:spcBef>
                <a:spcPts val="300"/>
              </a:spcBef>
              <a:spcAft>
                <a:spcPts val="0"/>
              </a:spcAft>
              <a:buClr>
                <a:schemeClr val="accent1"/>
              </a:buClr>
              <a:buSzPts val="2300"/>
              <a:buFont typeface="Verdana"/>
              <a:buChar char="◦"/>
            </a:pPr>
            <a:r>
              <a:rPr b="0" i="0" lang="en-US" sz="2300" u="none" cap="none" strike="noStrike">
                <a:solidFill>
                  <a:schemeClr val="dk1"/>
                </a:solidFill>
                <a:latin typeface="Lucida Sans"/>
                <a:ea typeface="Lucida Sans"/>
                <a:cs typeface="Lucida Sans"/>
                <a:sym typeface="Lucida Sans"/>
              </a:rPr>
              <a:t>Break plaintext message in equal-size blocks</a:t>
            </a:r>
            <a:endParaRPr/>
          </a:p>
          <a:p>
            <a:pPr indent="-228599" lvl="1" marL="620712" marR="0" rtl="0" algn="l">
              <a:lnSpc>
                <a:spcPct val="100000"/>
              </a:lnSpc>
              <a:spcBef>
                <a:spcPts val="300"/>
              </a:spcBef>
              <a:spcAft>
                <a:spcPts val="0"/>
              </a:spcAft>
              <a:buClr>
                <a:schemeClr val="accent1"/>
              </a:buClr>
              <a:buSzPts val="2300"/>
              <a:buFont typeface="Verdana"/>
              <a:buChar char="◦"/>
            </a:pPr>
            <a:r>
              <a:rPr b="0" i="0" lang="en-US" sz="2300" u="none" cap="none" strike="noStrike">
                <a:solidFill>
                  <a:schemeClr val="dk1"/>
                </a:solidFill>
                <a:latin typeface="Lucida Sans"/>
                <a:ea typeface="Lucida Sans"/>
                <a:cs typeface="Lucida Sans"/>
                <a:sym typeface="Lucida Sans"/>
              </a:rPr>
              <a:t>Encrypts each block as a unit</a:t>
            </a:r>
            <a:endParaRPr/>
          </a:p>
        </p:txBody>
      </p:sp>
      <p:sp>
        <p:nvSpPr>
          <p:cNvPr id="253" name="Google Shape;253;p11"/>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dk2"/>
              </a:buClr>
              <a:buSzPct val="100000"/>
              <a:buFont typeface="Lucida Sans"/>
              <a:buNone/>
            </a:pPr>
            <a:r>
              <a:rPr b="1" i="0" lang="en-US" sz="4400" u="none" cap="none" strike="noStrike">
                <a:solidFill>
                  <a:schemeClr val="dk2"/>
                </a:solidFill>
                <a:latin typeface="Lucida Sans"/>
                <a:ea typeface="Lucida Sans"/>
                <a:cs typeface="Lucida Sans"/>
                <a:sym typeface="Lucida Sans"/>
              </a:rPr>
              <a:t>Two types of symmetric ciphers</a:t>
            </a:r>
            <a:endParaRPr b="1" i="0" sz="4100" u="none" cap="none" strike="noStrike">
              <a:solidFill>
                <a:schemeClr val="dk2"/>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500"/>
                                        <p:tgtEl>
                                          <p:spTgt spid="2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animEffect filter="fade" transition="in">
                                      <p:cBhvr>
                                        <p:cTn dur="500"/>
                                        <p:tgtEl>
                                          <p:spTgt spid="2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animEffect filter="fade" transition="in">
                                      <p:cBhvr>
                                        <p:cTn dur="500"/>
                                        <p:tgtEl>
                                          <p:spTgt spid="2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animEffect filter="fade" transition="in">
                                      <p:cBhvr>
                                        <p:cTn dur="500"/>
                                        <p:tgtEl>
                                          <p:spTgt spid="2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4" st="4"/>
                                            </p:txEl>
                                          </p:spTgt>
                                        </p:tgtEl>
                                        <p:attrNameLst>
                                          <p:attrName>style.visibility</p:attrName>
                                        </p:attrNameLst>
                                      </p:cBhvr>
                                      <p:to>
                                        <p:strVal val="visible"/>
                                      </p:to>
                                    </p:set>
                                    <p:animEffect filter="fade" transition="in">
                                      <p:cBhvr>
                                        <p:cTn dur="500"/>
                                        <p:tgtEl>
                                          <p:spTgt spid="25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Stream cipher</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Converts one symbol of plaintext into a symbol of ciphertext.</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i.e Encrypts data symbol by symbol</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169228" lvl="0" marL="365125" marR="0" rtl="0" algn="l">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p:txBody>
      </p:sp>
      <p:sp>
        <p:nvSpPr>
          <p:cNvPr id="259" name="Google Shape;259;p12"/>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Stream and Block Ciphers</a:t>
            </a:r>
            <a:endParaRPr/>
          </a:p>
        </p:txBody>
      </p:sp>
      <p:pic>
        <p:nvPicPr>
          <p:cNvPr id="260" name="Google Shape;260;p12"/>
          <p:cNvPicPr preferRelativeResize="0"/>
          <p:nvPr/>
        </p:nvPicPr>
        <p:blipFill rotWithShape="1">
          <a:blip r:embed="rId3">
            <a:alphaModFix/>
          </a:blip>
          <a:srcRect b="0" l="0" r="0" t="0"/>
          <a:stretch/>
        </p:blipFill>
        <p:spPr>
          <a:xfrm>
            <a:off x="762000" y="2971800"/>
            <a:ext cx="7175500" cy="912812"/>
          </a:xfrm>
          <a:prstGeom prst="rect">
            <a:avLst/>
          </a:prstGeom>
          <a:noFill/>
          <a:ln>
            <a:noFill/>
          </a:ln>
        </p:spPr>
      </p:pic>
      <p:sp>
        <p:nvSpPr>
          <p:cNvPr id="261" name="Google Shape;261;p12"/>
          <p:cNvSpPr txBox="1"/>
          <p:nvPr/>
        </p:nvSpPr>
        <p:spPr>
          <a:xfrm>
            <a:off x="685800" y="2330450"/>
            <a:ext cx="8839200" cy="94615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Call the plaintext stream P, the ciphertext stream C, and the key stream K.</a:t>
            </a:r>
            <a:endParaRPr/>
          </a:p>
        </p:txBody>
      </p:sp>
      <p:pic>
        <p:nvPicPr>
          <p:cNvPr id="262" name="Google Shape;262;p12"/>
          <p:cNvPicPr preferRelativeResize="0"/>
          <p:nvPr/>
        </p:nvPicPr>
        <p:blipFill rotWithShape="1">
          <a:blip r:embed="rId4">
            <a:alphaModFix/>
          </a:blip>
          <a:srcRect b="0" l="0" r="0" t="0"/>
          <a:stretch/>
        </p:blipFill>
        <p:spPr>
          <a:xfrm>
            <a:off x="1371600" y="3962400"/>
            <a:ext cx="5988050" cy="24114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5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5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5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5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500"/>
                                        <p:tgtEl>
                                          <p:spTgt spid="2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500"/>
                                        <p:tgtEl>
                                          <p:spTgt spid="2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Effect filter="fade" transition="in">
                                      <p:cBhvr>
                                        <p:cTn dur="500"/>
                                        <p:tgtEl>
                                          <p:spTgt spid="2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animEffect filter="fade" transition="in">
                                      <p:cBhvr>
                                        <p:cTn dur="500"/>
                                        <p:tgtEl>
                                          <p:spTgt spid="2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8" st="8"/>
                                            </p:txEl>
                                          </p:spTgt>
                                        </p:tgtEl>
                                        <p:attrNameLst>
                                          <p:attrName>style.visibility</p:attrName>
                                        </p:attrNameLst>
                                      </p:cBhvr>
                                      <p:to>
                                        <p:strVal val="visible"/>
                                      </p:to>
                                    </p:set>
                                    <p:animEffect filter="fade" transition="in">
                                      <p:cBhvr>
                                        <p:cTn dur="500"/>
                                        <p:tgtEl>
                                          <p:spTgt spid="2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9" st="9"/>
                                            </p:txEl>
                                          </p:spTgt>
                                        </p:tgtEl>
                                        <p:attrNameLst>
                                          <p:attrName>style.visibility</p:attrName>
                                        </p:attrNameLst>
                                      </p:cBhvr>
                                      <p:to>
                                        <p:strVal val="visible"/>
                                      </p:to>
                                    </p:set>
                                    <p:animEffect filter="fade" transition="in">
                                      <p:cBhvr>
                                        <p:cTn dur="500"/>
                                        <p:tgtEl>
                                          <p:spTgt spid="25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0" st="10"/>
                                            </p:txEl>
                                          </p:spTgt>
                                        </p:tgtEl>
                                        <p:attrNameLst>
                                          <p:attrName>style.visibility</p:attrName>
                                        </p:attrNameLst>
                                      </p:cBhvr>
                                      <p:to>
                                        <p:strVal val="visible"/>
                                      </p:to>
                                    </p:set>
                                    <p:animEffect filter="fade" transition="in">
                                      <p:cBhvr>
                                        <p:cTn dur="500"/>
                                        <p:tgtEl>
                                          <p:spTgt spid="25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1" st="11"/>
                                            </p:txEl>
                                          </p:spTgt>
                                        </p:tgtEl>
                                        <p:attrNameLst>
                                          <p:attrName>style.visibility</p:attrName>
                                        </p:attrNameLst>
                                      </p:cBhvr>
                                      <p:to>
                                        <p:strVal val="visible"/>
                                      </p:to>
                                    </p:set>
                                    <p:animEffect filter="fade" transition="in">
                                      <p:cBhvr>
                                        <p:cTn dur="500"/>
                                        <p:tgtEl>
                                          <p:spTgt spid="25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2" st="12"/>
                                            </p:txEl>
                                          </p:spTgt>
                                        </p:tgtEl>
                                        <p:attrNameLst>
                                          <p:attrName>style.visibility</p:attrName>
                                        </p:attrNameLst>
                                      </p:cBhvr>
                                      <p:to>
                                        <p:strVal val="visible"/>
                                      </p:to>
                                    </p:set>
                                    <p:animEffect filter="fade" transition="in">
                                      <p:cBhvr>
                                        <p:cTn dur="500"/>
                                        <p:tgtEl>
                                          <p:spTgt spid="25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3" st="13"/>
                                            </p:txEl>
                                          </p:spTgt>
                                        </p:tgtEl>
                                        <p:attrNameLst>
                                          <p:attrName>style.visibility</p:attrName>
                                        </p:attrNameLst>
                                      </p:cBhvr>
                                      <p:to>
                                        <p:strVal val="visible"/>
                                      </p:to>
                                    </p:set>
                                    <p:animEffect filter="fade" transition="in">
                                      <p:cBhvr>
                                        <p:cTn dur="500"/>
                                        <p:tgtEl>
                                          <p:spTgt spid="25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4" st="14"/>
                                            </p:txEl>
                                          </p:spTgt>
                                        </p:tgtEl>
                                        <p:attrNameLst>
                                          <p:attrName>style.visibility</p:attrName>
                                        </p:attrNameLst>
                                      </p:cBhvr>
                                      <p:to>
                                        <p:strVal val="visible"/>
                                      </p:to>
                                    </p:set>
                                    <p:animEffect filter="fade" transition="in">
                                      <p:cBhvr>
                                        <p:cTn dur="500"/>
                                        <p:tgtEl>
                                          <p:spTgt spid="25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5" st="15"/>
                                            </p:txEl>
                                          </p:spTgt>
                                        </p:tgtEl>
                                        <p:attrNameLst>
                                          <p:attrName>style.visibility</p:attrName>
                                        </p:attrNameLst>
                                      </p:cBhvr>
                                      <p:to>
                                        <p:strVal val="visible"/>
                                      </p:to>
                                    </p:set>
                                    <p:animEffect filter="fade" transition="in">
                                      <p:cBhvr>
                                        <p:cTn dur="500"/>
                                        <p:tgtEl>
                                          <p:spTgt spid="25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6" st="16"/>
                                            </p:txEl>
                                          </p:spTgt>
                                        </p:tgtEl>
                                        <p:attrNameLst>
                                          <p:attrName>style.visibility</p:attrName>
                                        </p:attrNameLst>
                                      </p:cBhvr>
                                      <p:to>
                                        <p:strVal val="visible"/>
                                      </p:to>
                                    </p:set>
                                    <p:animEffect filter="fade" transition="in">
                                      <p:cBhvr>
                                        <p:cTn dur="500"/>
                                        <p:tgtEl>
                                          <p:spTgt spid="25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7" st="17"/>
                                            </p:txEl>
                                          </p:spTgt>
                                        </p:tgtEl>
                                        <p:attrNameLst>
                                          <p:attrName>style.visibility</p:attrName>
                                        </p:attrNameLst>
                                      </p:cBhvr>
                                      <p:to>
                                        <p:strVal val="visible"/>
                                      </p:to>
                                    </p:set>
                                    <p:animEffect filter="fade" transition="in">
                                      <p:cBhvr>
                                        <p:cTn dur="500"/>
                                        <p:tgtEl>
                                          <p:spTgt spid="258">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8" st="18"/>
                                            </p:txEl>
                                          </p:spTgt>
                                        </p:tgtEl>
                                        <p:attrNameLst>
                                          <p:attrName>style.visibility</p:attrName>
                                        </p:attrNameLst>
                                      </p:cBhvr>
                                      <p:to>
                                        <p:strVal val="visible"/>
                                      </p:to>
                                    </p:set>
                                    <p:animEffect filter="fade" transition="in">
                                      <p:cBhvr>
                                        <p:cTn dur="500"/>
                                        <p:tgtEl>
                                          <p:spTgt spid="258">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9" st="19"/>
                                            </p:txEl>
                                          </p:spTgt>
                                        </p:tgtEl>
                                        <p:attrNameLst>
                                          <p:attrName>style.visibility</p:attrName>
                                        </p:attrNameLst>
                                      </p:cBhvr>
                                      <p:to>
                                        <p:strVal val="visible"/>
                                      </p:to>
                                    </p:set>
                                    <p:animEffect filter="fade" transition="in">
                                      <p:cBhvr>
                                        <p:cTn dur="500"/>
                                        <p:tgtEl>
                                          <p:spTgt spid="258">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0" st="20"/>
                                            </p:txEl>
                                          </p:spTgt>
                                        </p:tgtEl>
                                        <p:attrNameLst>
                                          <p:attrName>style.visibility</p:attrName>
                                        </p:attrNameLst>
                                      </p:cBhvr>
                                      <p:to>
                                        <p:strVal val="visible"/>
                                      </p:to>
                                    </p:set>
                                    <p:animEffect filter="fade" transition="in">
                                      <p:cBhvr>
                                        <p:cTn dur="500"/>
                                        <p:tgtEl>
                                          <p:spTgt spid="258">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500"/>
                                        <p:tgtEl>
                                          <p:spTgt spid="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Keystream may be a stream of predetermined values </a:t>
            </a:r>
            <a:r>
              <a:rPr b="0" i="0" lang="en-US" sz="2000" u="none">
                <a:solidFill>
                  <a:srgbClr val="FF0000"/>
                </a:solidFill>
                <a:latin typeface="Lucida Sans"/>
                <a:ea typeface="Lucida Sans"/>
                <a:cs typeface="Lucida Sans"/>
                <a:sym typeface="Lucida Sans"/>
              </a:rPr>
              <a:t>or</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May be created by an algorithm </a:t>
            </a:r>
            <a:r>
              <a:rPr b="0" i="0" lang="en-US" sz="2000" u="none">
                <a:solidFill>
                  <a:srgbClr val="FF0000"/>
                </a:solidFill>
                <a:latin typeface="Lucida Sans"/>
                <a:ea typeface="Lucida Sans"/>
                <a:cs typeface="Lucida Sans"/>
                <a:sym typeface="Lucida Sans"/>
              </a:rPr>
              <a:t>or</a:t>
            </a:r>
            <a:r>
              <a:rPr b="0" i="0" lang="en-US" sz="2000" u="none">
                <a:solidFill>
                  <a:schemeClr val="dk1"/>
                </a:solidFill>
                <a:latin typeface="Lucida Sans"/>
                <a:ea typeface="Lucida Sans"/>
                <a:cs typeface="Lucida Sans"/>
                <a:sym typeface="Lucida Sans"/>
              </a:rPr>
              <a:t> can be a single value.</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Note : Monoalphabetic cipher</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k={k,k,k…….}</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169228" lvl="0" marL="365125" marR="0" rtl="0" algn="l">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p:txBody>
      </p:sp>
      <p:sp>
        <p:nvSpPr>
          <p:cNvPr id="268" name="Google Shape;268;p13"/>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Stream and Block Ciphers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500"/>
                                        <p:tgtEl>
                                          <p:spTgt spid="2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animEffect filter="fade" transition="in">
                                      <p:cBhvr>
                                        <p:cTn dur="500"/>
                                        <p:tgtEl>
                                          <p:spTgt spid="2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animEffect filter="fade" transition="in">
                                      <p:cBhvr>
                                        <p:cTn dur="500"/>
                                        <p:tgtEl>
                                          <p:spTgt spid="2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animEffect filter="fade" transition="in">
                                      <p:cBhvr>
                                        <p:cTn dur="500"/>
                                        <p:tgtEl>
                                          <p:spTgt spid="2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4" st="4"/>
                                            </p:txEl>
                                          </p:spTgt>
                                        </p:tgtEl>
                                        <p:attrNameLst>
                                          <p:attrName>style.visibility</p:attrName>
                                        </p:attrNameLst>
                                      </p:cBhvr>
                                      <p:to>
                                        <p:strVal val="visible"/>
                                      </p:to>
                                    </p:set>
                                    <p:animEffect filter="fade" transition="in">
                                      <p:cBhvr>
                                        <p:cTn dur="500"/>
                                        <p:tgtEl>
                                          <p:spTgt spid="2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5" st="5"/>
                                            </p:txEl>
                                          </p:spTgt>
                                        </p:tgtEl>
                                        <p:attrNameLst>
                                          <p:attrName>style.visibility</p:attrName>
                                        </p:attrNameLst>
                                      </p:cBhvr>
                                      <p:to>
                                        <p:strVal val="visible"/>
                                      </p:to>
                                    </p:set>
                                    <p:animEffect filter="fade" transition="in">
                                      <p:cBhvr>
                                        <p:cTn dur="500"/>
                                        <p:tgtEl>
                                          <p:spTgt spid="26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Block Cipher:</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Encrypts a group of plaintext symbols to produce a group of </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ciphertext symbols of the same size.</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A single key is used to encrypt the block even if the key is made </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up of multiple values.</a:t>
            </a:r>
            <a:endParaRPr/>
          </a:p>
          <a:p>
            <a:pPr indent="-169228" lvl="0" marL="365125" marR="0" rtl="0" algn="l">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p:txBody>
      </p:sp>
      <p:sp>
        <p:nvSpPr>
          <p:cNvPr id="274" name="Google Shape;274;p14"/>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Stream and Block Ciphers</a:t>
            </a:r>
            <a:endParaRPr/>
          </a:p>
        </p:txBody>
      </p:sp>
      <p:pic>
        <p:nvPicPr>
          <p:cNvPr id="275" name="Google Shape;275;p14"/>
          <p:cNvPicPr preferRelativeResize="0"/>
          <p:nvPr/>
        </p:nvPicPr>
        <p:blipFill rotWithShape="1">
          <a:blip r:embed="rId3">
            <a:alphaModFix/>
          </a:blip>
          <a:srcRect b="0" l="0" r="0" t="0"/>
          <a:stretch/>
        </p:blipFill>
        <p:spPr>
          <a:xfrm>
            <a:off x="471487" y="3429000"/>
            <a:ext cx="8367712" cy="243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Effect filter="fade" transition="in">
                                      <p:cBhvr>
                                        <p:cTn dur="500"/>
                                        <p:tgtEl>
                                          <p:spTgt spid="2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animEffect filter="fade" transition="in">
                                      <p:cBhvr>
                                        <p:cTn dur="500"/>
                                        <p:tgtEl>
                                          <p:spTgt spid="2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2" st="2"/>
                                            </p:txEl>
                                          </p:spTgt>
                                        </p:tgtEl>
                                        <p:attrNameLst>
                                          <p:attrName>style.visibility</p:attrName>
                                        </p:attrNameLst>
                                      </p:cBhvr>
                                      <p:to>
                                        <p:strVal val="visible"/>
                                      </p:to>
                                    </p:set>
                                    <p:animEffect filter="fade" transition="in">
                                      <p:cBhvr>
                                        <p:cTn dur="500"/>
                                        <p:tgtEl>
                                          <p:spTgt spid="2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3" st="3"/>
                                            </p:txEl>
                                          </p:spTgt>
                                        </p:tgtEl>
                                        <p:attrNameLst>
                                          <p:attrName>style.visibility</p:attrName>
                                        </p:attrNameLst>
                                      </p:cBhvr>
                                      <p:to>
                                        <p:strVal val="visible"/>
                                      </p:to>
                                    </p:set>
                                    <p:animEffect filter="fade" transition="in">
                                      <p:cBhvr>
                                        <p:cTn dur="500"/>
                                        <p:tgtEl>
                                          <p:spTgt spid="2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4" st="4"/>
                                            </p:txEl>
                                          </p:spTgt>
                                        </p:tgtEl>
                                        <p:attrNameLst>
                                          <p:attrName>style.visibility</p:attrName>
                                        </p:attrNameLst>
                                      </p:cBhvr>
                                      <p:to>
                                        <p:strVal val="visible"/>
                                      </p:to>
                                    </p:set>
                                    <p:animEffect filter="fade" transition="in">
                                      <p:cBhvr>
                                        <p:cTn dur="500"/>
                                        <p:tgtEl>
                                          <p:spTgt spid="2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5" st="5"/>
                                            </p:txEl>
                                          </p:spTgt>
                                        </p:tgtEl>
                                        <p:attrNameLst>
                                          <p:attrName>style.visibility</p:attrName>
                                        </p:attrNameLst>
                                      </p:cBhvr>
                                      <p:to>
                                        <p:strVal val="visible"/>
                                      </p:to>
                                    </p:set>
                                    <p:animEffect filter="fade" transition="in">
                                      <p:cBhvr>
                                        <p:cTn dur="500"/>
                                        <p:tgtEl>
                                          <p:spTgt spid="2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With the advent of computer –What we need is bit oriented protocols.</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Since information to be encrypted is not just text but can be numbers, graphics, audio and video data.</a:t>
            </a:r>
            <a:endParaRPr/>
          </a:p>
          <a:p>
            <a:pPr indent="-169228" lvl="0" marL="365125" marR="0" rtl="0" algn="l">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p:txBody>
      </p:sp>
      <p:sp>
        <p:nvSpPr>
          <p:cNvPr id="281" name="Google Shape;281;p15"/>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Block Cipher </a:t>
            </a:r>
            <a:endParaRPr/>
          </a:p>
        </p:txBody>
      </p:sp>
      <p:pic>
        <p:nvPicPr>
          <p:cNvPr id="282" name="Google Shape;282;p15"/>
          <p:cNvPicPr preferRelativeResize="0"/>
          <p:nvPr/>
        </p:nvPicPr>
        <p:blipFill rotWithShape="1">
          <a:blip r:embed="rId3">
            <a:alphaModFix/>
          </a:blip>
          <a:srcRect b="0" l="0" r="0" t="0"/>
          <a:stretch/>
        </p:blipFill>
        <p:spPr>
          <a:xfrm>
            <a:off x="1147762" y="2900362"/>
            <a:ext cx="7467600" cy="29670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5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5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500"/>
                                        <p:tgtEl>
                                          <p:spTgt spid="2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6"/>
          <p:cNvSpPr txBox="1"/>
          <p:nvPr>
            <p:ph idx="1" type="body"/>
          </p:nvPr>
        </p:nvSpPr>
        <p:spPr>
          <a:xfrm>
            <a:off x="381000" y="1524000"/>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Components used by a modern block cipher :</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1. D-box /P- box(diffusion box/permutation box)</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Parallels the transposition cipher for characters.</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It transposes bits.</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3 types of D-boxes :</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a)  Straight D-box</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Box with m inputs and n outputs where m=n</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169228" lvl="0" marL="365125" marR="0" rtl="0" algn="l">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p:txBody>
      </p:sp>
      <p:sp>
        <p:nvSpPr>
          <p:cNvPr id="288" name="Google Shape;288;p16"/>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dk2"/>
              </a:buClr>
              <a:buSzPct val="100000"/>
              <a:buFont typeface="Lucida Sans"/>
              <a:buNone/>
            </a:pPr>
            <a:br>
              <a:rPr b="1" i="0" lang="en-US" sz="4400" u="none" cap="none" strike="noStrike">
                <a:solidFill>
                  <a:schemeClr val="dk2"/>
                </a:solidFill>
                <a:latin typeface="Lucida Sans"/>
                <a:ea typeface="Lucida Sans"/>
                <a:cs typeface="Lucida Sans"/>
                <a:sym typeface="Lucida Sans"/>
              </a:rPr>
            </a:br>
            <a:r>
              <a:rPr b="1" i="0" lang="en-US" sz="4400" u="none" cap="none" strike="noStrike">
                <a:solidFill>
                  <a:schemeClr val="dk2"/>
                </a:solidFill>
                <a:latin typeface="Lucida Sans"/>
                <a:ea typeface="Lucida Sans"/>
                <a:cs typeface="Lucida Sans"/>
                <a:sym typeface="Lucida Sans"/>
              </a:rPr>
              <a:t>Components used by a modern block cipher </a:t>
            </a:r>
            <a:br>
              <a:rPr b="1" i="0" lang="en-US" sz="4400" u="none" cap="none" strike="noStrike">
                <a:solidFill>
                  <a:schemeClr val="dk2"/>
                </a:solidFill>
                <a:latin typeface="Lucida Sans"/>
                <a:ea typeface="Lucida Sans"/>
                <a:cs typeface="Lucida Sans"/>
                <a:sym typeface="Lucida Sans"/>
              </a:rPr>
            </a:br>
            <a:endParaRPr b="1" i="0" sz="4100" u="none" cap="none" strike="noStrike">
              <a:solidFill>
                <a:schemeClr val="dk2"/>
              </a:solidFill>
              <a:latin typeface="Lucida Sans"/>
              <a:ea typeface="Lucida Sans"/>
              <a:cs typeface="Lucida Sans"/>
              <a:sym typeface="Lucida Sans"/>
            </a:endParaRPr>
          </a:p>
        </p:txBody>
      </p:sp>
      <p:pic>
        <p:nvPicPr>
          <p:cNvPr id="289" name="Google Shape;289;p16"/>
          <p:cNvPicPr preferRelativeResize="0"/>
          <p:nvPr/>
        </p:nvPicPr>
        <p:blipFill rotWithShape="1">
          <a:blip r:embed="rId3">
            <a:alphaModFix/>
          </a:blip>
          <a:srcRect b="0" l="0" r="0" t="0"/>
          <a:stretch/>
        </p:blipFill>
        <p:spPr>
          <a:xfrm>
            <a:off x="2057400" y="4191000"/>
            <a:ext cx="4229100" cy="164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500"/>
                                        <p:tgtEl>
                                          <p:spTgt spid="2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animEffect filter="fade" transition="in">
                                      <p:cBhvr>
                                        <p:cTn dur="500"/>
                                        <p:tgtEl>
                                          <p:spTgt spid="2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animEffect filter="fade" transition="in">
                                      <p:cBhvr>
                                        <p:cTn dur="500"/>
                                        <p:tgtEl>
                                          <p:spTgt spid="2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animEffect filter="fade" transition="in">
                                      <p:cBhvr>
                                        <p:cTn dur="500"/>
                                        <p:tgtEl>
                                          <p:spTgt spid="2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4" st="4"/>
                                            </p:txEl>
                                          </p:spTgt>
                                        </p:tgtEl>
                                        <p:attrNameLst>
                                          <p:attrName>style.visibility</p:attrName>
                                        </p:attrNameLst>
                                      </p:cBhvr>
                                      <p:to>
                                        <p:strVal val="visible"/>
                                      </p:to>
                                    </p:set>
                                    <p:animEffect filter="fade" transition="in">
                                      <p:cBhvr>
                                        <p:cTn dur="500"/>
                                        <p:tgtEl>
                                          <p:spTgt spid="2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5" st="5"/>
                                            </p:txEl>
                                          </p:spTgt>
                                        </p:tgtEl>
                                        <p:attrNameLst>
                                          <p:attrName>style.visibility</p:attrName>
                                        </p:attrNameLst>
                                      </p:cBhvr>
                                      <p:to>
                                        <p:strVal val="visible"/>
                                      </p:to>
                                    </p:set>
                                    <p:animEffect filter="fade" transition="in">
                                      <p:cBhvr>
                                        <p:cTn dur="500"/>
                                        <p:tgtEl>
                                          <p:spTgt spid="2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6" st="6"/>
                                            </p:txEl>
                                          </p:spTgt>
                                        </p:tgtEl>
                                        <p:attrNameLst>
                                          <p:attrName>style.visibility</p:attrName>
                                        </p:attrNameLst>
                                      </p:cBhvr>
                                      <p:to>
                                        <p:strVal val="visible"/>
                                      </p:to>
                                    </p:set>
                                    <p:animEffect filter="fade" transition="in">
                                      <p:cBhvr>
                                        <p:cTn dur="500"/>
                                        <p:tgtEl>
                                          <p:spTgt spid="2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7" st="7"/>
                                            </p:txEl>
                                          </p:spTgt>
                                        </p:tgtEl>
                                        <p:attrNameLst>
                                          <p:attrName>style.visibility</p:attrName>
                                        </p:attrNameLst>
                                      </p:cBhvr>
                                      <p:to>
                                        <p:strVal val="visible"/>
                                      </p:to>
                                    </p:set>
                                    <p:animEffect filter="fade" transition="in">
                                      <p:cBhvr>
                                        <p:cTn dur="500"/>
                                        <p:tgtEl>
                                          <p:spTgt spid="28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8" st="8"/>
                                            </p:txEl>
                                          </p:spTgt>
                                        </p:tgtEl>
                                        <p:attrNameLst>
                                          <p:attrName>style.visibility</p:attrName>
                                        </p:attrNameLst>
                                      </p:cBhvr>
                                      <p:to>
                                        <p:strVal val="visible"/>
                                      </p:to>
                                    </p:set>
                                    <p:animEffect filter="fade" transition="in">
                                      <p:cBhvr>
                                        <p:cTn dur="500"/>
                                        <p:tgtEl>
                                          <p:spTgt spid="28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7"/>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dk2"/>
              </a:buClr>
              <a:buSzPct val="100000"/>
              <a:buFont typeface="Lucida Sans"/>
              <a:buNone/>
            </a:pPr>
            <a:r>
              <a:rPr b="1" i="0" lang="en-US" sz="4000" u="none" cap="none" strike="noStrike">
                <a:solidFill>
                  <a:schemeClr val="dk2"/>
                </a:solidFill>
                <a:latin typeface="Lucida Sans"/>
                <a:ea typeface="Lucida Sans"/>
                <a:cs typeface="Lucida Sans"/>
                <a:sym typeface="Lucida Sans"/>
              </a:rPr>
              <a:t>Components used by a modern block cipher</a:t>
            </a:r>
            <a:endParaRPr b="1" i="0" sz="4100" u="none" cap="none" strike="noStrike">
              <a:solidFill>
                <a:schemeClr val="dk2"/>
              </a:solidFill>
              <a:latin typeface="Lucida Sans"/>
              <a:ea typeface="Lucida Sans"/>
              <a:cs typeface="Lucida Sans"/>
              <a:sym typeface="Lucida Sans"/>
            </a:endParaRPr>
          </a:p>
        </p:txBody>
      </p:sp>
      <p:sp>
        <p:nvSpPr>
          <p:cNvPr id="295" name="Google Shape;295;p1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b) Compression D-box</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Box with m inputs and n outputs where m&gt;n.</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Some of the inputs are blocked and do not reach the output.</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Eg : 32 x 24 Compression D- box</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169228" lvl="0" marL="365125" marR="0" rtl="0" algn="l">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p:txBody>
      </p:sp>
      <p:pic>
        <p:nvPicPr>
          <p:cNvPr id="296" name="Google Shape;296;p17"/>
          <p:cNvPicPr preferRelativeResize="0"/>
          <p:nvPr/>
        </p:nvPicPr>
        <p:blipFill rotWithShape="1">
          <a:blip r:embed="rId3">
            <a:alphaModFix/>
          </a:blip>
          <a:srcRect b="0" l="0" r="0" t="0"/>
          <a:stretch/>
        </p:blipFill>
        <p:spPr>
          <a:xfrm>
            <a:off x="2209800" y="2667000"/>
            <a:ext cx="4333875" cy="1685925"/>
          </a:xfrm>
          <a:prstGeom prst="rect">
            <a:avLst/>
          </a:prstGeom>
          <a:noFill/>
          <a:ln>
            <a:noFill/>
          </a:ln>
        </p:spPr>
      </p:pic>
      <p:pic>
        <p:nvPicPr>
          <p:cNvPr id="297" name="Google Shape;297;p17"/>
          <p:cNvPicPr preferRelativeResize="0"/>
          <p:nvPr/>
        </p:nvPicPr>
        <p:blipFill rotWithShape="1">
          <a:blip r:embed="rId4">
            <a:alphaModFix/>
          </a:blip>
          <a:srcRect b="0" l="0" r="0" t="0"/>
          <a:stretch/>
        </p:blipFill>
        <p:spPr>
          <a:xfrm>
            <a:off x="428625" y="4924425"/>
            <a:ext cx="8410575" cy="1323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5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500"/>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500"/>
                                        <p:tgtEl>
                                          <p:spTgt spid="2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Effect filter="fade" transition="in">
                                      <p:cBhvr>
                                        <p:cTn dur="500"/>
                                        <p:tgtEl>
                                          <p:spTgt spid="2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4" st="4"/>
                                            </p:txEl>
                                          </p:spTgt>
                                        </p:tgtEl>
                                        <p:attrNameLst>
                                          <p:attrName>style.visibility</p:attrName>
                                        </p:attrNameLst>
                                      </p:cBhvr>
                                      <p:to>
                                        <p:strVal val="visible"/>
                                      </p:to>
                                    </p:set>
                                    <p:animEffect filter="fade" transition="in">
                                      <p:cBhvr>
                                        <p:cTn dur="500"/>
                                        <p:tgtEl>
                                          <p:spTgt spid="2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5" st="5"/>
                                            </p:txEl>
                                          </p:spTgt>
                                        </p:tgtEl>
                                        <p:attrNameLst>
                                          <p:attrName>style.visibility</p:attrName>
                                        </p:attrNameLst>
                                      </p:cBhvr>
                                      <p:to>
                                        <p:strVal val="visible"/>
                                      </p:to>
                                    </p:set>
                                    <p:animEffect filter="fade" transition="in">
                                      <p:cBhvr>
                                        <p:cTn dur="500"/>
                                        <p:tgtEl>
                                          <p:spTgt spid="2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6" st="6"/>
                                            </p:txEl>
                                          </p:spTgt>
                                        </p:tgtEl>
                                        <p:attrNameLst>
                                          <p:attrName>style.visibility</p:attrName>
                                        </p:attrNameLst>
                                      </p:cBhvr>
                                      <p:to>
                                        <p:strVal val="visible"/>
                                      </p:to>
                                    </p:set>
                                    <p:animEffect filter="fade" transition="in">
                                      <p:cBhvr>
                                        <p:cTn dur="500"/>
                                        <p:tgtEl>
                                          <p:spTgt spid="2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7" st="7"/>
                                            </p:txEl>
                                          </p:spTgt>
                                        </p:tgtEl>
                                        <p:attrNameLst>
                                          <p:attrName>style.visibility</p:attrName>
                                        </p:attrNameLst>
                                      </p:cBhvr>
                                      <p:to>
                                        <p:strVal val="visible"/>
                                      </p:to>
                                    </p:set>
                                    <p:animEffect filter="fade" transition="in">
                                      <p:cBhvr>
                                        <p:cTn dur="500"/>
                                        <p:tgtEl>
                                          <p:spTgt spid="29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8" st="8"/>
                                            </p:txEl>
                                          </p:spTgt>
                                        </p:tgtEl>
                                        <p:attrNameLst>
                                          <p:attrName>style.visibility</p:attrName>
                                        </p:attrNameLst>
                                      </p:cBhvr>
                                      <p:to>
                                        <p:strVal val="visible"/>
                                      </p:to>
                                    </p:set>
                                    <p:animEffect filter="fade" transition="in">
                                      <p:cBhvr>
                                        <p:cTn dur="500"/>
                                        <p:tgtEl>
                                          <p:spTgt spid="29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9" st="9"/>
                                            </p:txEl>
                                          </p:spTgt>
                                        </p:tgtEl>
                                        <p:attrNameLst>
                                          <p:attrName>style.visibility</p:attrName>
                                        </p:attrNameLst>
                                      </p:cBhvr>
                                      <p:to>
                                        <p:strVal val="visible"/>
                                      </p:to>
                                    </p:set>
                                    <p:animEffect filter="fade" transition="in">
                                      <p:cBhvr>
                                        <p:cTn dur="500"/>
                                        <p:tgtEl>
                                          <p:spTgt spid="29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0" st="10"/>
                                            </p:txEl>
                                          </p:spTgt>
                                        </p:tgtEl>
                                        <p:attrNameLst>
                                          <p:attrName>style.visibility</p:attrName>
                                        </p:attrNameLst>
                                      </p:cBhvr>
                                      <p:to>
                                        <p:strVal val="visible"/>
                                      </p:to>
                                    </p:set>
                                    <p:animEffect filter="fade" transition="in">
                                      <p:cBhvr>
                                        <p:cTn dur="500"/>
                                        <p:tgtEl>
                                          <p:spTgt spid="29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1" st="11"/>
                                            </p:txEl>
                                          </p:spTgt>
                                        </p:tgtEl>
                                        <p:attrNameLst>
                                          <p:attrName>style.visibility</p:attrName>
                                        </p:attrNameLst>
                                      </p:cBhvr>
                                      <p:to>
                                        <p:strVal val="visible"/>
                                      </p:to>
                                    </p:set>
                                    <p:animEffect filter="fade" transition="in">
                                      <p:cBhvr>
                                        <p:cTn dur="500"/>
                                        <p:tgtEl>
                                          <p:spTgt spid="29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8"/>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dk2"/>
              </a:buClr>
              <a:buSzPct val="100000"/>
              <a:buFont typeface="Lucida Sans"/>
              <a:buNone/>
            </a:pPr>
            <a:r>
              <a:rPr b="1" i="0" lang="en-US" sz="4000" u="none" cap="none" strike="noStrike">
                <a:solidFill>
                  <a:schemeClr val="dk2"/>
                </a:solidFill>
                <a:latin typeface="Lucida Sans"/>
                <a:ea typeface="Lucida Sans"/>
                <a:cs typeface="Lucida Sans"/>
                <a:sym typeface="Lucida Sans"/>
              </a:rPr>
              <a:t>Components used by a modern block cipher</a:t>
            </a:r>
            <a:endParaRPr b="1" i="0" sz="4100" u="none" cap="none" strike="noStrike">
              <a:solidFill>
                <a:schemeClr val="dk2"/>
              </a:solidFill>
              <a:latin typeface="Lucida Sans"/>
              <a:ea typeface="Lucida Sans"/>
              <a:cs typeface="Lucida Sans"/>
              <a:sym typeface="Lucida Sans"/>
            </a:endParaRPr>
          </a:p>
        </p:txBody>
      </p:sp>
      <p:sp>
        <p:nvSpPr>
          <p:cNvPr id="303" name="Google Shape;303;p1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c) Expansion D-box</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A box with m inputs and n outputs where m&lt;n</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Eg :12 x 16 Expansion D-box</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169228" lvl="0" marL="365125" marR="0" rtl="0" algn="l">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p:txBody>
      </p:sp>
      <p:pic>
        <p:nvPicPr>
          <p:cNvPr id="304" name="Google Shape;304;p18"/>
          <p:cNvPicPr preferRelativeResize="0"/>
          <p:nvPr/>
        </p:nvPicPr>
        <p:blipFill rotWithShape="1">
          <a:blip r:embed="rId3">
            <a:alphaModFix/>
          </a:blip>
          <a:srcRect b="0" l="0" r="0" t="0"/>
          <a:stretch/>
        </p:blipFill>
        <p:spPr>
          <a:xfrm>
            <a:off x="685800" y="2362200"/>
            <a:ext cx="4276725" cy="1657350"/>
          </a:xfrm>
          <a:prstGeom prst="rect">
            <a:avLst/>
          </a:prstGeom>
          <a:noFill/>
          <a:ln>
            <a:noFill/>
          </a:ln>
        </p:spPr>
      </p:pic>
      <p:pic>
        <p:nvPicPr>
          <p:cNvPr id="305" name="Google Shape;305;p18"/>
          <p:cNvPicPr preferRelativeResize="0"/>
          <p:nvPr/>
        </p:nvPicPr>
        <p:blipFill rotWithShape="1">
          <a:blip r:embed="rId4">
            <a:alphaModFix/>
          </a:blip>
          <a:srcRect b="0" l="0" r="0" t="0"/>
          <a:stretch/>
        </p:blipFill>
        <p:spPr>
          <a:xfrm>
            <a:off x="381000" y="4806950"/>
            <a:ext cx="8262937" cy="755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Effect filter="fade" transition="in">
                                      <p:cBhvr>
                                        <p:cTn dur="500"/>
                                        <p:tgtEl>
                                          <p:spTgt spid="3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animEffect filter="fade" transition="in">
                                      <p:cBhvr>
                                        <p:cTn dur="500"/>
                                        <p:tgtEl>
                                          <p:spTgt spid="3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2" st="2"/>
                                            </p:txEl>
                                          </p:spTgt>
                                        </p:tgtEl>
                                        <p:attrNameLst>
                                          <p:attrName>style.visibility</p:attrName>
                                        </p:attrNameLst>
                                      </p:cBhvr>
                                      <p:to>
                                        <p:strVal val="visible"/>
                                      </p:to>
                                    </p:set>
                                    <p:animEffect filter="fade" transition="in">
                                      <p:cBhvr>
                                        <p:cTn dur="500"/>
                                        <p:tgtEl>
                                          <p:spTgt spid="3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3" st="3"/>
                                            </p:txEl>
                                          </p:spTgt>
                                        </p:tgtEl>
                                        <p:attrNameLst>
                                          <p:attrName>style.visibility</p:attrName>
                                        </p:attrNameLst>
                                      </p:cBhvr>
                                      <p:to>
                                        <p:strVal val="visible"/>
                                      </p:to>
                                    </p:set>
                                    <p:animEffect filter="fade" transition="in">
                                      <p:cBhvr>
                                        <p:cTn dur="500"/>
                                        <p:tgtEl>
                                          <p:spTgt spid="3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4" st="4"/>
                                            </p:txEl>
                                          </p:spTgt>
                                        </p:tgtEl>
                                        <p:attrNameLst>
                                          <p:attrName>style.visibility</p:attrName>
                                        </p:attrNameLst>
                                      </p:cBhvr>
                                      <p:to>
                                        <p:strVal val="visible"/>
                                      </p:to>
                                    </p:set>
                                    <p:animEffect filter="fade" transition="in">
                                      <p:cBhvr>
                                        <p:cTn dur="500"/>
                                        <p:tgtEl>
                                          <p:spTgt spid="3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5" st="5"/>
                                            </p:txEl>
                                          </p:spTgt>
                                        </p:tgtEl>
                                        <p:attrNameLst>
                                          <p:attrName>style.visibility</p:attrName>
                                        </p:attrNameLst>
                                      </p:cBhvr>
                                      <p:to>
                                        <p:strVal val="visible"/>
                                      </p:to>
                                    </p:set>
                                    <p:animEffect filter="fade" transition="in">
                                      <p:cBhvr>
                                        <p:cTn dur="500"/>
                                        <p:tgtEl>
                                          <p:spTgt spid="3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6" st="6"/>
                                            </p:txEl>
                                          </p:spTgt>
                                        </p:tgtEl>
                                        <p:attrNameLst>
                                          <p:attrName>style.visibility</p:attrName>
                                        </p:attrNameLst>
                                      </p:cBhvr>
                                      <p:to>
                                        <p:strVal val="visible"/>
                                      </p:to>
                                    </p:set>
                                    <p:animEffect filter="fade" transition="in">
                                      <p:cBhvr>
                                        <p:cTn dur="500"/>
                                        <p:tgtEl>
                                          <p:spTgt spid="3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7" st="7"/>
                                            </p:txEl>
                                          </p:spTgt>
                                        </p:tgtEl>
                                        <p:attrNameLst>
                                          <p:attrName>style.visibility</p:attrName>
                                        </p:attrNameLst>
                                      </p:cBhvr>
                                      <p:to>
                                        <p:strVal val="visible"/>
                                      </p:to>
                                    </p:set>
                                    <p:animEffect filter="fade" transition="in">
                                      <p:cBhvr>
                                        <p:cTn dur="500"/>
                                        <p:tgtEl>
                                          <p:spTgt spid="30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8" st="8"/>
                                            </p:txEl>
                                          </p:spTgt>
                                        </p:tgtEl>
                                        <p:attrNameLst>
                                          <p:attrName>style.visibility</p:attrName>
                                        </p:attrNameLst>
                                      </p:cBhvr>
                                      <p:to>
                                        <p:strVal val="visible"/>
                                      </p:to>
                                    </p:set>
                                    <p:animEffect filter="fade" transition="in">
                                      <p:cBhvr>
                                        <p:cTn dur="500"/>
                                        <p:tgtEl>
                                          <p:spTgt spid="30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9" st="9"/>
                                            </p:txEl>
                                          </p:spTgt>
                                        </p:tgtEl>
                                        <p:attrNameLst>
                                          <p:attrName>style.visibility</p:attrName>
                                        </p:attrNameLst>
                                      </p:cBhvr>
                                      <p:to>
                                        <p:strVal val="visible"/>
                                      </p:to>
                                    </p:set>
                                    <p:animEffect filter="fade" transition="in">
                                      <p:cBhvr>
                                        <p:cTn dur="500"/>
                                        <p:tgtEl>
                                          <p:spTgt spid="30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0" st="10"/>
                                            </p:txEl>
                                          </p:spTgt>
                                        </p:tgtEl>
                                        <p:attrNameLst>
                                          <p:attrName>style.visibility</p:attrName>
                                        </p:attrNameLst>
                                      </p:cBhvr>
                                      <p:to>
                                        <p:strVal val="visible"/>
                                      </p:to>
                                    </p:set>
                                    <p:animEffect filter="fade" transition="in">
                                      <p:cBhvr>
                                        <p:cTn dur="500"/>
                                        <p:tgtEl>
                                          <p:spTgt spid="30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1" st="11"/>
                                            </p:txEl>
                                          </p:spTgt>
                                        </p:tgtEl>
                                        <p:attrNameLst>
                                          <p:attrName>style.visibility</p:attrName>
                                        </p:attrNameLst>
                                      </p:cBhvr>
                                      <p:to>
                                        <p:strVal val="visible"/>
                                      </p:to>
                                    </p:set>
                                    <p:animEffect filter="fade" transition="in">
                                      <p:cBhvr>
                                        <p:cTn dur="500"/>
                                        <p:tgtEl>
                                          <p:spTgt spid="30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2" st="12"/>
                                            </p:txEl>
                                          </p:spTgt>
                                        </p:tgtEl>
                                        <p:attrNameLst>
                                          <p:attrName>style.visibility</p:attrName>
                                        </p:attrNameLst>
                                      </p:cBhvr>
                                      <p:to>
                                        <p:strVal val="visible"/>
                                      </p:to>
                                    </p:set>
                                    <p:animEffect filter="fade" transition="in">
                                      <p:cBhvr>
                                        <p:cTn dur="500"/>
                                        <p:tgtEl>
                                          <p:spTgt spid="30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3" st="13"/>
                                            </p:txEl>
                                          </p:spTgt>
                                        </p:tgtEl>
                                        <p:attrNameLst>
                                          <p:attrName>style.visibility</p:attrName>
                                        </p:attrNameLst>
                                      </p:cBhvr>
                                      <p:to>
                                        <p:strVal val="visible"/>
                                      </p:to>
                                    </p:set>
                                    <p:animEffect filter="fade" transition="in">
                                      <p:cBhvr>
                                        <p:cTn dur="500"/>
                                        <p:tgtEl>
                                          <p:spTgt spid="30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4" st="14"/>
                                            </p:txEl>
                                          </p:spTgt>
                                        </p:tgtEl>
                                        <p:attrNameLst>
                                          <p:attrName>style.visibility</p:attrName>
                                        </p:attrNameLst>
                                      </p:cBhvr>
                                      <p:to>
                                        <p:strVal val="visible"/>
                                      </p:to>
                                    </p:set>
                                    <p:animEffect filter="fade" transition="in">
                                      <p:cBhvr>
                                        <p:cTn dur="500"/>
                                        <p:tgtEl>
                                          <p:spTgt spid="30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5" st="15"/>
                                            </p:txEl>
                                          </p:spTgt>
                                        </p:tgtEl>
                                        <p:attrNameLst>
                                          <p:attrName>style.visibility</p:attrName>
                                        </p:attrNameLst>
                                      </p:cBhvr>
                                      <p:to>
                                        <p:strVal val="visible"/>
                                      </p:to>
                                    </p:set>
                                    <p:animEffect filter="fade" transition="in">
                                      <p:cBhvr>
                                        <p:cTn dur="500"/>
                                        <p:tgtEl>
                                          <p:spTgt spid="303">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6" st="16"/>
                                            </p:txEl>
                                          </p:spTgt>
                                        </p:tgtEl>
                                        <p:attrNameLst>
                                          <p:attrName>style.visibility</p:attrName>
                                        </p:attrNameLst>
                                      </p:cBhvr>
                                      <p:to>
                                        <p:strVal val="visible"/>
                                      </p:to>
                                    </p:set>
                                    <p:animEffect filter="fade" transition="in">
                                      <p:cBhvr>
                                        <p:cTn dur="500"/>
                                        <p:tgtEl>
                                          <p:spTgt spid="303">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7" st="17"/>
                                            </p:txEl>
                                          </p:spTgt>
                                        </p:tgtEl>
                                        <p:attrNameLst>
                                          <p:attrName>style.visibility</p:attrName>
                                        </p:attrNameLst>
                                      </p:cBhvr>
                                      <p:to>
                                        <p:strVal val="visible"/>
                                      </p:to>
                                    </p:set>
                                    <p:animEffect filter="fade" transition="in">
                                      <p:cBhvr>
                                        <p:cTn dur="500"/>
                                        <p:tgtEl>
                                          <p:spTgt spid="303">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8" st="18"/>
                                            </p:txEl>
                                          </p:spTgt>
                                        </p:tgtEl>
                                        <p:attrNameLst>
                                          <p:attrName>style.visibility</p:attrName>
                                        </p:attrNameLst>
                                      </p:cBhvr>
                                      <p:to>
                                        <p:strVal val="visible"/>
                                      </p:to>
                                    </p:set>
                                    <p:animEffect filter="fade" transition="in">
                                      <p:cBhvr>
                                        <p:cTn dur="500"/>
                                        <p:tgtEl>
                                          <p:spTgt spid="303">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9"/>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dk2"/>
              </a:buClr>
              <a:buSzPct val="100000"/>
              <a:buFont typeface="Lucida Sans"/>
              <a:buNone/>
            </a:pPr>
            <a:r>
              <a:rPr b="1" i="0" lang="en-US" sz="4000" u="none" cap="none" strike="noStrike">
                <a:solidFill>
                  <a:schemeClr val="dk2"/>
                </a:solidFill>
                <a:latin typeface="Lucida Sans"/>
                <a:ea typeface="Lucida Sans"/>
                <a:cs typeface="Lucida Sans"/>
                <a:sym typeface="Lucida Sans"/>
              </a:rPr>
              <a:t>Components used by a modern block cipher</a:t>
            </a:r>
            <a:endParaRPr b="1" i="0" sz="4100" u="none" cap="none" strike="noStrike">
              <a:solidFill>
                <a:schemeClr val="dk2"/>
              </a:solidFill>
              <a:latin typeface="Lucida Sans"/>
              <a:ea typeface="Lucida Sans"/>
              <a:cs typeface="Lucida Sans"/>
              <a:sym typeface="Lucida Sans"/>
            </a:endParaRPr>
          </a:p>
        </p:txBody>
      </p:sp>
      <p:pic>
        <p:nvPicPr>
          <p:cNvPr id="311" name="Google Shape;311;p19"/>
          <p:cNvPicPr preferRelativeResize="0"/>
          <p:nvPr>
            <p:ph idx="1" type="body"/>
          </p:nvPr>
        </p:nvPicPr>
        <p:blipFill rotWithShape="1">
          <a:blip r:embed="rId3">
            <a:alphaModFix/>
          </a:blip>
          <a:srcRect b="0" l="0" r="0" t="0"/>
          <a:stretch/>
        </p:blipFill>
        <p:spPr>
          <a:xfrm>
            <a:off x="1471612" y="1481137"/>
            <a:ext cx="6453187" cy="47101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Char char="🞂"/>
            </a:pPr>
            <a:r>
              <a:rPr b="0" i="0" lang="en-US" sz="2000" u="none" cap="none" strike="noStrike">
                <a:solidFill>
                  <a:schemeClr val="dk1"/>
                </a:solidFill>
                <a:latin typeface="Lucida Sans"/>
                <a:ea typeface="Lucida Sans"/>
                <a:cs typeface="Lucida Sans"/>
                <a:sym typeface="Lucida Sans"/>
              </a:rPr>
              <a:t>Cryptography : (Greek word)- Secret writing</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cap="none" strike="noStrike">
                <a:solidFill>
                  <a:schemeClr val="dk1"/>
                </a:solidFill>
                <a:latin typeface="Lucida Sans"/>
                <a:ea typeface="Lucida Sans"/>
                <a:cs typeface="Lucida Sans"/>
                <a:sym typeface="Lucida Sans"/>
              </a:rPr>
              <a:t>The science and art of transforming messages to make them </a:t>
            </a:r>
            <a:r>
              <a:rPr b="0" i="0" lang="en-US" sz="2000" u="none" cap="none" strike="noStrike">
                <a:solidFill>
                  <a:srgbClr val="FF0000"/>
                </a:solidFill>
                <a:latin typeface="Lucida Sans"/>
                <a:ea typeface="Lucida Sans"/>
                <a:cs typeface="Lucida Sans"/>
                <a:sym typeface="Lucida Sans"/>
              </a:rPr>
              <a:t>secure and immune to attacks</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1" i="0" lang="en-US" sz="2000" u="none" cap="none" strike="noStrike">
                <a:solidFill>
                  <a:schemeClr val="dk1"/>
                </a:solidFill>
                <a:latin typeface="Lucida Sans"/>
                <a:ea typeface="Lucida Sans"/>
                <a:cs typeface="Lucida Sans"/>
                <a:sym typeface="Lucida Sans"/>
              </a:rPr>
              <a:t>Components involved in cryptography :</a:t>
            </a:r>
            <a:endParaRPr/>
          </a:p>
          <a:p>
            <a:pPr indent="-255587" lvl="0" marL="365125" marR="0" rtl="0" algn="l">
              <a:lnSpc>
                <a:spcPct val="100000"/>
              </a:lnSpc>
              <a:spcBef>
                <a:spcPts val="400"/>
              </a:spcBef>
              <a:spcAft>
                <a:spcPts val="0"/>
              </a:spcAft>
              <a:buClr>
                <a:schemeClr val="accent1"/>
              </a:buClr>
              <a:buSzPts val="1360"/>
              <a:buFont typeface="Noto Sans Symbols"/>
              <a:buNone/>
            </a:pPr>
            <a:r>
              <a:rPr b="1" i="0" lang="en-US" sz="2000" u="none" cap="none" strike="noStrike">
                <a:solidFill>
                  <a:schemeClr val="dk1"/>
                </a:solidFill>
                <a:latin typeface="Lucida Sans"/>
                <a:ea typeface="Lucida Sans"/>
                <a:cs typeface="Lucida Sans"/>
                <a:sym typeface="Lucida Sans"/>
              </a:rPr>
              <a:t>			     Key                                        Key	</a:t>
            </a:r>
            <a:endParaRPr/>
          </a:p>
          <a:p>
            <a:pPr indent="-169227" lvl="0" marL="365125" marR="0" rtl="0" algn="l">
              <a:lnSpc>
                <a:spcPct val="100000"/>
              </a:lnSpc>
              <a:spcBef>
                <a:spcPts val="400"/>
              </a:spcBef>
              <a:spcAft>
                <a:spcPts val="0"/>
              </a:spcAft>
              <a:buClr>
                <a:schemeClr val="accent1"/>
              </a:buClr>
              <a:buSzPts val="1360"/>
              <a:buFont typeface="Noto Sans Symbols"/>
              <a:buNone/>
            </a:pPr>
            <a:r>
              <a:t/>
            </a:r>
            <a:endParaRPr b="0" i="0" sz="2000" u="none" cap="none" strike="noStrike">
              <a:solidFill>
                <a:schemeClr val="dk1"/>
              </a:solidFill>
              <a:latin typeface="Lucida Sans"/>
              <a:ea typeface="Lucida Sans"/>
              <a:cs typeface="Lucida Sans"/>
              <a:sym typeface="Lucida Sans"/>
            </a:endParaRPr>
          </a:p>
          <a:p>
            <a:pPr indent="-169227" lvl="0" marL="365125" marR="0" rtl="0" algn="l">
              <a:lnSpc>
                <a:spcPct val="100000"/>
              </a:lnSpc>
              <a:spcBef>
                <a:spcPts val="400"/>
              </a:spcBef>
              <a:spcAft>
                <a:spcPts val="0"/>
              </a:spcAft>
              <a:buClr>
                <a:schemeClr val="accent1"/>
              </a:buClr>
              <a:buSzPts val="1360"/>
              <a:buFont typeface="Noto Sans Symbols"/>
              <a:buNone/>
            </a:pPr>
            <a:r>
              <a:t/>
            </a:r>
            <a:endParaRPr b="0" i="0" sz="2000" u="none" cap="none" strike="noStrike">
              <a:solidFill>
                <a:schemeClr val="dk1"/>
              </a:solidFill>
              <a:latin typeface="Lucida Sans"/>
              <a:ea typeface="Lucida Sans"/>
              <a:cs typeface="Lucida Sans"/>
              <a:sym typeface="Lucida Sans"/>
            </a:endParaRPr>
          </a:p>
          <a:p>
            <a:pPr indent="-169227" lvl="0" marL="365125" marR="0" rtl="0" algn="l">
              <a:lnSpc>
                <a:spcPct val="100000"/>
              </a:lnSpc>
              <a:spcBef>
                <a:spcPts val="400"/>
              </a:spcBef>
              <a:spcAft>
                <a:spcPts val="0"/>
              </a:spcAft>
              <a:buClr>
                <a:schemeClr val="accent1"/>
              </a:buClr>
              <a:buSzPts val="1360"/>
              <a:buFont typeface="Noto Sans Symbols"/>
              <a:buNone/>
            </a:pPr>
            <a:r>
              <a:t/>
            </a:r>
            <a:endParaRPr b="0" i="0" sz="2000" u="none" cap="none" strike="noStrik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cap="none" strike="noStrike">
                <a:solidFill>
                  <a:schemeClr val="dk1"/>
                </a:solidFill>
                <a:latin typeface="Lucida Sans"/>
                <a:ea typeface="Lucida Sans"/>
                <a:cs typeface="Lucida Sans"/>
                <a:sym typeface="Lucida Sans"/>
              </a:rPr>
              <a:t>Plaintext :Original message before being transformed.</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cap="none" strike="noStrike">
                <a:solidFill>
                  <a:schemeClr val="dk1"/>
                </a:solidFill>
                <a:latin typeface="Lucida Sans"/>
                <a:ea typeface="Lucida Sans"/>
                <a:cs typeface="Lucida Sans"/>
                <a:sym typeface="Lucida Sans"/>
              </a:rPr>
              <a:t>Ciphertext : Message after transformation.</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cap="none" strike="noStrike">
                <a:solidFill>
                  <a:schemeClr val="dk1"/>
                </a:solidFill>
                <a:latin typeface="Lucida Sans"/>
                <a:ea typeface="Lucida Sans"/>
                <a:cs typeface="Lucida Sans"/>
                <a:sym typeface="Lucida Sans"/>
              </a:rPr>
              <a:t>Encryption : Process of transforming the plaintext into 			 ciphertext.</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cap="none" strike="noStrike">
                <a:solidFill>
                  <a:schemeClr val="dk1"/>
                </a:solidFill>
                <a:latin typeface="Lucida Sans"/>
                <a:ea typeface="Lucida Sans"/>
                <a:cs typeface="Lucida Sans"/>
                <a:sym typeface="Lucida Sans"/>
              </a:rPr>
              <a:t>Decryption : Process of transforming the ciphertext back into     </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cap="none" strike="noStrike">
                <a:solidFill>
                  <a:schemeClr val="dk1"/>
                </a:solidFill>
                <a:latin typeface="Lucida Sans"/>
                <a:ea typeface="Lucida Sans"/>
                <a:cs typeface="Lucida Sans"/>
                <a:sym typeface="Lucida Sans"/>
              </a:rPr>
              <a:t>                       plain text.</a:t>
            </a:r>
            <a:endParaRPr/>
          </a:p>
        </p:txBody>
      </p:sp>
      <p:sp>
        <p:nvSpPr>
          <p:cNvPr id="159" name="Google Shape;159;p2"/>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0" i="0" lang="en-US" sz="4100" u="none" cap="none" strike="noStrike">
                <a:solidFill>
                  <a:schemeClr val="dk2"/>
                </a:solidFill>
                <a:latin typeface="Lucida Sans"/>
                <a:ea typeface="Lucida Sans"/>
                <a:cs typeface="Lucida Sans"/>
                <a:sym typeface="Lucida Sans"/>
              </a:rPr>
              <a:t>Cryptography</a:t>
            </a:r>
            <a:endParaRPr/>
          </a:p>
        </p:txBody>
      </p:sp>
      <p:grpSp>
        <p:nvGrpSpPr>
          <p:cNvPr id="160" name="Google Shape;160;p2"/>
          <p:cNvGrpSpPr/>
          <p:nvPr/>
        </p:nvGrpSpPr>
        <p:grpSpPr>
          <a:xfrm>
            <a:off x="1905000" y="3276600"/>
            <a:ext cx="1600200" cy="990600"/>
            <a:chOff x="1104" y="912"/>
            <a:chExt cx="1008" cy="624"/>
          </a:xfrm>
        </p:grpSpPr>
        <p:sp>
          <p:nvSpPr>
            <p:cNvPr id="161" name="Google Shape;161;p2"/>
            <p:cNvSpPr txBox="1"/>
            <p:nvPr/>
          </p:nvSpPr>
          <p:spPr>
            <a:xfrm>
              <a:off x="1104" y="912"/>
              <a:ext cx="1008" cy="624"/>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 name="Google Shape;162;p2"/>
            <p:cNvSpPr txBox="1"/>
            <p:nvPr/>
          </p:nvSpPr>
          <p:spPr>
            <a:xfrm>
              <a:off x="1142" y="1082"/>
              <a:ext cx="96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Encryption</a:t>
              </a:r>
              <a:endParaRPr/>
            </a:p>
          </p:txBody>
        </p:sp>
      </p:grpSp>
      <p:grpSp>
        <p:nvGrpSpPr>
          <p:cNvPr id="163" name="Google Shape;163;p2"/>
          <p:cNvGrpSpPr/>
          <p:nvPr/>
        </p:nvGrpSpPr>
        <p:grpSpPr>
          <a:xfrm>
            <a:off x="5562600" y="3276600"/>
            <a:ext cx="1614487" cy="990600"/>
            <a:chOff x="1104" y="912"/>
            <a:chExt cx="1017" cy="624"/>
          </a:xfrm>
        </p:grpSpPr>
        <p:sp>
          <p:nvSpPr>
            <p:cNvPr id="164" name="Google Shape;164;p2"/>
            <p:cNvSpPr txBox="1"/>
            <p:nvPr/>
          </p:nvSpPr>
          <p:spPr>
            <a:xfrm>
              <a:off x="1104" y="912"/>
              <a:ext cx="1008" cy="624"/>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 name="Google Shape;165;p2"/>
            <p:cNvSpPr txBox="1"/>
            <p:nvPr/>
          </p:nvSpPr>
          <p:spPr>
            <a:xfrm>
              <a:off x="1142" y="1082"/>
              <a:ext cx="979"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Decryption</a:t>
              </a:r>
              <a:endParaRPr/>
            </a:p>
          </p:txBody>
        </p:sp>
      </p:grpSp>
      <p:cxnSp>
        <p:nvCxnSpPr>
          <p:cNvPr id="166" name="Google Shape;166;p2"/>
          <p:cNvCxnSpPr/>
          <p:nvPr/>
        </p:nvCxnSpPr>
        <p:spPr>
          <a:xfrm>
            <a:off x="685800" y="3810000"/>
            <a:ext cx="1143000" cy="0"/>
          </a:xfrm>
          <a:prstGeom prst="straightConnector1">
            <a:avLst/>
          </a:prstGeom>
          <a:noFill/>
          <a:ln cap="flat" cmpd="sng" w="38100">
            <a:solidFill>
              <a:schemeClr val="dk1"/>
            </a:solidFill>
            <a:prstDash val="solid"/>
            <a:miter lim="800000"/>
            <a:headEnd len="med" w="med" type="none"/>
            <a:tailEnd len="med" w="med" type="triangle"/>
          </a:ln>
        </p:spPr>
      </p:cxnSp>
      <p:sp>
        <p:nvSpPr>
          <p:cNvPr id="167" name="Google Shape;167;p2"/>
          <p:cNvSpPr txBox="1"/>
          <p:nvPr/>
        </p:nvSpPr>
        <p:spPr>
          <a:xfrm>
            <a:off x="517525" y="3241675"/>
            <a:ext cx="12477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plaintext</a:t>
            </a:r>
            <a:endParaRPr/>
          </a:p>
        </p:txBody>
      </p:sp>
      <p:cxnSp>
        <p:nvCxnSpPr>
          <p:cNvPr id="168" name="Google Shape;168;p2"/>
          <p:cNvCxnSpPr/>
          <p:nvPr/>
        </p:nvCxnSpPr>
        <p:spPr>
          <a:xfrm>
            <a:off x="3581400" y="3733800"/>
            <a:ext cx="1905000" cy="0"/>
          </a:xfrm>
          <a:prstGeom prst="straightConnector1">
            <a:avLst/>
          </a:prstGeom>
          <a:noFill/>
          <a:ln cap="flat" cmpd="sng" w="38100">
            <a:solidFill>
              <a:schemeClr val="dk1"/>
            </a:solidFill>
            <a:prstDash val="solid"/>
            <a:miter lim="800000"/>
            <a:headEnd len="med" w="med" type="none"/>
            <a:tailEnd len="med" w="med" type="triangle"/>
          </a:ln>
        </p:spPr>
      </p:cxnSp>
      <p:sp>
        <p:nvSpPr>
          <p:cNvPr id="169" name="Google Shape;169;p2"/>
          <p:cNvSpPr txBox="1"/>
          <p:nvPr/>
        </p:nvSpPr>
        <p:spPr>
          <a:xfrm>
            <a:off x="3717925" y="3241675"/>
            <a:ext cx="1400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ciphertext</a:t>
            </a:r>
            <a:endParaRPr/>
          </a:p>
        </p:txBody>
      </p:sp>
      <p:sp>
        <p:nvSpPr>
          <p:cNvPr id="170" name="Google Shape;170;p2"/>
          <p:cNvSpPr txBox="1"/>
          <p:nvPr/>
        </p:nvSpPr>
        <p:spPr>
          <a:xfrm>
            <a:off x="7375525" y="3241675"/>
            <a:ext cx="12477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plaintext</a:t>
            </a:r>
            <a:endParaRPr/>
          </a:p>
        </p:txBody>
      </p:sp>
      <p:cxnSp>
        <p:nvCxnSpPr>
          <p:cNvPr id="171" name="Google Shape;171;p2"/>
          <p:cNvCxnSpPr/>
          <p:nvPr/>
        </p:nvCxnSpPr>
        <p:spPr>
          <a:xfrm>
            <a:off x="7162800" y="3733800"/>
            <a:ext cx="1143000" cy="0"/>
          </a:xfrm>
          <a:prstGeom prst="straightConnector1">
            <a:avLst/>
          </a:prstGeom>
          <a:noFill/>
          <a:ln cap="flat" cmpd="sng" w="38100">
            <a:solidFill>
              <a:schemeClr val="dk1"/>
            </a:solidFill>
            <a:prstDash val="solid"/>
            <a:miter lim="800000"/>
            <a:headEnd len="med" w="med" type="none"/>
            <a:tailEnd len="med" w="med" type="triangle"/>
          </a:ln>
        </p:spPr>
      </p:cxnSp>
      <p:sp>
        <p:nvSpPr>
          <p:cNvPr id="172" name="Google Shape;172;p2"/>
          <p:cNvSpPr/>
          <p:nvPr/>
        </p:nvSpPr>
        <p:spPr>
          <a:xfrm>
            <a:off x="2667000" y="2895600"/>
            <a:ext cx="46037" cy="304800"/>
          </a:xfrm>
          <a:prstGeom prst="downArrow">
            <a:avLst>
              <a:gd fmla="val 19969" name="adj1"/>
              <a:gd fmla="val 50000" name="adj2"/>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 name="Google Shape;173;p2"/>
          <p:cNvSpPr/>
          <p:nvPr/>
        </p:nvSpPr>
        <p:spPr>
          <a:xfrm>
            <a:off x="6354762" y="2895600"/>
            <a:ext cx="46037" cy="304800"/>
          </a:xfrm>
          <a:prstGeom prst="downArrow">
            <a:avLst>
              <a:gd fmla="val 19969" name="adj1"/>
              <a:gd fmla="val 50000" name="adj2"/>
            </a:avLst>
          </a:prstGeom>
          <a:solidFill>
            <a:schemeClr val="accent1"/>
          </a:solidFill>
          <a:ln cap="flat" cmpd="thickThin" w="55000">
            <a:solidFill>
              <a:srgbClr val="1E76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5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5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5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5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500"/>
                                        <p:tgtEl>
                                          <p:spTgt spid="1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Effect filter="fade" transition="in">
                                      <p:cBhvr>
                                        <p:cTn dur="500"/>
                                        <p:tgtEl>
                                          <p:spTgt spid="1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animEffect filter="fade" transition="in">
                                      <p:cBhvr>
                                        <p:cTn dur="500"/>
                                        <p:tgtEl>
                                          <p:spTgt spid="1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animEffect filter="fade" transition="in">
                                      <p:cBhvr>
                                        <p:cTn dur="500"/>
                                        <p:tgtEl>
                                          <p:spTgt spid="1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animEffect filter="fade" transition="in">
                                      <p:cBhvr>
                                        <p:cTn dur="500"/>
                                        <p:tgtEl>
                                          <p:spTgt spid="1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9" st="9"/>
                                            </p:txEl>
                                          </p:spTgt>
                                        </p:tgtEl>
                                        <p:attrNameLst>
                                          <p:attrName>style.visibility</p:attrName>
                                        </p:attrNameLst>
                                      </p:cBhvr>
                                      <p:to>
                                        <p:strVal val="visible"/>
                                      </p:to>
                                    </p:set>
                                    <p:animEffect filter="fade" transition="in">
                                      <p:cBhvr>
                                        <p:cTn dur="500"/>
                                        <p:tgtEl>
                                          <p:spTgt spid="15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0" st="10"/>
                                            </p:txEl>
                                          </p:spTgt>
                                        </p:tgtEl>
                                        <p:attrNameLst>
                                          <p:attrName>style.visibility</p:attrName>
                                        </p:attrNameLst>
                                      </p:cBhvr>
                                      <p:to>
                                        <p:strVal val="visible"/>
                                      </p:to>
                                    </p:set>
                                    <p:animEffect filter="fade" transition="in">
                                      <p:cBhvr>
                                        <p:cTn dur="500"/>
                                        <p:tgtEl>
                                          <p:spTgt spid="15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1" st="11"/>
                                            </p:txEl>
                                          </p:spTgt>
                                        </p:tgtEl>
                                        <p:attrNameLst>
                                          <p:attrName>style.visibility</p:attrName>
                                        </p:attrNameLst>
                                      </p:cBhvr>
                                      <p:to>
                                        <p:strVal val="visible"/>
                                      </p:to>
                                    </p:set>
                                    <p:animEffect filter="fade" transition="in">
                                      <p:cBhvr>
                                        <p:cTn dur="500"/>
                                        <p:tgtEl>
                                          <p:spTgt spid="15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5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5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5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5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500"/>
                                        <p:tgtEl>
                                          <p:spTgt spid="1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Effect filter="fade" transition="in">
                                      <p:cBhvr>
                                        <p:cTn dur="500"/>
                                        <p:tgtEl>
                                          <p:spTgt spid="1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animEffect filter="fade" transition="in">
                                      <p:cBhvr>
                                        <p:cTn dur="500"/>
                                        <p:tgtEl>
                                          <p:spTgt spid="1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animEffect filter="fade" transition="in">
                                      <p:cBhvr>
                                        <p:cTn dur="500"/>
                                        <p:tgtEl>
                                          <p:spTgt spid="1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animEffect filter="fade" transition="in">
                                      <p:cBhvr>
                                        <p:cTn dur="500"/>
                                        <p:tgtEl>
                                          <p:spTgt spid="1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9" st="9"/>
                                            </p:txEl>
                                          </p:spTgt>
                                        </p:tgtEl>
                                        <p:attrNameLst>
                                          <p:attrName>style.visibility</p:attrName>
                                        </p:attrNameLst>
                                      </p:cBhvr>
                                      <p:to>
                                        <p:strVal val="visible"/>
                                      </p:to>
                                    </p:set>
                                    <p:animEffect filter="fade" transition="in">
                                      <p:cBhvr>
                                        <p:cTn dur="500"/>
                                        <p:tgtEl>
                                          <p:spTgt spid="15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0" st="10"/>
                                            </p:txEl>
                                          </p:spTgt>
                                        </p:tgtEl>
                                        <p:attrNameLst>
                                          <p:attrName>style.visibility</p:attrName>
                                        </p:attrNameLst>
                                      </p:cBhvr>
                                      <p:to>
                                        <p:strVal val="visible"/>
                                      </p:to>
                                    </p:set>
                                    <p:animEffect filter="fade" transition="in">
                                      <p:cBhvr>
                                        <p:cTn dur="500"/>
                                        <p:tgtEl>
                                          <p:spTgt spid="15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1" st="11"/>
                                            </p:txEl>
                                          </p:spTgt>
                                        </p:tgtEl>
                                        <p:attrNameLst>
                                          <p:attrName>style.visibility</p:attrName>
                                        </p:attrNameLst>
                                      </p:cBhvr>
                                      <p:to>
                                        <p:strVal val="visible"/>
                                      </p:to>
                                    </p:set>
                                    <p:animEffect filter="fade" transition="in">
                                      <p:cBhvr>
                                        <p:cTn dur="500"/>
                                        <p:tgtEl>
                                          <p:spTgt spid="158">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0"/>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dk2"/>
              </a:buClr>
              <a:buSzPct val="100000"/>
              <a:buFont typeface="Lucida Sans"/>
              <a:buNone/>
            </a:pPr>
            <a:r>
              <a:rPr b="1" i="0" lang="en-US" sz="4000" u="none" cap="none" strike="noStrike">
                <a:solidFill>
                  <a:schemeClr val="dk2"/>
                </a:solidFill>
                <a:latin typeface="Lucida Sans"/>
                <a:ea typeface="Lucida Sans"/>
                <a:cs typeface="Lucida Sans"/>
                <a:sym typeface="Lucida Sans"/>
              </a:rPr>
              <a:t>Components used by a modern block cipher</a:t>
            </a:r>
            <a:endParaRPr b="1" i="0" sz="4100" u="none" cap="none" strike="noStrike">
              <a:solidFill>
                <a:schemeClr val="dk2"/>
              </a:solidFill>
              <a:latin typeface="Lucida Sans"/>
              <a:ea typeface="Lucida Sans"/>
              <a:cs typeface="Lucida Sans"/>
              <a:sym typeface="Lucida Sans"/>
            </a:endParaRPr>
          </a:p>
        </p:txBody>
      </p:sp>
      <p:sp>
        <p:nvSpPr>
          <p:cNvPr id="317" name="Google Shape;317;p2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2. Substitution box (S-box)</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Input to an S box is a stream of bits with length N, the result is another stream of bits with length M.</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M and N need not be the same.</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Used in the intermediate stage in the process of encryption and decryption.</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The function that matches input to the output is defined by a table.</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169228" lvl="0" marL="365125" marR="0" rtl="0" algn="l">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500"/>
                                        <p:tgtEl>
                                          <p:spTgt spid="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500"/>
                                        <p:tgtEl>
                                          <p:spTgt spid="3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animEffect filter="fade" transition="in">
                                      <p:cBhvr>
                                        <p:cTn dur="500"/>
                                        <p:tgtEl>
                                          <p:spTgt spid="3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animEffect filter="fade" transition="in">
                                      <p:cBhvr>
                                        <p:cTn dur="500"/>
                                        <p:tgtEl>
                                          <p:spTgt spid="3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4" st="4"/>
                                            </p:txEl>
                                          </p:spTgt>
                                        </p:tgtEl>
                                        <p:attrNameLst>
                                          <p:attrName>style.visibility</p:attrName>
                                        </p:attrNameLst>
                                      </p:cBhvr>
                                      <p:to>
                                        <p:strVal val="visible"/>
                                      </p:to>
                                    </p:set>
                                    <p:animEffect filter="fade" transition="in">
                                      <p:cBhvr>
                                        <p:cTn dur="500"/>
                                        <p:tgtEl>
                                          <p:spTgt spid="3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5" st="5"/>
                                            </p:txEl>
                                          </p:spTgt>
                                        </p:tgtEl>
                                        <p:attrNameLst>
                                          <p:attrName>style.visibility</p:attrName>
                                        </p:attrNameLst>
                                      </p:cBhvr>
                                      <p:to>
                                        <p:strVal val="visible"/>
                                      </p:to>
                                    </p:set>
                                    <p:animEffect filter="fade" transition="in">
                                      <p:cBhvr>
                                        <p:cTn dur="500"/>
                                        <p:tgtEl>
                                          <p:spTgt spid="3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6" st="6"/>
                                            </p:txEl>
                                          </p:spTgt>
                                        </p:tgtEl>
                                        <p:attrNameLst>
                                          <p:attrName>style.visibility</p:attrName>
                                        </p:attrNameLst>
                                      </p:cBhvr>
                                      <p:to>
                                        <p:strVal val="visible"/>
                                      </p:to>
                                    </p:set>
                                    <p:animEffect filter="fade" transition="in">
                                      <p:cBhvr>
                                        <p:cTn dur="500"/>
                                        <p:tgtEl>
                                          <p:spTgt spid="31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1"/>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dk2"/>
              </a:buClr>
              <a:buSzPct val="100000"/>
              <a:buFont typeface="Lucida Sans"/>
              <a:buNone/>
            </a:pPr>
            <a:r>
              <a:rPr b="1" i="0" lang="en-US" sz="4000" u="none" cap="none" strike="noStrike">
                <a:solidFill>
                  <a:schemeClr val="dk2"/>
                </a:solidFill>
                <a:latin typeface="Lucida Sans"/>
                <a:ea typeface="Lucida Sans"/>
                <a:cs typeface="Lucida Sans"/>
                <a:sym typeface="Lucida Sans"/>
              </a:rPr>
              <a:t>Components used by a modern block cipher</a:t>
            </a:r>
            <a:endParaRPr b="1" i="0" sz="4100" u="none" cap="none" strike="noStrike">
              <a:solidFill>
                <a:schemeClr val="dk2"/>
              </a:solidFill>
              <a:latin typeface="Lucida Sans"/>
              <a:ea typeface="Lucida Sans"/>
              <a:cs typeface="Lucida Sans"/>
              <a:sym typeface="Lucida Sans"/>
            </a:endParaRPr>
          </a:p>
        </p:txBody>
      </p:sp>
      <p:sp>
        <p:nvSpPr>
          <p:cNvPr id="323" name="Google Shape;323;p2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Eg :of a 3 x 2   S-box</a:t>
            </a:r>
            <a:endParaRPr/>
          </a:p>
          <a:p>
            <a:pPr indent="-139001" lvl="0" marL="365125"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139001" lvl="0" marL="365125"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139001" lvl="0" marL="365125"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139001" lvl="0" marL="365125"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139001" lvl="0" marL="365125"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139001" lvl="0" marL="365125" marR="0" rtl="0" algn="l">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Based on the table, an input of 010 yields the output 01</a:t>
            </a:r>
            <a:endParaRPr/>
          </a:p>
          <a:p>
            <a:pPr indent="-255587" lvl="0" marL="365125" marR="0"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An input of 101 yields the output of 00.</a:t>
            </a:r>
            <a:endParaRPr b="0" i="0" sz="2700" u="none">
              <a:solidFill>
                <a:schemeClr val="dk1"/>
              </a:solidFill>
              <a:latin typeface="Lucida Sans"/>
              <a:ea typeface="Lucida Sans"/>
              <a:cs typeface="Lucida Sans"/>
              <a:sym typeface="Lucida Sans"/>
            </a:endParaRPr>
          </a:p>
          <a:p>
            <a:pPr indent="-139001" lvl="0" marL="365125" marR="0" rtl="0" algn="l">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p:txBody>
      </p:sp>
      <p:pic>
        <p:nvPicPr>
          <p:cNvPr id="324" name="Google Shape;324;p21"/>
          <p:cNvPicPr preferRelativeResize="0"/>
          <p:nvPr/>
        </p:nvPicPr>
        <p:blipFill rotWithShape="1">
          <a:blip r:embed="rId3">
            <a:alphaModFix/>
          </a:blip>
          <a:srcRect b="0" l="0" r="0" t="0"/>
          <a:stretch/>
        </p:blipFill>
        <p:spPr>
          <a:xfrm>
            <a:off x="1066800" y="2079625"/>
            <a:ext cx="6172200" cy="2568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animEffect filter="fade" transition="in">
                                      <p:cBhvr>
                                        <p:cTn dur="500"/>
                                        <p:tgtEl>
                                          <p:spTgt spid="3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animEffect filter="fade" transition="in">
                                      <p:cBhvr>
                                        <p:cTn dur="500"/>
                                        <p:tgtEl>
                                          <p:spTgt spid="3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animEffect filter="fade" transition="in">
                                      <p:cBhvr>
                                        <p:cTn dur="500"/>
                                        <p:tgtEl>
                                          <p:spTgt spid="3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animEffect filter="fade" transition="in">
                                      <p:cBhvr>
                                        <p:cTn dur="500"/>
                                        <p:tgtEl>
                                          <p:spTgt spid="3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4" st="4"/>
                                            </p:txEl>
                                          </p:spTgt>
                                        </p:tgtEl>
                                        <p:attrNameLst>
                                          <p:attrName>style.visibility</p:attrName>
                                        </p:attrNameLst>
                                      </p:cBhvr>
                                      <p:to>
                                        <p:strVal val="visible"/>
                                      </p:to>
                                    </p:set>
                                    <p:animEffect filter="fade" transition="in">
                                      <p:cBhvr>
                                        <p:cTn dur="500"/>
                                        <p:tgtEl>
                                          <p:spTgt spid="3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5" st="5"/>
                                            </p:txEl>
                                          </p:spTgt>
                                        </p:tgtEl>
                                        <p:attrNameLst>
                                          <p:attrName>style.visibility</p:attrName>
                                        </p:attrNameLst>
                                      </p:cBhvr>
                                      <p:to>
                                        <p:strVal val="visible"/>
                                      </p:to>
                                    </p:set>
                                    <p:animEffect filter="fade" transition="in">
                                      <p:cBhvr>
                                        <p:cTn dur="500"/>
                                        <p:tgtEl>
                                          <p:spTgt spid="3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6" st="6"/>
                                            </p:txEl>
                                          </p:spTgt>
                                        </p:tgtEl>
                                        <p:attrNameLst>
                                          <p:attrName>style.visibility</p:attrName>
                                        </p:attrNameLst>
                                      </p:cBhvr>
                                      <p:to>
                                        <p:strVal val="visible"/>
                                      </p:to>
                                    </p:set>
                                    <p:animEffect filter="fade" transition="in">
                                      <p:cBhvr>
                                        <p:cTn dur="500"/>
                                        <p:tgtEl>
                                          <p:spTgt spid="3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7" st="7"/>
                                            </p:txEl>
                                          </p:spTgt>
                                        </p:tgtEl>
                                        <p:attrNameLst>
                                          <p:attrName>style.visibility</p:attrName>
                                        </p:attrNameLst>
                                      </p:cBhvr>
                                      <p:to>
                                        <p:strVal val="visible"/>
                                      </p:to>
                                    </p:set>
                                    <p:animEffect filter="fade" transition="in">
                                      <p:cBhvr>
                                        <p:cTn dur="500"/>
                                        <p:tgtEl>
                                          <p:spTgt spid="3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8" st="8"/>
                                            </p:txEl>
                                          </p:spTgt>
                                        </p:tgtEl>
                                        <p:attrNameLst>
                                          <p:attrName>style.visibility</p:attrName>
                                        </p:attrNameLst>
                                      </p:cBhvr>
                                      <p:to>
                                        <p:strVal val="visible"/>
                                      </p:to>
                                    </p:set>
                                    <p:animEffect filter="fade" transition="in">
                                      <p:cBhvr>
                                        <p:cTn dur="500"/>
                                        <p:tgtEl>
                                          <p:spTgt spid="3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9" st="9"/>
                                            </p:txEl>
                                          </p:spTgt>
                                        </p:tgtEl>
                                        <p:attrNameLst>
                                          <p:attrName>style.visibility</p:attrName>
                                        </p:attrNameLst>
                                      </p:cBhvr>
                                      <p:to>
                                        <p:strVal val="visible"/>
                                      </p:to>
                                    </p:set>
                                    <p:animEffect filter="fade" transition="in">
                                      <p:cBhvr>
                                        <p:cTn dur="500"/>
                                        <p:tgtEl>
                                          <p:spTgt spid="3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Eg 6 x 4 S-box</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Times New Roman"/>
                <a:ea typeface="Times New Roman"/>
                <a:cs typeface="Times New Roman"/>
                <a:sym typeface="Times New Roman"/>
              </a:rPr>
              <a:t>First an the last bits select the row. Middle 4 select the column</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Times New Roman"/>
                <a:ea typeface="Times New Roman"/>
                <a:cs typeface="Times New Roman"/>
                <a:sym typeface="Times New Roman"/>
              </a:rPr>
              <a:t>The input to S-box 8 is </a:t>
            </a:r>
            <a:r>
              <a:rPr b="0" i="0" lang="en-US" sz="2000" u="none">
                <a:solidFill>
                  <a:srgbClr val="FF0000"/>
                </a:solidFill>
                <a:latin typeface="Times New Roman"/>
                <a:ea typeface="Times New Roman"/>
                <a:cs typeface="Times New Roman"/>
                <a:sym typeface="Times New Roman"/>
              </a:rPr>
              <a:t>0</a:t>
            </a:r>
            <a:r>
              <a:rPr b="0" i="0" lang="en-US" sz="2000" u="none">
                <a:solidFill>
                  <a:schemeClr val="dk1"/>
                </a:solidFill>
                <a:latin typeface="Times New Roman"/>
                <a:ea typeface="Times New Roman"/>
                <a:cs typeface="Times New Roman"/>
                <a:sym typeface="Times New Roman"/>
              </a:rPr>
              <a:t>0000</a:t>
            </a:r>
            <a:r>
              <a:rPr b="0" i="0" lang="en-US" sz="2000" u="none">
                <a:solidFill>
                  <a:srgbClr val="FF0000"/>
                </a:solidFill>
                <a:latin typeface="Times New Roman"/>
                <a:ea typeface="Times New Roman"/>
                <a:cs typeface="Times New Roman"/>
                <a:sym typeface="Times New Roman"/>
              </a:rPr>
              <a:t>0</a:t>
            </a:r>
            <a:r>
              <a:rPr b="0" i="0" lang="en-US" sz="2000" u="none">
                <a:solidFill>
                  <a:schemeClr val="dk1"/>
                </a:solidFill>
                <a:latin typeface="Times New Roman"/>
                <a:ea typeface="Times New Roman"/>
                <a:cs typeface="Times New Roman"/>
                <a:sym typeface="Times New Roman"/>
              </a:rPr>
              <a:t>. What is the output?</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Times New Roman"/>
                <a:ea typeface="Times New Roman"/>
                <a:cs typeface="Times New Roman"/>
                <a:sym typeface="Times New Roman"/>
              </a:rPr>
              <a:t>O/p- 1110</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Times New Roman"/>
                <a:ea typeface="Times New Roman"/>
                <a:cs typeface="Times New Roman"/>
                <a:sym typeface="Times New Roman"/>
              </a:rPr>
              <a:t>The input to S-box 1 is </a:t>
            </a:r>
            <a:r>
              <a:rPr b="0" i="0" lang="en-US" sz="2000" u="none">
                <a:solidFill>
                  <a:schemeClr val="hlink"/>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0001</a:t>
            </a:r>
            <a:r>
              <a:rPr b="0" i="0" lang="en-US" sz="2000" u="none">
                <a:solidFill>
                  <a:schemeClr val="hlink"/>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What is the output?</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Times New Roman"/>
                <a:ea typeface="Times New Roman"/>
                <a:cs typeface="Times New Roman"/>
                <a:sym typeface="Times New Roman"/>
              </a:rPr>
              <a:t>O/p- 1100</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Times New Roman"/>
              <a:ea typeface="Times New Roman"/>
              <a:cs typeface="Times New Roman"/>
              <a:sym typeface="Times New Roman"/>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169228" lvl="0" marL="365125" marR="0" rtl="0" algn="l">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p:txBody>
      </p:sp>
      <p:sp>
        <p:nvSpPr>
          <p:cNvPr id="330" name="Google Shape;330;p22"/>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dk2"/>
              </a:buClr>
              <a:buSzPct val="100000"/>
              <a:buFont typeface="Lucida Sans"/>
              <a:buNone/>
            </a:pPr>
            <a:r>
              <a:rPr b="1" i="0" lang="en-US" sz="4000" u="none" cap="none" strike="noStrike">
                <a:solidFill>
                  <a:schemeClr val="dk2"/>
                </a:solidFill>
                <a:latin typeface="Lucida Sans"/>
                <a:ea typeface="Lucida Sans"/>
                <a:cs typeface="Lucida Sans"/>
                <a:sym typeface="Lucida Sans"/>
              </a:rPr>
              <a:t>Components used by a modern block cipher</a:t>
            </a:r>
            <a:endParaRPr b="1" i="0" sz="4100" u="none" cap="none" strike="noStrike">
              <a:solidFill>
                <a:schemeClr val="dk2"/>
              </a:solidFill>
              <a:latin typeface="Lucida Sans"/>
              <a:ea typeface="Lucida Sans"/>
              <a:cs typeface="Lucida Sans"/>
              <a:sym typeface="Lucida Sans"/>
            </a:endParaRPr>
          </a:p>
        </p:txBody>
      </p:sp>
      <p:pic>
        <p:nvPicPr>
          <p:cNvPr id="331" name="Google Shape;331;p22"/>
          <p:cNvPicPr preferRelativeResize="0"/>
          <p:nvPr/>
        </p:nvPicPr>
        <p:blipFill rotWithShape="1">
          <a:blip r:embed="rId3">
            <a:alphaModFix/>
          </a:blip>
          <a:srcRect b="0" l="0" r="0" t="0"/>
          <a:stretch/>
        </p:blipFill>
        <p:spPr>
          <a:xfrm>
            <a:off x="76200" y="1981200"/>
            <a:ext cx="8583612" cy="2025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5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500"/>
                                        <p:tgtEl>
                                          <p:spTgt spid="3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Effect filter="fade" transition="in">
                                      <p:cBhvr>
                                        <p:cTn dur="500"/>
                                        <p:tgtEl>
                                          <p:spTgt spid="3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Effect filter="fade" transition="in">
                                      <p:cBhvr>
                                        <p:cTn dur="500"/>
                                        <p:tgtEl>
                                          <p:spTgt spid="3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animEffect filter="fade" transition="in">
                                      <p:cBhvr>
                                        <p:cTn dur="500"/>
                                        <p:tgtEl>
                                          <p:spTgt spid="3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5" st="5"/>
                                            </p:txEl>
                                          </p:spTgt>
                                        </p:tgtEl>
                                        <p:attrNameLst>
                                          <p:attrName>style.visibility</p:attrName>
                                        </p:attrNameLst>
                                      </p:cBhvr>
                                      <p:to>
                                        <p:strVal val="visible"/>
                                      </p:to>
                                    </p:set>
                                    <p:animEffect filter="fade" transition="in">
                                      <p:cBhvr>
                                        <p:cTn dur="500"/>
                                        <p:tgtEl>
                                          <p:spTgt spid="3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6" st="6"/>
                                            </p:txEl>
                                          </p:spTgt>
                                        </p:tgtEl>
                                        <p:attrNameLst>
                                          <p:attrName>style.visibility</p:attrName>
                                        </p:attrNameLst>
                                      </p:cBhvr>
                                      <p:to>
                                        <p:strVal val="visible"/>
                                      </p:to>
                                    </p:set>
                                    <p:animEffect filter="fade" transition="in">
                                      <p:cBhvr>
                                        <p:cTn dur="500"/>
                                        <p:tgtEl>
                                          <p:spTgt spid="3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7" st="7"/>
                                            </p:txEl>
                                          </p:spTgt>
                                        </p:tgtEl>
                                        <p:attrNameLst>
                                          <p:attrName>style.visibility</p:attrName>
                                        </p:attrNameLst>
                                      </p:cBhvr>
                                      <p:to>
                                        <p:strVal val="visible"/>
                                      </p:to>
                                    </p:set>
                                    <p:animEffect filter="fade" transition="in">
                                      <p:cBhvr>
                                        <p:cTn dur="500"/>
                                        <p:tgtEl>
                                          <p:spTgt spid="3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8" st="8"/>
                                            </p:txEl>
                                          </p:spTgt>
                                        </p:tgtEl>
                                        <p:attrNameLst>
                                          <p:attrName>style.visibility</p:attrName>
                                        </p:attrNameLst>
                                      </p:cBhvr>
                                      <p:to>
                                        <p:strVal val="visible"/>
                                      </p:to>
                                    </p:set>
                                    <p:animEffect filter="fade" transition="in">
                                      <p:cBhvr>
                                        <p:cTn dur="500"/>
                                        <p:tgtEl>
                                          <p:spTgt spid="3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9" st="9"/>
                                            </p:txEl>
                                          </p:spTgt>
                                        </p:tgtEl>
                                        <p:attrNameLst>
                                          <p:attrName>style.visibility</p:attrName>
                                        </p:attrNameLst>
                                      </p:cBhvr>
                                      <p:to>
                                        <p:strVal val="visible"/>
                                      </p:to>
                                    </p:set>
                                    <p:animEffect filter="fade" transition="in">
                                      <p:cBhvr>
                                        <p:cTn dur="500"/>
                                        <p:tgtEl>
                                          <p:spTgt spid="32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0" st="10"/>
                                            </p:txEl>
                                          </p:spTgt>
                                        </p:tgtEl>
                                        <p:attrNameLst>
                                          <p:attrName>style.visibility</p:attrName>
                                        </p:attrNameLst>
                                      </p:cBhvr>
                                      <p:to>
                                        <p:strVal val="visible"/>
                                      </p:to>
                                    </p:set>
                                    <p:animEffect filter="fade" transition="in">
                                      <p:cBhvr>
                                        <p:cTn dur="500"/>
                                        <p:tgtEl>
                                          <p:spTgt spid="32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1" st="11"/>
                                            </p:txEl>
                                          </p:spTgt>
                                        </p:tgtEl>
                                        <p:attrNameLst>
                                          <p:attrName>style.visibility</p:attrName>
                                        </p:attrNameLst>
                                      </p:cBhvr>
                                      <p:to>
                                        <p:strVal val="visible"/>
                                      </p:to>
                                    </p:set>
                                    <p:animEffect filter="fade" transition="in">
                                      <p:cBhvr>
                                        <p:cTn dur="500"/>
                                        <p:tgtEl>
                                          <p:spTgt spid="32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2" st="12"/>
                                            </p:txEl>
                                          </p:spTgt>
                                        </p:tgtEl>
                                        <p:attrNameLst>
                                          <p:attrName>style.visibility</p:attrName>
                                        </p:attrNameLst>
                                      </p:cBhvr>
                                      <p:to>
                                        <p:strVal val="visible"/>
                                      </p:to>
                                    </p:set>
                                    <p:animEffect filter="fade" transition="in">
                                      <p:cBhvr>
                                        <p:cTn dur="500"/>
                                        <p:tgtEl>
                                          <p:spTgt spid="32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3" st="13"/>
                                            </p:txEl>
                                          </p:spTgt>
                                        </p:tgtEl>
                                        <p:attrNameLst>
                                          <p:attrName>style.visibility</p:attrName>
                                        </p:attrNameLst>
                                      </p:cBhvr>
                                      <p:to>
                                        <p:strVal val="visible"/>
                                      </p:to>
                                    </p:set>
                                    <p:animEffect filter="fade" transition="in">
                                      <p:cBhvr>
                                        <p:cTn dur="500"/>
                                        <p:tgtEl>
                                          <p:spTgt spid="32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4" st="14"/>
                                            </p:txEl>
                                          </p:spTgt>
                                        </p:tgtEl>
                                        <p:attrNameLst>
                                          <p:attrName>style.visibility</p:attrName>
                                        </p:attrNameLst>
                                      </p:cBhvr>
                                      <p:to>
                                        <p:strVal val="visible"/>
                                      </p:to>
                                    </p:set>
                                    <p:animEffect filter="fade" transition="in">
                                      <p:cBhvr>
                                        <p:cTn dur="500"/>
                                        <p:tgtEl>
                                          <p:spTgt spid="32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5" st="15"/>
                                            </p:txEl>
                                          </p:spTgt>
                                        </p:tgtEl>
                                        <p:attrNameLst>
                                          <p:attrName>style.visibility</p:attrName>
                                        </p:attrNameLst>
                                      </p:cBhvr>
                                      <p:to>
                                        <p:strVal val="visible"/>
                                      </p:to>
                                    </p:set>
                                    <p:animEffect filter="fade" transition="in">
                                      <p:cBhvr>
                                        <p:cTn dur="500"/>
                                        <p:tgtEl>
                                          <p:spTgt spid="329">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Char char="🞂"/>
            </a:pPr>
            <a:r>
              <a:rPr b="0" i="1" lang="en-US" sz="2000" u="none">
                <a:solidFill>
                  <a:schemeClr val="dk1"/>
                </a:solidFill>
                <a:latin typeface="Lucida Sans"/>
                <a:ea typeface="Lucida Sans"/>
                <a:cs typeface="Lucida Sans"/>
                <a:sym typeface="Lucida Sans"/>
              </a:rPr>
              <a:t>An S-box may or may not be invertible. In an invertible S-box, the number of input bits should be the same as the number of output bits.</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For example, if the input to the left box is 001, the output is 101. The input 101 in the right table creates the output 001, which shows that the two tables are inverses of each other.</a:t>
            </a:r>
            <a:endParaRPr/>
          </a:p>
          <a:p>
            <a:pPr indent="-169227" lvl="0" marL="365125" marR="0" rtl="0" algn="l">
              <a:lnSpc>
                <a:spcPct val="100000"/>
              </a:lnSpc>
              <a:spcBef>
                <a:spcPts val="400"/>
              </a:spcBef>
              <a:spcAft>
                <a:spcPts val="0"/>
              </a:spcAft>
              <a:buClr>
                <a:schemeClr val="accent1"/>
              </a:buClr>
              <a:buSzPts val="1360"/>
              <a:buFont typeface="Noto Sans Symbols"/>
              <a:buNone/>
            </a:pPr>
            <a:r>
              <a:t/>
            </a:r>
            <a:endParaRPr b="0" i="1" sz="2000" u="none">
              <a:solidFill>
                <a:schemeClr val="dk1"/>
              </a:solidFill>
              <a:latin typeface="Lucida Sans"/>
              <a:ea typeface="Lucida Sans"/>
              <a:cs typeface="Lucida Sans"/>
              <a:sym typeface="Lucida Sans"/>
            </a:endParaRPr>
          </a:p>
          <a:p>
            <a:pPr indent="-169228" lvl="0" marL="365125" marR="0" rtl="0" algn="l">
              <a:spcBef>
                <a:spcPts val="400"/>
              </a:spcBef>
              <a:spcAft>
                <a:spcPts val="0"/>
              </a:spcAft>
              <a:buClr>
                <a:schemeClr val="accent1"/>
              </a:buClr>
              <a:buSzPts val="1360"/>
              <a:buFont typeface="Noto Sans Symbols"/>
              <a:buNone/>
            </a:pPr>
            <a:r>
              <a:t/>
            </a:r>
            <a:endParaRPr b="0" i="1" sz="2000" u="none">
              <a:solidFill>
                <a:schemeClr val="dk1"/>
              </a:solidFill>
              <a:latin typeface="Lucida Sans"/>
              <a:ea typeface="Lucida Sans"/>
              <a:cs typeface="Lucida Sans"/>
              <a:sym typeface="Lucida Sans"/>
            </a:endParaRPr>
          </a:p>
        </p:txBody>
      </p:sp>
      <p:sp>
        <p:nvSpPr>
          <p:cNvPr id="337" name="Google Shape;337;p23"/>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dk2"/>
              </a:buClr>
              <a:buSzPct val="100000"/>
              <a:buFont typeface="Lucida Sans"/>
              <a:buNone/>
            </a:pPr>
            <a:r>
              <a:rPr b="1" i="0" lang="en-US" sz="4000" u="none" cap="none" strike="noStrike">
                <a:solidFill>
                  <a:schemeClr val="dk2"/>
                </a:solidFill>
                <a:latin typeface="Lucida Sans"/>
                <a:ea typeface="Lucida Sans"/>
                <a:cs typeface="Lucida Sans"/>
                <a:sym typeface="Lucida Sans"/>
              </a:rPr>
              <a:t>Components used by a modern block cipher</a:t>
            </a:r>
            <a:endParaRPr b="1" i="0" sz="4100" u="none" cap="none" strike="noStrike">
              <a:solidFill>
                <a:schemeClr val="dk2"/>
              </a:solidFill>
              <a:latin typeface="Lucida Sans"/>
              <a:ea typeface="Lucida Sans"/>
              <a:cs typeface="Lucida Sans"/>
              <a:sym typeface="Lucida Sans"/>
            </a:endParaRPr>
          </a:p>
        </p:txBody>
      </p:sp>
      <p:pic>
        <p:nvPicPr>
          <p:cNvPr id="338" name="Google Shape;338;p23"/>
          <p:cNvPicPr preferRelativeResize="0"/>
          <p:nvPr/>
        </p:nvPicPr>
        <p:blipFill rotWithShape="1">
          <a:blip r:embed="rId3">
            <a:alphaModFix/>
          </a:blip>
          <a:srcRect b="0" l="0" r="0" t="0"/>
          <a:stretch/>
        </p:blipFill>
        <p:spPr>
          <a:xfrm>
            <a:off x="1203325" y="3429000"/>
            <a:ext cx="6873875" cy="2711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lnSpc>
                <a:spcPct val="100000"/>
              </a:lnSpc>
              <a:spcBef>
                <a:spcPts val="0"/>
              </a:spcBef>
              <a:spcAft>
                <a:spcPts val="0"/>
              </a:spcAft>
              <a:buSzPts val="1360"/>
              <a:buNone/>
            </a:pPr>
            <a:r>
              <a:rPr b="0" i="0" lang="en-US" sz="2000" u="none">
                <a:solidFill>
                  <a:schemeClr val="dk1"/>
                </a:solidFill>
                <a:latin typeface="Lucida Sans"/>
                <a:ea typeface="Lucida Sans"/>
                <a:cs typeface="Lucida Sans"/>
                <a:sym typeface="Lucida Sans"/>
              </a:rPr>
              <a:t>3. XOR </a:t>
            </a:r>
            <a:endParaRPr/>
          </a:p>
          <a:p>
            <a:pPr indent="-255587" lvl="0" marL="365125" rtl="0" algn="l">
              <a:lnSpc>
                <a:spcPct val="100000"/>
              </a:lnSpc>
              <a:spcBef>
                <a:spcPts val="400"/>
              </a:spcBef>
              <a:spcAft>
                <a:spcPts val="0"/>
              </a:spcAft>
              <a:buSzPts val="1360"/>
              <a:buNone/>
            </a:pPr>
            <a:r>
              <a:rPr b="1" i="1" lang="en-US" sz="2000" u="none">
                <a:solidFill>
                  <a:schemeClr val="dk1"/>
                </a:solidFill>
                <a:latin typeface="Lucida Sans"/>
                <a:ea typeface="Lucida Sans"/>
                <a:cs typeface="Lucida Sans"/>
                <a:sym typeface="Lucida Sans"/>
              </a:rPr>
              <a:t>An important component in most block ciphers is the </a:t>
            </a:r>
            <a:endParaRPr/>
          </a:p>
          <a:p>
            <a:pPr indent="-255587" lvl="0" marL="365125" rtl="0" algn="l">
              <a:lnSpc>
                <a:spcPct val="100000"/>
              </a:lnSpc>
              <a:spcBef>
                <a:spcPts val="400"/>
              </a:spcBef>
              <a:spcAft>
                <a:spcPts val="0"/>
              </a:spcAft>
              <a:buSzPts val="1360"/>
              <a:buNone/>
            </a:pPr>
            <a:r>
              <a:rPr b="1" i="1" lang="en-US" sz="2000" u="none">
                <a:solidFill>
                  <a:schemeClr val="dk1"/>
                </a:solidFill>
                <a:latin typeface="Lucida Sans"/>
                <a:ea typeface="Lucida Sans"/>
                <a:cs typeface="Lucida Sans"/>
                <a:sym typeface="Lucida Sans"/>
              </a:rPr>
              <a:t>exclusive-or operation.</a:t>
            </a:r>
            <a:endParaRPr/>
          </a:p>
          <a:p>
            <a:pPr indent="-169228" lvl="0" marL="365125" rtl="0" algn="l">
              <a:spcBef>
                <a:spcPts val="400"/>
              </a:spcBef>
              <a:spcAft>
                <a:spcPts val="0"/>
              </a:spcAft>
              <a:buSzPts val="1360"/>
              <a:buNone/>
            </a:pPr>
            <a:r>
              <a:t/>
            </a:r>
            <a:endParaRPr b="1" i="1" sz="2000" u="none">
              <a:solidFill>
                <a:schemeClr val="dk1"/>
              </a:solidFill>
              <a:latin typeface="Lucida Sans"/>
              <a:ea typeface="Lucida Sans"/>
              <a:cs typeface="Lucida Sans"/>
              <a:sym typeface="Lucida Sans"/>
            </a:endParaRPr>
          </a:p>
        </p:txBody>
      </p:sp>
      <p:pic>
        <p:nvPicPr>
          <p:cNvPr id="344" name="Google Shape;344;p24"/>
          <p:cNvPicPr preferRelativeResize="0"/>
          <p:nvPr>
            <p:ph type="title"/>
          </p:nvPr>
        </p:nvPicPr>
        <p:blipFill rotWithShape="1">
          <a:blip r:embed="rId3">
            <a:alphaModFix/>
          </a:blip>
          <a:srcRect b="0" l="0" r="0" t="0"/>
          <a:stretch/>
        </p:blipFill>
        <p:spPr>
          <a:xfrm>
            <a:off x="381000" y="274637"/>
            <a:ext cx="7878762" cy="1143000"/>
          </a:xfrm>
          <a:prstGeom prst="rect">
            <a:avLst/>
          </a:prstGeom>
          <a:noFill/>
          <a:ln>
            <a:noFill/>
          </a:ln>
        </p:spPr>
      </p:pic>
      <p:pic>
        <p:nvPicPr>
          <p:cNvPr id="345" name="Google Shape;345;p24"/>
          <p:cNvPicPr preferRelativeResize="0"/>
          <p:nvPr/>
        </p:nvPicPr>
        <p:blipFill rotWithShape="1">
          <a:blip r:embed="rId4">
            <a:alphaModFix/>
          </a:blip>
          <a:srcRect b="0" l="0" r="0" t="0"/>
          <a:stretch/>
        </p:blipFill>
        <p:spPr>
          <a:xfrm>
            <a:off x="1219200" y="2903537"/>
            <a:ext cx="6700837" cy="21256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Effect filter="fade" transition="in">
                                      <p:cBhvr>
                                        <p:cTn dur="500"/>
                                        <p:tgtEl>
                                          <p:spTgt spid="3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animEffect filter="fade" transition="in">
                                      <p:cBhvr>
                                        <p:cTn dur="500"/>
                                        <p:tgtEl>
                                          <p:spTgt spid="3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animEffect filter="fade" transition="in">
                                      <p:cBhvr>
                                        <p:cTn dur="500"/>
                                        <p:tgtEl>
                                          <p:spTgt spid="3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3" st="3"/>
                                            </p:txEl>
                                          </p:spTgt>
                                        </p:tgtEl>
                                        <p:attrNameLst>
                                          <p:attrName>style.visibility</p:attrName>
                                        </p:attrNameLst>
                                      </p:cBhvr>
                                      <p:to>
                                        <p:strVal val="visible"/>
                                      </p:to>
                                    </p:set>
                                    <p:animEffect filter="fade" transition="in">
                                      <p:cBhvr>
                                        <p:cTn dur="500"/>
                                        <p:tgtEl>
                                          <p:spTgt spid="3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lnSpc>
                <a:spcPct val="100000"/>
              </a:lnSpc>
              <a:spcBef>
                <a:spcPts val="0"/>
              </a:spcBef>
              <a:spcAft>
                <a:spcPts val="0"/>
              </a:spcAft>
              <a:buSzPts val="1360"/>
              <a:buNone/>
            </a:pPr>
            <a:r>
              <a:rPr b="0" i="0" lang="en-US" sz="2000" u="none">
                <a:solidFill>
                  <a:schemeClr val="dk1"/>
                </a:solidFill>
                <a:latin typeface="Lucida Sans"/>
                <a:ea typeface="Lucida Sans"/>
                <a:cs typeface="Lucida Sans"/>
                <a:sym typeface="Lucida Sans"/>
              </a:rPr>
              <a:t>4. Rotation</a:t>
            </a:r>
            <a:endParaRPr/>
          </a:p>
          <a:p>
            <a:pPr indent="-255587" lvl="0" marL="365125" rtl="0" algn="l">
              <a:lnSpc>
                <a:spcPct val="100000"/>
              </a:lnSpc>
              <a:spcBef>
                <a:spcPts val="400"/>
              </a:spcBef>
              <a:spcAft>
                <a:spcPts val="0"/>
              </a:spcAft>
              <a:buSzPts val="1360"/>
              <a:buNone/>
            </a:pPr>
            <a:r>
              <a:rPr b="1" i="1" lang="en-US" sz="2000" u="none">
                <a:solidFill>
                  <a:schemeClr val="dk1"/>
                </a:solidFill>
                <a:latin typeface="Lucida Sans"/>
                <a:ea typeface="Lucida Sans"/>
                <a:cs typeface="Lucida Sans"/>
                <a:sym typeface="Lucida Sans"/>
              </a:rPr>
              <a:t>Another component found in some modern block ciphers is the </a:t>
            </a:r>
            <a:endParaRPr/>
          </a:p>
          <a:p>
            <a:pPr indent="-255587" lvl="0" marL="365125" rtl="0" algn="l">
              <a:lnSpc>
                <a:spcPct val="100000"/>
              </a:lnSpc>
              <a:spcBef>
                <a:spcPts val="400"/>
              </a:spcBef>
              <a:spcAft>
                <a:spcPts val="0"/>
              </a:spcAft>
              <a:buSzPts val="1360"/>
              <a:buNone/>
            </a:pPr>
            <a:r>
              <a:rPr b="1" i="1" lang="en-US" sz="2000" u="none">
                <a:solidFill>
                  <a:schemeClr val="dk1"/>
                </a:solidFill>
                <a:latin typeface="Lucida Sans"/>
                <a:ea typeface="Lucida Sans"/>
                <a:cs typeface="Lucida Sans"/>
                <a:sym typeface="Lucida Sans"/>
              </a:rPr>
              <a:t>circular shift operation.</a:t>
            </a:r>
            <a:endParaRPr/>
          </a:p>
          <a:p>
            <a:pPr indent="-169228" lvl="0" marL="365125" rtl="0" algn="l">
              <a:spcBef>
                <a:spcPts val="400"/>
              </a:spcBef>
              <a:spcAft>
                <a:spcPts val="0"/>
              </a:spcAft>
              <a:buSzPts val="1360"/>
              <a:buNone/>
            </a:pPr>
            <a:r>
              <a:t/>
            </a:r>
            <a:endParaRPr b="1" i="1" sz="2000" u="none">
              <a:solidFill>
                <a:schemeClr val="dk1"/>
              </a:solidFill>
              <a:latin typeface="Lucida Sans"/>
              <a:ea typeface="Lucida Sans"/>
              <a:cs typeface="Lucida Sans"/>
              <a:sym typeface="Lucida Sans"/>
            </a:endParaRPr>
          </a:p>
        </p:txBody>
      </p:sp>
      <p:pic>
        <p:nvPicPr>
          <p:cNvPr id="351" name="Google Shape;351;p25"/>
          <p:cNvPicPr preferRelativeResize="0"/>
          <p:nvPr/>
        </p:nvPicPr>
        <p:blipFill rotWithShape="1">
          <a:blip r:embed="rId3">
            <a:alphaModFix/>
          </a:blip>
          <a:srcRect b="0" l="0" r="0" t="0"/>
          <a:stretch/>
        </p:blipFill>
        <p:spPr>
          <a:xfrm>
            <a:off x="838200" y="2743200"/>
            <a:ext cx="7569200" cy="3127375"/>
          </a:xfrm>
          <a:prstGeom prst="rect">
            <a:avLst/>
          </a:prstGeom>
          <a:noFill/>
          <a:ln>
            <a:noFill/>
          </a:ln>
        </p:spPr>
      </p:pic>
      <p:pic>
        <p:nvPicPr>
          <p:cNvPr id="352" name="Google Shape;352;p25"/>
          <p:cNvPicPr preferRelativeResize="0"/>
          <p:nvPr>
            <p:ph type="title"/>
          </p:nvPr>
        </p:nvPicPr>
        <p:blipFill rotWithShape="1">
          <a:blip r:embed="rId4">
            <a:alphaModFix/>
          </a:blip>
          <a:srcRect b="0" l="0" r="0" t="0"/>
          <a:stretch/>
        </p:blipFill>
        <p:spPr>
          <a:xfrm>
            <a:off x="381000" y="274637"/>
            <a:ext cx="7878762" cy="114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6"/>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Properties of a good cipher</a:t>
            </a:r>
            <a:endParaRPr/>
          </a:p>
        </p:txBody>
      </p:sp>
      <p:sp>
        <p:nvSpPr>
          <p:cNvPr id="358" name="Google Shape;358;p2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lnSpc>
                <a:spcPct val="100000"/>
              </a:lnSpc>
              <a:spcBef>
                <a:spcPts val="0"/>
              </a:spcBef>
              <a:spcAft>
                <a:spcPts val="0"/>
              </a:spcAft>
              <a:buSzPts val="1360"/>
              <a:buNone/>
            </a:pPr>
            <a:r>
              <a:rPr b="0" i="0" lang="en-US" sz="2000" u="none">
                <a:solidFill>
                  <a:schemeClr val="dk1"/>
                </a:solidFill>
                <a:latin typeface="Lucida Sans"/>
                <a:ea typeface="Lucida Sans"/>
                <a:cs typeface="Lucida Sans"/>
                <a:sym typeface="Lucida Sans"/>
              </a:rPr>
              <a:t>1. Diffusion</a:t>
            </a:r>
            <a:endParaRPr/>
          </a:p>
          <a:p>
            <a:pPr indent="-255587" lvl="0" marL="365125"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Hides the relationship between the ciphertext and the plaintext.</a:t>
            </a:r>
            <a:endParaRPr/>
          </a:p>
          <a:p>
            <a:pPr indent="-255587" lvl="0" marL="365125"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This will frustrate the interceptor who uses the ciphertext to </a:t>
            </a:r>
            <a:endParaRPr/>
          </a:p>
          <a:p>
            <a:pPr indent="-255587" lvl="0" marL="365125"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    find the plain text.</a:t>
            </a:r>
            <a:endParaRPr/>
          </a:p>
          <a:p>
            <a:pPr indent="-255587" lvl="0" marL="365125"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It implies that each symbol (char/bit) in the ciphertext is dependent on some or all symbols in the plaintext.</a:t>
            </a:r>
            <a:endParaRPr/>
          </a:p>
          <a:p>
            <a:pPr indent="-255587" lvl="0" marL="365125"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   OR</a:t>
            </a:r>
            <a:endParaRPr/>
          </a:p>
          <a:p>
            <a:pPr indent="-255587" lvl="0" marL="365125"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	If a symbol in the plaintext is changed several or all symbols in the ciphertext will also be changed.</a:t>
            </a:r>
            <a:endParaRPr/>
          </a:p>
          <a:p>
            <a:pPr indent="-255587" lvl="0" marL="365125"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   In a cipher with good diffusion , o/p should depend on the input symbols in a very complex way.</a:t>
            </a:r>
            <a:endParaRPr/>
          </a:p>
          <a:p>
            <a:pPr indent="-169228" lvl="0" marL="365125" rtl="0" algn="l">
              <a:spcBef>
                <a:spcPts val="400"/>
              </a:spcBef>
              <a:spcAft>
                <a:spcPts val="0"/>
              </a:spcAft>
              <a:buSzPts val="1360"/>
              <a:buNone/>
            </a:pPr>
            <a:r>
              <a:t/>
            </a:r>
            <a:endParaRPr b="0" i="0" sz="2000" u="none">
              <a:solidFill>
                <a:schemeClr val="dk1"/>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animEffect filter="fade" transition="in">
                                      <p:cBhvr>
                                        <p:cTn dur="500"/>
                                        <p:tgtEl>
                                          <p:spTgt spid="3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1" st="1"/>
                                            </p:txEl>
                                          </p:spTgt>
                                        </p:tgtEl>
                                        <p:attrNameLst>
                                          <p:attrName>style.visibility</p:attrName>
                                        </p:attrNameLst>
                                      </p:cBhvr>
                                      <p:to>
                                        <p:strVal val="visible"/>
                                      </p:to>
                                    </p:set>
                                    <p:animEffect filter="fade" transition="in">
                                      <p:cBhvr>
                                        <p:cTn dur="500"/>
                                        <p:tgtEl>
                                          <p:spTgt spid="3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2" st="2"/>
                                            </p:txEl>
                                          </p:spTgt>
                                        </p:tgtEl>
                                        <p:attrNameLst>
                                          <p:attrName>style.visibility</p:attrName>
                                        </p:attrNameLst>
                                      </p:cBhvr>
                                      <p:to>
                                        <p:strVal val="visible"/>
                                      </p:to>
                                    </p:set>
                                    <p:animEffect filter="fade" transition="in">
                                      <p:cBhvr>
                                        <p:cTn dur="500"/>
                                        <p:tgtEl>
                                          <p:spTgt spid="3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3" st="3"/>
                                            </p:txEl>
                                          </p:spTgt>
                                        </p:tgtEl>
                                        <p:attrNameLst>
                                          <p:attrName>style.visibility</p:attrName>
                                        </p:attrNameLst>
                                      </p:cBhvr>
                                      <p:to>
                                        <p:strVal val="visible"/>
                                      </p:to>
                                    </p:set>
                                    <p:animEffect filter="fade" transition="in">
                                      <p:cBhvr>
                                        <p:cTn dur="500"/>
                                        <p:tgtEl>
                                          <p:spTgt spid="3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4" st="4"/>
                                            </p:txEl>
                                          </p:spTgt>
                                        </p:tgtEl>
                                        <p:attrNameLst>
                                          <p:attrName>style.visibility</p:attrName>
                                        </p:attrNameLst>
                                      </p:cBhvr>
                                      <p:to>
                                        <p:strVal val="visible"/>
                                      </p:to>
                                    </p:set>
                                    <p:animEffect filter="fade" transition="in">
                                      <p:cBhvr>
                                        <p:cTn dur="500"/>
                                        <p:tgtEl>
                                          <p:spTgt spid="3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5" st="5"/>
                                            </p:txEl>
                                          </p:spTgt>
                                        </p:tgtEl>
                                        <p:attrNameLst>
                                          <p:attrName>style.visibility</p:attrName>
                                        </p:attrNameLst>
                                      </p:cBhvr>
                                      <p:to>
                                        <p:strVal val="visible"/>
                                      </p:to>
                                    </p:set>
                                    <p:animEffect filter="fade" transition="in">
                                      <p:cBhvr>
                                        <p:cTn dur="500"/>
                                        <p:tgtEl>
                                          <p:spTgt spid="3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6" st="6"/>
                                            </p:txEl>
                                          </p:spTgt>
                                        </p:tgtEl>
                                        <p:attrNameLst>
                                          <p:attrName>style.visibility</p:attrName>
                                        </p:attrNameLst>
                                      </p:cBhvr>
                                      <p:to>
                                        <p:strVal val="visible"/>
                                      </p:to>
                                    </p:set>
                                    <p:animEffect filter="fade" transition="in">
                                      <p:cBhvr>
                                        <p:cTn dur="500"/>
                                        <p:tgtEl>
                                          <p:spTgt spid="3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7" st="7"/>
                                            </p:txEl>
                                          </p:spTgt>
                                        </p:tgtEl>
                                        <p:attrNameLst>
                                          <p:attrName>style.visibility</p:attrName>
                                        </p:attrNameLst>
                                      </p:cBhvr>
                                      <p:to>
                                        <p:strVal val="visible"/>
                                      </p:to>
                                    </p:set>
                                    <p:animEffect filter="fade" transition="in">
                                      <p:cBhvr>
                                        <p:cTn dur="500"/>
                                        <p:tgtEl>
                                          <p:spTgt spid="3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8" st="8"/>
                                            </p:txEl>
                                          </p:spTgt>
                                        </p:tgtEl>
                                        <p:attrNameLst>
                                          <p:attrName>style.visibility</p:attrName>
                                        </p:attrNameLst>
                                      </p:cBhvr>
                                      <p:to>
                                        <p:strVal val="visible"/>
                                      </p:to>
                                    </p:set>
                                    <p:animEffect filter="fade" transition="in">
                                      <p:cBhvr>
                                        <p:cTn dur="500"/>
                                        <p:tgtEl>
                                          <p:spTgt spid="35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Properties of a good cipher</a:t>
            </a:r>
            <a:endParaRPr/>
          </a:p>
        </p:txBody>
      </p:sp>
      <p:sp>
        <p:nvSpPr>
          <p:cNvPr id="364" name="Google Shape;364;p2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lnSpc>
                <a:spcPct val="100000"/>
              </a:lnSpc>
              <a:spcBef>
                <a:spcPts val="0"/>
              </a:spcBef>
              <a:spcAft>
                <a:spcPts val="0"/>
              </a:spcAft>
              <a:buSzPts val="1360"/>
              <a:buNone/>
            </a:pPr>
            <a:r>
              <a:rPr b="0" i="0" lang="en-US" sz="2000" u="none">
                <a:solidFill>
                  <a:schemeClr val="dk1"/>
                </a:solidFill>
                <a:latin typeface="Lucida Sans"/>
                <a:ea typeface="Lucida Sans"/>
                <a:cs typeface="Lucida Sans"/>
                <a:sym typeface="Lucida Sans"/>
              </a:rPr>
              <a:t>2. Confusion</a:t>
            </a:r>
            <a:endParaRPr/>
          </a:p>
          <a:p>
            <a:pPr indent="-255587" lvl="0" marL="365125"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Hides the relationship between the ciphertext and the key.</a:t>
            </a:r>
            <a:endParaRPr/>
          </a:p>
          <a:p>
            <a:pPr indent="-255587" lvl="0" marL="365125"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This will frustrate the interceptor who tries to use the ciphertext to find the key.</a:t>
            </a:r>
            <a:endParaRPr/>
          </a:p>
          <a:p>
            <a:pPr indent="-255587" lvl="0" marL="365125"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If a single bit in the key is changed most or all bits in the ciphertext will also change.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animEffect filter="fade" transition="in">
                                      <p:cBhvr>
                                        <p:cTn dur="500"/>
                                        <p:tgtEl>
                                          <p:spTgt spid="3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1" st="1"/>
                                            </p:txEl>
                                          </p:spTgt>
                                        </p:tgtEl>
                                        <p:attrNameLst>
                                          <p:attrName>style.visibility</p:attrName>
                                        </p:attrNameLst>
                                      </p:cBhvr>
                                      <p:to>
                                        <p:strVal val="visible"/>
                                      </p:to>
                                    </p:set>
                                    <p:animEffect filter="fade" transition="in">
                                      <p:cBhvr>
                                        <p:cTn dur="500"/>
                                        <p:tgtEl>
                                          <p:spTgt spid="3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2" st="2"/>
                                            </p:txEl>
                                          </p:spTgt>
                                        </p:tgtEl>
                                        <p:attrNameLst>
                                          <p:attrName>style.visibility</p:attrName>
                                        </p:attrNameLst>
                                      </p:cBhvr>
                                      <p:to>
                                        <p:strVal val="visible"/>
                                      </p:to>
                                    </p:set>
                                    <p:animEffect filter="fade" transition="in">
                                      <p:cBhvr>
                                        <p:cTn dur="500"/>
                                        <p:tgtEl>
                                          <p:spTgt spid="3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3" st="3"/>
                                            </p:txEl>
                                          </p:spTgt>
                                        </p:tgtEl>
                                        <p:attrNameLst>
                                          <p:attrName>style.visibility</p:attrName>
                                        </p:attrNameLst>
                                      </p:cBhvr>
                                      <p:to>
                                        <p:strVal val="visible"/>
                                      </p:to>
                                    </p:set>
                                    <p:animEffect filter="fade" transition="in">
                                      <p:cBhvr>
                                        <p:cTn dur="500"/>
                                        <p:tgtEl>
                                          <p:spTgt spid="36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8"/>
          <p:cNvSpPr txBox="1"/>
          <p:nvPr>
            <p:ph idx="4294967295"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632"/>
              <a:buFont typeface="Noto Sans Symbols"/>
              <a:buNone/>
            </a:pPr>
            <a:r>
              <a:rPr b="1" i="0" lang="en-US" sz="2400" u="none">
                <a:solidFill>
                  <a:schemeClr val="dk1"/>
                </a:solidFill>
                <a:latin typeface="Lucida Sans"/>
                <a:ea typeface="Lucida Sans"/>
                <a:cs typeface="Lucida Sans"/>
                <a:sym typeface="Lucida Sans"/>
              </a:rPr>
              <a:t>Product Ciphers</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A product cipher is a complex cipher combining substitution, permutation and other simple ciphers.</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Iterated product ciphers are used to achieve diffusion and confusion.</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Each iteration is referred to as a round.</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A key generator creates different keys for each round from the cipher key.</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In an N round cipher, the plaintext is encrypted N times to create the ciphertext and the ciphertext is decrypted N times to create the plaintext.</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Eg: 2 round product cipher</a:t>
            </a:r>
            <a:endParaRPr/>
          </a:p>
        </p:txBody>
      </p:sp>
      <p:sp>
        <p:nvSpPr>
          <p:cNvPr id="370" name="Google Shape;370;p28"/>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Modern block ciphers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500"/>
                                        <p:tgtEl>
                                          <p:spTgt spid="3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Effect filter="fade" transition="in">
                                      <p:cBhvr>
                                        <p:cTn dur="500"/>
                                        <p:tgtEl>
                                          <p:spTgt spid="3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animEffect filter="fade" transition="in">
                                      <p:cBhvr>
                                        <p:cTn dur="500"/>
                                        <p:tgtEl>
                                          <p:spTgt spid="3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3" st="3"/>
                                            </p:txEl>
                                          </p:spTgt>
                                        </p:tgtEl>
                                        <p:attrNameLst>
                                          <p:attrName>style.visibility</p:attrName>
                                        </p:attrNameLst>
                                      </p:cBhvr>
                                      <p:to>
                                        <p:strVal val="visible"/>
                                      </p:to>
                                    </p:set>
                                    <p:animEffect filter="fade" transition="in">
                                      <p:cBhvr>
                                        <p:cTn dur="500"/>
                                        <p:tgtEl>
                                          <p:spTgt spid="3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4" st="4"/>
                                            </p:txEl>
                                          </p:spTgt>
                                        </p:tgtEl>
                                        <p:attrNameLst>
                                          <p:attrName>style.visibility</p:attrName>
                                        </p:attrNameLst>
                                      </p:cBhvr>
                                      <p:to>
                                        <p:strVal val="visible"/>
                                      </p:to>
                                    </p:set>
                                    <p:animEffect filter="fade" transition="in">
                                      <p:cBhvr>
                                        <p:cTn dur="500"/>
                                        <p:tgtEl>
                                          <p:spTgt spid="3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5" st="5"/>
                                            </p:txEl>
                                          </p:spTgt>
                                        </p:tgtEl>
                                        <p:attrNameLst>
                                          <p:attrName>style.visibility</p:attrName>
                                        </p:attrNameLst>
                                      </p:cBhvr>
                                      <p:to>
                                        <p:strVal val="visible"/>
                                      </p:to>
                                    </p:set>
                                    <p:animEffect filter="fade" transition="in">
                                      <p:cBhvr>
                                        <p:cTn dur="500"/>
                                        <p:tgtEl>
                                          <p:spTgt spid="3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6" st="6"/>
                                            </p:txEl>
                                          </p:spTgt>
                                        </p:tgtEl>
                                        <p:attrNameLst>
                                          <p:attrName>style.visibility</p:attrName>
                                        </p:attrNameLst>
                                      </p:cBhvr>
                                      <p:to>
                                        <p:strVal val="visible"/>
                                      </p:to>
                                    </p:set>
                                    <p:animEffect filter="fade" transition="in">
                                      <p:cBhvr>
                                        <p:cTn dur="500"/>
                                        <p:tgtEl>
                                          <p:spTgt spid="36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9"/>
          <p:cNvSpPr txBox="1"/>
          <p:nvPr>
            <p:ph idx="4294967295"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3 transformations happen at each round :</a:t>
            </a:r>
            <a:endParaRPr/>
          </a:p>
          <a:p>
            <a:pPr indent="-255587" lvl="0" marL="365125" marR="0" rtl="0" algn="l">
              <a:lnSpc>
                <a:spcPct val="100000"/>
              </a:lnSpc>
              <a:spcBef>
                <a:spcPts val="400"/>
              </a:spcBef>
              <a:spcAft>
                <a:spcPts val="0"/>
              </a:spcAft>
              <a:buClr>
                <a:schemeClr val="accent1"/>
              </a:buClr>
              <a:buSzPts val="1360"/>
              <a:buFont typeface="Noto Sans Symbols"/>
              <a:buAutoNum type="alphaLcParenR"/>
            </a:pPr>
            <a:r>
              <a:rPr b="0" i="0" lang="en-US" sz="2000" u="none">
                <a:solidFill>
                  <a:schemeClr val="dk1"/>
                </a:solidFill>
                <a:latin typeface="Lucida Sans"/>
                <a:ea typeface="Lucida Sans"/>
                <a:cs typeface="Lucida Sans"/>
                <a:sym typeface="Lucida Sans"/>
              </a:rPr>
              <a:t>The 8 bit text is mixed with the key to whiten the text(hide the bits using the key). i.e. EXOR 8 bit word with the 8 bit key.</a:t>
            </a:r>
            <a:endParaRPr/>
          </a:p>
          <a:p>
            <a:pPr indent="-255587" lvl="0" marL="365125" marR="0" rtl="0" algn="l">
              <a:lnSpc>
                <a:spcPct val="100000"/>
              </a:lnSpc>
              <a:spcBef>
                <a:spcPts val="400"/>
              </a:spcBef>
              <a:spcAft>
                <a:spcPts val="0"/>
              </a:spcAft>
              <a:buClr>
                <a:schemeClr val="accent1"/>
              </a:buClr>
              <a:buSzPts val="1360"/>
              <a:buFont typeface="Noto Sans Symbols"/>
              <a:buAutoNum type="alphaLcParenR"/>
            </a:pPr>
            <a:r>
              <a:rPr b="0" i="0" lang="en-US" sz="2000" u="none">
                <a:solidFill>
                  <a:schemeClr val="dk1"/>
                </a:solidFill>
                <a:latin typeface="Lucida Sans"/>
                <a:ea typeface="Lucida Sans"/>
                <a:cs typeface="Lucida Sans"/>
                <a:sym typeface="Lucida Sans"/>
              </a:rPr>
              <a:t>The output of the whitener are organized into 2 bit groups and fed into 4 S-boxes. The values of bits are changed based on the structure of the S-box.</a:t>
            </a:r>
            <a:endParaRPr/>
          </a:p>
          <a:p>
            <a:pPr indent="-255587" lvl="0" marL="365125" marR="0" rtl="0" algn="l">
              <a:lnSpc>
                <a:spcPct val="100000"/>
              </a:lnSpc>
              <a:spcBef>
                <a:spcPts val="400"/>
              </a:spcBef>
              <a:spcAft>
                <a:spcPts val="0"/>
              </a:spcAft>
              <a:buClr>
                <a:schemeClr val="accent1"/>
              </a:buClr>
              <a:buSzPts val="1360"/>
              <a:buFont typeface="Noto Sans Symbols"/>
              <a:buAutoNum type="alphaLcParenR"/>
            </a:pPr>
            <a:r>
              <a:rPr b="0" i="0" lang="en-US" sz="2000" u="none">
                <a:solidFill>
                  <a:schemeClr val="dk1"/>
                </a:solidFill>
                <a:latin typeface="Lucida Sans"/>
                <a:ea typeface="Lucida Sans"/>
                <a:cs typeface="Lucida Sans"/>
                <a:sym typeface="Lucida Sans"/>
              </a:rPr>
              <a:t>The outputs of S-boxes are passed to the P-box(Straight) which transposes the bits so that in the next round each box receives different input.</a:t>
            </a:r>
            <a:endParaRPr/>
          </a:p>
          <a:p>
            <a:pPr indent="-169228" lvl="0" marL="365125" marR="0" rtl="0" algn="l">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p:txBody>
      </p:sp>
      <p:sp>
        <p:nvSpPr>
          <p:cNvPr id="376" name="Google Shape;376;p29"/>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Product ciphers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Effect filter="fade" transition="in">
                                      <p:cBhvr>
                                        <p:cTn dur="500"/>
                                        <p:tgtEl>
                                          <p:spTgt spid="3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animEffect filter="fade" transition="in">
                                      <p:cBhvr>
                                        <p:cTn dur="500"/>
                                        <p:tgtEl>
                                          <p:spTgt spid="3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animEffect filter="fade" transition="in">
                                      <p:cBhvr>
                                        <p:cTn dur="500"/>
                                        <p:tgtEl>
                                          <p:spTgt spid="3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3" st="3"/>
                                            </p:txEl>
                                          </p:spTgt>
                                        </p:tgtEl>
                                        <p:attrNameLst>
                                          <p:attrName>style.visibility</p:attrName>
                                        </p:attrNameLst>
                                      </p:cBhvr>
                                      <p:to>
                                        <p:strVal val="visible"/>
                                      </p:to>
                                    </p:set>
                                    <p:animEffect filter="fade" transition="in">
                                      <p:cBhvr>
                                        <p:cTn dur="500"/>
                                        <p:tgtEl>
                                          <p:spTgt spid="3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4" st="4"/>
                                            </p:txEl>
                                          </p:spTgt>
                                        </p:tgtEl>
                                        <p:attrNameLst>
                                          <p:attrName>style.visibility</p:attrName>
                                        </p:attrNameLst>
                                      </p:cBhvr>
                                      <p:to>
                                        <p:strVal val="visible"/>
                                      </p:to>
                                    </p:set>
                                    <p:animEffect filter="fade" transition="in">
                                      <p:cBhvr>
                                        <p:cTn dur="500"/>
                                        <p:tgtEl>
                                          <p:spTgt spid="37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0" i="0" lang="en-US" sz="4100" u="none" cap="none" strike="noStrike">
                <a:solidFill>
                  <a:schemeClr val="dk2"/>
                </a:solidFill>
                <a:latin typeface="Lucida Sans"/>
                <a:ea typeface="Lucida Sans"/>
                <a:cs typeface="Lucida Sans"/>
                <a:sym typeface="Lucida Sans"/>
              </a:rPr>
              <a:t>Cryptography</a:t>
            </a:r>
            <a:endParaRPr b="1" i="0" sz="4100" u="none" cap="none" strike="noStrike">
              <a:solidFill>
                <a:schemeClr val="dk2"/>
              </a:solidFill>
              <a:latin typeface="Lucida Sans"/>
              <a:ea typeface="Lucida Sans"/>
              <a:cs typeface="Lucida Sans"/>
              <a:sym typeface="Lucida Sans"/>
            </a:endParaRPr>
          </a:p>
        </p:txBody>
      </p:sp>
      <p:sp>
        <p:nvSpPr>
          <p:cNvPr id="179" name="Google Shape;179;p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lnSpc>
                <a:spcPct val="90000"/>
              </a:lnSpc>
              <a:spcBef>
                <a:spcPts val="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Cipher – Encryption and Decryption algorithms.</a:t>
            </a:r>
            <a:endParaRPr/>
          </a:p>
          <a:p>
            <a:pPr indent="-255587" lvl="0" marL="365125" rtl="0" algn="l">
              <a:lnSpc>
                <a:spcPct val="9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Key – A number or a set of numbers that the cipher (algorithm) operates on.</a:t>
            </a:r>
            <a:endParaRPr/>
          </a:p>
          <a:p>
            <a:pPr indent="-255587" lvl="0" marL="365125" rtl="0" algn="l">
              <a:lnSpc>
                <a:spcPct val="9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For the process of encryption </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			Input – Encryption algorithm, plaintext, key.</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			Output –Cipher text</a:t>
            </a:r>
            <a:endParaRPr/>
          </a:p>
          <a:p>
            <a:pPr indent="-255587" lvl="0" marL="365125" rtl="0" algn="l">
              <a:lnSpc>
                <a:spcPct val="9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For the process of decryption </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			Input – Decryption algorithm, ciphertext, key.</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			Output –Plain text</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Notations used to describe the transformations : </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C=E(P)	C-ciphertext, P-plaintext, E-encryption algorithm</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P=D(C) 	or </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P=D(E(P))       D- Decryption algorithm.</a:t>
            </a:r>
            <a:endParaRPr/>
          </a:p>
          <a:p>
            <a:pPr indent="-169228" lvl="0" marL="365125" rtl="0" algn="l">
              <a:spcBef>
                <a:spcPts val="400"/>
              </a:spcBef>
              <a:spcAft>
                <a:spcPts val="0"/>
              </a:spcAft>
              <a:buSzPts val="1360"/>
              <a:buNone/>
            </a:pPr>
            <a:r>
              <a:t/>
            </a:r>
            <a:endParaRPr b="0" i="0" sz="2000" u="none">
              <a:solidFill>
                <a:schemeClr val="dk1"/>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5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5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5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5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500"/>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500"/>
                                        <p:tgtEl>
                                          <p:spTgt spid="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Effect filter="fade" transition="in">
                                      <p:cBhvr>
                                        <p:cTn dur="500"/>
                                        <p:tgtEl>
                                          <p:spTgt spid="1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7" st="7"/>
                                            </p:txEl>
                                          </p:spTgt>
                                        </p:tgtEl>
                                        <p:attrNameLst>
                                          <p:attrName>style.visibility</p:attrName>
                                        </p:attrNameLst>
                                      </p:cBhvr>
                                      <p:to>
                                        <p:strVal val="visible"/>
                                      </p:to>
                                    </p:set>
                                    <p:animEffect filter="fade" transition="in">
                                      <p:cBhvr>
                                        <p:cTn dur="500"/>
                                        <p:tgtEl>
                                          <p:spTgt spid="17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8" st="8"/>
                                            </p:txEl>
                                          </p:spTgt>
                                        </p:tgtEl>
                                        <p:attrNameLst>
                                          <p:attrName>style.visibility</p:attrName>
                                        </p:attrNameLst>
                                      </p:cBhvr>
                                      <p:to>
                                        <p:strVal val="visible"/>
                                      </p:to>
                                    </p:set>
                                    <p:animEffect filter="fade" transition="in">
                                      <p:cBhvr>
                                        <p:cTn dur="500"/>
                                        <p:tgtEl>
                                          <p:spTgt spid="17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9" st="9"/>
                                            </p:txEl>
                                          </p:spTgt>
                                        </p:tgtEl>
                                        <p:attrNameLst>
                                          <p:attrName>style.visibility</p:attrName>
                                        </p:attrNameLst>
                                      </p:cBhvr>
                                      <p:to>
                                        <p:strVal val="visible"/>
                                      </p:to>
                                    </p:set>
                                    <p:animEffect filter="fade" transition="in">
                                      <p:cBhvr>
                                        <p:cTn dur="500"/>
                                        <p:tgtEl>
                                          <p:spTgt spid="17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0" st="10"/>
                                            </p:txEl>
                                          </p:spTgt>
                                        </p:tgtEl>
                                        <p:attrNameLst>
                                          <p:attrName>style.visibility</p:attrName>
                                        </p:attrNameLst>
                                      </p:cBhvr>
                                      <p:to>
                                        <p:strVal val="visible"/>
                                      </p:to>
                                    </p:set>
                                    <p:animEffect filter="fade" transition="in">
                                      <p:cBhvr>
                                        <p:cTn dur="500"/>
                                        <p:tgtEl>
                                          <p:spTgt spid="17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1" st="11"/>
                                            </p:txEl>
                                          </p:spTgt>
                                        </p:tgtEl>
                                        <p:attrNameLst>
                                          <p:attrName>style.visibility</p:attrName>
                                        </p:attrNameLst>
                                      </p:cBhvr>
                                      <p:to>
                                        <p:strVal val="visible"/>
                                      </p:to>
                                    </p:set>
                                    <p:animEffect filter="fade" transition="in">
                                      <p:cBhvr>
                                        <p:cTn dur="500"/>
                                        <p:tgtEl>
                                          <p:spTgt spid="17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2" st="12"/>
                                            </p:txEl>
                                          </p:spTgt>
                                        </p:tgtEl>
                                        <p:attrNameLst>
                                          <p:attrName>style.visibility</p:attrName>
                                        </p:attrNameLst>
                                      </p:cBhvr>
                                      <p:to>
                                        <p:strVal val="visible"/>
                                      </p:to>
                                    </p:set>
                                    <p:animEffect filter="fade" transition="in">
                                      <p:cBhvr>
                                        <p:cTn dur="500"/>
                                        <p:tgtEl>
                                          <p:spTgt spid="179">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30"/>
          <p:cNvPicPr preferRelativeResize="0"/>
          <p:nvPr>
            <p:ph idx="4294967295" type="body"/>
          </p:nvPr>
        </p:nvPicPr>
        <p:blipFill rotWithShape="1">
          <a:blip r:embed="rId3">
            <a:alphaModFix/>
          </a:blip>
          <a:srcRect b="0" l="0" r="0" t="0"/>
          <a:stretch/>
        </p:blipFill>
        <p:spPr>
          <a:xfrm>
            <a:off x="0" y="381000"/>
            <a:ext cx="5124450" cy="5626100"/>
          </a:xfrm>
          <a:prstGeom prst="rect">
            <a:avLst/>
          </a:prstGeom>
          <a:noFill/>
          <a:ln>
            <a:noFill/>
          </a:ln>
        </p:spPr>
      </p:pic>
      <p:pic>
        <p:nvPicPr>
          <p:cNvPr id="382" name="Google Shape;382;p30"/>
          <p:cNvPicPr preferRelativeResize="0"/>
          <p:nvPr/>
        </p:nvPicPr>
        <p:blipFill rotWithShape="1">
          <a:blip r:embed="rId4">
            <a:alphaModFix/>
          </a:blip>
          <a:srcRect b="0" l="0" r="0" t="0"/>
          <a:stretch/>
        </p:blipFill>
        <p:spPr>
          <a:xfrm>
            <a:off x="5181600" y="762000"/>
            <a:ext cx="3962400" cy="4479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1"/>
          <p:cNvSpPr txBox="1"/>
          <p:nvPr>
            <p:ph idx="4294967295"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How is diffusion achieved?</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i.e. changing a single bit in the plaintext affects many bits in </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the ciphertext.</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1. In the first round bit 8, after being EX-ored with the corresponding bit of K1 affects 2 bits( 7 and 8) thru s-box 4. Bit 7 is permuted and becomes bit 2; bit 8 is permuted and becomes bit 4.</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   After the first round bit 8 has affected bits 2 and 4.</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2. In the second round bit 2 after being Ex-ored with the corresponding bit in K2 affects 2 bits (bits 1 and 2) through S-box.</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   Bit 1 is permuted and becomes bit 6; bit 2 becomes bit 1.</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   Bit 4 after being Ex-ored with the corresponding bit in K2 affects bits 3 and 4. Bit 3 remains same, 4 becomes 7.</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   Hence after the second round bit 8 has affected bits 1,3,6,7.</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 </a:t>
            </a:r>
            <a:endParaRPr/>
          </a:p>
          <a:p>
            <a:pPr indent="-177863" lvl="0" marL="365125" marR="0" rtl="0" algn="l">
              <a:lnSpc>
                <a:spcPct val="100000"/>
              </a:lnSpc>
              <a:spcBef>
                <a:spcPts val="400"/>
              </a:spcBef>
              <a:spcAft>
                <a:spcPts val="0"/>
              </a:spcAft>
              <a:buClr>
                <a:schemeClr val="accent1"/>
              </a:buClr>
              <a:buSzPts val="1224"/>
              <a:buFont typeface="Noto Sans Symbols"/>
              <a:buNone/>
            </a:pPr>
            <a:r>
              <a:t/>
            </a:r>
            <a:endParaRPr b="0" i="0" sz="1800" u="none">
              <a:solidFill>
                <a:schemeClr val="dk1"/>
              </a:solidFill>
              <a:latin typeface="Lucida Sans"/>
              <a:ea typeface="Lucida Sans"/>
              <a:cs typeface="Lucida Sans"/>
              <a:sym typeface="Lucida Sans"/>
            </a:endParaRPr>
          </a:p>
          <a:p>
            <a:pPr indent="-177864" lvl="0" marL="365125" marR="0" rtl="0" algn="l">
              <a:spcBef>
                <a:spcPts val="400"/>
              </a:spcBef>
              <a:spcAft>
                <a:spcPts val="0"/>
              </a:spcAft>
              <a:buClr>
                <a:schemeClr val="accent1"/>
              </a:buClr>
              <a:buSzPts val="1224"/>
              <a:buFont typeface="Noto Sans Symbols"/>
              <a:buNone/>
            </a:pPr>
            <a:r>
              <a:t/>
            </a:r>
            <a:endParaRPr b="0" i="0" sz="1800" u="none">
              <a:solidFill>
                <a:schemeClr val="dk1"/>
              </a:solidFill>
              <a:latin typeface="Lucida Sans"/>
              <a:ea typeface="Lucida Sans"/>
              <a:cs typeface="Lucida Sans"/>
              <a:sym typeface="Lucida Sans"/>
            </a:endParaRPr>
          </a:p>
        </p:txBody>
      </p:sp>
      <p:sp>
        <p:nvSpPr>
          <p:cNvPr id="388" name="Google Shape;388;p31"/>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Product ciphers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animEffect filter="fade" transition="in">
                                      <p:cBhvr>
                                        <p:cTn dur="500"/>
                                        <p:tgtEl>
                                          <p:spTgt spid="3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1" st="1"/>
                                            </p:txEl>
                                          </p:spTgt>
                                        </p:tgtEl>
                                        <p:attrNameLst>
                                          <p:attrName>style.visibility</p:attrName>
                                        </p:attrNameLst>
                                      </p:cBhvr>
                                      <p:to>
                                        <p:strVal val="visible"/>
                                      </p:to>
                                    </p:set>
                                    <p:animEffect filter="fade" transition="in">
                                      <p:cBhvr>
                                        <p:cTn dur="500"/>
                                        <p:tgtEl>
                                          <p:spTgt spid="3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2" st="2"/>
                                            </p:txEl>
                                          </p:spTgt>
                                        </p:tgtEl>
                                        <p:attrNameLst>
                                          <p:attrName>style.visibility</p:attrName>
                                        </p:attrNameLst>
                                      </p:cBhvr>
                                      <p:to>
                                        <p:strVal val="visible"/>
                                      </p:to>
                                    </p:set>
                                    <p:animEffect filter="fade" transition="in">
                                      <p:cBhvr>
                                        <p:cTn dur="500"/>
                                        <p:tgtEl>
                                          <p:spTgt spid="3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3" st="3"/>
                                            </p:txEl>
                                          </p:spTgt>
                                        </p:tgtEl>
                                        <p:attrNameLst>
                                          <p:attrName>style.visibility</p:attrName>
                                        </p:attrNameLst>
                                      </p:cBhvr>
                                      <p:to>
                                        <p:strVal val="visible"/>
                                      </p:to>
                                    </p:set>
                                    <p:animEffect filter="fade" transition="in">
                                      <p:cBhvr>
                                        <p:cTn dur="500"/>
                                        <p:tgtEl>
                                          <p:spTgt spid="3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4" st="4"/>
                                            </p:txEl>
                                          </p:spTgt>
                                        </p:tgtEl>
                                        <p:attrNameLst>
                                          <p:attrName>style.visibility</p:attrName>
                                        </p:attrNameLst>
                                      </p:cBhvr>
                                      <p:to>
                                        <p:strVal val="visible"/>
                                      </p:to>
                                    </p:set>
                                    <p:animEffect filter="fade" transition="in">
                                      <p:cBhvr>
                                        <p:cTn dur="500"/>
                                        <p:tgtEl>
                                          <p:spTgt spid="3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5" st="5"/>
                                            </p:txEl>
                                          </p:spTgt>
                                        </p:tgtEl>
                                        <p:attrNameLst>
                                          <p:attrName>style.visibility</p:attrName>
                                        </p:attrNameLst>
                                      </p:cBhvr>
                                      <p:to>
                                        <p:strVal val="visible"/>
                                      </p:to>
                                    </p:set>
                                    <p:animEffect filter="fade" transition="in">
                                      <p:cBhvr>
                                        <p:cTn dur="500"/>
                                        <p:tgtEl>
                                          <p:spTgt spid="3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6" st="6"/>
                                            </p:txEl>
                                          </p:spTgt>
                                        </p:tgtEl>
                                        <p:attrNameLst>
                                          <p:attrName>style.visibility</p:attrName>
                                        </p:attrNameLst>
                                      </p:cBhvr>
                                      <p:to>
                                        <p:strVal val="visible"/>
                                      </p:to>
                                    </p:set>
                                    <p:animEffect filter="fade" transition="in">
                                      <p:cBhvr>
                                        <p:cTn dur="500"/>
                                        <p:tgtEl>
                                          <p:spTgt spid="3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7" st="7"/>
                                            </p:txEl>
                                          </p:spTgt>
                                        </p:tgtEl>
                                        <p:attrNameLst>
                                          <p:attrName>style.visibility</p:attrName>
                                        </p:attrNameLst>
                                      </p:cBhvr>
                                      <p:to>
                                        <p:strVal val="visible"/>
                                      </p:to>
                                    </p:set>
                                    <p:animEffect filter="fade" transition="in">
                                      <p:cBhvr>
                                        <p:cTn dur="500"/>
                                        <p:tgtEl>
                                          <p:spTgt spid="38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8" st="8"/>
                                            </p:txEl>
                                          </p:spTgt>
                                        </p:tgtEl>
                                        <p:attrNameLst>
                                          <p:attrName>style.visibility</p:attrName>
                                        </p:attrNameLst>
                                      </p:cBhvr>
                                      <p:to>
                                        <p:strVal val="visible"/>
                                      </p:to>
                                    </p:set>
                                    <p:animEffect filter="fade" transition="in">
                                      <p:cBhvr>
                                        <p:cTn dur="500"/>
                                        <p:tgtEl>
                                          <p:spTgt spid="38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9" st="9"/>
                                            </p:txEl>
                                          </p:spTgt>
                                        </p:tgtEl>
                                        <p:attrNameLst>
                                          <p:attrName>style.visibility</p:attrName>
                                        </p:attrNameLst>
                                      </p:cBhvr>
                                      <p:to>
                                        <p:strVal val="visible"/>
                                      </p:to>
                                    </p:set>
                                    <p:animEffect filter="fade" transition="in">
                                      <p:cBhvr>
                                        <p:cTn dur="500"/>
                                        <p:tgtEl>
                                          <p:spTgt spid="38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10" st="10"/>
                                            </p:txEl>
                                          </p:spTgt>
                                        </p:tgtEl>
                                        <p:attrNameLst>
                                          <p:attrName>style.visibility</p:attrName>
                                        </p:attrNameLst>
                                      </p:cBhvr>
                                      <p:to>
                                        <p:strVal val="visible"/>
                                      </p:to>
                                    </p:set>
                                    <p:animEffect filter="fade" transition="in">
                                      <p:cBhvr>
                                        <p:cTn dur="500"/>
                                        <p:tgtEl>
                                          <p:spTgt spid="38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11" st="11"/>
                                            </p:txEl>
                                          </p:spTgt>
                                        </p:tgtEl>
                                        <p:attrNameLst>
                                          <p:attrName>style.visibility</p:attrName>
                                        </p:attrNameLst>
                                      </p:cBhvr>
                                      <p:to>
                                        <p:strVal val="visible"/>
                                      </p:to>
                                    </p:set>
                                    <p:animEffect filter="fade" transition="in">
                                      <p:cBhvr>
                                        <p:cTn dur="500"/>
                                        <p:tgtEl>
                                          <p:spTgt spid="387">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2"/>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Product ciphers</a:t>
            </a:r>
            <a:endParaRPr/>
          </a:p>
        </p:txBody>
      </p:sp>
      <p:sp>
        <p:nvSpPr>
          <p:cNvPr id="394" name="Google Shape;394;p3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lnSpc>
                <a:spcPct val="100000"/>
              </a:lnSpc>
              <a:spcBef>
                <a:spcPts val="0"/>
              </a:spcBef>
              <a:spcAft>
                <a:spcPts val="0"/>
              </a:spcAft>
              <a:buSzPts val="1224"/>
              <a:buNone/>
            </a:pPr>
            <a:r>
              <a:rPr b="0" i="0" lang="en-US" sz="1800" u="none">
                <a:solidFill>
                  <a:schemeClr val="dk1"/>
                </a:solidFill>
                <a:latin typeface="Lucida Sans"/>
                <a:ea typeface="Lucida Sans"/>
                <a:cs typeface="Lucida Sans"/>
                <a:sym typeface="Lucida Sans"/>
              </a:rPr>
              <a:t>How is confusion achieved?</a:t>
            </a:r>
            <a:endParaRPr/>
          </a:p>
          <a:p>
            <a:pPr indent="-255587" lvl="0" marL="365125" rtl="0" algn="l">
              <a:lnSpc>
                <a:spcPct val="10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The 4 bits of ciphertext 1,3,6,7 are affected by 3 bits in the key</a:t>
            </a:r>
            <a:endParaRPr/>
          </a:p>
          <a:p>
            <a:pPr indent="-255587" lvl="0" marL="365125" rtl="0" algn="l">
              <a:lnSpc>
                <a:spcPct val="100000"/>
              </a:lnSpc>
              <a:spcBef>
                <a:spcPts val="400"/>
              </a:spcBef>
              <a:spcAft>
                <a:spcPts val="0"/>
              </a:spcAft>
              <a:buSzPts val="1224"/>
              <a:buNone/>
            </a:pPr>
            <a:r>
              <a:rPr b="0" i="0" lang="en-US" sz="1800" u="none">
                <a:solidFill>
                  <a:schemeClr val="dk1"/>
                </a:solidFill>
                <a:latin typeface="Lucida Sans"/>
                <a:ea typeface="Lucida Sans"/>
                <a:cs typeface="Lucida Sans"/>
                <a:sym typeface="Lucida Sans"/>
              </a:rPr>
              <a:t>    (bit 8 in K1 and bit 2 and 4 in K2)</a:t>
            </a:r>
            <a:endParaRPr/>
          </a:p>
          <a:p>
            <a:pPr indent="-255587" lvl="0" marL="365125" rtl="0" algn="l">
              <a:lnSpc>
                <a:spcPct val="100000"/>
              </a:lnSpc>
              <a:spcBef>
                <a:spcPts val="400"/>
              </a:spcBef>
              <a:spcAft>
                <a:spcPts val="0"/>
              </a:spcAft>
              <a:buSzPts val="1224"/>
              <a:buNone/>
            </a:pPr>
            <a:r>
              <a:t/>
            </a:r>
            <a:endParaRPr b="0" i="0" sz="1800" u="none">
              <a:solidFill>
                <a:schemeClr val="dk1"/>
              </a:solidFill>
              <a:latin typeface="Lucida Sans"/>
              <a:ea typeface="Lucida Sans"/>
              <a:cs typeface="Lucida Sans"/>
              <a:sym typeface="Lucida Sans"/>
            </a:endParaRPr>
          </a:p>
          <a:p>
            <a:pPr indent="-255587" lvl="0" marL="365125" rtl="0" algn="l">
              <a:lnSpc>
                <a:spcPct val="100000"/>
              </a:lnSpc>
              <a:spcBef>
                <a:spcPts val="400"/>
              </a:spcBef>
              <a:spcAft>
                <a:spcPts val="0"/>
              </a:spcAft>
              <a:buSzPts val="1224"/>
              <a:buNone/>
            </a:pPr>
            <a:r>
              <a:rPr b="0" i="0" lang="en-US" sz="1800" u="none">
                <a:solidFill>
                  <a:schemeClr val="dk1"/>
                </a:solidFill>
                <a:latin typeface="Lucida Sans"/>
                <a:ea typeface="Lucida Sans"/>
                <a:cs typeface="Lucida Sans"/>
                <a:sym typeface="Lucida Sans"/>
              </a:rPr>
              <a:t>Note : To improve confusion and diffusion practical ciphers use larger data blocks , more S boxes, and more rounds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animEffect filter="fade" transition="in">
                                      <p:cBhvr>
                                        <p:cTn dur="500"/>
                                        <p:tgtEl>
                                          <p:spTgt spid="3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1" st="1"/>
                                            </p:txEl>
                                          </p:spTgt>
                                        </p:tgtEl>
                                        <p:attrNameLst>
                                          <p:attrName>style.visibility</p:attrName>
                                        </p:attrNameLst>
                                      </p:cBhvr>
                                      <p:to>
                                        <p:strVal val="visible"/>
                                      </p:to>
                                    </p:set>
                                    <p:animEffect filter="fade" transition="in">
                                      <p:cBhvr>
                                        <p:cTn dur="500"/>
                                        <p:tgtEl>
                                          <p:spTgt spid="3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2" st="2"/>
                                            </p:txEl>
                                          </p:spTgt>
                                        </p:tgtEl>
                                        <p:attrNameLst>
                                          <p:attrName>style.visibility</p:attrName>
                                        </p:attrNameLst>
                                      </p:cBhvr>
                                      <p:to>
                                        <p:strVal val="visible"/>
                                      </p:to>
                                    </p:set>
                                    <p:animEffect filter="fade" transition="in">
                                      <p:cBhvr>
                                        <p:cTn dur="500"/>
                                        <p:tgtEl>
                                          <p:spTgt spid="3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3" st="3"/>
                                            </p:txEl>
                                          </p:spTgt>
                                        </p:tgtEl>
                                        <p:attrNameLst>
                                          <p:attrName>style.visibility</p:attrName>
                                        </p:attrNameLst>
                                      </p:cBhvr>
                                      <p:to>
                                        <p:strVal val="visible"/>
                                      </p:to>
                                    </p:set>
                                    <p:animEffect filter="fade" transition="in">
                                      <p:cBhvr>
                                        <p:cTn dur="500"/>
                                        <p:tgtEl>
                                          <p:spTgt spid="3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4" st="4"/>
                                            </p:txEl>
                                          </p:spTgt>
                                        </p:tgtEl>
                                        <p:attrNameLst>
                                          <p:attrName>style.visibility</p:attrName>
                                        </p:attrNameLst>
                                      </p:cBhvr>
                                      <p:to>
                                        <p:strVal val="visible"/>
                                      </p:to>
                                    </p:set>
                                    <p:animEffect filter="fade" transition="in">
                                      <p:cBhvr>
                                        <p:cTn dur="500"/>
                                        <p:tgtEl>
                                          <p:spTgt spid="39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just">
              <a:lnSpc>
                <a:spcPct val="100000"/>
              </a:lnSpc>
              <a:spcBef>
                <a:spcPts val="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Modern block ciphers are all product ciphers, but they are divided into two classes. </a:t>
            </a:r>
            <a:endParaRPr/>
          </a:p>
          <a:p>
            <a:pPr indent="-169227" lvl="0" marL="365125" marR="0" rtl="0" algn="just">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just">
              <a:lnSpc>
                <a:spcPct val="100000"/>
              </a:lnSpc>
              <a:spcBef>
                <a:spcPts val="400"/>
              </a:spcBef>
              <a:spcAft>
                <a:spcPts val="0"/>
              </a:spcAft>
              <a:buClr>
                <a:schemeClr val="accent1"/>
              </a:buClr>
              <a:buSzPts val="1360"/>
              <a:buFont typeface="Noto Sans Symbols"/>
              <a:buNone/>
            </a:pPr>
            <a:r>
              <a:rPr b="0" i="0" lang="en-US" sz="2000" u="none">
                <a:solidFill>
                  <a:schemeClr val="hlink"/>
                </a:solidFill>
                <a:latin typeface="Lucida Sans"/>
                <a:ea typeface="Lucida Sans"/>
                <a:cs typeface="Lucida Sans"/>
                <a:sym typeface="Lucida Sans"/>
              </a:rPr>
              <a:t>1.</a:t>
            </a:r>
            <a:r>
              <a:rPr b="0" i="0" lang="en-US" sz="2000" u="none">
                <a:solidFill>
                  <a:schemeClr val="dk1"/>
                </a:solidFill>
                <a:latin typeface="Lucida Sans"/>
                <a:ea typeface="Lucida Sans"/>
                <a:cs typeface="Lucida Sans"/>
                <a:sym typeface="Lucida Sans"/>
              </a:rPr>
              <a:t> Feistel ciphers :</a:t>
            </a:r>
            <a:endParaRPr/>
          </a:p>
          <a:p>
            <a:pPr indent="-255587" lvl="0" marL="365125" marR="0" rtl="0" algn="just">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A Feistel cipher can have three types of components: </a:t>
            </a:r>
            <a:r>
              <a:rPr b="0" i="0" lang="en-US" sz="2000" u="none">
                <a:solidFill>
                  <a:schemeClr val="hlink"/>
                </a:solidFill>
                <a:latin typeface="Lucida Sans"/>
                <a:ea typeface="Lucida Sans"/>
                <a:cs typeface="Lucida Sans"/>
                <a:sym typeface="Lucida Sans"/>
              </a:rPr>
              <a:t>self-invertible</a:t>
            </a:r>
            <a:r>
              <a:rPr b="0" i="0" lang="en-US" sz="2000" u="none">
                <a:solidFill>
                  <a:schemeClr val="dk1"/>
                </a:solidFill>
                <a:latin typeface="Lucida Sans"/>
                <a:ea typeface="Lucida Sans"/>
                <a:cs typeface="Lucida Sans"/>
                <a:sym typeface="Lucida Sans"/>
              </a:rPr>
              <a:t>, </a:t>
            </a:r>
            <a:r>
              <a:rPr b="0" i="0" lang="en-US" sz="2000" u="none">
                <a:solidFill>
                  <a:schemeClr val="hlink"/>
                </a:solidFill>
                <a:latin typeface="Lucida Sans"/>
                <a:ea typeface="Lucida Sans"/>
                <a:cs typeface="Lucida Sans"/>
                <a:sym typeface="Lucida Sans"/>
              </a:rPr>
              <a:t>invertible</a:t>
            </a:r>
            <a:r>
              <a:rPr b="0" i="0" lang="en-US" sz="2000" u="none">
                <a:solidFill>
                  <a:schemeClr val="dk1"/>
                </a:solidFill>
                <a:latin typeface="Lucida Sans"/>
                <a:ea typeface="Lucida Sans"/>
                <a:cs typeface="Lucida Sans"/>
                <a:sym typeface="Lucida Sans"/>
              </a:rPr>
              <a:t>, </a:t>
            </a:r>
            <a:r>
              <a:rPr b="0" i="0" lang="en-US" sz="2000" u="none">
                <a:solidFill>
                  <a:schemeClr val="hlink"/>
                </a:solidFill>
                <a:latin typeface="Lucida Sans"/>
                <a:ea typeface="Lucida Sans"/>
                <a:cs typeface="Lucida Sans"/>
                <a:sym typeface="Lucida Sans"/>
              </a:rPr>
              <a:t>and noninvertible</a:t>
            </a:r>
            <a:r>
              <a:rPr b="0" i="0" lang="en-US" sz="2000" u="none">
                <a:solidFill>
                  <a:schemeClr val="dk1"/>
                </a:solidFill>
                <a:latin typeface="Lucida Sans"/>
                <a:ea typeface="Lucida Sans"/>
                <a:cs typeface="Lucida Sans"/>
                <a:sym typeface="Lucida Sans"/>
              </a:rPr>
              <a:t>. </a:t>
            </a:r>
            <a:endParaRPr/>
          </a:p>
          <a:p>
            <a:pPr indent="-255587" lvl="0" marL="365125" marR="0" rtl="0" algn="just">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Eg: DES</a:t>
            </a:r>
            <a:endParaRPr/>
          </a:p>
          <a:p>
            <a:pPr indent="-169227" lvl="0" marL="365125" marR="0" rtl="0" algn="just">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just">
              <a:lnSpc>
                <a:spcPct val="100000"/>
              </a:lnSpc>
              <a:spcBef>
                <a:spcPts val="400"/>
              </a:spcBef>
              <a:spcAft>
                <a:spcPts val="0"/>
              </a:spcAft>
              <a:buClr>
                <a:schemeClr val="accent1"/>
              </a:buClr>
              <a:buSzPts val="1360"/>
              <a:buFont typeface="Noto Sans Symbols"/>
              <a:buNone/>
            </a:pPr>
            <a:r>
              <a:rPr b="0" i="0" lang="en-US" sz="2000" u="none">
                <a:solidFill>
                  <a:schemeClr val="hlink"/>
                </a:solidFill>
                <a:latin typeface="Lucida Sans"/>
                <a:ea typeface="Lucida Sans"/>
                <a:cs typeface="Lucida Sans"/>
                <a:sym typeface="Lucida Sans"/>
              </a:rPr>
              <a:t>2.</a:t>
            </a:r>
            <a:r>
              <a:rPr b="0" i="0" lang="en-US" sz="2000" u="none">
                <a:solidFill>
                  <a:schemeClr val="dk1"/>
                </a:solidFill>
                <a:latin typeface="Lucida Sans"/>
                <a:ea typeface="Lucida Sans"/>
                <a:cs typeface="Lucida Sans"/>
                <a:sym typeface="Lucida Sans"/>
              </a:rPr>
              <a:t> Non-Feistel ciphers : </a:t>
            </a:r>
            <a:endParaRPr/>
          </a:p>
          <a:p>
            <a:pPr indent="-255587" lvl="0" marL="365125" marR="0" rtl="0" algn="just">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Consists of only invertible components. Eg: AES</a:t>
            </a:r>
            <a:endParaRPr/>
          </a:p>
        </p:txBody>
      </p:sp>
      <p:sp>
        <p:nvSpPr>
          <p:cNvPr id="400" name="Google Shape;400;p33"/>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Product ciphers</a:t>
            </a:r>
            <a:endParaRPr b="1" i="0" sz="4100" u="none" cap="none" strike="noStrike">
              <a:solidFill>
                <a:schemeClr val="dk2"/>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0" st="0"/>
                                            </p:txEl>
                                          </p:spTgt>
                                        </p:tgtEl>
                                        <p:attrNameLst>
                                          <p:attrName>style.visibility</p:attrName>
                                        </p:attrNameLst>
                                      </p:cBhvr>
                                      <p:to>
                                        <p:strVal val="visible"/>
                                      </p:to>
                                    </p:set>
                                    <p:animEffect filter="fade" transition="in">
                                      <p:cBhvr>
                                        <p:cTn dur="500"/>
                                        <p:tgtEl>
                                          <p:spTgt spid="3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1" st="1"/>
                                            </p:txEl>
                                          </p:spTgt>
                                        </p:tgtEl>
                                        <p:attrNameLst>
                                          <p:attrName>style.visibility</p:attrName>
                                        </p:attrNameLst>
                                      </p:cBhvr>
                                      <p:to>
                                        <p:strVal val="visible"/>
                                      </p:to>
                                    </p:set>
                                    <p:animEffect filter="fade" transition="in">
                                      <p:cBhvr>
                                        <p:cTn dur="500"/>
                                        <p:tgtEl>
                                          <p:spTgt spid="3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2" st="2"/>
                                            </p:txEl>
                                          </p:spTgt>
                                        </p:tgtEl>
                                        <p:attrNameLst>
                                          <p:attrName>style.visibility</p:attrName>
                                        </p:attrNameLst>
                                      </p:cBhvr>
                                      <p:to>
                                        <p:strVal val="visible"/>
                                      </p:to>
                                    </p:set>
                                    <p:animEffect filter="fade" transition="in">
                                      <p:cBhvr>
                                        <p:cTn dur="500"/>
                                        <p:tgtEl>
                                          <p:spTgt spid="3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3" st="3"/>
                                            </p:txEl>
                                          </p:spTgt>
                                        </p:tgtEl>
                                        <p:attrNameLst>
                                          <p:attrName>style.visibility</p:attrName>
                                        </p:attrNameLst>
                                      </p:cBhvr>
                                      <p:to>
                                        <p:strVal val="visible"/>
                                      </p:to>
                                    </p:set>
                                    <p:animEffect filter="fade" transition="in">
                                      <p:cBhvr>
                                        <p:cTn dur="500"/>
                                        <p:tgtEl>
                                          <p:spTgt spid="3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4" st="4"/>
                                            </p:txEl>
                                          </p:spTgt>
                                        </p:tgtEl>
                                        <p:attrNameLst>
                                          <p:attrName>style.visibility</p:attrName>
                                        </p:attrNameLst>
                                      </p:cBhvr>
                                      <p:to>
                                        <p:strVal val="visible"/>
                                      </p:to>
                                    </p:set>
                                    <p:animEffect filter="fade" transition="in">
                                      <p:cBhvr>
                                        <p:cTn dur="500"/>
                                        <p:tgtEl>
                                          <p:spTgt spid="3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5" st="5"/>
                                            </p:txEl>
                                          </p:spTgt>
                                        </p:tgtEl>
                                        <p:attrNameLst>
                                          <p:attrName>style.visibility</p:attrName>
                                        </p:attrNameLst>
                                      </p:cBhvr>
                                      <p:to>
                                        <p:strVal val="visible"/>
                                      </p:to>
                                    </p:set>
                                    <p:animEffect filter="fade" transition="in">
                                      <p:cBhvr>
                                        <p:cTn dur="500"/>
                                        <p:tgtEl>
                                          <p:spTgt spid="3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6" st="6"/>
                                            </p:txEl>
                                          </p:spTgt>
                                        </p:tgtEl>
                                        <p:attrNameLst>
                                          <p:attrName>style.visibility</p:attrName>
                                        </p:attrNameLst>
                                      </p:cBhvr>
                                      <p:to>
                                        <p:strVal val="visible"/>
                                      </p:to>
                                    </p:set>
                                    <p:animEffect filter="fade" transition="in">
                                      <p:cBhvr>
                                        <p:cTn dur="500"/>
                                        <p:tgtEl>
                                          <p:spTgt spid="3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7" st="7"/>
                                            </p:txEl>
                                          </p:spTgt>
                                        </p:tgtEl>
                                        <p:attrNameLst>
                                          <p:attrName>style.visibility</p:attrName>
                                        </p:attrNameLst>
                                      </p:cBhvr>
                                      <p:to>
                                        <p:strVal val="visible"/>
                                      </p:to>
                                    </p:set>
                                    <p:animEffect filter="fade" transition="in">
                                      <p:cBhvr>
                                        <p:cTn dur="500"/>
                                        <p:tgtEl>
                                          <p:spTgt spid="39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4"/>
          <p:cNvSpPr txBox="1"/>
          <p:nvPr>
            <p:ph idx="1" type="body"/>
          </p:nvPr>
        </p:nvSpPr>
        <p:spPr>
          <a:xfrm>
            <a:off x="457200" y="1481137"/>
            <a:ext cx="8229600" cy="45386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A Feistel cipher can have three types of components: </a:t>
            </a:r>
            <a:r>
              <a:rPr b="0" i="0" lang="en-US" sz="2000" u="none">
                <a:solidFill>
                  <a:schemeClr val="hlink"/>
                </a:solidFill>
                <a:latin typeface="Lucida Sans"/>
                <a:ea typeface="Lucida Sans"/>
                <a:cs typeface="Lucida Sans"/>
                <a:sym typeface="Lucida Sans"/>
              </a:rPr>
              <a:t>self-invertible</a:t>
            </a:r>
            <a:r>
              <a:rPr b="0" i="0" lang="en-US" sz="2000" u="none">
                <a:solidFill>
                  <a:schemeClr val="dk1"/>
                </a:solidFill>
                <a:latin typeface="Lucida Sans"/>
                <a:ea typeface="Lucida Sans"/>
                <a:cs typeface="Lucida Sans"/>
                <a:sym typeface="Lucida Sans"/>
              </a:rPr>
              <a:t>, </a:t>
            </a:r>
            <a:r>
              <a:rPr b="0" i="0" lang="en-US" sz="2000" u="none">
                <a:solidFill>
                  <a:schemeClr val="hlink"/>
                </a:solidFill>
                <a:latin typeface="Lucida Sans"/>
                <a:ea typeface="Lucida Sans"/>
                <a:cs typeface="Lucida Sans"/>
                <a:sym typeface="Lucida Sans"/>
              </a:rPr>
              <a:t>invertible</a:t>
            </a:r>
            <a:r>
              <a:rPr b="0" i="0" lang="en-US" sz="2000" u="none">
                <a:solidFill>
                  <a:schemeClr val="dk1"/>
                </a:solidFill>
                <a:latin typeface="Lucida Sans"/>
                <a:ea typeface="Lucida Sans"/>
                <a:cs typeface="Lucida Sans"/>
                <a:sym typeface="Lucida Sans"/>
              </a:rPr>
              <a:t>, </a:t>
            </a:r>
            <a:r>
              <a:rPr b="0" i="0" lang="en-US" sz="2000" u="none">
                <a:solidFill>
                  <a:schemeClr val="hlink"/>
                </a:solidFill>
                <a:latin typeface="Lucida Sans"/>
                <a:ea typeface="Lucida Sans"/>
                <a:cs typeface="Lucida Sans"/>
                <a:sym typeface="Lucida Sans"/>
              </a:rPr>
              <a:t>and noninvertible</a:t>
            </a:r>
            <a:r>
              <a:rPr b="0" i="0" lang="en-US" sz="2000" u="none">
                <a:solidFill>
                  <a:schemeClr val="dk1"/>
                </a:solidFill>
                <a:latin typeface="Lucida Sans"/>
                <a:ea typeface="Lucida Sans"/>
                <a:cs typeface="Lucida Sans"/>
                <a:sym typeface="Lucida Sans"/>
              </a:rPr>
              <a:t>. </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How are encryption and decryption algos. inverse of each other if each has a non- invertible unit?</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rgbClr val="FF0000"/>
                </a:solidFill>
                <a:latin typeface="Lucida Sans"/>
                <a:ea typeface="Lucida Sans"/>
                <a:cs typeface="Lucida Sans"/>
                <a:sym typeface="Lucida Sans"/>
              </a:rPr>
              <a:t>Eg of a non invertible component</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Assume that the function takes the first and third bits of the </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key, interprets these two bits as a decimal number, squares the </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number, and interprets the result as a 4-bit binary pattern.</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f(101) ---- The function extracts the first and third bits to get </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11 in binary or 3 in decimal. The result of squaring is 9, which </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is 1001 in binary.</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f(101)= 1001</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rgbClr val="FF0000"/>
                </a:solidFill>
                <a:latin typeface="Lucida Sans"/>
                <a:ea typeface="Lucida Sans"/>
                <a:cs typeface="Lucida Sans"/>
                <a:sym typeface="Lucida Sans"/>
              </a:rPr>
              <a:t>This function is non invertible.</a:t>
            </a:r>
            <a:endParaRPr/>
          </a:p>
          <a:p>
            <a:pPr indent="-169228" lvl="0" marL="365125" marR="0" rtl="0" algn="l">
              <a:spcBef>
                <a:spcPts val="400"/>
              </a:spcBef>
              <a:spcAft>
                <a:spcPts val="0"/>
              </a:spcAft>
              <a:buClr>
                <a:schemeClr val="accent1"/>
              </a:buClr>
              <a:buSzPts val="1360"/>
              <a:buFont typeface="Noto Sans Symbols"/>
              <a:buNone/>
            </a:pPr>
            <a:r>
              <a:t/>
            </a:r>
            <a:endParaRPr b="0" i="0" sz="2000" u="none">
              <a:solidFill>
                <a:srgbClr val="FF0000"/>
              </a:solidFill>
              <a:latin typeface="Lucida Sans"/>
              <a:ea typeface="Lucida Sans"/>
              <a:cs typeface="Lucida Sans"/>
              <a:sym typeface="Lucida Sans"/>
            </a:endParaRPr>
          </a:p>
        </p:txBody>
      </p:sp>
      <p:sp>
        <p:nvSpPr>
          <p:cNvPr id="406" name="Google Shape;406;p34"/>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Feistal ciphers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Effect filter="fade" transition="in">
                                      <p:cBhvr>
                                        <p:cTn dur="500"/>
                                        <p:tgtEl>
                                          <p:spTgt spid="4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Effect filter="fade" transition="in">
                                      <p:cBhvr>
                                        <p:cTn dur="500"/>
                                        <p:tgtEl>
                                          <p:spTgt spid="4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Effect filter="fade" transition="in">
                                      <p:cBhvr>
                                        <p:cTn dur="500"/>
                                        <p:tgtEl>
                                          <p:spTgt spid="4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animEffect filter="fade" transition="in">
                                      <p:cBhvr>
                                        <p:cTn dur="500"/>
                                        <p:tgtEl>
                                          <p:spTgt spid="4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animEffect filter="fade" transition="in">
                                      <p:cBhvr>
                                        <p:cTn dur="500"/>
                                        <p:tgtEl>
                                          <p:spTgt spid="4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5" st="5"/>
                                            </p:txEl>
                                          </p:spTgt>
                                        </p:tgtEl>
                                        <p:attrNameLst>
                                          <p:attrName>style.visibility</p:attrName>
                                        </p:attrNameLst>
                                      </p:cBhvr>
                                      <p:to>
                                        <p:strVal val="visible"/>
                                      </p:to>
                                    </p:set>
                                    <p:animEffect filter="fade" transition="in">
                                      <p:cBhvr>
                                        <p:cTn dur="500"/>
                                        <p:tgtEl>
                                          <p:spTgt spid="4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6" st="6"/>
                                            </p:txEl>
                                          </p:spTgt>
                                        </p:tgtEl>
                                        <p:attrNameLst>
                                          <p:attrName>style.visibility</p:attrName>
                                        </p:attrNameLst>
                                      </p:cBhvr>
                                      <p:to>
                                        <p:strVal val="visible"/>
                                      </p:to>
                                    </p:set>
                                    <p:animEffect filter="fade" transition="in">
                                      <p:cBhvr>
                                        <p:cTn dur="500"/>
                                        <p:tgtEl>
                                          <p:spTgt spid="4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7" st="7"/>
                                            </p:txEl>
                                          </p:spTgt>
                                        </p:tgtEl>
                                        <p:attrNameLst>
                                          <p:attrName>style.visibility</p:attrName>
                                        </p:attrNameLst>
                                      </p:cBhvr>
                                      <p:to>
                                        <p:strVal val="visible"/>
                                      </p:to>
                                    </p:set>
                                    <p:animEffect filter="fade" transition="in">
                                      <p:cBhvr>
                                        <p:cTn dur="500"/>
                                        <p:tgtEl>
                                          <p:spTgt spid="4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8" st="8"/>
                                            </p:txEl>
                                          </p:spTgt>
                                        </p:tgtEl>
                                        <p:attrNameLst>
                                          <p:attrName>style.visibility</p:attrName>
                                        </p:attrNameLst>
                                      </p:cBhvr>
                                      <p:to>
                                        <p:strVal val="visible"/>
                                      </p:to>
                                    </p:set>
                                    <p:animEffect filter="fade" transition="in">
                                      <p:cBhvr>
                                        <p:cTn dur="500"/>
                                        <p:tgtEl>
                                          <p:spTgt spid="4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9" st="9"/>
                                            </p:txEl>
                                          </p:spTgt>
                                        </p:tgtEl>
                                        <p:attrNameLst>
                                          <p:attrName>style.visibility</p:attrName>
                                        </p:attrNameLst>
                                      </p:cBhvr>
                                      <p:to>
                                        <p:strVal val="visible"/>
                                      </p:to>
                                    </p:set>
                                    <p:animEffect filter="fade" transition="in">
                                      <p:cBhvr>
                                        <p:cTn dur="500"/>
                                        <p:tgtEl>
                                          <p:spTgt spid="4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10" st="10"/>
                                            </p:txEl>
                                          </p:spTgt>
                                        </p:tgtEl>
                                        <p:attrNameLst>
                                          <p:attrName>style.visibility</p:attrName>
                                        </p:attrNameLst>
                                      </p:cBhvr>
                                      <p:to>
                                        <p:strVal val="visible"/>
                                      </p:to>
                                    </p:set>
                                    <p:animEffect filter="fade" transition="in">
                                      <p:cBhvr>
                                        <p:cTn dur="500"/>
                                        <p:tgtEl>
                                          <p:spTgt spid="40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11" st="11"/>
                                            </p:txEl>
                                          </p:spTgt>
                                        </p:tgtEl>
                                        <p:attrNameLst>
                                          <p:attrName>style.visibility</p:attrName>
                                        </p:attrNameLst>
                                      </p:cBhvr>
                                      <p:to>
                                        <p:strVal val="visible"/>
                                      </p:to>
                                    </p:set>
                                    <p:animEffect filter="fade" transition="in">
                                      <p:cBhvr>
                                        <p:cTn dur="500"/>
                                        <p:tgtEl>
                                          <p:spTgt spid="40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5"/>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3200"/>
              <a:buFont typeface="Lucida Sans"/>
              <a:buNone/>
            </a:pPr>
            <a:r>
              <a:rPr b="1" i="0" lang="en-US" sz="3200" u="none" cap="none" strike="noStrike">
                <a:solidFill>
                  <a:schemeClr val="dk2"/>
                </a:solidFill>
                <a:latin typeface="Lucida Sans"/>
                <a:ea typeface="Lucida Sans"/>
                <a:cs typeface="Lucida Sans"/>
                <a:sym typeface="Lucida Sans"/>
              </a:rPr>
              <a:t>The first thought in Feistel cipher design</a:t>
            </a:r>
            <a:endParaRPr/>
          </a:p>
        </p:txBody>
      </p:sp>
      <p:pic>
        <p:nvPicPr>
          <p:cNvPr id="412" name="Google Shape;412;p35"/>
          <p:cNvPicPr preferRelativeResize="0"/>
          <p:nvPr>
            <p:ph idx="1" type="body"/>
          </p:nvPr>
        </p:nvPicPr>
        <p:blipFill rotWithShape="1">
          <a:blip r:embed="rId3">
            <a:alphaModFix/>
          </a:blip>
          <a:srcRect b="0" l="0" r="0" t="0"/>
          <a:stretch/>
        </p:blipFill>
        <p:spPr>
          <a:xfrm>
            <a:off x="457200" y="1371600"/>
            <a:ext cx="8229600" cy="3135312"/>
          </a:xfrm>
          <a:prstGeom prst="rect">
            <a:avLst/>
          </a:prstGeom>
          <a:noFill/>
          <a:ln>
            <a:noFill/>
          </a:ln>
        </p:spPr>
      </p:pic>
      <p:sp>
        <p:nvSpPr>
          <p:cNvPr id="413" name="Google Shape;413;p35"/>
          <p:cNvSpPr txBox="1"/>
          <p:nvPr/>
        </p:nvSpPr>
        <p:spPr>
          <a:xfrm>
            <a:off x="533400" y="4800600"/>
            <a:ext cx="79248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 encryption , a non invertible function f(k) accepts the key as the input.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o/p of this component is Ex-ored  with the plaintext to get the ciphertext.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Combination of the function and the Ex-or is called the mixer.</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Key K is the same.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The plaintext and ciphertext are each 4 bits long and the key is 3 bits long. Assume that the function takes the first and third bits of the key, interprets these two bits as a decimal number, squares the number, and interprets the result as a 4-bit binary pattern. Show the results of encryption and decryption if the original plaintext is 0111 and the key is 101.</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hlink"/>
                </a:solidFill>
                <a:latin typeface="Lucida Sans"/>
                <a:ea typeface="Lucida Sans"/>
                <a:cs typeface="Lucida Sans"/>
                <a:sym typeface="Lucida Sans"/>
              </a:rPr>
              <a:t>Solution</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The function extracts the first and third bits to get 11 in binary </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or 3 in decimal. The result of squaring is 9, which is 1001 in </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binary.</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169228" lvl="0" marL="365125" marR="0" rtl="0" algn="l">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p:txBody>
      </p:sp>
      <p:sp>
        <p:nvSpPr>
          <p:cNvPr id="419" name="Google Shape;419;p36"/>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Product ciphers</a:t>
            </a:r>
            <a:endParaRPr b="1" i="0" sz="4100" u="none" cap="none" strike="noStrike">
              <a:solidFill>
                <a:schemeClr val="dk2"/>
              </a:solidFill>
              <a:latin typeface="Lucida Sans"/>
              <a:ea typeface="Lucida Sans"/>
              <a:cs typeface="Lucida Sans"/>
              <a:sym typeface="Lucida Sans"/>
            </a:endParaRPr>
          </a:p>
        </p:txBody>
      </p:sp>
      <p:pic>
        <p:nvPicPr>
          <p:cNvPr id="420" name="Google Shape;420;p36"/>
          <p:cNvPicPr preferRelativeResize="0"/>
          <p:nvPr/>
        </p:nvPicPr>
        <p:blipFill rotWithShape="1">
          <a:blip r:embed="rId3">
            <a:alphaModFix/>
          </a:blip>
          <a:srcRect b="0" l="0" r="0" t="0"/>
          <a:stretch/>
        </p:blipFill>
        <p:spPr>
          <a:xfrm>
            <a:off x="901700" y="4648200"/>
            <a:ext cx="6718300" cy="1476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0" st="0"/>
                                            </p:txEl>
                                          </p:spTgt>
                                        </p:tgtEl>
                                        <p:attrNameLst>
                                          <p:attrName>style.visibility</p:attrName>
                                        </p:attrNameLst>
                                      </p:cBhvr>
                                      <p:to>
                                        <p:strVal val="visible"/>
                                      </p:to>
                                    </p:set>
                                    <p:animEffect filter="fade" transition="in">
                                      <p:cBhvr>
                                        <p:cTn dur="500"/>
                                        <p:tgtEl>
                                          <p:spTgt spid="4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1" st="1"/>
                                            </p:txEl>
                                          </p:spTgt>
                                        </p:tgtEl>
                                        <p:attrNameLst>
                                          <p:attrName>style.visibility</p:attrName>
                                        </p:attrNameLst>
                                      </p:cBhvr>
                                      <p:to>
                                        <p:strVal val="visible"/>
                                      </p:to>
                                    </p:set>
                                    <p:animEffect filter="fade" transition="in">
                                      <p:cBhvr>
                                        <p:cTn dur="500"/>
                                        <p:tgtEl>
                                          <p:spTgt spid="4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2" st="2"/>
                                            </p:txEl>
                                          </p:spTgt>
                                        </p:tgtEl>
                                        <p:attrNameLst>
                                          <p:attrName>style.visibility</p:attrName>
                                        </p:attrNameLst>
                                      </p:cBhvr>
                                      <p:to>
                                        <p:strVal val="visible"/>
                                      </p:to>
                                    </p:set>
                                    <p:animEffect filter="fade" transition="in">
                                      <p:cBhvr>
                                        <p:cTn dur="500"/>
                                        <p:tgtEl>
                                          <p:spTgt spid="4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3" st="3"/>
                                            </p:txEl>
                                          </p:spTgt>
                                        </p:tgtEl>
                                        <p:attrNameLst>
                                          <p:attrName>style.visibility</p:attrName>
                                        </p:attrNameLst>
                                      </p:cBhvr>
                                      <p:to>
                                        <p:strVal val="visible"/>
                                      </p:to>
                                    </p:set>
                                    <p:animEffect filter="fade" transition="in">
                                      <p:cBhvr>
                                        <p:cTn dur="500"/>
                                        <p:tgtEl>
                                          <p:spTgt spid="4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4" st="4"/>
                                            </p:txEl>
                                          </p:spTgt>
                                        </p:tgtEl>
                                        <p:attrNameLst>
                                          <p:attrName>style.visibility</p:attrName>
                                        </p:attrNameLst>
                                      </p:cBhvr>
                                      <p:to>
                                        <p:strVal val="visible"/>
                                      </p:to>
                                    </p:set>
                                    <p:animEffect filter="fade" transition="in">
                                      <p:cBhvr>
                                        <p:cTn dur="500"/>
                                        <p:tgtEl>
                                          <p:spTgt spid="4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5" st="5"/>
                                            </p:txEl>
                                          </p:spTgt>
                                        </p:tgtEl>
                                        <p:attrNameLst>
                                          <p:attrName>style.visibility</p:attrName>
                                        </p:attrNameLst>
                                      </p:cBhvr>
                                      <p:to>
                                        <p:strVal val="visible"/>
                                      </p:to>
                                    </p:set>
                                    <p:animEffect filter="fade" transition="in">
                                      <p:cBhvr>
                                        <p:cTn dur="500"/>
                                        <p:tgtEl>
                                          <p:spTgt spid="4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6" st="6"/>
                                            </p:txEl>
                                          </p:spTgt>
                                        </p:tgtEl>
                                        <p:attrNameLst>
                                          <p:attrName>style.visibility</p:attrName>
                                        </p:attrNameLst>
                                      </p:cBhvr>
                                      <p:to>
                                        <p:strVal val="visible"/>
                                      </p:to>
                                    </p:set>
                                    <p:animEffect filter="fade" transition="in">
                                      <p:cBhvr>
                                        <p:cTn dur="500"/>
                                        <p:tgtEl>
                                          <p:spTgt spid="4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The function f(101)=1001 is non invertible, but the Exor operation allows us to use the function in both encryption and decryption.</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a:t>
            </a:r>
            <a:r>
              <a:rPr b="0" i="0" lang="en-US" sz="2000" u="none">
                <a:solidFill>
                  <a:srgbClr val="FF0000"/>
                </a:solidFill>
                <a:latin typeface="Lucida Sans"/>
                <a:ea typeface="Lucida Sans"/>
                <a:cs typeface="Lucida Sans"/>
                <a:sym typeface="Lucida Sans"/>
              </a:rPr>
              <a:t>Function is non-invertible but the mixer is self invertible.</a:t>
            </a:r>
            <a:endParaRPr/>
          </a:p>
        </p:txBody>
      </p:sp>
      <p:sp>
        <p:nvSpPr>
          <p:cNvPr id="426" name="Google Shape;426;p37"/>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Product ciphers</a:t>
            </a:r>
            <a:endParaRPr b="1" i="0" sz="4100" u="none" cap="none" strike="noStrike">
              <a:solidFill>
                <a:schemeClr val="dk2"/>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0" st="0"/>
                                            </p:txEl>
                                          </p:spTgt>
                                        </p:tgtEl>
                                        <p:attrNameLst>
                                          <p:attrName>style.visibility</p:attrName>
                                        </p:attrNameLst>
                                      </p:cBhvr>
                                      <p:to>
                                        <p:strVal val="visible"/>
                                      </p:to>
                                    </p:set>
                                    <p:animEffect filter="fade" transition="in">
                                      <p:cBhvr>
                                        <p:cTn dur="500"/>
                                        <p:tgtEl>
                                          <p:spTgt spid="4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 st="1"/>
                                            </p:txEl>
                                          </p:spTgt>
                                        </p:tgtEl>
                                        <p:attrNameLst>
                                          <p:attrName>style.visibility</p:attrName>
                                        </p:attrNameLst>
                                      </p:cBhvr>
                                      <p:to>
                                        <p:strVal val="visible"/>
                                      </p:to>
                                    </p:set>
                                    <p:animEffect filter="fade" transition="in">
                                      <p:cBhvr>
                                        <p:cTn dur="500"/>
                                        <p:tgtEl>
                                          <p:spTgt spid="42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8"/>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2700"/>
              <a:buFont typeface="Lucida Sans"/>
              <a:buNone/>
            </a:pPr>
            <a:r>
              <a:rPr b="0" i="0" lang="en-US" sz="2700" u="none" cap="none" strike="noStrike">
                <a:solidFill>
                  <a:schemeClr val="dk2"/>
                </a:solidFill>
                <a:latin typeface="Lucida Sans"/>
                <a:ea typeface="Lucida Sans"/>
                <a:cs typeface="Lucida Sans"/>
                <a:sym typeface="Lucida Sans"/>
              </a:rPr>
              <a:t>Improvement of the previous Feistel design</a:t>
            </a:r>
            <a:br>
              <a:rPr b="1" i="1" lang="en-US" sz="4400" u="none" cap="none" strike="noStrike">
                <a:solidFill>
                  <a:schemeClr val="dk2"/>
                </a:solidFill>
                <a:latin typeface="Lucida Sans"/>
                <a:ea typeface="Lucida Sans"/>
                <a:cs typeface="Lucida Sans"/>
                <a:sym typeface="Lucida Sans"/>
              </a:rPr>
            </a:br>
            <a:endParaRPr b="1" i="0" sz="4100" u="none" cap="none" strike="noStrike">
              <a:solidFill>
                <a:schemeClr val="dk2"/>
              </a:solidFill>
              <a:latin typeface="Lucida Sans"/>
              <a:ea typeface="Lucida Sans"/>
              <a:cs typeface="Lucida Sans"/>
              <a:sym typeface="Lucida Sans"/>
            </a:endParaRPr>
          </a:p>
        </p:txBody>
      </p:sp>
      <p:pic>
        <p:nvPicPr>
          <p:cNvPr id="432" name="Google Shape;432;p38"/>
          <p:cNvPicPr preferRelativeResize="0"/>
          <p:nvPr>
            <p:ph idx="1" type="body"/>
          </p:nvPr>
        </p:nvPicPr>
        <p:blipFill rotWithShape="1">
          <a:blip r:embed="rId3">
            <a:alphaModFix/>
          </a:blip>
          <a:srcRect b="0" l="0" r="0" t="0"/>
          <a:stretch/>
        </p:blipFill>
        <p:spPr>
          <a:xfrm>
            <a:off x="457200" y="2438400"/>
            <a:ext cx="8229600" cy="3430587"/>
          </a:xfrm>
          <a:prstGeom prst="rect">
            <a:avLst/>
          </a:prstGeom>
          <a:noFill/>
          <a:ln>
            <a:noFill/>
          </a:ln>
        </p:spPr>
      </p:pic>
      <p:sp>
        <p:nvSpPr>
          <p:cNvPr id="433" name="Google Shape;433;p38"/>
          <p:cNvSpPr txBox="1"/>
          <p:nvPr/>
        </p:nvSpPr>
        <p:spPr>
          <a:xfrm>
            <a:off x="685800" y="1066800"/>
            <a:ext cx="75438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 the initial feistal design only the key is input to the function.</a:t>
            </a:r>
            <a:endParaRPr/>
          </a:p>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Improvement</a:t>
            </a:r>
            <a:r>
              <a:rPr b="0" i="0" lang="en-US" sz="18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Let part of the plaintext in the encryption and part of the ciphertext in the decryption be also the input to the function.</a:t>
            </a:r>
            <a:endParaRPr/>
          </a:p>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Key is the second input to the function.</a:t>
            </a:r>
            <a:endParaRPr/>
          </a:p>
        </p:txBody>
      </p:sp>
      <p:sp>
        <p:nvSpPr>
          <p:cNvPr id="434" name="Google Shape;434;p38"/>
          <p:cNvSpPr txBox="1"/>
          <p:nvPr/>
        </p:nvSpPr>
        <p:spPr>
          <a:xfrm>
            <a:off x="1219200" y="6096000"/>
            <a:ext cx="7620000"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Inputs to the funtion should be exactly the same in encrp. and decryp</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Hence right side of PT in encrp and right side of CT in decry                                   				must be the same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0" st="0"/>
                                            </p:txEl>
                                          </p:spTgt>
                                        </p:tgtEl>
                                        <p:attrNameLst>
                                          <p:attrName>style.visibility</p:attrName>
                                        </p:attrNameLst>
                                      </p:cBhvr>
                                      <p:to>
                                        <p:strVal val="visible"/>
                                      </p:to>
                                    </p:set>
                                    <p:animEffect filter="fade" transition="in">
                                      <p:cBhvr>
                                        <p:cTn dur="500"/>
                                        <p:tgtEl>
                                          <p:spTgt spid="4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1" st="1"/>
                                            </p:txEl>
                                          </p:spTgt>
                                        </p:tgtEl>
                                        <p:attrNameLst>
                                          <p:attrName>style.visibility</p:attrName>
                                        </p:attrNameLst>
                                      </p:cBhvr>
                                      <p:to>
                                        <p:strVal val="visible"/>
                                      </p:to>
                                    </p:set>
                                    <p:animEffect filter="fade" transition="in">
                                      <p:cBhvr>
                                        <p:cTn dur="500"/>
                                        <p:tgtEl>
                                          <p:spTgt spid="4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2" st="2"/>
                                            </p:txEl>
                                          </p:spTgt>
                                        </p:tgtEl>
                                        <p:attrNameLst>
                                          <p:attrName>style.visibility</p:attrName>
                                        </p:attrNameLst>
                                      </p:cBhvr>
                                      <p:to>
                                        <p:strVal val="visible"/>
                                      </p:to>
                                    </p:set>
                                    <p:animEffect filter="fade" transition="in">
                                      <p:cBhvr>
                                        <p:cTn dur="500"/>
                                        <p:tgtEl>
                                          <p:spTgt spid="4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0" st="0"/>
                                            </p:txEl>
                                          </p:spTgt>
                                        </p:tgtEl>
                                        <p:attrNameLst>
                                          <p:attrName>style.visibility</p:attrName>
                                        </p:attrNameLst>
                                      </p:cBhvr>
                                      <p:to>
                                        <p:strVal val="visible"/>
                                      </p:to>
                                    </p:set>
                                    <p:animEffect filter="fade" transition="in">
                                      <p:cBhvr>
                                        <p:cTn dur="500"/>
                                        <p:tgtEl>
                                          <p:spTgt spid="4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1" st="1"/>
                                            </p:txEl>
                                          </p:spTgt>
                                        </p:tgtEl>
                                        <p:attrNameLst>
                                          <p:attrName>style.visibility</p:attrName>
                                        </p:attrNameLst>
                                      </p:cBhvr>
                                      <p:to>
                                        <p:strVal val="visible"/>
                                      </p:to>
                                    </p:set>
                                    <p:animEffect filter="fade" transition="in">
                                      <p:cBhvr>
                                        <p:cTn dur="500"/>
                                        <p:tgtEl>
                                          <p:spTgt spid="43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9"/>
          <p:cNvSpPr txBox="1"/>
          <p:nvPr>
            <p:ph idx="1" type="body"/>
          </p:nvPr>
        </p:nvSpPr>
        <p:spPr>
          <a:xfrm>
            <a:off x="457200" y="1447800"/>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Assume L3=L2 and R3=R2(i.e no change in ciphertext during 				transmission)</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R4=R3=R2=R1</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L4=L3 ⊕ f(R3,K)</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=L2 ⊕ f(R2,k)</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=L1 ⊕ f(R1,k) ⊕ f(R1,k) =L1</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L4=L1</a:t>
            </a:r>
            <a:endParaRPr/>
          </a:p>
        </p:txBody>
      </p:sp>
      <p:pic>
        <p:nvPicPr>
          <p:cNvPr id="440" name="Google Shape;440;p39"/>
          <p:cNvPicPr preferRelativeResize="0"/>
          <p:nvPr>
            <p:ph type="title"/>
          </p:nvPr>
        </p:nvPicPr>
        <p:blipFill rotWithShape="1">
          <a:blip r:embed="rId3">
            <a:alphaModFix/>
          </a:blip>
          <a:srcRect b="0" l="0" r="0" t="0"/>
          <a:stretch/>
        </p:blipFill>
        <p:spPr>
          <a:xfrm>
            <a:off x="622300" y="274637"/>
            <a:ext cx="7899400" cy="1143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0" st="0"/>
                                            </p:txEl>
                                          </p:spTgt>
                                        </p:tgtEl>
                                        <p:attrNameLst>
                                          <p:attrName>style.visibility</p:attrName>
                                        </p:attrNameLst>
                                      </p:cBhvr>
                                      <p:to>
                                        <p:strVal val="visible"/>
                                      </p:to>
                                    </p:set>
                                    <p:animEffect filter="fade" transition="in">
                                      <p:cBhvr>
                                        <p:cTn dur="500"/>
                                        <p:tgtEl>
                                          <p:spTgt spid="4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1" st="1"/>
                                            </p:txEl>
                                          </p:spTgt>
                                        </p:tgtEl>
                                        <p:attrNameLst>
                                          <p:attrName>style.visibility</p:attrName>
                                        </p:attrNameLst>
                                      </p:cBhvr>
                                      <p:to>
                                        <p:strVal val="visible"/>
                                      </p:to>
                                    </p:set>
                                    <p:animEffect filter="fade" transition="in">
                                      <p:cBhvr>
                                        <p:cTn dur="500"/>
                                        <p:tgtEl>
                                          <p:spTgt spid="4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2" st="2"/>
                                            </p:txEl>
                                          </p:spTgt>
                                        </p:tgtEl>
                                        <p:attrNameLst>
                                          <p:attrName>style.visibility</p:attrName>
                                        </p:attrNameLst>
                                      </p:cBhvr>
                                      <p:to>
                                        <p:strVal val="visible"/>
                                      </p:to>
                                    </p:set>
                                    <p:animEffect filter="fade" transition="in">
                                      <p:cBhvr>
                                        <p:cTn dur="500"/>
                                        <p:tgtEl>
                                          <p:spTgt spid="4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3" st="3"/>
                                            </p:txEl>
                                          </p:spTgt>
                                        </p:tgtEl>
                                        <p:attrNameLst>
                                          <p:attrName>style.visibility</p:attrName>
                                        </p:attrNameLst>
                                      </p:cBhvr>
                                      <p:to>
                                        <p:strVal val="visible"/>
                                      </p:to>
                                    </p:set>
                                    <p:animEffect filter="fade" transition="in">
                                      <p:cBhvr>
                                        <p:cTn dur="500"/>
                                        <p:tgtEl>
                                          <p:spTgt spid="4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4" st="4"/>
                                            </p:txEl>
                                          </p:spTgt>
                                        </p:tgtEl>
                                        <p:attrNameLst>
                                          <p:attrName>style.visibility</p:attrName>
                                        </p:attrNameLst>
                                      </p:cBhvr>
                                      <p:to>
                                        <p:strVal val="visible"/>
                                      </p:to>
                                    </p:set>
                                    <p:animEffect filter="fade" transition="in">
                                      <p:cBhvr>
                                        <p:cTn dur="500"/>
                                        <p:tgtEl>
                                          <p:spTgt spid="4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5" st="5"/>
                                            </p:txEl>
                                          </p:spTgt>
                                        </p:tgtEl>
                                        <p:attrNameLst>
                                          <p:attrName>style.visibility</p:attrName>
                                        </p:attrNameLst>
                                      </p:cBhvr>
                                      <p:to>
                                        <p:strVal val="visible"/>
                                      </p:to>
                                    </p:set>
                                    <p:animEffect filter="fade" transition="in">
                                      <p:cBhvr>
                                        <p:cTn dur="500"/>
                                        <p:tgtEl>
                                          <p:spTgt spid="4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6" st="6"/>
                                            </p:txEl>
                                          </p:spTgt>
                                        </p:tgtEl>
                                        <p:attrNameLst>
                                          <p:attrName>style.visibility</p:attrName>
                                        </p:attrNameLst>
                                      </p:cBhvr>
                                      <p:to>
                                        <p:strVal val="visible"/>
                                      </p:to>
                                    </p:set>
                                    <p:animEffect filter="fade" transition="in">
                                      <p:cBhvr>
                                        <p:cTn dur="500"/>
                                        <p:tgtEl>
                                          <p:spTgt spid="4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7" st="7"/>
                                            </p:txEl>
                                          </p:spTgt>
                                        </p:tgtEl>
                                        <p:attrNameLst>
                                          <p:attrName>style.visibility</p:attrName>
                                        </p:attrNameLst>
                                      </p:cBhvr>
                                      <p:to>
                                        <p:strVal val="visible"/>
                                      </p:to>
                                    </p:set>
                                    <p:animEffect filter="fade" transition="in">
                                      <p:cBhvr>
                                        <p:cTn dur="500"/>
                                        <p:tgtEl>
                                          <p:spTgt spid="43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8" st="8"/>
                                            </p:txEl>
                                          </p:spTgt>
                                        </p:tgtEl>
                                        <p:attrNameLst>
                                          <p:attrName>style.visibility</p:attrName>
                                        </p:attrNameLst>
                                      </p:cBhvr>
                                      <p:to>
                                        <p:strVal val="visible"/>
                                      </p:to>
                                    </p:set>
                                    <p:animEffect filter="fade" transition="in">
                                      <p:cBhvr>
                                        <p:cTn dur="500"/>
                                        <p:tgtEl>
                                          <p:spTgt spid="43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9" st="9"/>
                                            </p:txEl>
                                          </p:spTgt>
                                        </p:tgtEl>
                                        <p:attrNameLst>
                                          <p:attrName>style.visibility</p:attrName>
                                        </p:attrNameLst>
                                      </p:cBhvr>
                                      <p:to>
                                        <p:strVal val="visible"/>
                                      </p:to>
                                    </p:set>
                                    <p:animEffect filter="fade" transition="in">
                                      <p:cBhvr>
                                        <p:cTn dur="500"/>
                                        <p:tgtEl>
                                          <p:spTgt spid="43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10" st="10"/>
                                            </p:txEl>
                                          </p:spTgt>
                                        </p:tgtEl>
                                        <p:attrNameLst>
                                          <p:attrName>style.visibility</p:attrName>
                                        </p:attrNameLst>
                                      </p:cBhvr>
                                      <p:to>
                                        <p:strVal val="visible"/>
                                      </p:to>
                                    </p:set>
                                    <p:animEffect filter="fade" transition="in">
                                      <p:cBhvr>
                                        <p:cTn dur="500"/>
                                        <p:tgtEl>
                                          <p:spTgt spid="43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
          <p:cNvSpPr txBox="1"/>
          <p:nvPr>
            <p:ph idx="1" type="body"/>
          </p:nvPr>
        </p:nvSpPr>
        <p:spPr>
          <a:xfrm>
            <a:off x="457200" y="1447800"/>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088"/>
              <a:buFont typeface="Noto Sans Symbols"/>
              <a:buChar char="🞂"/>
            </a:pPr>
            <a:r>
              <a:rPr b="0" i="0" lang="en-US" sz="1600" u="none" cap="none" strike="noStrike">
                <a:solidFill>
                  <a:schemeClr val="dk1"/>
                </a:solidFill>
                <a:latin typeface="Lucida Sans"/>
                <a:ea typeface="Lucida Sans"/>
                <a:cs typeface="Lucida Sans"/>
                <a:sym typeface="Lucida Sans"/>
              </a:rPr>
              <a:t>Bob, Alice want to communicate “securely”</a:t>
            </a:r>
            <a:endParaRPr/>
          </a:p>
          <a:p>
            <a:pPr indent="-255587" lvl="0" marL="365125" marR="0" rtl="0" algn="l">
              <a:lnSpc>
                <a:spcPct val="100000"/>
              </a:lnSpc>
              <a:spcBef>
                <a:spcPts val="400"/>
              </a:spcBef>
              <a:spcAft>
                <a:spcPts val="0"/>
              </a:spcAft>
              <a:buClr>
                <a:schemeClr val="accent1"/>
              </a:buClr>
              <a:buSzPts val="1088"/>
              <a:buFont typeface="Noto Sans Symbols"/>
              <a:buChar char="🞂"/>
            </a:pPr>
            <a:r>
              <a:rPr b="0" i="0" lang="en-US" sz="1600" u="none" cap="none" strike="noStrike">
                <a:solidFill>
                  <a:schemeClr val="dk1"/>
                </a:solidFill>
                <a:latin typeface="Lucida Sans"/>
                <a:ea typeface="Lucida Sans"/>
                <a:cs typeface="Lucida Sans"/>
                <a:sym typeface="Lucida Sans"/>
              </a:rPr>
              <a:t>Trudy (intruder) may intercept, delete, add messages</a:t>
            </a:r>
            <a:endParaRPr/>
          </a:p>
          <a:p>
            <a:pPr indent="-186500" lvl="0" marL="365125" marR="0" rtl="0" algn="l">
              <a:spcBef>
                <a:spcPts val="400"/>
              </a:spcBef>
              <a:spcAft>
                <a:spcPts val="0"/>
              </a:spcAft>
              <a:buClr>
                <a:schemeClr val="accent1"/>
              </a:buClr>
              <a:buSzPts val="1088"/>
              <a:buFont typeface="Noto Sans Symbols"/>
              <a:buNone/>
            </a:pPr>
            <a:r>
              <a:t/>
            </a:r>
            <a:endParaRPr b="0" i="0" sz="1600" u="none">
              <a:solidFill>
                <a:schemeClr val="dk1"/>
              </a:solidFill>
              <a:latin typeface="Lucida Sans"/>
              <a:ea typeface="Lucida Sans"/>
              <a:cs typeface="Lucida Sans"/>
              <a:sym typeface="Lucida Sans"/>
            </a:endParaRPr>
          </a:p>
        </p:txBody>
      </p:sp>
      <p:sp>
        <p:nvSpPr>
          <p:cNvPr id="185" name="Google Shape;185;p4"/>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chemeClr val="dk2"/>
              </a:buClr>
              <a:buSzPct val="100000"/>
              <a:buFont typeface="Lucida Sans"/>
              <a:buNone/>
            </a:pPr>
            <a:r>
              <a:rPr b="1" i="0" lang="en-US" sz="4100" u="none" cap="none" strike="noStrike">
                <a:solidFill>
                  <a:schemeClr val="dk2"/>
                </a:solidFill>
                <a:latin typeface="Lucida Sans"/>
                <a:ea typeface="Lucida Sans"/>
                <a:cs typeface="Lucida Sans"/>
                <a:sym typeface="Lucida Sans"/>
              </a:rPr>
              <a:t>Notations used in Security world</a:t>
            </a:r>
            <a:endParaRPr/>
          </a:p>
        </p:txBody>
      </p:sp>
      <p:pic>
        <p:nvPicPr>
          <p:cNvPr descr="Alice" id="186" name="Google Shape;186;p4"/>
          <p:cNvPicPr preferRelativeResize="0"/>
          <p:nvPr/>
        </p:nvPicPr>
        <p:blipFill rotWithShape="1">
          <a:blip r:embed="rId3">
            <a:alphaModFix/>
          </a:blip>
          <a:srcRect b="0" l="0" r="0" t="0"/>
          <a:stretch/>
        </p:blipFill>
        <p:spPr>
          <a:xfrm>
            <a:off x="1292225" y="2457450"/>
            <a:ext cx="698500" cy="862012"/>
          </a:xfrm>
          <a:prstGeom prst="rect">
            <a:avLst/>
          </a:prstGeom>
          <a:noFill/>
          <a:ln>
            <a:noFill/>
          </a:ln>
        </p:spPr>
      </p:pic>
      <p:pic>
        <p:nvPicPr>
          <p:cNvPr descr="Bob" id="187" name="Google Shape;187;p4"/>
          <p:cNvPicPr preferRelativeResize="0"/>
          <p:nvPr/>
        </p:nvPicPr>
        <p:blipFill rotWithShape="1">
          <a:blip r:embed="rId4">
            <a:alphaModFix/>
          </a:blip>
          <a:srcRect b="0" l="0" r="0" t="0"/>
          <a:stretch/>
        </p:blipFill>
        <p:spPr>
          <a:xfrm>
            <a:off x="6981825" y="2505075"/>
            <a:ext cx="812800" cy="830262"/>
          </a:xfrm>
          <a:prstGeom prst="rect">
            <a:avLst/>
          </a:prstGeom>
          <a:noFill/>
          <a:ln>
            <a:noFill/>
          </a:ln>
        </p:spPr>
      </p:pic>
      <p:pic>
        <p:nvPicPr>
          <p:cNvPr descr="Eve" id="188" name="Google Shape;188;p4"/>
          <p:cNvPicPr preferRelativeResize="0"/>
          <p:nvPr/>
        </p:nvPicPr>
        <p:blipFill rotWithShape="1">
          <a:blip r:embed="rId5">
            <a:alphaModFix/>
          </a:blip>
          <a:srcRect b="0" l="0" r="0" t="0"/>
          <a:stretch/>
        </p:blipFill>
        <p:spPr>
          <a:xfrm>
            <a:off x="4322762" y="4424362"/>
            <a:ext cx="1082675" cy="1295400"/>
          </a:xfrm>
          <a:prstGeom prst="rect">
            <a:avLst/>
          </a:prstGeom>
          <a:noFill/>
          <a:ln>
            <a:noFill/>
          </a:ln>
        </p:spPr>
      </p:pic>
      <p:sp>
        <p:nvSpPr>
          <p:cNvPr id="189" name="Google Shape;189;p4"/>
          <p:cNvSpPr txBox="1"/>
          <p:nvPr/>
        </p:nvSpPr>
        <p:spPr>
          <a:xfrm>
            <a:off x="1998662" y="3287712"/>
            <a:ext cx="1150937"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secure</a:t>
            </a:r>
            <a:endParaRPr/>
          </a:p>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sender</a:t>
            </a:r>
            <a:endParaRPr/>
          </a:p>
        </p:txBody>
      </p:sp>
      <p:sp>
        <p:nvSpPr>
          <p:cNvPr id="190" name="Google Shape;190;p4"/>
          <p:cNvSpPr txBox="1"/>
          <p:nvPr/>
        </p:nvSpPr>
        <p:spPr>
          <a:xfrm>
            <a:off x="5745162" y="3314700"/>
            <a:ext cx="1366837"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secure</a:t>
            </a:r>
            <a:endParaRPr/>
          </a:p>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receiver</a:t>
            </a:r>
            <a:endParaRPr/>
          </a:p>
        </p:txBody>
      </p:sp>
      <p:sp>
        <p:nvSpPr>
          <p:cNvPr id="191" name="Google Shape;191;p4"/>
          <p:cNvSpPr txBox="1"/>
          <p:nvPr/>
        </p:nvSpPr>
        <p:spPr>
          <a:xfrm>
            <a:off x="2967037" y="2547937"/>
            <a:ext cx="12446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channel</a:t>
            </a:r>
            <a:endParaRPr/>
          </a:p>
        </p:txBody>
      </p:sp>
      <p:sp>
        <p:nvSpPr>
          <p:cNvPr id="192" name="Google Shape;192;p4"/>
          <p:cNvSpPr txBox="1"/>
          <p:nvPr/>
        </p:nvSpPr>
        <p:spPr>
          <a:xfrm>
            <a:off x="3343275" y="3490912"/>
            <a:ext cx="2447925" cy="366712"/>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93" name="Google Shape;193;p4"/>
          <p:cNvCxnSpPr/>
          <p:nvPr/>
        </p:nvCxnSpPr>
        <p:spPr>
          <a:xfrm>
            <a:off x="3289300" y="3703637"/>
            <a:ext cx="2460625" cy="0"/>
          </a:xfrm>
          <a:prstGeom prst="straightConnector1">
            <a:avLst/>
          </a:prstGeom>
          <a:noFill/>
          <a:ln cap="flat" cmpd="sng" w="76200">
            <a:solidFill>
              <a:schemeClr val="dk1"/>
            </a:solidFill>
            <a:prstDash val="solid"/>
            <a:miter lim="800000"/>
            <a:headEnd len="med" w="med" type="triangle"/>
            <a:tailEnd len="med" w="med" type="triangle"/>
          </a:ln>
        </p:spPr>
      </p:cxnSp>
      <p:sp>
        <p:nvSpPr>
          <p:cNvPr id="194" name="Google Shape;194;p4"/>
          <p:cNvSpPr txBox="1"/>
          <p:nvPr/>
        </p:nvSpPr>
        <p:spPr>
          <a:xfrm>
            <a:off x="4114800" y="2505075"/>
            <a:ext cx="1889125"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data, control messages</a:t>
            </a:r>
            <a:endParaRPr/>
          </a:p>
        </p:txBody>
      </p:sp>
      <p:sp>
        <p:nvSpPr>
          <p:cNvPr id="195" name="Google Shape;195;p4"/>
          <p:cNvSpPr/>
          <p:nvPr/>
        </p:nvSpPr>
        <p:spPr>
          <a:xfrm>
            <a:off x="3768725" y="3743325"/>
            <a:ext cx="573087" cy="914400"/>
          </a:xfrm>
          <a:custGeom>
            <a:rect b="b" l="l" r="r" t="t"/>
            <a:pathLst>
              <a:path extrusionOk="0" h="789" w="344">
                <a:moveTo>
                  <a:pt x="0" y="0"/>
                </a:moveTo>
                <a:cubicBezTo>
                  <a:pt x="52" y="24"/>
                  <a:pt x="255" y="10"/>
                  <a:pt x="310" y="142"/>
                </a:cubicBezTo>
                <a:cubicBezTo>
                  <a:pt x="344" y="248"/>
                  <a:pt x="324" y="654"/>
                  <a:pt x="328" y="789"/>
                </a:cubicBezTo>
              </a:path>
            </a:pathLst>
          </a:custGeom>
          <a:noFill/>
          <a:ln cap="flat" cmpd="sng" w="571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6" name="Google Shape;196;p4"/>
          <p:cNvSpPr/>
          <p:nvPr/>
        </p:nvSpPr>
        <p:spPr>
          <a:xfrm flipH="1">
            <a:off x="4443412" y="3741737"/>
            <a:ext cx="573087" cy="914400"/>
          </a:xfrm>
          <a:custGeom>
            <a:rect b="b" l="l" r="r" t="t"/>
            <a:pathLst>
              <a:path extrusionOk="0" h="789" w="344">
                <a:moveTo>
                  <a:pt x="0" y="0"/>
                </a:moveTo>
                <a:cubicBezTo>
                  <a:pt x="52" y="24"/>
                  <a:pt x="255" y="10"/>
                  <a:pt x="310" y="142"/>
                </a:cubicBezTo>
                <a:cubicBezTo>
                  <a:pt x="344" y="248"/>
                  <a:pt x="324" y="654"/>
                  <a:pt x="328" y="789"/>
                </a:cubicBezTo>
              </a:path>
            </a:pathLst>
          </a:custGeom>
          <a:noFill/>
          <a:ln cap="flat" cmpd="sng" w="571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97" name="Google Shape;197;p4"/>
          <p:cNvCxnSpPr/>
          <p:nvPr/>
        </p:nvCxnSpPr>
        <p:spPr>
          <a:xfrm>
            <a:off x="1193800" y="3673475"/>
            <a:ext cx="814387" cy="0"/>
          </a:xfrm>
          <a:prstGeom prst="straightConnector1">
            <a:avLst/>
          </a:prstGeom>
          <a:noFill/>
          <a:ln cap="flat" cmpd="sng" w="28575">
            <a:solidFill>
              <a:schemeClr val="dk1"/>
            </a:solidFill>
            <a:prstDash val="solid"/>
            <a:miter lim="800000"/>
            <a:headEnd len="med" w="med" type="none"/>
            <a:tailEnd len="med" w="med" type="triangle"/>
          </a:ln>
        </p:spPr>
      </p:cxnSp>
      <p:sp>
        <p:nvSpPr>
          <p:cNvPr id="198" name="Google Shape;198;p4"/>
          <p:cNvSpPr txBox="1"/>
          <p:nvPr/>
        </p:nvSpPr>
        <p:spPr>
          <a:xfrm>
            <a:off x="419100" y="3403600"/>
            <a:ext cx="817562"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data</a:t>
            </a:r>
            <a:endParaRPr/>
          </a:p>
        </p:txBody>
      </p:sp>
      <p:cxnSp>
        <p:nvCxnSpPr>
          <p:cNvPr id="199" name="Google Shape;199;p4"/>
          <p:cNvCxnSpPr/>
          <p:nvPr/>
        </p:nvCxnSpPr>
        <p:spPr>
          <a:xfrm>
            <a:off x="7086600" y="3643312"/>
            <a:ext cx="814387" cy="0"/>
          </a:xfrm>
          <a:prstGeom prst="straightConnector1">
            <a:avLst/>
          </a:prstGeom>
          <a:noFill/>
          <a:ln cap="flat" cmpd="sng" w="28575">
            <a:solidFill>
              <a:schemeClr val="dk1"/>
            </a:solidFill>
            <a:prstDash val="solid"/>
            <a:miter lim="800000"/>
            <a:headEnd len="med" w="med" type="none"/>
            <a:tailEnd len="med" w="med" type="triangle"/>
          </a:ln>
        </p:spPr>
      </p:cxnSp>
      <p:sp>
        <p:nvSpPr>
          <p:cNvPr id="200" name="Google Shape;200;p4"/>
          <p:cNvSpPr txBox="1"/>
          <p:nvPr/>
        </p:nvSpPr>
        <p:spPr>
          <a:xfrm>
            <a:off x="7874000" y="3373437"/>
            <a:ext cx="817562"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data</a:t>
            </a:r>
            <a:endParaRPr/>
          </a:p>
        </p:txBody>
      </p:sp>
      <p:sp>
        <p:nvSpPr>
          <p:cNvPr id="201" name="Google Shape;201;p4"/>
          <p:cNvSpPr txBox="1"/>
          <p:nvPr/>
        </p:nvSpPr>
        <p:spPr>
          <a:xfrm>
            <a:off x="615950" y="2176462"/>
            <a:ext cx="900112"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Alice</a:t>
            </a:r>
            <a:endParaRPr/>
          </a:p>
        </p:txBody>
      </p:sp>
      <p:sp>
        <p:nvSpPr>
          <p:cNvPr id="202" name="Google Shape;202;p4"/>
          <p:cNvSpPr txBox="1"/>
          <p:nvPr/>
        </p:nvSpPr>
        <p:spPr>
          <a:xfrm>
            <a:off x="7670800" y="2187575"/>
            <a:ext cx="7175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Bob</a:t>
            </a:r>
            <a:endParaRPr/>
          </a:p>
        </p:txBody>
      </p:sp>
      <p:sp>
        <p:nvSpPr>
          <p:cNvPr id="203" name="Google Shape;203;p4"/>
          <p:cNvSpPr txBox="1"/>
          <p:nvPr/>
        </p:nvSpPr>
        <p:spPr>
          <a:xfrm>
            <a:off x="3273425" y="4814887"/>
            <a:ext cx="10350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Trudy</a:t>
            </a:r>
            <a:endParaRPr/>
          </a:p>
        </p:txBody>
      </p:sp>
      <p:sp>
        <p:nvSpPr>
          <p:cNvPr id="204" name="Google Shape;204;p4"/>
          <p:cNvSpPr txBox="1"/>
          <p:nvPr/>
        </p:nvSpPr>
        <p:spPr>
          <a:xfrm>
            <a:off x="2052637" y="3281362"/>
            <a:ext cx="1293812" cy="8032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 name="Google Shape;205;p4"/>
          <p:cNvSpPr txBox="1"/>
          <p:nvPr/>
        </p:nvSpPr>
        <p:spPr>
          <a:xfrm>
            <a:off x="1998662" y="3243262"/>
            <a:ext cx="1150937"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secure</a:t>
            </a:r>
            <a:endParaRPr/>
          </a:p>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sender</a:t>
            </a:r>
            <a:endParaRPr/>
          </a:p>
        </p:txBody>
      </p:sp>
      <p:sp>
        <p:nvSpPr>
          <p:cNvPr id="206" name="Google Shape;206;p4"/>
          <p:cNvSpPr txBox="1"/>
          <p:nvPr/>
        </p:nvSpPr>
        <p:spPr>
          <a:xfrm>
            <a:off x="5768975" y="3357562"/>
            <a:ext cx="1293812" cy="8032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7" name="Google Shape;207;p4"/>
          <p:cNvSpPr txBox="1"/>
          <p:nvPr/>
        </p:nvSpPr>
        <p:spPr>
          <a:xfrm>
            <a:off x="5715000" y="3319462"/>
            <a:ext cx="1281112"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secure</a:t>
            </a:r>
            <a:endParaRPr/>
          </a:p>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receiver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0"/>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Final Feistal cipher design</a:t>
            </a:r>
            <a:endParaRPr/>
          </a:p>
        </p:txBody>
      </p:sp>
      <p:sp>
        <p:nvSpPr>
          <p:cNvPr id="446" name="Google Shape;446;p40"/>
          <p:cNvSpPr txBox="1"/>
          <p:nvPr>
            <p:ph idx="1" type="body"/>
          </p:nvPr>
        </p:nvSpPr>
        <p:spPr>
          <a:xfrm>
            <a:off x="457200" y="1447800"/>
            <a:ext cx="8229600" cy="4525962"/>
          </a:xfrm>
          <a:prstGeom prst="rect">
            <a:avLst/>
          </a:prstGeom>
          <a:noFill/>
          <a:ln>
            <a:noFill/>
          </a:ln>
        </p:spPr>
        <p:txBody>
          <a:bodyPr anchorCtr="0" anchor="t" bIns="45700" lIns="91425" spcFirstLastPara="1" rIns="91425" wrap="square" tIns="45700">
            <a:noAutofit/>
          </a:bodyPr>
          <a:lstStyle/>
          <a:p>
            <a:pPr indent="-514349" lvl="0" marL="623887" rtl="0" algn="l">
              <a:lnSpc>
                <a:spcPct val="100000"/>
              </a:lnSpc>
              <a:spcBef>
                <a:spcPts val="0"/>
              </a:spcBef>
              <a:spcAft>
                <a:spcPts val="0"/>
              </a:spcAft>
              <a:buSzPts val="1360"/>
              <a:buNone/>
            </a:pPr>
            <a:r>
              <a:rPr b="0" i="0" lang="en-US" sz="2000" u="none">
                <a:solidFill>
                  <a:schemeClr val="dk1"/>
                </a:solidFill>
                <a:latin typeface="Lucida Sans"/>
                <a:ea typeface="Lucida Sans"/>
                <a:cs typeface="Lucida Sans"/>
                <a:sym typeface="Lucida Sans"/>
              </a:rPr>
              <a:t>Drawback of the previous design :</a:t>
            </a:r>
            <a:endParaRPr/>
          </a:p>
          <a:p>
            <a:pPr indent="-514349" lvl="0" marL="623887"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The right side of the plaintext does not undergo encryption.</a:t>
            </a:r>
            <a:endParaRPr/>
          </a:p>
          <a:p>
            <a:pPr indent="-514349" lvl="0" marL="623887" rtl="0" algn="l">
              <a:lnSpc>
                <a:spcPct val="100000"/>
              </a:lnSpc>
              <a:spcBef>
                <a:spcPts val="400"/>
              </a:spcBef>
              <a:spcAft>
                <a:spcPts val="0"/>
              </a:spcAft>
              <a:buSzPts val="1360"/>
              <a:buNone/>
            </a:pPr>
            <a:r>
              <a:t/>
            </a:r>
            <a:endParaRPr b="0" i="0" sz="2000" u="none">
              <a:solidFill>
                <a:schemeClr val="dk1"/>
              </a:solidFill>
              <a:latin typeface="Lucida Sans"/>
              <a:ea typeface="Lucida Sans"/>
              <a:cs typeface="Lucida Sans"/>
              <a:sym typeface="Lucida Sans"/>
            </a:endParaRPr>
          </a:p>
          <a:p>
            <a:pPr indent="-514349" lvl="0" marL="623887"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Improvement</a:t>
            </a:r>
            <a:endParaRPr/>
          </a:p>
          <a:p>
            <a:pPr indent="-514349" lvl="0" marL="623887" rtl="0" algn="l">
              <a:lnSpc>
                <a:spcPct val="100000"/>
              </a:lnSpc>
              <a:spcBef>
                <a:spcPts val="400"/>
              </a:spcBef>
              <a:spcAft>
                <a:spcPts val="0"/>
              </a:spcAft>
              <a:buClr>
                <a:schemeClr val="accent1"/>
              </a:buClr>
              <a:buSzPts val="1360"/>
              <a:buFont typeface="Noto Sans Symbols"/>
              <a:buAutoNum type="arabicPeriod"/>
            </a:pPr>
            <a:r>
              <a:rPr b="0" i="0" lang="en-US" sz="2000" u="none">
                <a:solidFill>
                  <a:schemeClr val="dk1"/>
                </a:solidFill>
                <a:latin typeface="Lucida Sans"/>
                <a:ea typeface="Lucida Sans"/>
                <a:cs typeface="Lucida Sans"/>
                <a:sym typeface="Lucida Sans"/>
              </a:rPr>
              <a:t>Increase the no. of rounds/iterations.</a:t>
            </a:r>
            <a:endParaRPr/>
          </a:p>
          <a:p>
            <a:pPr indent="-514349" lvl="0" marL="623887" rtl="0" algn="l">
              <a:lnSpc>
                <a:spcPct val="100000"/>
              </a:lnSpc>
              <a:spcBef>
                <a:spcPts val="400"/>
              </a:spcBef>
              <a:spcAft>
                <a:spcPts val="0"/>
              </a:spcAft>
              <a:buClr>
                <a:schemeClr val="accent1"/>
              </a:buClr>
              <a:buSzPts val="1360"/>
              <a:buFont typeface="Noto Sans Symbols"/>
              <a:buAutoNum type="arabicPeriod"/>
            </a:pPr>
            <a:r>
              <a:rPr b="0" i="0" lang="en-US" sz="2000" u="none">
                <a:solidFill>
                  <a:schemeClr val="dk1"/>
                </a:solidFill>
                <a:latin typeface="Lucida Sans"/>
                <a:ea typeface="Lucida Sans"/>
                <a:cs typeface="Lucida Sans"/>
                <a:sym typeface="Lucida Sans"/>
              </a:rPr>
              <a:t>Add a new element to each round , a swapper which swaps the left and right halves in each round.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0" st="0"/>
                                            </p:txEl>
                                          </p:spTgt>
                                        </p:tgtEl>
                                        <p:attrNameLst>
                                          <p:attrName>style.visibility</p:attrName>
                                        </p:attrNameLst>
                                      </p:cBhvr>
                                      <p:to>
                                        <p:strVal val="visible"/>
                                      </p:to>
                                    </p:set>
                                    <p:animEffect filter="fade" transition="in">
                                      <p:cBhvr>
                                        <p:cTn dur="500"/>
                                        <p:tgtEl>
                                          <p:spTgt spid="4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1" st="1"/>
                                            </p:txEl>
                                          </p:spTgt>
                                        </p:tgtEl>
                                        <p:attrNameLst>
                                          <p:attrName>style.visibility</p:attrName>
                                        </p:attrNameLst>
                                      </p:cBhvr>
                                      <p:to>
                                        <p:strVal val="visible"/>
                                      </p:to>
                                    </p:set>
                                    <p:animEffect filter="fade" transition="in">
                                      <p:cBhvr>
                                        <p:cTn dur="500"/>
                                        <p:tgtEl>
                                          <p:spTgt spid="4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2" st="2"/>
                                            </p:txEl>
                                          </p:spTgt>
                                        </p:tgtEl>
                                        <p:attrNameLst>
                                          <p:attrName>style.visibility</p:attrName>
                                        </p:attrNameLst>
                                      </p:cBhvr>
                                      <p:to>
                                        <p:strVal val="visible"/>
                                      </p:to>
                                    </p:set>
                                    <p:animEffect filter="fade" transition="in">
                                      <p:cBhvr>
                                        <p:cTn dur="500"/>
                                        <p:tgtEl>
                                          <p:spTgt spid="4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3" st="3"/>
                                            </p:txEl>
                                          </p:spTgt>
                                        </p:tgtEl>
                                        <p:attrNameLst>
                                          <p:attrName>style.visibility</p:attrName>
                                        </p:attrNameLst>
                                      </p:cBhvr>
                                      <p:to>
                                        <p:strVal val="visible"/>
                                      </p:to>
                                    </p:set>
                                    <p:animEffect filter="fade" transition="in">
                                      <p:cBhvr>
                                        <p:cTn dur="500"/>
                                        <p:tgtEl>
                                          <p:spTgt spid="4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4" st="4"/>
                                            </p:txEl>
                                          </p:spTgt>
                                        </p:tgtEl>
                                        <p:attrNameLst>
                                          <p:attrName>style.visibility</p:attrName>
                                        </p:attrNameLst>
                                      </p:cBhvr>
                                      <p:to>
                                        <p:strVal val="visible"/>
                                      </p:to>
                                    </p:set>
                                    <p:animEffect filter="fade" transition="in">
                                      <p:cBhvr>
                                        <p:cTn dur="500"/>
                                        <p:tgtEl>
                                          <p:spTgt spid="4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5" st="5"/>
                                            </p:txEl>
                                          </p:spTgt>
                                        </p:tgtEl>
                                        <p:attrNameLst>
                                          <p:attrName>style.visibility</p:attrName>
                                        </p:attrNameLst>
                                      </p:cBhvr>
                                      <p:to>
                                        <p:strVal val="visible"/>
                                      </p:to>
                                    </p:set>
                                    <p:animEffect filter="fade" transition="in">
                                      <p:cBhvr>
                                        <p:cTn dur="500"/>
                                        <p:tgtEl>
                                          <p:spTgt spid="44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1"/>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2400"/>
              <a:buFont typeface="Lucida Sans"/>
              <a:buNone/>
            </a:pPr>
            <a:r>
              <a:rPr b="1" i="0" lang="en-US" sz="2400" u="none" cap="none" strike="noStrike">
                <a:solidFill>
                  <a:schemeClr val="dk2"/>
                </a:solidFill>
                <a:latin typeface="Lucida Sans"/>
                <a:ea typeface="Lucida Sans"/>
                <a:cs typeface="Lucida Sans"/>
                <a:sym typeface="Lucida Sans"/>
              </a:rPr>
              <a:t>Final design of a Feistel cipher with two rounds</a:t>
            </a:r>
            <a:endParaRPr/>
          </a:p>
        </p:txBody>
      </p:sp>
      <p:pic>
        <p:nvPicPr>
          <p:cNvPr id="452" name="Google Shape;452;p41"/>
          <p:cNvPicPr preferRelativeResize="0"/>
          <p:nvPr>
            <p:ph idx="1" type="body"/>
          </p:nvPr>
        </p:nvPicPr>
        <p:blipFill rotWithShape="1">
          <a:blip r:embed="rId3">
            <a:alphaModFix/>
          </a:blip>
          <a:srcRect b="0" l="0" r="0" t="0"/>
          <a:stretch/>
        </p:blipFill>
        <p:spPr>
          <a:xfrm>
            <a:off x="1752600" y="1143000"/>
            <a:ext cx="5867400" cy="5257800"/>
          </a:xfrm>
          <a:prstGeom prst="rect">
            <a:avLst/>
          </a:prstGeom>
          <a:noFill/>
          <a:ln>
            <a:noFill/>
          </a:ln>
        </p:spPr>
      </p:pic>
      <p:sp>
        <p:nvSpPr>
          <p:cNvPr id="453" name="Google Shape;453;p41"/>
          <p:cNvSpPr txBox="1"/>
          <p:nvPr/>
        </p:nvSpPr>
        <p:spPr>
          <a:xfrm>
            <a:off x="4038600" y="6477000"/>
            <a:ext cx="5105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Note : Instead of f(R5,K1) it is f(L5,K1)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lnSpc>
                <a:spcPct val="90000"/>
              </a:lnSpc>
              <a:spcBef>
                <a:spcPts val="0"/>
              </a:spcBef>
              <a:spcAft>
                <a:spcPts val="0"/>
              </a:spcAft>
              <a:buSzPts val="1360"/>
              <a:buNone/>
            </a:pPr>
            <a:r>
              <a:rPr b="0" i="0" lang="en-US" sz="2000" u="none">
                <a:solidFill>
                  <a:schemeClr val="dk1"/>
                </a:solidFill>
                <a:latin typeface="Lucida Sans"/>
                <a:ea typeface="Lucida Sans"/>
                <a:cs typeface="Lucida Sans"/>
                <a:sym typeface="Lucida Sans"/>
              </a:rPr>
              <a:t>Prove       L6=L1  and   R6=R1            if L4=L3 and R4=R3  </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       </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First we prove L5=L2 and R5=R2</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L5=R4 ⊕ f(L4,K2)</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    =</a:t>
            </a:r>
            <a:r>
              <a:rPr b="0" i="0" lang="en-US" sz="2000" u="sng">
                <a:solidFill>
                  <a:schemeClr val="dk1"/>
                </a:solidFill>
                <a:latin typeface="Lucida Sans"/>
                <a:ea typeface="Lucida Sans"/>
                <a:cs typeface="Lucida Sans"/>
                <a:sym typeface="Lucida Sans"/>
              </a:rPr>
              <a:t>R3</a:t>
            </a:r>
            <a:r>
              <a:rPr b="0" i="0" lang="en-US" sz="2000" u="none">
                <a:solidFill>
                  <a:schemeClr val="dk1"/>
                </a:solidFill>
                <a:latin typeface="Lucida Sans"/>
                <a:ea typeface="Lucida Sans"/>
                <a:cs typeface="Lucida Sans"/>
                <a:sym typeface="Lucida Sans"/>
              </a:rPr>
              <a:t> ⊕ f(R2,K2)</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    </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L5=L2 ⊕ f(R2,K2) ⊕ f(R2,K2) = L2</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R5= L4=L3=R2</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L6=R5 ⊕ f(L5,K1)</a:t>
            </a:r>
            <a:endParaRPr/>
          </a:p>
          <a:p>
            <a:pPr indent="-255587" lvl="0" marL="365125" rtl="0" algn="l">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   =</a:t>
            </a:r>
            <a:r>
              <a:rPr b="0" i="0" lang="en-US" sz="2000" u="sng">
                <a:solidFill>
                  <a:schemeClr val="dk1"/>
                </a:solidFill>
                <a:latin typeface="Lucida Sans"/>
                <a:ea typeface="Lucida Sans"/>
                <a:cs typeface="Lucida Sans"/>
                <a:sym typeface="Lucida Sans"/>
              </a:rPr>
              <a:t>R2</a:t>
            </a:r>
            <a:r>
              <a:rPr b="0" i="0" lang="en-US" sz="2000" u="none">
                <a:solidFill>
                  <a:schemeClr val="dk1"/>
                </a:solidFill>
                <a:latin typeface="Lucida Sans"/>
                <a:ea typeface="Lucida Sans"/>
                <a:cs typeface="Lucida Sans"/>
                <a:sym typeface="Lucida Sans"/>
              </a:rPr>
              <a:t> ⊕ f(L2,K1)</a:t>
            </a:r>
            <a:endParaRPr/>
          </a:p>
          <a:p>
            <a:pPr indent="-255587" lvl="0" marL="365125" rtl="0" algn="l">
              <a:lnSpc>
                <a:spcPct val="90000"/>
              </a:lnSpc>
              <a:spcBef>
                <a:spcPts val="400"/>
              </a:spcBef>
              <a:spcAft>
                <a:spcPts val="0"/>
              </a:spcAft>
              <a:buSzPts val="1360"/>
              <a:buNone/>
            </a:pPr>
            <a:r>
              <a:t/>
            </a:r>
            <a:endParaRPr b="0" i="0" sz="2000" u="none">
              <a:solidFill>
                <a:schemeClr val="dk1"/>
              </a:solidFill>
              <a:latin typeface="Lucida Sans"/>
              <a:ea typeface="Lucida Sans"/>
              <a:cs typeface="Lucida Sans"/>
              <a:sym typeface="Lucida Sans"/>
            </a:endParaRPr>
          </a:p>
          <a:p>
            <a:pPr indent="-255587" lvl="0" marL="365125" rtl="0" algn="l">
              <a:lnSpc>
                <a:spcPct val="90000"/>
              </a:lnSpc>
              <a:spcBef>
                <a:spcPts val="400"/>
              </a:spcBef>
              <a:spcAft>
                <a:spcPts val="0"/>
              </a:spcAft>
              <a:buSzPts val="1360"/>
              <a:buNone/>
            </a:pPr>
            <a:r>
              <a:rPr b="0" i="0" lang="en-US" sz="2000" u="none">
                <a:solidFill>
                  <a:schemeClr val="accent2"/>
                </a:solidFill>
                <a:latin typeface="Lucida Sans"/>
                <a:ea typeface="Lucida Sans"/>
                <a:cs typeface="Lucida Sans"/>
                <a:sym typeface="Lucida Sans"/>
              </a:rPr>
              <a:t>L6=L1 ⊕ f(R1,K1)  ⊕ f(R1,K1)=L1</a:t>
            </a:r>
            <a:endParaRPr/>
          </a:p>
          <a:p>
            <a:pPr indent="-255587" lvl="0" marL="365125" rtl="0" algn="l">
              <a:lnSpc>
                <a:spcPct val="90000"/>
              </a:lnSpc>
              <a:spcBef>
                <a:spcPts val="400"/>
              </a:spcBef>
              <a:spcAft>
                <a:spcPts val="0"/>
              </a:spcAft>
              <a:buSzPts val="1360"/>
              <a:buNone/>
            </a:pPr>
            <a:r>
              <a:rPr b="0" i="0" lang="en-US" sz="2000" u="none">
                <a:solidFill>
                  <a:schemeClr val="accent2"/>
                </a:solidFill>
                <a:latin typeface="Lucida Sans"/>
                <a:ea typeface="Lucida Sans"/>
                <a:cs typeface="Lucida Sans"/>
                <a:sym typeface="Lucida Sans"/>
              </a:rPr>
              <a:t>R6=L5=L2=R1</a:t>
            </a:r>
            <a:endParaRPr/>
          </a:p>
          <a:p>
            <a:pPr indent="-255587" lvl="0" marL="365125" rtl="0" algn="r">
              <a:lnSpc>
                <a:spcPct val="9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			      </a:t>
            </a:r>
            <a:endParaRPr/>
          </a:p>
        </p:txBody>
      </p:sp>
      <p:pic>
        <p:nvPicPr>
          <p:cNvPr id="459" name="Google Shape;459;p42"/>
          <p:cNvPicPr preferRelativeResize="0"/>
          <p:nvPr>
            <p:ph type="title"/>
          </p:nvPr>
        </p:nvPicPr>
        <p:blipFill rotWithShape="1">
          <a:blip r:embed="rId3">
            <a:alphaModFix/>
          </a:blip>
          <a:srcRect b="0" l="0" r="0" t="0"/>
          <a:stretch/>
        </p:blipFill>
        <p:spPr>
          <a:xfrm>
            <a:off x="457200" y="274637"/>
            <a:ext cx="8229600" cy="1143000"/>
          </a:xfrm>
          <a:prstGeom prst="rect">
            <a:avLst/>
          </a:prstGeom>
          <a:noFill/>
          <a:ln>
            <a:noFill/>
          </a:ln>
        </p:spPr>
      </p:pic>
      <p:cxnSp>
        <p:nvCxnSpPr>
          <p:cNvPr id="460" name="Google Shape;460;p42"/>
          <p:cNvCxnSpPr/>
          <p:nvPr/>
        </p:nvCxnSpPr>
        <p:spPr>
          <a:xfrm>
            <a:off x="1219200" y="3352800"/>
            <a:ext cx="1600200" cy="0"/>
          </a:xfrm>
          <a:prstGeom prst="straightConnector1">
            <a:avLst/>
          </a:prstGeom>
          <a:noFill/>
          <a:ln cap="flat" cmpd="sng" w="9525">
            <a:solidFill>
              <a:schemeClr val="dk1"/>
            </a:solidFill>
            <a:prstDash val="solid"/>
            <a:miter lim="800000"/>
            <a:headEnd len="med" w="med" type="none"/>
            <a:tailEnd len="med" w="med" type="none"/>
          </a:ln>
        </p:spPr>
      </p:cxnSp>
      <p:cxnSp>
        <p:nvCxnSpPr>
          <p:cNvPr id="461" name="Google Shape;461;p42"/>
          <p:cNvCxnSpPr/>
          <p:nvPr/>
        </p:nvCxnSpPr>
        <p:spPr>
          <a:xfrm>
            <a:off x="1295400" y="3048000"/>
            <a:ext cx="3048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462" name="Google Shape;462;p42"/>
          <p:cNvCxnSpPr/>
          <p:nvPr/>
        </p:nvCxnSpPr>
        <p:spPr>
          <a:xfrm flipH="1">
            <a:off x="1143000" y="3352800"/>
            <a:ext cx="762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463" name="Google Shape;463;p42"/>
          <p:cNvCxnSpPr/>
          <p:nvPr/>
        </p:nvCxnSpPr>
        <p:spPr>
          <a:xfrm>
            <a:off x="2819400" y="3352800"/>
            <a:ext cx="76200" cy="762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0" st="0"/>
                                            </p:txEl>
                                          </p:spTgt>
                                        </p:tgtEl>
                                        <p:attrNameLst>
                                          <p:attrName>style.visibility</p:attrName>
                                        </p:attrNameLst>
                                      </p:cBhvr>
                                      <p:to>
                                        <p:strVal val="visible"/>
                                      </p:to>
                                    </p:set>
                                    <p:animEffect filter="fade" transition="in">
                                      <p:cBhvr>
                                        <p:cTn dur="500"/>
                                        <p:tgtEl>
                                          <p:spTgt spid="4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1" st="1"/>
                                            </p:txEl>
                                          </p:spTgt>
                                        </p:tgtEl>
                                        <p:attrNameLst>
                                          <p:attrName>style.visibility</p:attrName>
                                        </p:attrNameLst>
                                      </p:cBhvr>
                                      <p:to>
                                        <p:strVal val="visible"/>
                                      </p:to>
                                    </p:set>
                                    <p:animEffect filter="fade" transition="in">
                                      <p:cBhvr>
                                        <p:cTn dur="500"/>
                                        <p:tgtEl>
                                          <p:spTgt spid="4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2" st="2"/>
                                            </p:txEl>
                                          </p:spTgt>
                                        </p:tgtEl>
                                        <p:attrNameLst>
                                          <p:attrName>style.visibility</p:attrName>
                                        </p:attrNameLst>
                                      </p:cBhvr>
                                      <p:to>
                                        <p:strVal val="visible"/>
                                      </p:to>
                                    </p:set>
                                    <p:animEffect filter="fade" transition="in">
                                      <p:cBhvr>
                                        <p:cTn dur="500"/>
                                        <p:tgtEl>
                                          <p:spTgt spid="4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3" st="3"/>
                                            </p:txEl>
                                          </p:spTgt>
                                        </p:tgtEl>
                                        <p:attrNameLst>
                                          <p:attrName>style.visibility</p:attrName>
                                        </p:attrNameLst>
                                      </p:cBhvr>
                                      <p:to>
                                        <p:strVal val="visible"/>
                                      </p:to>
                                    </p:set>
                                    <p:animEffect filter="fade" transition="in">
                                      <p:cBhvr>
                                        <p:cTn dur="500"/>
                                        <p:tgtEl>
                                          <p:spTgt spid="4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4" st="4"/>
                                            </p:txEl>
                                          </p:spTgt>
                                        </p:tgtEl>
                                        <p:attrNameLst>
                                          <p:attrName>style.visibility</p:attrName>
                                        </p:attrNameLst>
                                      </p:cBhvr>
                                      <p:to>
                                        <p:strVal val="visible"/>
                                      </p:to>
                                    </p:set>
                                    <p:animEffect filter="fade" transition="in">
                                      <p:cBhvr>
                                        <p:cTn dur="500"/>
                                        <p:tgtEl>
                                          <p:spTgt spid="4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5" st="5"/>
                                            </p:txEl>
                                          </p:spTgt>
                                        </p:tgtEl>
                                        <p:attrNameLst>
                                          <p:attrName>style.visibility</p:attrName>
                                        </p:attrNameLst>
                                      </p:cBhvr>
                                      <p:to>
                                        <p:strVal val="visible"/>
                                      </p:to>
                                    </p:set>
                                    <p:animEffect filter="fade" transition="in">
                                      <p:cBhvr>
                                        <p:cTn dur="500"/>
                                        <p:tgtEl>
                                          <p:spTgt spid="4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6" st="6"/>
                                            </p:txEl>
                                          </p:spTgt>
                                        </p:tgtEl>
                                        <p:attrNameLst>
                                          <p:attrName>style.visibility</p:attrName>
                                        </p:attrNameLst>
                                      </p:cBhvr>
                                      <p:to>
                                        <p:strVal val="visible"/>
                                      </p:to>
                                    </p:set>
                                    <p:animEffect filter="fade" transition="in">
                                      <p:cBhvr>
                                        <p:cTn dur="500"/>
                                        <p:tgtEl>
                                          <p:spTgt spid="4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7" st="7"/>
                                            </p:txEl>
                                          </p:spTgt>
                                        </p:tgtEl>
                                        <p:attrNameLst>
                                          <p:attrName>style.visibility</p:attrName>
                                        </p:attrNameLst>
                                      </p:cBhvr>
                                      <p:to>
                                        <p:strVal val="visible"/>
                                      </p:to>
                                    </p:set>
                                    <p:animEffect filter="fade" transition="in">
                                      <p:cBhvr>
                                        <p:cTn dur="500"/>
                                        <p:tgtEl>
                                          <p:spTgt spid="4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8" st="8"/>
                                            </p:txEl>
                                          </p:spTgt>
                                        </p:tgtEl>
                                        <p:attrNameLst>
                                          <p:attrName>style.visibility</p:attrName>
                                        </p:attrNameLst>
                                      </p:cBhvr>
                                      <p:to>
                                        <p:strVal val="visible"/>
                                      </p:to>
                                    </p:set>
                                    <p:animEffect filter="fade" transition="in">
                                      <p:cBhvr>
                                        <p:cTn dur="500"/>
                                        <p:tgtEl>
                                          <p:spTgt spid="4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9" st="9"/>
                                            </p:txEl>
                                          </p:spTgt>
                                        </p:tgtEl>
                                        <p:attrNameLst>
                                          <p:attrName>style.visibility</p:attrName>
                                        </p:attrNameLst>
                                      </p:cBhvr>
                                      <p:to>
                                        <p:strVal val="visible"/>
                                      </p:to>
                                    </p:set>
                                    <p:animEffect filter="fade" transition="in">
                                      <p:cBhvr>
                                        <p:cTn dur="500"/>
                                        <p:tgtEl>
                                          <p:spTgt spid="45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10" st="10"/>
                                            </p:txEl>
                                          </p:spTgt>
                                        </p:tgtEl>
                                        <p:attrNameLst>
                                          <p:attrName>style.visibility</p:attrName>
                                        </p:attrNameLst>
                                      </p:cBhvr>
                                      <p:to>
                                        <p:strVal val="visible"/>
                                      </p:to>
                                    </p:set>
                                    <p:animEffect filter="fade" transition="in">
                                      <p:cBhvr>
                                        <p:cTn dur="500"/>
                                        <p:tgtEl>
                                          <p:spTgt spid="45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11" st="11"/>
                                            </p:txEl>
                                          </p:spTgt>
                                        </p:tgtEl>
                                        <p:attrNameLst>
                                          <p:attrName>style.visibility</p:attrName>
                                        </p:attrNameLst>
                                      </p:cBhvr>
                                      <p:to>
                                        <p:strVal val="visible"/>
                                      </p:to>
                                    </p:set>
                                    <p:animEffect filter="fade" transition="in">
                                      <p:cBhvr>
                                        <p:cTn dur="500"/>
                                        <p:tgtEl>
                                          <p:spTgt spid="45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12" st="12"/>
                                            </p:txEl>
                                          </p:spTgt>
                                        </p:tgtEl>
                                        <p:attrNameLst>
                                          <p:attrName>style.visibility</p:attrName>
                                        </p:attrNameLst>
                                      </p:cBhvr>
                                      <p:to>
                                        <p:strVal val="visible"/>
                                      </p:to>
                                    </p:set>
                                    <p:animEffect filter="fade" transition="in">
                                      <p:cBhvr>
                                        <p:cTn dur="500"/>
                                        <p:tgtEl>
                                          <p:spTgt spid="45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13" st="13"/>
                                            </p:txEl>
                                          </p:spTgt>
                                        </p:tgtEl>
                                        <p:attrNameLst>
                                          <p:attrName>style.visibility</p:attrName>
                                        </p:attrNameLst>
                                      </p:cBhvr>
                                      <p:to>
                                        <p:strVal val="visible"/>
                                      </p:to>
                                    </p:set>
                                    <p:animEffect filter="fade" transition="in">
                                      <p:cBhvr>
                                        <p:cTn dur="500"/>
                                        <p:tgtEl>
                                          <p:spTgt spid="45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500"/>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3"/>
          <p:cNvSpPr txBox="1"/>
          <p:nvPr>
            <p:ph idx="4294967295"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p>
            <a:pPr indent="0" lvl="0" marL="0" marR="0" rtl="0" algn="r">
              <a:lnSpc>
                <a:spcPct val="100000"/>
              </a:lnSpc>
              <a:spcBef>
                <a:spcPts val="0"/>
              </a:spcBef>
              <a:spcAft>
                <a:spcPts val="0"/>
              </a:spcAft>
              <a:buClr>
                <a:schemeClr val="dk2"/>
              </a:buClr>
              <a:buSzPts val="3200"/>
              <a:buFont typeface="Lucida Sans"/>
              <a:buNone/>
            </a:pPr>
            <a:r>
              <a:rPr b="1" i="0" lang="en-US" sz="3200" u="none" cap="none" strike="noStrike">
                <a:solidFill>
                  <a:schemeClr val="dk2"/>
                </a:solidFill>
                <a:latin typeface="Lucida Sans"/>
                <a:ea typeface="Lucida Sans"/>
                <a:cs typeface="Lucida Sans"/>
                <a:sym typeface="Lucida Sans"/>
              </a:rPr>
              <a:t>Asymmetric Key Cryptography</a:t>
            </a:r>
            <a:endParaRPr/>
          </a:p>
        </p:txBody>
      </p:sp>
      <p:sp>
        <p:nvSpPr>
          <p:cNvPr id="469" name="Google Shape;469;p43"/>
          <p:cNvSpPr txBox="1"/>
          <p:nvPr>
            <p:ph idx="1" type="subTitle"/>
          </p:nvPr>
        </p:nvSpPr>
        <p:spPr>
          <a:xfrm>
            <a:off x="685800" y="3611562"/>
            <a:ext cx="7772400" cy="1200150"/>
          </a:xfrm>
          <a:prstGeom prst="rect">
            <a:avLst/>
          </a:prstGeom>
          <a:noFill/>
          <a:ln>
            <a:noFill/>
          </a:ln>
        </p:spPr>
        <p:txBody>
          <a:bodyPr anchorCtr="0" anchor="t" bIns="45700" lIns="45700" spcFirstLastPara="1" rIns="45700" wrap="square" tIns="45700">
            <a:noAutofit/>
          </a:bodyPr>
          <a:lstStyle/>
          <a:p>
            <a:pPr indent="0" lvl="0" marL="0" marR="64008" rtl="0" algn="r">
              <a:spcBef>
                <a:spcPts val="0"/>
              </a:spcBef>
              <a:spcAft>
                <a:spcPts val="0"/>
              </a:spcAft>
              <a:buSzPts val="1836"/>
              <a:buNone/>
            </a:pPr>
            <a:r>
              <a:t/>
            </a:r>
            <a:endParaRPr>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292"/>
              <a:buFont typeface="Noto Sans Symbols"/>
              <a:buNone/>
            </a:pPr>
            <a:r>
              <a:rPr b="0" i="0" lang="en-US" sz="1900" u="none">
                <a:solidFill>
                  <a:schemeClr val="dk1"/>
                </a:solidFill>
                <a:latin typeface="Lucida Sans"/>
                <a:ea typeface="Lucida Sans"/>
                <a:cs typeface="Lucida Sans"/>
                <a:sym typeface="Lucida Sans"/>
              </a:rPr>
              <a:t>1. In a community of n people -&gt;</a:t>
            </a:r>
            <a:endParaRPr/>
          </a:p>
          <a:p>
            <a:pPr indent="-255587" lvl="0" marL="365125" marR="0" rtl="0" algn="l">
              <a:lnSpc>
                <a:spcPct val="100000"/>
              </a:lnSpc>
              <a:spcBef>
                <a:spcPts val="400"/>
              </a:spcBef>
              <a:spcAft>
                <a:spcPts val="0"/>
              </a:spcAft>
              <a:buClr>
                <a:schemeClr val="accent1"/>
              </a:buClr>
              <a:buSzPts val="1292"/>
              <a:buFont typeface="Noto Sans Symbols"/>
              <a:buNone/>
            </a:pPr>
            <a:r>
              <a:rPr b="0" i="0" lang="en-US" sz="1900" u="none">
                <a:solidFill>
                  <a:schemeClr val="dk1"/>
                </a:solidFill>
                <a:latin typeface="Lucida Sans"/>
                <a:ea typeface="Lucida Sans"/>
                <a:cs typeface="Lucida Sans"/>
                <a:sym typeface="Lucida Sans"/>
              </a:rPr>
              <a:t>	Symmetric- Key cryptography requires n(n-1)/2 shared secret keys</a:t>
            </a:r>
            <a:endParaRPr/>
          </a:p>
          <a:p>
            <a:pPr indent="-255587" lvl="0" marL="365125" marR="0" rtl="0" algn="l">
              <a:lnSpc>
                <a:spcPct val="100000"/>
              </a:lnSpc>
              <a:spcBef>
                <a:spcPts val="400"/>
              </a:spcBef>
              <a:spcAft>
                <a:spcPts val="0"/>
              </a:spcAft>
              <a:buClr>
                <a:schemeClr val="accent1"/>
              </a:buClr>
              <a:buSzPts val="1292"/>
              <a:buFont typeface="Noto Sans Symbols"/>
              <a:buNone/>
            </a:pPr>
            <a:r>
              <a:rPr b="0" i="0" lang="en-US" sz="1900" u="none">
                <a:solidFill>
                  <a:schemeClr val="dk1"/>
                </a:solidFill>
                <a:latin typeface="Lucida Sans"/>
                <a:ea typeface="Lucida Sans"/>
                <a:cs typeface="Lucida Sans"/>
                <a:sym typeface="Lucida Sans"/>
              </a:rPr>
              <a:t>	Asymmetric- key cryptography requires n personal secret keys are needed</a:t>
            </a:r>
            <a:endParaRPr/>
          </a:p>
          <a:p>
            <a:pPr indent="-255587" lvl="0" marL="365125" marR="0" rtl="0" algn="l">
              <a:lnSpc>
                <a:spcPct val="100000"/>
              </a:lnSpc>
              <a:spcBef>
                <a:spcPts val="400"/>
              </a:spcBef>
              <a:spcAft>
                <a:spcPts val="0"/>
              </a:spcAft>
              <a:buClr>
                <a:schemeClr val="accent1"/>
              </a:buClr>
              <a:buSzPts val="1292"/>
              <a:buFont typeface="Noto Sans Symbols"/>
              <a:buNone/>
            </a:pPr>
            <a:r>
              <a:rPr b="0" i="0" lang="en-US" sz="1900" u="none">
                <a:solidFill>
                  <a:schemeClr val="dk1"/>
                </a:solidFill>
                <a:latin typeface="Lucida Sans"/>
                <a:ea typeface="Lucida Sans"/>
                <a:cs typeface="Lucida Sans"/>
                <a:sym typeface="Lucida Sans"/>
              </a:rPr>
              <a:t>2. Symmetric Key cryptography is based on sharing secrecy.</a:t>
            </a:r>
            <a:endParaRPr/>
          </a:p>
          <a:p>
            <a:pPr indent="-255587" lvl="0" marL="365125" marR="0" rtl="0" algn="l">
              <a:lnSpc>
                <a:spcPct val="100000"/>
              </a:lnSpc>
              <a:spcBef>
                <a:spcPts val="400"/>
              </a:spcBef>
              <a:spcAft>
                <a:spcPts val="0"/>
              </a:spcAft>
              <a:buClr>
                <a:schemeClr val="accent1"/>
              </a:buClr>
              <a:buSzPts val="1292"/>
              <a:buFont typeface="Noto Sans Symbols"/>
              <a:buNone/>
            </a:pPr>
            <a:r>
              <a:rPr b="0" i="0" lang="en-US" sz="1900" u="none">
                <a:solidFill>
                  <a:schemeClr val="dk1"/>
                </a:solidFill>
                <a:latin typeface="Lucida Sans"/>
                <a:ea typeface="Lucida Sans"/>
                <a:cs typeface="Lucida Sans"/>
                <a:sym typeface="Lucida Sans"/>
              </a:rPr>
              <a:t>    Asymmetric- key cryptography is based on personal secrecy.</a:t>
            </a:r>
            <a:endParaRPr/>
          </a:p>
          <a:p>
            <a:pPr indent="-255587" lvl="0" marL="365125" marR="0" rtl="0" algn="l">
              <a:lnSpc>
                <a:spcPct val="100000"/>
              </a:lnSpc>
              <a:spcBef>
                <a:spcPts val="400"/>
              </a:spcBef>
              <a:spcAft>
                <a:spcPts val="0"/>
              </a:spcAft>
              <a:buClr>
                <a:schemeClr val="accent1"/>
              </a:buClr>
              <a:buSzPts val="1292"/>
              <a:buFont typeface="Noto Sans Symbols"/>
              <a:buNone/>
            </a:pPr>
            <a:r>
              <a:rPr b="0" i="0" lang="en-US" sz="1900" u="none">
                <a:solidFill>
                  <a:schemeClr val="dk1"/>
                </a:solidFill>
                <a:latin typeface="Lucida Sans"/>
                <a:ea typeface="Lucida Sans"/>
                <a:cs typeface="Lucida Sans"/>
                <a:sym typeface="Lucida Sans"/>
              </a:rPr>
              <a:t>3. Symmetric – Plain text and ciphertext are    </a:t>
            </a:r>
            <a:endParaRPr/>
          </a:p>
          <a:p>
            <a:pPr indent="-255587" lvl="0" marL="365125" marR="0" rtl="0" algn="l">
              <a:lnSpc>
                <a:spcPct val="100000"/>
              </a:lnSpc>
              <a:spcBef>
                <a:spcPts val="400"/>
              </a:spcBef>
              <a:spcAft>
                <a:spcPts val="0"/>
              </a:spcAft>
              <a:buClr>
                <a:schemeClr val="accent1"/>
              </a:buClr>
              <a:buSzPts val="1292"/>
              <a:buFont typeface="Noto Sans Symbols"/>
              <a:buNone/>
            </a:pPr>
            <a:r>
              <a:rPr b="0" i="0" lang="en-US" sz="1900" u="none">
                <a:solidFill>
                  <a:schemeClr val="dk1"/>
                </a:solidFill>
                <a:latin typeface="Lucida Sans"/>
                <a:ea typeface="Lucida Sans"/>
                <a:cs typeface="Lucida Sans"/>
                <a:sym typeface="Lucida Sans"/>
              </a:rPr>
              <a:t>    symbols(bits/characters).</a:t>
            </a:r>
            <a:endParaRPr/>
          </a:p>
          <a:p>
            <a:pPr indent="-255587" lvl="0" marL="365125" marR="0" rtl="0" algn="l">
              <a:lnSpc>
                <a:spcPct val="100000"/>
              </a:lnSpc>
              <a:spcBef>
                <a:spcPts val="400"/>
              </a:spcBef>
              <a:spcAft>
                <a:spcPts val="0"/>
              </a:spcAft>
              <a:buClr>
                <a:schemeClr val="accent1"/>
              </a:buClr>
              <a:buSzPts val="1292"/>
              <a:buFont typeface="Noto Sans Symbols"/>
              <a:buNone/>
            </a:pPr>
            <a:r>
              <a:rPr b="0" i="0" lang="en-US" sz="1900" u="none">
                <a:solidFill>
                  <a:schemeClr val="dk1"/>
                </a:solidFill>
                <a:latin typeface="Lucida Sans"/>
                <a:ea typeface="Lucida Sans"/>
                <a:cs typeface="Lucida Sans"/>
                <a:sym typeface="Lucida Sans"/>
              </a:rPr>
              <a:t>    Asymmetric- Plaintext and ciphertext are numbers.</a:t>
            </a:r>
            <a:endParaRPr/>
          </a:p>
          <a:p>
            <a:pPr indent="-255587" lvl="0" marL="365125" marR="0" rtl="0" algn="l">
              <a:lnSpc>
                <a:spcPct val="100000"/>
              </a:lnSpc>
              <a:spcBef>
                <a:spcPts val="400"/>
              </a:spcBef>
              <a:spcAft>
                <a:spcPts val="0"/>
              </a:spcAft>
              <a:buClr>
                <a:schemeClr val="accent1"/>
              </a:buClr>
              <a:buSzPts val="1292"/>
              <a:buFont typeface="Noto Sans Symbols"/>
              <a:buNone/>
            </a:pPr>
            <a:r>
              <a:rPr b="0" i="0" lang="en-US" sz="1900" u="none">
                <a:solidFill>
                  <a:schemeClr val="dk1"/>
                </a:solidFill>
                <a:latin typeface="Lucida Sans"/>
                <a:ea typeface="Lucida Sans"/>
                <a:cs typeface="Lucida Sans"/>
                <a:sym typeface="Lucida Sans"/>
              </a:rPr>
              <a:t>4. Symmetric-Encryption and decryption is based on   </a:t>
            </a:r>
            <a:endParaRPr/>
          </a:p>
          <a:p>
            <a:pPr indent="-255587" lvl="0" marL="365125" marR="0" rtl="0" algn="l">
              <a:lnSpc>
                <a:spcPct val="100000"/>
              </a:lnSpc>
              <a:spcBef>
                <a:spcPts val="400"/>
              </a:spcBef>
              <a:spcAft>
                <a:spcPts val="0"/>
              </a:spcAft>
              <a:buClr>
                <a:schemeClr val="accent1"/>
              </a:buClr>
              <a:buSzPts val="1292"/>
              <a:buFont typeface="Noto Sans Symbols"/>
              <a:buNone/>
            </a:pPr>
            <a:r>
              <a:rPr b="0" i="0" lang="en-US" sz="1900" u="none">
                <a:solidFill>
                  <a:schemeClr val="dk1"/>
                </a:solidFill>
                <a:latin typeface="Lucida Sans"/>
                <a:ea typeface="Lucida Sans"/>
                <a:cs typeface="Lucida Sans"/>
                <a:sym typeface="Lucida Sans"/>
              </a:rPr>
              <a:t>    permutation and substitution of symbols.</a:t>
            </a:r>
            <a:endParaRPr/>
          </a:p>
          <a:p>
            <a:pPr indent="-255587" lvl="0" marL="365125" marR="0" rtl="0" algn="l">
              <a:lnSpc>
                <a:spcPct val="100000"/>
              </a:lnSpc>
              <a:spcBef>
                <a:spcPts val="400"/>
              </a:spcBef>
              <a:spcAft>
                <a:spcPts val="0"/>
              </a:spcAft>
              <a:buClr>
                <a:schemeClr val="accent1"/>
              </a:buClr>
              <a:buSzPts val="1292"/>
              <a:buFont typeface="Noto Sans Symbols"/>
              <a:buNone/>
            </a:pPr>
            <a:r>
              <a:rPr b="0" i="0" lang="en-US" sz="1900" u="none">
                <a:solidFill>
                  <a:schemeClr val="dk1"/>
                </a:solidFill>
                <a:latin typeface="Lucida Sans"/>
                <a:ea typeface="Lucida Sans"/>
                <a:cs typeface="Lucida Sans"/>
                <a:sym typeface="Lucida Sans"/>
              </a:rPr>
              <a:t>     Asymmetric- Encryption and decryption are mathematical functions</a:t>
            </a:r>
            <a:endParaRPr/>
          </a:p>
          <a:p>
            <a:pPr indent="-173546" lvl="0" marL="365125" marR="0" rtl="0" algn="l">
              <a:spcBef>
                <a:spcPts val="400"/>
              </a:spcBef>
              <a:spcAft>
                <a:spcPts val="0"/>
              </a:spcAft>
              <a:buClr>
                <a:schemeClr val="accent1"/>
              </a:buClr>
              <a:buSzPts val="1292"/>
              <a:buFont typeface="Noto Sans Symbols"/>
              <a:buNone/>
            </a:pPr>
            <a:r>
              <a:t/>
            </a:r>
            <a:endParaRPr b="0" i="0" sz="1900" u="none">
              <a:solidFill>
                <a:schemeClr val="dk1"/>
              </a:solidFill>
              <a:latin typeface="Lucida Sans"/>
              <a:ea typeface="Lucida Sans"/>
              <a:cs typeface="Lucida Sans"/>
              <a:sym typeface="Lucida Sans"/>
            </a:endParaRPr>
          </a:p>
        </p:txBody>
      </p:sp>
      <p:sp>
        <p:nvSpPr>
          <p:cNvPr id="475" name="Google Shape;475;p44"/>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2400"/>
              <a:buFont typeface="Lucida Sans"/>
              <a:buNone/>
            </a:pPr>
            <a:r>
              <a:rPr b="1" i="0" lang="en-US" sz="2400" u="none" cap="none" strike="noStrike">
                <a:solidFill>
                  <a:schemeClr val="dk2"/>
                </a:solidFill>
                <a:latin typeface="Lucida Sans"/>
                <a:ea typeface="Lucida Sans"/>
                <a:cs typeface="Lucida Sans"/>
                <a:sym typeface="Lucida Sans"/>
              </a:rPr>
              <a:t>Difference between symmetric and asymmetric cryptography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0" st="0"/>
                                            </p:txEl>
                                          </p:spTgt>
                                        </p:tgtEl>
                                        <p:attrNameLst>
                                          <p:attrName>style.visibility</p:attrName>
                                        </p:attrNameLst>
                                      </p:cBhvr>
                                      <p:to>
                                        <p:strVal val="visible"/>
                                      </p:to>
                                    </p:set>
                                    <p:animEffect filter="fade" transition="in">
                                      <p:cBhvr>
                                        <p:cTn dur="500"/>
                                        <p:tgtEl>
                                          <p:spTgt spid="4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1" st="1"/>
                                            </p:txEl>
                                          </p:spTgt>
                                        </p:tgtEl>
                                        <p:attrNameLst>
                                          <p:attrName>style.visibility</p:attrName>
                                        </p:attrNameLst>
                                      </p:cBhvr>
                                      <p:to>
                                        <p:strVal val="visible"/>
                                      </p:to>
                                    </p:set>
                                    <p:animEffect filter="fade" transition="in">
                                      <p:cBhvr>
                                        <p:cTn dur="500"/>
                                        <p:tgtEl>
                                          <p:spTgt spid="4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2" st="2"/>
                                            </p:txEl>
                                          </p:spTgt>
                                        </p:tgtEl>
                                        <p:attrNameLst>
                                          <p:attrName>style.visibility</p:attrName>
                                        </p:attrNameLst>
                                      </p:cBhvr>
                                      <p:to>
                                        <p:strVal val="visible"/>
                                      </p:to>
                                    </p:set>
                                    <p:animEffect filter="fade" transition="in">
                                      <p:cBhvr>
                                        <p:cTn dur="500"/>
                                        <p:tgtEl>
                                          <p:spTgt spid="4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3" st="3"/>
                                            </p:txEl>
                                          </p:spTgt>
                                        </p:tgtEl>
                                        <p:attrNameLst>
                                          <p:attrName>style.visibility</p:attrName>
                                        </p:attrNameLst>
                                      </p:cBhvr>
                                      <p:to>
                                        <p:strVal val="visible"/>
                                      </p:to>
                                    </p:set>
                                    <p:animEffect filter="fade" transition="in">
                                      <p:cBhvr>
                                        <p:cTn dur="500"/>
                                        <p:tgtEl>
                                          <p:spTgt spid="4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4" st="4"/>
                                            </p:txEl>
                                          </p:spTgt>
                                        </p:tgtEl>
                                        <p:attrNameLst>
                                          <p:attrName>style.visibility</p:attrName>
                                        </p:attrNameLst>
                                      </p:cBhvr>
                                      <p:to>
                                        <p:strVal val="visible"/>
                                      </p:to>
                                    </p:set>
                                    <p:animEffect filter="fade" transition="in">
                                      <p:cBhvr>
                                        <p:cTn dur="500"/>
                                        <p:tgtEl>
                                          <p:spTgt spid="4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5" st="5"/>
                                            </p:txEl>
                                          </p:spTgt>
                                        </p:tgtEl>
                                        <p:attrNameLst>
                                          <p:attrName>style.visibility</p:attrName>
                                        </p:attrNameLst>
                                      </p:cBhvr>
                                      <p:to>
                                        <p:strVal val="visible"/>
                                      </p:to>
                                    </p:set>
                                    <p:animEffect filter="fade" transition="in">
                                      <p:cBhvr>
                                        <p:cTn dur="500"/>
                                        <p:tgtEl>
                                          <p:spTgt spid="4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6" st="6"/>
                                            </p:txEl>
                                          </p:spTgt>
                                        </p:tgtEl>
                                        <p:attrNameLst>
                                          <p:attrName>style.visibility</p:attrName>
                                        </p:attrNameLst>
                                      </p:cBhvr>
                                      <p:to>
                                        <p:strVal val="visible"/>
                                      </p:to>
                                    </p:set>
                                    <p:animEffect filter="fade" transition="in">
                                      <p:cBhvr>
                                        <p:cTn dur="500"/>
                                        <p:tgtEl>
                                          <p:spTgt spid="4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7" st="7"/>
                                            </p:txEl>
                                          </p:spTgt>
                                        </p:tgtEl>
                                        <p:attrNameLst>
                                          <p:attrName>style.visibility</p:attrName>
                                        </p:attrNameLst>
                                      </p:cBhvr>
                                      <p:to>
                                        <p:strVal val="visible"/>
                                      </p:to>
                                    </p:set>
                                    <p:animEffect filter="fade" transition="in">
                                      <p:cBhvr>
                                        <p:cTn dur="500"/>
                                        <p:tgtEl>
                                          <p:spTgt spid="47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8" st="8"/>
                                            </p:txEl>
                                          </p:spTgt>
                                        </p:tgtEl>
                                        <p:attrNameLst>
                                          <p:attrName>style.visibility</p:attrName>
                                        </p:attrNameLst>
                                      </p:cBhvr>
                                      <p:to>
                                        <p:strVal val="visible"/>
                                      </p:to>
                                    </p:set>
                                    <p:animEffect filter="fade" transition="in">
                                      <p:cBhvr>
                                        <p:cTn dur="500"/>
                                        <p:tgtEl>
                                          <p:spTgt spid="47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9" st="9"/>
                                            </p:txEl>
                                          </p:spTgt>
                                        </p:tgtEl>
                                        <p:attrNameLst>
                                          <p:attrName>style.visibility</p:attrName>
                                        </p:attrNameLst>
                                      </p:cBhvr>
                                      <p:to>
                                        <p:strVal val="visible"/>
                                      </p:to>
                                    </p:set>
                                    <p:animEffect filter="fade" transition="in">
                                      <p:cBhvr>
                                        <p:cTn dur="500"/>
                                        <p:tgtEl>
                                          <p:spTgt spid="47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10" st="10"/>
                                            </p:txEl>
                                          </p:spTgt>
                                        </p:tgtEl>
                                        <p:attrNameLst>
                                          <p:attrName>style.visibility</p:attrName>
                                        </p:attrNameLst>
                                      </p:cBhvr>
                                      <p:to>
                                        <p:strVal val="visible"/>
                                      </p:to>
                                    </p:set>
                                    <p:animEffect filter="fade" transition="in">
                                      <p:cBhvr>
                                        <p:cTn dur="500"/>
                                        <p:tgtEl>
                                          <p:spTgt spid="47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11" st="11"/>
                                            </p:txEl>
                                          </p:spTgt>
                                        </p:tgtEl>
                                        <p:attrNameLst>
                                          <p:attrName>style.visibility</p:attrName>
                                        </p:attrNameLst>
                                      </p:cBhvr>
                                      <p:to>
                                        <p:strVal val="visible"/>
                                      </p:to>
                                    </p:set>
                                    <p:animEffect filter="fade" transition="in">
                                      <p:cBhvr>
                                        <p:cTn dur="500"/>
                                        <p:tgtEl>
                                          <p:spTgt spid="474">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5"/>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3200"/>
              <a:buFont typeface="Lucida Sans"/>
              <a:buNone/>
            </a:pPr>
            <a:r>
              <a:rPr b="1" i="0" lang="en-US" sz="3200" u="none" cap="none" strike="noStrike">
                <a:solidFill>
                  <a:schemeClr val="dk2"/>
                </a:solidFill>
                <a:latin typeface="Lucida Sans"/>
                <a:ea typeface="Lucida Sans"/>
                <a:cs typeface="Lucida Sans"/>
                <a:sym typeface="Lucida Sans"/>
              </a:rPr>
              <a:t>General idea of asymmetric key cryptography</a:t>
            </a:r>
            <a:endParaRPr/>
          </a:p>
        </p:txBody>
      </p:sp>
      <p:pic>
        <p:nvPicPr>
          <p:cNvPr id="481" name="Google Shape;481;p45"/>
          <p:cNvPicPr preferRelativeResize="0"/>
          <p:nvPr>
            <p:ph idx="1" type="body"/>
          </p:nvPr>
        </p:nvPicPr>
        <p:blipFill rotWithShape="1">
          <a:blip r:embed="rId3">
            <a:alphaModFix/>
          </a:blip>
          <a:srcRect b="0" l="0" r="0" t="0"/>
          <a:stretch/>
        </p:blipFill>
        <p:spPr>
          <a:xfrm>
            <a:off x="457200" y="1752600"/>
            <a:ext cx="8229600" cy="3352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6"/>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3000"/>
              <a:buFont typeface="Lucida Sans"/>
              <a:buNone/>
            </a:pPr>
            <a:r>
              <a:rPr b="1" i="0" lang="en-US" sz="3000" u="none" cap="none" strike="noStrike">
                <a:solidFill>
                  <a:schemeClr val="dk2"/>
                </a:solidFill>
                <a:latin typeface="Lucida Sans"/>
                <a:ea typeface="Lucida Sans"/>
                <a:cs typeface="Lucida Sans"/>
                <a:sym typeface="Lucida Sans"/>
              </a:rPr>
              <a:t>Principles of public key cryptosystems</a:t>
            </a:r>
            <a:endParaRPr/>
          </a:p>
        </p:txBody>
      </p:sp>
      <p:pic>
        <p:nvPicPr>
          <p:cNvPr id="487" name="Google Shape;487;p46"/>
          <p:cNvPicPr preferRelativeResize="0"/>
          <p:nvPr>
            <p:ph idx="1" type="body"/>
          </p:nvPr>
        </p:nvPicPr>
        <p:blipFill rotWithShape="1">
          <a:blip r:embed="rId3">
            <a:alphaModFix/>
          </a:blip>
          <a:srcRect b="0" l="0" r="0" t="0"/>
          <a:stretch/>
        </p:blipFill>
        <p:spPr>
          <a:xfrm>
            <a:off x="457200" y="1719262"/>
            <a:ext cx="8229600" cy="404971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t/>
            </a:r>
            <a:endParaRPr b="1" sz="4100">
              <a:solidFill>
                <a:schemeClr val="dk2"/>
              </a:solidFill>
              <a:latin typeface="Lucida Sans"/>
              <a:ea typeface="Lucida Sans"/>
              <a:cs typeface="Lucida Sans"/>
              <a:sym typeface="Lucida Sans"/>
            </a:endParaRPr>
          </a:p>
        </p:txBody>
      </p:sp>
      <p:sp>
        <p:nvSpPr>
          <p:cNvPr id="493" name="Google Shape;493;p47"/>
          <p:cNvSpPr txBox="1"/>
          <p:nvPr>
            <p:ph idx="1" type="body"/>
          </p:nvPr>
        </p:nvSpPr>
        <p:spPr>
          <a:xfrm>
            <a:off x="457200" y="1481137"/>
            <a:ext cx="8229600" cy="1866900"/>
          </a:xfrm>
          <a:prstGeom prst="rect">
            <a:avLst/>
          </a:prstGeom>
          <a:solidFill>
            <a:schemeClr val="lt1"/>
          </a:solidFill>
          <a:ln>
            <a:noFill/>
          </a:ln>
        </p:spPr>
        <p:txBody>
          <a:bodyPr anchorCtr="0" anchor="t" bIns="45700" lIns="91425" spcFirstLastPara="1" rIns="91425" wrap="square" tIns="45700">
            <a:spAutoFit/>
          </a:bodyPr>
          <a:lstStyle/>
          <a:p>
            <a:pPr indent="-255587" lvl="0" marL="365125" marR="0" rtl="0" algn="just">
              <a:lnSpc>
                <a:spcPct val="100000"/>
              </a:lnSpc>
              <a:spcBef>
                <a:spcPts val="0"/>
              </a:spcBef>
              <a:spcAft>
                <a:spcPts val="0"/>
              </a:spcAft>
              <a:buClr>
                <a:schemeClr val="accent1"/>
              </a:buClr>
              <a:buSzPts val="1904"/>
              <a:buFont typeface="Noto Sans Symbols"/>
              <a:buNone/>
            </a:pPr>
            <a:r>
              <a:rPr b="0" i="1" lang="en-US" sz="2800" u="none">
                <a:solidFill>
                  <a:schemeClr val="folHlink"/>
                </a:solidFill>
                <a:latin typeface="Times New Roman"/>
                <a:ea typeface="Times New Roman"/>
                <a:cs typeface="Times New Roman"/>
                <a:sym typeface="Times New Roman"/>
              </a:rPr>
              <a:t>Plaintext/Ciphertext</a:t>
            </a:r>
            <a:endParaRPr/>
          </a:p>
          <a:p>
            <a:pPr indent="-255587" lvl="0" marL="365125" marR="0" rtl="0" algn="just">
              <a:lnSpc>
                <a:spcPct val="100000"/>
              </a:lnSpc>
              <a:spcBef>
                <a:spcPts val="400"/>
              </a:spcBef>
              <a:spcAft>
                <a:spcPts val="0"/>
              </a:spcAft>
              <a:buClr>
                <a:schemeClr val="accent1"/>
              </a:buClr>
              <a:buSzPts val="1904"/>
              <a:buFont typeface="Noto Sans Symbols"/>
              <a:buChar char="🞂"/>
            </a:pPr>
            <a:r>
              <a:rPr b="0" i="1" lang="en-US" sz="2800" u="none">
                <a:solidFill>
                  <a:schemeClr val="dk1"/>
                </a:solidFill>
                <a:latin typeface="Times New Roman"/>
                <a:ea typeface="Times New Roman"/>
                <a:cs typeface="Times New Roman"/>
                <a:sym typeface="Times New Roman"/>
              </a:rPr>
              <a:t>Unlike in symmetric-key cryptography, plaintext and ciphertext are treated as integers in asymmetric-key cryptography. </a:t>
            </a:r>
            <a:endParaRPr/>
          </a:p>
        </p:txBody>
      </p:sp>
      <p:sp>
        <p:nvSpPr>
          <p:cNvPr id="494" name="Google Shape;494;p47"/>
          <p:cNvSpPr txBox="1"/>
          <p:nvPr/>
        </p:nvSpPr>
        <p:spPr>
          <a:xfrm>
            <a:off x="990600" y="4114800"/>
            <a:ext cx="7315200" cy="698500"/>
          </a:xfrm>
          <a:prstGeom prst="rect">
            <a:avLst/>
          </a:prstGeom>
          <a:solidFill>
            <a:schemeClr val="lt1"/>
          </a:solidFill>
          <a:ln cap="flat" cmpd="sng" w="57150">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3600"/>
              <a:buFont typeface="Times New Roman"/>
              <a:buNone/>
            </a:pPr>
            <a:r>
              <a:rPr b="0" i="1" lang="en-US" sz="3600" u="none">
                <a:solidFill>
                  <a:schemeClr val="dk1"/>
                </a:solidFill>
                <a:latin typeface="Times New Roman"/>
                <a:ea typeface="Times New Roman"/>
                <a:cs typeface="Times New Roman"/>
                <a:sym typeface="Times New Roman"/>
              </a:rPr>
              <a:t>C = f (K</a:t>
            </a:r>
            <a:r>
              <a:rPr b="0" baseline="-25000" i="1" lang="en-US" sz="3600" u="none">
                <a:solidFill>
                  <a:schemeClr val="dk1"/>
                </a:solidFill>
                <a:latin typeface="Times New Roman"/>
                <a:ea typeface="Times New Roman"/>
                <a:cs typeface="Times New Roman"/>
                <a:sym typeface="Times New Roman"/>
              </a:rPr>
              <a:t>public </a:t>
            </a:r>
            <a:r>
              <a:rPr b="0" i="1" lang="en-US" sz="3600" u="none">
                <a:solidFill>
                  <a:schemeClr val="dk1"/>
                </a:solidFill>
                <a:latin typeface="Times New Roman"/>
                <a:ea typeface="Times New Roman"/>
                <a:cs typeface="Times New Roman"/>
                <a:sym typeface="Times New Roman"/>
              </a:rPr>
              <a:t>, P)       P = g(K</a:t>
            </a:r>
            <a:r>
              <a:rPr b="0" baseline="-25000" i="1" lang="en-US" sz="3600" u="none">
                <a:solidFill>
                  <a:schemeClr val="dk1"/>
                </a:solidFill>
                <a:latin typeface="Times New Roman"/>
                <a:ea typeface="Times New Roman"/>
                <a:cs typeface="Times New Roman"/>
                <a:sym typeface="Times New Roman"/>
              </a:rPr>
              <a:t>private </a:t>
            </a:r>
            <a:r>
              <a:rPr b="0" i="1" lang="en-US" sz="3600" u="none">
                <a:solidFill>
                  <a:schemeClr val="dk1"/>
                </a:solidFill>
                <a:latin typeface="Times New Roman"/>
                <a:ea typeface="Times New Roman"/>
                <a:cs typeface="Times New Roman"/>
                <a:sym typeface="Times New Roman"/>
              </a:rPr>
              <a:t>, C) </a:t>
            </a:r>
            <a:endParaRPr/>
          </a:p>
        </p:txBody>
      </p:sp>
      <p:sp>
        <p:nvSpPr>
          <p:cNvPr id="495" name="Google Shape;495;p47"/>
          <p:cNvSpPr txBox="1"/>
          <p:nvPr/>
        </p:nvSpPr>
        <p:spPr>
          <a:xfrm>
            <a:off x="228600" y="3505200"/>
            <a:ext cx="8686800" cy="5191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folHlink"/>
              </a:buClr>
              <a:buSzPts val="2800"/>
              <a:buFont typeface="Times New Roman"/>
              <a:buNone/>
            </a:pPr>
            <a:r>
              <a:rPr b="0" i="1" lang="en-US" sz="2800" u="none">
                <a:solidFill>
                  <a:schemeClr val="folHlink"/>
                </a:solidFill>
                <a:latin typeface="Times New Roman"/>
                <a:ea typeface="Times New Roman"/>
                <a:cs typeface="Times New Roman"/>
                <a:sym typeface="Times New Roman"/>
              </a:rPr>
              <a:t>Encryption/Decryption</a:t>
            </a:r>
            <a:r>
              <a:rPr b="0" i="1" lang="en-US" sz="2800" u="none">
                <a:solidFill>
                  <a:schemeClr val="dk1"/>
                </a:solidFill>
                <a:latin typeface="Times New Roman"/>
                <a:ea typeface="Times New Roman"/>
                <a:cs typeface="Times New Roman"/>
                <a:sym typeface="Times New Roman"/>
              </a:rPr>
              <a:t>        </a:t>
            </a:r>
            <a:endParaRPr/>
          </a:p>
        </p:txBody>
      </p:sp>
      <p:sp>
        <p:nvSpPr>
          <p:cNvPr id="496" name="Google Shape;496;p47"/>
          <p:cNvSpPr txBox="1"/>
          <p:nvPr/>
        </p:nvSpPr>
        <p:spPr>
          <a:xfrm>
            <a:off x="228600" y="5019675"/>
            <a:ext cx="8686800" cy="1016000"/>
          </a:xfrm>
          <a:prstGeom prst="rect">
            <a:avLst/>
          </a:prstGeom>
          <a:solidFill>
            <a:schemeClr val="lt1"/>
          </a:solidFill>
          <a:ln cap="flat" cmpd="sng" w="38100">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There is a very important fact that is sometimes misunderstood: The advent of asymmetric-key cryptography does not eliminate the need for symmetric-key cryptography.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632"/>
              <a:buFont typeface="Noto Sans Symbols"/>
              <a:buChar char="🞂"/>
            </a:pPr>
            <a:r>
              <a:rPr b="0" i="1" lang="en-US" sz="2400" u="none">
                <a:solidFill>
                  <a:schemeClr val="dk1"/>
                </a:solidFill>
                <a:latin typeface="Times New Roman"/>
                <a:ea typeface="Times New Roman"/>
                <a:cs typeface="Times New Roman"/>
                <a:sym typeface="Times New Roman"/>
              </a:rPr>
              <a:t>The main idea behind asymmetric-key cryptography is the concept of the trapdoor one-way function.</a:t>
            </a:r>
            <a:endParaRPr/>
          </a:p>
          <a:p>
            <a:pPr indent="-151955" lvl="0" marL="365125" marR="0" rtl="0" algn="l">
              <a:lnSpc>
                <a:spcPct val="100000"/>
              </a:lnSpc>
              <a:spcBef>
                <a:spcPts val="400"/>
              </a:spcBef>
              <a:spcAft>
                <a:spcPts val="0"/>
              </a:spcAft>
              <a:buClr>
                <a:schemeClr val="accent1"/>
              </a:buClr>
              <a:buSzPts val="1632"/>
              <a:buFont typeface="Noto Sans Symbols"/>
              <a:buNone/>
            </a:pPr>
            <a:r>
              <a:t/>
            </a:r>
            <a:endParaRPr b="0" i="1" sz="2400" u="none">
              <a:solidFill>
                <a:schemeClr val="dk1"/>
              </a:solidFill>
              <a:latin typeface="Times New Roman"/>
              <a:ea typeface="Times New Roman"/>
              <a:cs typeface="Times New Roman"/>
              <a:sym typeface="Times New Roman"/>
            </a:endParaRPr>
          </a:p>
          <a:p>
            <a:pPr indent="-151955" lvl="0" marL="365125" marR="0" rtl="0" algn="l">
              <a:spcBef>
                <a:spcPts val="400"/>
              </a:spcBef>
              <a:spcAft>
                <a:spcPts val="0"/>
              </a:spcAft>
              <a:buClr>
                <a:schemeClr val="accent1"/>
              </a:buClr>
              <a:buSzPts val="1632"/>
              <a:buFont typeface="Noto Sans Symbols"/>
              <a:buNone/>
            </a:pPr>
            <a:r>
              <a:t/>
            </a:r>
            <a:endParaRPr b="0" i="1" sz="2400" u="none">
              <a:solidFill>
                <a:schemeClr val="dk1"/>
              </a:solidFill>
              <a:latin typeface="Times New Roman"/>
              <a:ea typeface="Times New Roman"/>
              <a:cs typeface="Times New Roman"/>
              <a:sym typeface="Times New Roman"/>
            </a:endParaRPr>
          </a:p>
        </p:txBody>
      </p:sp>
      <p:sp>
        <p:nvSpPr>
          <p:cNvPr id="502" name="Google Shape;502;p48"/>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Trapdoor One way function </a:t>
            </a:r>
            <a:endParaRPr/>
          </a:p>
        </p:txBody>
      </p:sp>
      <p:sp>
        <p:nvSpPr>
          <p:cNvPr id="503" name="Google Shape;503;p48"/>
          <p:cNvSpPr txBox="1"/>
          <p:nvPr/>
        </p:nvSpPr>
        <p:spPr>
          <a:xfrm>
            <a:off x="228600" y="2362200"/>
            <a:ext cx="8686800" cy="457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folHlink"/>
              </a:buClr>
              <a:buSzPts val="2400"/>
              <a:buFont typeface="Times New Roman"/>
              <a:buNone/>
            </a:pPr>
            <a:r>
              <a:rPr b="0" i="1" lang="en-US" sz="2400" u="none">
                <a:solidFill>
                  <a:schemeClr val="folHlink"/>
                </a:solidFill>
                <a:latin typeface="Times New Roman"/>
                <a:ea typeface="Times New Roman"/>
                <a:cs typeface="Times New Roman"/>
                <a:sym typeface="Times New Roman"/>
              </a:rPr>
              <a:t>	Functions</a:t>
            </a:r>
            <a:endParaRPr/>
          </a:p>
        </p:txBody>
      </p:sp>
      <p:pic>
        <p:nvPicPr>
          <p:cNvPr id="504" name="Google Shape;504;p48"/>
          <p:cNvPicPr preferRelativeResize="0"/>
          <p:nvPr/>
        </p:nvPicPr>
        <p:blipFill rotWithShape="1">
          <a:blip r:embed="rId3">
            <a:alphaModFix/>
          </a:blip>
          <a:srcRect b="0" l="0" r="0" t="0"/>
          <a:stretch/>
        </p:blipFill>
        <p:spPr>
          <a:xfrm>
            <a:off x="865187" y="2743200"/>
            <a:ext cx="6819900" cy="17684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9"/>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139001" lvl="0" marL="365125" marR="0" rtl="0" algn="l">
              <a:spcBef>
                <a:spcPts val="0"/>
              </a:spcBef>
              <a:spcAft>
                <a:spcPts val="0"/>
              </a:spcAft>
              <a:buClr>
                <a:schemeClr val="accent1"/>
              </a:buClr>
              <a:buSzPts val="1836"/>
              <a:buFont typeface="Noto Sans Symbols"/>
              <a:buNone/>
            </a:pPr>
            <a:r>
              <a:t/>
            </a:r>
            <a:endParaRPr sz="2700">
              <a:solidFill>
                <a:schemeClr val="dk1"/>
              </a:solidFill>
              <a:latin typeface="Lucida Sans"/>
              <a:ea typeface="Lucida Sans"/>
              <a:cs typeface="Lucida Sans"/>
              <a:sym typeface="Lucida Sans"/>
            </a:endParaRPr>
          </a:p>
        </p:txBody>
      </p:sp>
      <p:sp>
        <p:nvSpPr>
          <p:cNvPr id="510" name="Google Shape;510;p49"/>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Trapdoor One way function </a:t>
            </a:r>
            <a:endParaRPr/>
          </a:p>
        </p:txBody>
      </p:sp>
      <p:sp>
        <p:nvSpPr>
          <p:cNvPr id="511" name="Google Shape;511;p49"/>
          <p:cNvSpPr txBox="1"/>
          <p:nvPr/>
        </p:nvSpPr>
        <p:spPr>
          <a:xfrm>
            <a:off x="457200" y="1524000"/>
            <a:ext cx="8686800" cy="5191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2"/>
              </a:buClr>
              <a:buSzPts val="2800"/>
              <a:buFont typeface="Times New Roman"/>
              <a:buNone/>
            </a:pPr>
            <a:r>
              <a:rPr b="0" i="1" lang="en-US" sz="2800" u="none">
                <a:solidFill>
                  <a:schemeClr val="dk2"/>
                </a:solidFill>
                <a:latin typeface="Times New Roman"/>
                <a:ea typeface="Times New Roman"/>
                <a:cs typeface="Times New Roman"/>
                <a:sym typeface="Times New Roman"/>
              </a:rPr>
              <a:t>One-Way Function (OWF)</a:t>
            </a:r>
            <a:endParaRPr/>
          </a:p>
        </p:txBody>
      </p:sp>
      <p:sp>
        <p:nvSpPr>
          <p:cNvPr id="512" name="Google Shape;512;p49"/>
          <p:cNvSpPr txBox="1"/>
          <p:nvPr/>
        </p:nvSpPr>
        <p:spPr>
          <a:xfrm>
            <a:off x="533400" y="2209800"/>
            <a:ext cx="8001000" cy="3970337"/>
          </a:xfrm>
          <a:prstGeom prst="rect">
            <a:avLst/>
          </a:prstGeom>
          <a:solidFill>
            <a:schemeClr val="lt1"/>
          </a:solidFill>
          <a:ln cap="flat" cmpd="sng" w="2857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742950" lvl="0" marL="742950" marR="0" rtl="0" algn="just">
              <a:lnSpc>
                <a:spcPct val="100000"/>
              </a:lnSpc>
              <a:spcBef>
                <a:spcPts val="0"/>
              </a:spcBef>
              <a:spcAft>
                <a:spcPts val="0"/>
              </a:spcAft>
              <a:buClr>
                <a:schemeClr val="dk1"/>
              </a:buClr>
              <a:buSzPts val="3600"/>
              <a:buFont typeface="Times New Roman"/>
              <a:buAutoNum type="arabicPeriod"/>
            </a:pPr>
            <a:r>
              <a:rPr b="0" i="1" lang="en-US" sz="3600" u="none">
                <a:solidFill>
                  <a:schemeClr val="dk1"/>
                </a:solidFill>
                <a:latin typeface="Times New Roman"/>
                <a:ea typeface="Times New Roman"/>
                <a:cs typeface="Times New Roman"/>
                <a:sym typeface="Times New Roman"/>
              </a:rPr>
              <a:t>f is easy to compute.</a:t>
            </a:r>
            <a:endParaRPr/>
          </a:p>
          <a:p>
            <a:pPr indent="-742950" lvl="0" marL="742950" marR="0" rtl="0" algn="just">
              <a:lnSpc>
                <a:spcPct val="100000"/>
              </a:lnSpc>
              <a:spcBef>
                <a:spcPts val="0"/>
              </a:spcBef>
              <a:spcAft>
                <a:spcPts val="0"/>
              </a:spcAft>
              <a:buClr>
                <a:schemeClr val="dk1"/>
              </a:buClr>
              <a:buSzPts val="3600"/>
              <a:buFont typeface="Times New Roman"/>
              <a:buNone/>
            </a:pPr>
            <a:r>
              <a:rPr b="0" i="1" lang="en-US" sz="3600" u="none">
                <a:solidFill>
                  <a:schemeClr val="dk1"/>
                </a:solidFill>
                <a:latin typeface="Times New Roman"/>
                <a:ea typeface="Times New Roman"/>
                <a:cs typeface="Times New Roman"/>
                <a:sym typeface="Times New Roman"/>
              </a:rPr>
              <a:t>	In other words, given x, y=f(x) can be easily computed</a:t>
            </a:r>
            <a:endParaRPr/>
          </a:p>
          <a:p>
            <a:pPr indent="-742950" lvl="0" marL="742950" marR="0" rtl="0" algn="just">
              <a:lnSpc>
                <a:spcPct val="100000"/>
              </a:lnSpc>
              <a:spcBef>
                <a:spcPts val="0"/>
              </a:spcBef>
              <a:spcAft>
                <a:spcPts val="0"/>
              </a:spcAft>
              <a:buClr>
                <a:schemeClr val="dk1"/>
              </a:buClr>
              <a:buSzPts val="3600"/>
              <a:buFont typeface="Times New Roman"/>
              <a:buAutoNum type="arabicPeriod" startAt="2"/>
            </a:pPr>
            <a:r>
              <a:rPr b="0" i="1" lang="en-US" sz="3600" u="none">
                <a:solidFill>
                  <a:schemeClr val="dk1"/>
                </a:solidFill>
                <a:latin typeface="Times New Roman"/>
                <a:ea typeface="Times New Roman"/>
                <a:cs typeface="Times New Roman"/>
                <a:sym typeface="Times New Roman"/>
              </a:rPr>
              <a:t>f </a:t>
            </a:r>
            <a:r>
              <a:rPr b="0" baseline="30000" i="1" lang="en-US" sz="3600" u="none">
                <a:solidFill>
                  <a:schemeClr val="dk1"/>
                </a:solidFill>
                <a:latin typeface="Times New Roman"/>
                <a:ea typeface="Times New Roman"/>
                <a:cs typeface="Times New Roman"/>
                <a:sym typeface="Times New Roman"/>
              </a:rPr>
              <a:t>−1</a:t>
            </a:r>
            <a:r>
              <a:rPr b="0" i="1" lang="en-US" sz="3600" u="none">
                <a:solidFill>
                  <a:schemeClr val="dk1"/>
                </a:solidFill>
                <a:latin typeface="Times New Roman"/>
                <a:ea typeface="Times New Roman"/>
                <a:cs typeface="Times New Roman"/>
                <a:sym typeface="Times New Roman"/>
              </a:rPr>
              <a:t> is difficult to compute. </a:t>
            </a:r>
            <a:endParaRPr/>
          </a:p>
          <a:p>
            <a:pPr indent="-742950" lvl="0" marL="742950" marR="0" rtl="0" algn="just">
              <a:lnSpc>
                <a:spcPct val="100000"/>
              </a:lnSpc>
              <a:spcBef>
                <a:spcPts val="0"/>
              </a:spcBef>
              <a:spcAft>
                <a:spcPts val="0"/>
              </a:spcAft>
              <a:buClr>
                <a:schemeClr val="dk1"/>
              </a:buClr>
              <a:buSzPts val="3600"/>
              <a:buFont typeface="Times New Roman"/>
              <a:buNone/>
            </a:pPr>
            <a:r>
              <a:rPr b="0" i="1" lang="en-US" sz="3600" u="none">
                <a:solidFill>
                  <a:schemeClr val="dk1"/>
                </a:solidFill>
                <a:latin typeface="Times New Roman"/>
                <a:ea typeface="Times New Roman"/>
                <a:cs typeface="Times New Roman"/>
                <a:sym typeface="Times New Roman"/>
              </a:rPr>
              <a:t>	In other words, given y, it is computationally infeasible  to calculate x= f </a:t>
            </a:r>
            <a:r>
              <a:rPr b="0" baseline="30000" i="1" lang="en-US" sz="3600" u="none">
                <a:solidFill>
                  <a:schemeClr val="dk1"/>
                </a:solidFill>
                <a:latin typeface="Times New Roman"/>
                <a:ea typeface="Times New Roman"/>
                <a:cs typeface="Times New Roman"/>
                <a:sym typeface="Times New Roman"/>
              </a:rPr>
              <a:t>−1</a:t>
            </a:r>
            <a:r>
              <a:rPr b="0" i="1" lang="en-US" sz="3600" u="none">
                <a:solidFill>
                  <a:schemeClr val="dk1"/>
                </a:solidFill>
                <a:latin typeface="Times New Roman"/>
                <a:ea typeface="Times New Roman"/>
                <a:cs typeface="Times New Roman"/>
                <a:sym typeface="Times New Roman"/>
              </a:rPr>
              <a: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5"/>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Common Terms</a:t>
            </a:r>
            <a:endParaRPr/>
          </a:p>
        </p:txBody>
      </p:sp>
      <p:sp>
        <p:nvSpPr>
          <p:cNvPr id="213" name="Google Shape;213;p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lnSpc>
                <a:spcPct val="80000"/>
              </a:lnSpc>
              <a:spcBef>
                <a:spcPts val="0"/>
              </a:spcBef>
              <a:spcAft>
                <a:spcPts val="0"/>
              </a:spcAft>
              <a:buClr>
                <a:schemeClr val="accent1"/>
              </a:buClr>
              <a:buSzPts val="1224"/>
              <a:buFont typeface="Noto Sans Symbols"/>
              <a:buChar char="🞂"/>
            </a:pPr>
            <a:r>
              <a:rPr b="0" i="0" lang="en-US" sz="1800" u="none">
                <a:solidFill>
                  <a:schemeClr val="accent2"/>
                </a:solidFill>
                <a:latin typeface="Lucida Sans"/>
                <a:ea typeface="Lucida Sans"/>
                <a:cs typeface="Lucida Sans"/>
                <a:sym typeface="Lucida Sans"/>
              </a:rPr>
              <a:t>Cryptography</a:t>
            </a:r>
            <a:endParaRPr/>
          </a:p>
          <a:p>
            <a:pPr indent="-255587" lvl="0" marL="365125" rtl="0" algn="l">
              <a:lnSpc>
                <a:spcPct val="80000"/>
              </a:lnSpc>
              <a:spcBef>
                <a:spcPts val="400"/>
              </a:spcBef>
              <a:spcAft>
                <a:spcPts val="0"/>
              </a:spcAft>
              <a:buSzPts val="1224"/>
              <a:buNone/>
            </a:pPr>
            <a:r>
              <a:rPr b="0" i="0" lang="en-US" sz="1800" u="none">
                <a:solidFill>
                  <a:schemeClr val="dk1"/>
                </a:solidFill>
                <a:latin typeface="Lucida Sans"/>
                <a:ea typeface="Lucida Sans"/>
                <a:cs typeface="Lucida Sans"/>
                <a:sym typeface="Lucida Sans"/>
              </a:rPr>
              <a:t>    Means hidden writing, the practice of using encryption to conceal text</a:t>
            </a:r>
            <a:endParaRPr/>
          </a:p>
          <a:p>
            <a:pPr indent="-255587" lvl="0" marL="365125" rtl="0" algn="l">
              <a:lnSpc>
                <a:spcPct val="80000"/>
              </a:lnSpc>
              <a:spcBef>
                <a:spcPts val="400"/>
              </a:spcBef>
              <a:spcAft>
                <a:spcPts val="0"/>
              </a:spcAft>
              <a:buSzPts val="1224"/>
              <a:buNone/>
            </a:pPr>
            <a:r>
              <a:t/>
            </a:r>
            <a:endParaRPr b="0" i="0" sz="1800" u="none">
              <a:solidFill>
                <a:schemeClr val="dk1"/>
              </a:solidFill>
              <a:latin typeface="Lucida Sans"/>
              <a:ea typeface="Lucida Sans"/>
              <a:cs typeface="Lucida Sans"/>
              <a:sym typeface="Lucida Sans"/>
            </a:endParaRPr>
          </a:p>
          <a:p>
            <a:pPr indent="-255587" lvl="0" marL="365125" rtl="0" algn="l">
              <a:lnSpc>
                <a:spcPct val="80000"/>
              </a:lnSpc>
              <a:spcBef>
                <a:spcPts val="400"/>
              </a:spcBef>
              <a:spcAft>
                <a:spcPts val="0"/>
              </a:spcAft>
              <a:buClr>
                <a:schemeClr val="accent1"/>
              </a:buClr>
              <a:buSzPts val="1224"/>
              <a:buFont typeface="Noto Sans Symbols"/>
              <a:buChar char="🞂"/>
            </a:pPr>
            <a:r>
              <a:rPr b="0" i="0" lang="en-US" sz="1800" u="none">
                <a:solidFill>
                  <a:schemeClr val="accent2"/>
                </a:solidFill>
                <a:latin typeface="Lucida Sans"/>
                <a:ea typeface="Lucida Sans"/>
                <a:cs typeface="Lucida Sans"/>
                <a:sym typeface="Lucida Sans"/>
              </a:rPr>
              <a:t>Cryptanalysis</a:t>
            </a:r>
            <a:endParaRPr/>
          </a:p>
          <a:p>
            <a:pPr indent="-255587" lvl="0" marL="365125" rtl="0" algn="l">
              <a:lnSpc>
                <a:spcPct val="80000"/>
              </a:lnSpc>
              <a:spcBef>
                <a:spcPts val="400"/>
              </a:spcBef>
              <a:spcAft>
                <a:spcPts val="0"/>
              </a:spcAft>
              <a:buSzPts val="1224"/>
              <a:buNone/>
            </a:pPr>
            <a:r>
              <a:rPr b="0" i="0" lang="en-US" sz="1800" u="none">
                <a:solidFill>
                  <a:schemeClr val="dk1"/>
                </a:solidFill>
                <a:latin typeface="Lucida Sans"/>
                <a:ea typeface="Lucida Sans"/>
                <a:cs typeface="Lucida Sans"/>
                <a:sym typeface="Lucida Sans"/>
              </a:rPr>
              <a:t>	Study of encryption and encrypted message, with the goal of finding the hidden meaning of the messages.</a:t>
            </a:r>
            <a:endParaRPr/>
          </a:p>
          <a:p>
            <a:pPr indent="-255587" lvl="0" marL="365125" rtl="0" algn="l">
              <a:lnSpc>
                <a:spcPct val="80000"/>
              </a:lnSpc>
              <a:spcBef>
                <a:spcPts val="400"/>
              </a:spcBef>
              <a:spcAft>
                <a:spcPts val="0"/>
              </a:spcAft>
              <a:buSzPts val="1224"/>
              <a:buNone/>
            </a:pPr>
            <a:r>
              <a:t/>
            </a:r>
            <a:endParaRPr b="0" i="0" sz="1800" u="none">
              <a:solidFill>
                <a:schemeClr val="dk1"/>
              </a:solidFill>
              <a:latin typeface="Lucida Sans"/>
              <a:ea typeface="Lucida Sans"/>
              <a:cs typeface="Lucida Sans"/>
              <a:sym typeface="Lucida Sans"/>
            </a:endParaRPr>
          </a:p>
          <a:p>
            <a:pPr indent="-255587" lvl="0" marL="365125" rtl="0" algn="l">
              <a:lnSpc>
                <a:spcPct val="80000"/>
              </a:lnSpc>
              <a:spcBef>
                <a:spcPts val="400"/>
              </a:spcBef>
              <a:spcAft>
                <a:spcPts val="0"/>
              </a:spcAft>
              <a:buClr>
                <a:schemeClr val="accent1"/>
              </a:buClr>
              <a:buSzPts val="1224"/>
              <a:buFont typeface="Noto Sans Symbols"/>
              <a:buChar char="⮚"/>
            </a:pPr>
            <a:r>
              <a:rPr b="0" i="0" lang="en-US" sz="1800" u="none">
                <a:solidFill>
                  <a:schemeClr val="dk1"/>
                </a:solidFill>
                <a:latin typeface="Lucida Sans"/>
                <a:ea typeface="Lucida Sans"/>
                <a:cs typeface="Lucida Sans"/>
                <a:sym typeface="Lucida Sans"/>
              </a:rPr>
              <a:t>Both the cryptographer and the cryptanalyst attempt to translate the coded material back to it’s original form. But a cryptographer works on behalf of a legitimate sender or receiver, </a:t>
            </a:r>
            <a:r>
              <a:rPr b="0" i="0" lang="en-US" sz="1800" u="none">
                <a:solidFill>
                  <a:schemeClr val="accent2"/>
                </a:solidFill>
                <a:latin typeface="Lucida Sans"/>
                <a:ea typeface="Lucida Sans"/>
                <a:cs typeface="Lucida Sans"/>
                <a:sym typeface="Lucida Sans"/>
              </a:rPr>
              <a:t>whereas a cryptanalyst works on behalf of an unauthorized interceptor</a:t>
            </a:r>
            <a:r>
              <a:rPr b="0" i="0" lang="en-US" sz="1800" u="none">
                <a:solidFill>
                  <a:schemeClr val="dk1"/>
                </a:solidFill>
                <a:latin typeface="Lucida Sans"/>
                <a:ea typeface="Lucida Sans"/>
                <a:cs typeface="Lucida Sans"/>
                <a:sym typeface="Lucida Sans"/>
              </a:rPr>
              <a:t>.</a:t>
            </a:r>
            <a:endParaRPr/>
          </a:p>
          <a:p>
            <a:pPr indent="-177864" lvl="0" marL="365125" rtl="0" algn="l">
              <a:spcBef>
                <a:spcPts val="400"/>
              </a:spcBef>
              <a:spcAft>
                <a:spcPts val="0"/>
              </a:spcAft>
              <a:buSzPts val="1224"/>
              <a:buNone/>
            </a:pPr>
            <a:r>
              <a:t/>
            </a:r>
            <a:endParaRPr b="0" i="0" sz="1800" u="none">
              <a:solidFill>
                <a:schemeClr val="dk1"/>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5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500"/>
                                        <p:tgtEl>
                                          <p:spTgt spid="2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Effect filter="fade" transition="in">
                                      <p:cBhvr>
                                        <p:cTn dur="500"/>
                                        <p:tgtEl>
                                          <p:spTgt spid="2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Effect filter="fade" transition="in">
                                      <p:cBhvr>
                                        <p:cTn dur="500"/>
                                        <p:tgtEl>
                                          <p:spTgt spid="2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animEffect filter="fade" transition="in">
                                      <p:cBhvr>
                                        <p:cTn dur="500"/>
                                        <p:tgtEl>
                                          <p:spTgt spid="2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animEffect filter="fade" transition="in">
                                      <p:cBhvr>
                                        <p:cTn dur="500"/>
                                        <p:tgtEl>
                                          <p:spTgt spid="2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6" st="6"/>
                                            </p:txEl>
                                          </p:spTgt>
                                        </p:tgtEl>
                                        <p:attrNameLst>
                                          <p:attrName>style.visibility</p:attrName>
                                        </p:attrNameLst>
                                      </p:cBhvr>
                                      <p:to>
                                        <p:strVal val="visible"/>
                                      </p:to>
                                    </p:set>
                                    <p:animEffect filter="fade" transition="in">
                                      <p:cBhvr>
                                        <p:cTn dur="500"/>
                                        <p:tgtEl>
                                          <p:spTgt spid="2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7" st="7"/>
                                            </p:txEl>
                                          </p:spTgt>
                                        </p:tgtEl>
                                        <p:attrNameLst>
                                          <p:attrName>style.visibility</p:attrName>
                                        </p:attrNameLst>
                                      </p:cBhvr>
                                      <p:to>
                                        <p:strVal val="visible"/>
                                      </p:to>
                                    </p:set>
                                    <p:animEffect filter="fade" transition="in">
                                      <p:cBhvr>
                                        <p:cTn dur="500"/>
                                        <p:tgtEl>
                                          <p:spTgt spid="21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None/>
            </a:pPr>
            <a:r>
              <a:rPr b="0" i="0" lang="en-US" sz="2000" u="none">
                <a:solidFill>
                  <a:srgbClr val="FF0000"/>
                </a:solidFill>
                <a:latin typeface="Lucida Sans"/>
                <a:ea typeface="Lucida Sans"/>
                <a:cs typeface="Lucida Sans"/>
                <a:sym typeface="Lucida Sans"/>
              </a:rPr>
              <a:t>A trapdoor one-way function </a:t>
            </a:r>
            <a:r>
              <a:rPr b="0" i="0" lang="en-US" sz="2000" u="none">
                <a:solidFill>
                  <a:schemeClr val="dk1"/>
                </a:solidFill>
                <a:latin typeface="Lucida Sans"/>
                <a:ea typeface="Lucida Sans"/>
                <a:cs typeface="Lucida Sans"/>
                <a:sym typeface="Lucida Sans"/>
              </a:rPr>
              <a:t>is a one-way function with a third </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property :</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3. Given y and a trapdoor(secret), x can be computed easily.</a:t>
            </a:r>
            <a:endParaRPr/>
          </a:p>
          <a:p>
            <a:pPr indent="-255587" lvl="0" marL="365125" marR="0"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Public-key cryptosystems are based on trap-door one-way </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functions. </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The public key gives information about the particular instance </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of the function; the private key gives information about the trap </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door.</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Whoever knows the trap door can perform the function easily in </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both directions, but anyone lacking the trap door can perform </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the function only in the forward direction. </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The forward direction is used for encryption and the inverse </a:t>
            </a:r>
            <a:endParaRPr/>
          </a:p>
          <a:p>
            <a:pPr indent="-255587" lvl="0" marL="365125" marR="0" rtl="0" algn="l">
              <a:lnSpc>
                <a:spcPct val="100000"/>
              </a:lnSpc>
              <a:spcBef>
                <a:spcPts val="400"/>
              </a:spcBef>
              <a:spcAft>
                <a:spcPts val="0"/>
              </a:spcAft>
              <a:buClr>
                <a:schemeClr val="accent1"/>
              </a:buClr>
              <a:buSzPts val="1224"/>
              <a:buFont typeface="Noto Sans Symbols"/>
              <a:buNone/>
            </a:pPr>
            <a:r>
              <a:rPr b="0" i="0" lang="en-US" sz="1800" u="none">
                <a:solidFill>
                  <a:schemeClr val="dk1"/>
                </a:solidFill>
                <a:latin typeface="Lucida Sans"/>
                <a:ea typeface="Lucida Sans"/>
                <a:cs typeface="Lucida Sans"/>
                <a:sym typeface="Lucida Sans"/>
              </a:rPr>
              <a:t>direction is used for decryption</a:t>
            </a:r>
            <a:endParaRPr/>
          </a:p>
        </p:txBody>
      </p:sp>
      <p:sp>
        <p:nvSpPr>
          <p:cNvPr id="518" name="Google Shape;518;p50"/>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Trapdoor One way function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0" st="0"/>
                                            </p:txEl>
                                          </p:spTgt>
                                        </p:tgtEl>
                                        <p:attrNameLst>
                                          <p:attrName>style.visibility</p:attrName>
                                        </p:attrNameLst>
                                      </p:cBhvr>
                                      <p:to>
                                        <p:strVal val="visible"/>
                                      </p:to>
                                    </p:set>
                                    <p:animEffect filter="fade" transition="in">
                                      <p:cBhvr>
                                        <p:cTn dur="500"/>
                                        <p:tgtEl>
                                          <p:spTgt spid="5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1" st="1"/>
                                            </p:txEl>
                                          </p:spTgt>
                                        </p:tgtEl>
                                        <p:attrNameLst>
                                          <p:attrName>style.visibility</p:attrName>
                                        </p:attrNameLst>
                                      </p:cBhvr>
                                      <p:to>
                                        <p:strVal val="visible"/>
                                      </p:to>
                                    </p:set>
                                    <p:animEffect filter="fade" transition="in">
                                      <p:cBhvr>
                                        <p:cTn dur="500"/>
                                        <p:tgtEl>
                                          <p:spTgt spid="5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2" st="2"/>
                                            </p:txEl>
                                          </p:spTgt>
                                        </p:tgtEl>
                                        <p:attrNameLst>
                                          <p:attrName>style.visibility</p:attrName>
                                        </p:attrNameLst>
                                      </p:cBhvr>
                                      <p:to>
                                        <p:strVal val="visible"/>
                                      </p:to>
                                    </p:set>
                                    <p:animEffect filter="fade" transition="in">
                                      <p:cBhvr>
                                        <p:cTn dur="500"/>
                                        <p:tgtEl>
                                          <p:spTgt spid="5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3" st="3"/>
                                            </p:txEl>
                                          </p:spTgt>
                                        </p:tgtEl>
                                        <p:attrNameLst>
                                          <p:attrName>style.visibility</p:attrName>
                                        </p:attrNameLst>
                                      </p:cBhvr>
                                      <p:to>
                                        <p:strVal val="visible"/>
                                      </p:to>
                                    </p:set>
                                    <p:animEffect filter="fade" transition="in">
                                      <p:cBhvr>
                                        <p:cTn dur="500"/>
                                        <p:tgtEl>
                                          <p:spTgt spid="5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4" st="4"/>
                                            </p:txEl>
                                          </p:spTgt>
                                        </p:tgtEl>
                                        <p:attrNameLst>
                                          <p:attrName>style.visibility</p:attrName>
                                        </p:attrNameLst>
                                      </p:cBhvr>
                                      <p:to>
                                        <p:strVal val="visible"/>
                                      </p:to>
                                    </p:set>
                                    <p:animEffect filter="fade" transition="in">
                                      <p:cBhvr>
                                        <p:cTn dur="500"/>
                                        <p:tgtEl>
                                          <p:spTgt spid="5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5" st="5"/>
                                            </p:txEl>
                                          </p:spTgt>
                                        </p:tgtEl>
                                        <p:attrNameLst>
                                          <p:attrName>style.visibility</p:attrName>
                                        </p:attrNameLst>
                                      </p:cBhvr>
                                      <p:to>
                                        <p:strVal val="visible"/>
                                      </p:to>
                                    </p:set>
                                    <p:animEffect filter="fade" transition="in">
                                      <p:cBhvr>
                                        <p:cTn dur="500"/>
                                        <p:tgtEl>
                                          <p:spTgt spid="5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6" st="6"/>
                                            </p:txEl>
                                          </p:spTgt>
                                        </p:tgtEl>
                                        <p:attrNameLst>
                                          <p:attrName>style.visibility</p:attrName>
                                        </p:attrNameLst>
                                      </p:cBhvr>
                                      <p:to>
                                        <p:strVal val="visible"/>
                                      </p:to>
                                    </p:set>
                                    <p:animEffect filter="fade" transition="in">
                                      <p:cBhvr>
                                        <p:cTn dur="500"/>
                                        <p:tgtEl>
                                          <p:spTgt spid="5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7" st="7"/>
                                            </p:txEl>
                                          </p:spTgt>
                                        </p:tgtEl>
                                        <p:attrNameLst>
                                          <p:attrName>style.visibility</p:attrName>
                                        </p:attrNameLst>
                                      </p:cBhvr>
                                      <p:to>
                                        <p:strVal val="visible"/>
                                      </p:to>
                                    </p:set>
                                    <p:animEffect filter="fade" transition="in">
                                      <p:cBhvr>
                                        <p:cTn dur="500"/>
                                        <p:tgtEl>
                                          <p:spTgt spid="5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8" st="8"/>
                                            </p:txEl>
                                          </p:spTgt>
                                        </p:tgtEl>
                                        <p:attrNameLst>
                                          <p:attrName>style.visibility</p:attrName>
                                        </p:attrNameLst>
                                      </p:cBhvr>
                                      <p:to>
                                        <p:strVal val="visible"/>
                                      </p:to>
                                    </p:set>
                                    <p:animEffect filter="fade" transition="in">
                                      <p:cBhvr>
                                        <p:cTn dur="500"/>
                                        <p:tgtEl>
                                          <p:spTgt spid="5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9" st="9"/>
                                            </p:txEl>
                                          </p:spTgt>
                                        </p:tgtEl>
                                        <p:attrNameLst>
                                          <p:attrName>style.visibility</p:attrName>
                                        </p:attrNameLst>
                                      </p:cBhvr>
                                      <p:to>
                                        <p:strVal val="visible"/>
                                      </p:to>
                                    </p:set>
                                    <p:animEffect filter="fade" transition="in">
                                      <p:cBhvr>
                                        <p:cTn dur="500"/>
                                        <p:tgtEl>
                                          <p:spTgt spid="51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10" st="10"/>
                                            </p:txEl>
                                          </p:spTgt>
                                        </p:tgtEl>
                                        <p:attrNameLst>
                                          <p:attrName>style.visibility</p:attrName>
                                        </p:attrNameLst>
                                      </p:cBhvr>
                                      <p:to>
                                        <p:strVal val="visible"/>
                                      </p:to>
                                    </p:set>
                                    <p:animEffect filter="fade" transition="in">
                                      <p:cBhvr>
                                        <p:cTn dur="500"/>
                                        <p:tgtEl>
                                          <p:spTgt spid="51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11" st="11"/>
                                            </p:txEl>
                                          </p:spTgt>
                                        </p:tgtEl>
                                        <p:attrNameLst>
                                          <p:attrName>style.visibility</p:attrName>
                                        </p:attrNameLst>
                                      </p:cBhvr>
                                      <p:to>
                                        <p:strVal val="visible"/>
                                      </p:to>
                                    </p:set>
                                    <p:animEffect filter="fade" transition="in">
                                      <p:cBhvr>
                                        <p:cTn dur="500"/>
                                        <p:tgtEl>
                                          <p:spTgt spid="51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12" st="12"/>
                                            </p:txEl>
                                          </p:spTgt>
                                        </p:tgtEl>
                                        <p:attrNameLst>
                                          <p:attrName>style.visibility</p:attrName>
                                        </p:attrNameLst>
                                      </p:cBhvr>
                                      <p:to>
                                        <p:strVal val="visible"/>
                                      </p:to>
                                    </p:set>
                                    <p:animEffect filter="fade" transition="in">
                                      <p:cBhvr>
                                        <p:cTn dur="500"/>
                                        <p:tgtEl>
                                          <p:spTgt spid="51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13" st="13"/>
                                            </p:txEl>
                                          </p:spTgt>
                                        </p:tgtEl>
                                        <p:attrNameLst>
                                          <p:attrName>style.visibility</p:attrName>
                                        </p:attrNameLst>
                                      </p:cBhvr>
                                      <p:to>
                                        <p:strVal val="visible"/>
                                      </p:to>
                                    </p:set>
                                    <p:animEffect filter="fade" transition="in">
                                      <p:cBhvr>
                                        <p:cTn dur="500"/>
                                        <p:tgtEl>
                                          <p:spTgt spid="517">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The </a:t>
            </a:r>
            <a:r>
              <a:rPr b="1" i="0" lang="en-US" sz="2700" u="none">
                <a:solidFill>
                  <a:schemeClr val="dk1"/>
                </a:solidFill>
                <a:latin typeface="Lucida Sans"/>
                <a:ea typeface="Lucida Sans"/>
                <a:cs typeface="Lucida Sans"/>
                <a:sym typeface="Lucida Sans"/>
              </a:rPr>
              <a:t>modular multiplicative inverse</a:t>
            </a:r>
            <a:r>
              <a:rPr b="0" i="0" lang="en-US" sz="2700" u="none">
                <a:solidFill>
                  <a:schemeClr val="dk1"/>
                </a:solidFill>
                <a:latin typeface="Lucida Sans"/>
                <a:ea typeface="Lucida Sans"/>
                <a:cs typeface="Lucida Sans"/>
                <a:sym typeface="Lucida Sans"/>
              </a:rPr>
              <a:t> of an </a:t>
            </a:r>
            <a:r>
              <a:rPr b="0" i="0" lang="en-US" sz="2700" u="sng">
                <a:solidFill>
                  <a:schemeClr val="dk1"/>
                </a:solidFill>
                <a:latin typeface="Lucida Sans"/>
                <a:ea typeface="Lucida Sans"/>
                <a:cs typeface="Lucida Sans"/>
                <a:sym typeface="Lucida Sans"/>
                <a:hlinkClick r:id="rId3">
                  <a:extLst>
                    <a:ext uri="{A12FA001-AC4F-418D-AE19-62706E023703}">
                      <ahyp:hlinkClr val="tx"/>
                    </a:ext>
                  </a:extLst>
                </a:hlinkClick>
              </a:rPr>
              <a:t>integer</a:t>
            </a:r>
            <a:r>
              <a:rPr b="0" i="0" lang="en-US" sz="2700" u="none">
                <a:solidFill>
                  <a:schemeClr val="dk1"/>
                </a:solidFill>
                <a:latin typeface="Lucida Sans"/>
                <a:ea typeface="Lucida Sans"/>
                <a:cs typeface="Lucida Sans"/>
                <a:sym typeface="Lucida Sans"/>
              </a:rPr>
              <a:t> </a:t>
            </a:r>
            <a:r>
              <a:rPr b="0" i="1" lang="en-US" sz="2700" u="none">
                <a:solidFill>
                  <a:schemeClr val="dk1"/>
                </a:solidFill>
                <a:latin typeface="Lucida Sans"/>
                <a:ea typeface="Lucida Sans"/>
                <a:cs typeface="Lucida Sans"/>
                <a:sym typeface="Lucida Sans"/>
              </a:rPr>
              <a:t>a</a:t>
            </a:r>
            <a:r>
              <a:rPr b="0" i="0" lang="en-US" sz="2700" u="none">
                <a:solidFill>
                  <a:schemeClr val="dk1"/>
                </a:solidFill>
                <a:latin typeface="Lucida Sans"/>
                <a:ea typeface="Lucida Sans"/>
                <a:cs typeface="Lucida Sans"/>
                <a:sym typeface="Lucida Sans"/>
              </a:rPr>
              <a:t> </a:t>
            </a:r>
            <a:r>
              <a:rPr b="0" i="0" lang="en-US" sz="2700" u="sng">
                <a:solidFill>
                  <a:schemeClr val="dk1"/>
                </a:solidFill>
                <a:latin typeface="Lucida Sans"/>
                <a:ea typeface="Lucida Sans"/>
                <a:cs typeface="Lucida Sans"/>
                <a:sym typeface="Lucida Sans"/>
                <a:hlinkClick r:id="rId4">
                  <a:extLst>
                    <a:ext uri="{A12FA001-AC4F-418D-AE19-62706E023703}">
                      <ahyp:hlinkClr val="tx"/>
                    </a:ext>
                  </a:extLst>
                </a:hlinkClick>
              </a:rPr>
              <a:t>modulo</a:t>
            </a:r>
            <a:r>
              <a:rPr b="0" i="0" lang="en-US" sz="2700" u="none">
                <a:solidFill>
                  <a:schemeClr val="dk1"/>
                </a:solidFill>
                <a:latin typeface="Lucida Sans"/>
                <a:ea typeface="Lucida Sans"/>
                <a:cs typeface="Lucida Sans"/>
                <a:sym typeface="Lucida Sans"/>
              </a:rPr>
              <a:t> </a:t>
            </a:r>
            <a:r>
              <a:rPr b="0" i="1" lang="en-US" sz="2700" u="none">
                <a:solidFill>
                  <a:schemeClr val="dk1"/>
                </a:solidFill>
                <a:latin typeface="Lucida Sans"/>
                <a:ea typeface="Lucida Sans"/>
                <a:cs typeface="Lucida Sans"/>
                <a:sym typeface="Lucida Sans"/>
              </a:rPr>
              <a:t>m</a:t>
            </a:r>
            <a:r>
              <a:rPr b="0" i="0" lang="en-US" sz="2700" u="none">
                <a:solidFill>
                  <a:schemeClr val="dk1"/>
                </a:solidFill>
                <a:latin typeface="Lucida Sans"/>
                <a:ea typeface="Lucida Sans"/>
                <a:cs typeface="Lucida Sans"/>
                <a:sym typeface="Lucida Sans"/>
              </a:rPr>
              <a:t> is an integer </a:t>
            </a:r>
            <a:r>
              <a:rPr b="0" i="1" lang="en-US" sz="2700" u="none">
                <a:solidFill>
                  <a:schemeClr val="dk1"/>
                </a:solidFill>
                <a:latin typeface="Lucida Sans"/>
                <a:ea typeface="Lucida Sans"/>
                <a:cs typeface="Lucida Sans"/>
                <a:sym typeface="Lucida Sans"/>
              </a:rPr>
              <a:t>x</a:t>
            </a:r>
            <a:r>
              <a:rPr b="0" i="0" lang="en-US" sz="2700" u="none">
                <a:solidFill>
                  <a:schemeClr val="dk1"/>
                </a:solidFill>
                <a:latin typeface="Lucida Sans"/>
                <a:ea typeface="Lucida Sans"/>
                <a:cs typeface="Lucida Sans"/>
                <a:sym typeface="Lucida Sans"/>
              </a:rPr>
              <a:t> such that</a:t>
            </a:r>
            <a:endParaRPr/>
          </a:p>
          <a:p>
            <a:pPr indent="-255587" lvl="0" marL="365125"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	a.x mod m =1</a:t>
            </a:r>
            <a:endParaRPr/>
          </a:p>
          <a:p>
            <a:pPr indent="-255587" lvl="0" marL="365125"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OR </a:t>
            </a:r>
            <a:endParaRPr/>
          </a:p>
          <a:p>
            <a:pPr indent="-255587" lvl="0" marL="365125"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The multiplicative inverse of a in Z</a:t>
            </a:r>
            <a:r>
              <a:rPr b="0" baseline="-25000" i="0" lang="en-US" sz="2700" u="none">
                <a:solidFill>
                  <a:schemeClr val="dk1"/>
                </a:solidFill>
                <a:latin typeface="Lucida Sans"/>
                <a:ea typeface="Lucida Sans"/>
                <a:cs typeface="Lucida Sans"/>
                <a:sym typeface="Lucida Sans"/>
              </a:rPr>
              <a:t>m</a:t>
            </a:r>
            <a:r>
              <a:rPr b="0" i="0" lang="en-US" sz="2700" u="none">
                <a:solidFill>
                  <a:schemeClr val="dk1"/>
                </a:solidFill>
                <a:latin typeface="Lucida Sans"/>
                <a:ea typeface="Lucida Sans"/>
                <a:cs typeface="Lucida Sans"/>
                <a:sym typeface="Lucida Sans"/>
              </a:rPr>
              <a:t> is x.</a:t>
            </a:r>
            <a:endParaRPr/>
          </a:p>
          <a:p>
            <a:pPr indent="-255587" lvl="0" marL="365125"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This no. x is between 0 to m-1.</a:t>
            </a:r>
            <a:endParaRPr/>
          </a:p>
          <a:p>
            <a:pPr indent="-255587" lvl="0" marL="365125"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For eg :</a:t>
            </a:r>
            <a:endParaRPr/>
          </a:p>
          <a:p>
            <a:pPr indent="-255587" lvl="0" marL="365125"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4 is the multiplicative inverse of 3 in Z</a:t>
            </a:r>
            <a:r>
              <a:rPr b="0" baseline="-25000" i="0" lang="en-US" sz="2700" u="none">
                <a:solidFill>
                  <a:schemeClr val="dk1"/>
                </a:solidFill>
                <a:latin typeface="Lucida Sans"/>
                <a:ea typeface="Lucida Sans"/>
                <a:cs typeface="Lucida Sans"/>
                <a:sym typeface="Lucida Sans"/>
              </a:rPr>
              <a:t>11</a:t>
            </a:r>
            <a:r>
              <a:rPr b="0" i="0" lang="en-US" sz="2700" u="none">
                <a:solidFill>
                  <a:schemeClr val="dk1"/>
                </a:solidFill>
                <a:latin typeface="Lucida Sans"/>
                <a:ea typeface="Lucida Sans"/>
                <a:cs typeface="Lucida Sans"/>
                <a:sym typeface="Lucida Sans"/>
              </a:rPr>
              <a:t>-🡪</a:t>
            </a:r>
            <a:endParaRPr/>
          </a:p>
          <a:p>
            <a:pPr indent="-255587" lvl="0" marL="365125"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Since</a:t>
            </a:r>
            <a:endParaRPr/>
          </a:p>
          <a:p>
            <a:pPr indent="-255587" lvl="0" marL="365125"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4.3 mod 11=1</a:t>
            </a:r>
            <a:endParaRPr/>
          </a:p>
        </p:txBody>
      </p:sp>
      <p:sp>
        <p:nvSpPr>
          <p:cNvPr id="524" name="Google Shape;524;p51"/>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Modular multiplicative inverse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xEl>
                                              <p:pRg end="0" st="0"/>
                                            </p:txEl>
                                          </p:spTgt>
                                        </p:tgtEl>
                                        <p:attrNameLst>
                                          <p:attrName>style.visibility</p:attrName>
                                        </p:attrNameLst>
                                      </p:cBhvr>
                                      <p:to>
                                        <p:strVal val="visible"/>
                                      </p:to>
                                    </p:set>
                                    <p:animEffect filter="fade" transition="in">
                                      <p:cBhvr>
                                        <p:cTn dur="500"/>
                                        <p:tgtEl>
                                          <p:spTgt spid="5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xEl>
                                              <p:pRg end="1" st="1"/>
                                            </p:txEl>
                                          </p:spTgt>
                                        </p:tgtEl>
                                        <p:attrNameLst>
                                          <p:attrName>style.visibility</p:attrName>
                                        </p:attrNameLst>
                                      </p:cBhvr>
                                      <p:to>
                                        <p:strVal val="visible"/>
                                      </p:to>
                                    </p:set>
                                    <p:animEffect filter="fade" transition="in">
                                      <p:cBhvr>
                                        <p:cTn dur="500"/>
                                        <p:tgtEl>
                                          <p:spTgt spid="5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xEl>
                                              <p:pRg end="2" st="2"/>
                                            </p:txEl>
                                          </p:spTgt>
                                        </p:tgtEl>
                                        <p:attrNameLst>
                                          <p:attrName>style.visibility</p:attrName>
                                        </p:attrNameLst>
                                      </p:cBhvr>
                                      <p:to>
                                        <p:strVal val="visible"/>
                                      </p:to>
                                    </p:set>
                                    <p:animEffect filter="fade" transition="in">
                                      <p:cBhvr>
                                        <p:cTn dur="500"/>
                                        <p:tgtEl>
                                          <p:spTgt spid="5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xEl>
                                              <p:pRg end="3" st="3"/>
                                            </p:txEl>
                                          </p:spTgt>
                                        </p:tgtEl>
                                        <p:attrNameLst>
                                          <p:attrName>style.visibility</p:attrName>
                                        </p:attrNameLst>
                                      </p:cBhvr>
                                      <p:to>
                                        <p:strVal val="visible"/>
                                      </p:to>
                                    </p:set>
                                    <p:animEffect filter="fade" transition="in">
                                      <p:cBhvr>
                                        <p:cTn dur="500"/>
                                        <p:tgtEl>
                                          <p:spTgt spid="5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xEl>
                                              <p:pRg end="4" st="4"/>
                                            </p:txEl>
                                          </p:spTgt>
                                        </p:tgtEl>
                                        <p:attrNameLst>
                                          <p:attrName>style.visibility</p:attrName>
                                        </p:attrNameLst>
                                      </p:cBhvr>
                                      <p:to>
                                        <p:strVal val="visible"/>
                                      </p:to>
                                    </p:set>
                                    <p:animEffect filter="fade" transition="in">
                                      <p:cBhvr>
                                        <p:cTn dur="500"/>
                                        <p:tgtEl>
                                          <p:spTgt spid="5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xEl>
                                              <p:pRg end="5" st="5"/>
                                            </p:txEl>
                                          </p:spTgt>
                                        </p:tgtEl>
                                        <p:attrNameLst>
                                          <p:attrName>style.visibility</p:attrName>
                                        </p:attrNameLst>
                                      </p:cBhvr>
                                      <p:to>
                                        <p:strVal val="visible"/>
                                      </p:to>
                                    </p:set>
                                    <p:animEffect filter="fade" transition="in">
                                      <p:cBhvr>
                                        <p:cTn dur="500"/>
                                        <p:tgtEl>
                                          <p:spTgt spid="5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xEl>
                                              <p:pRg end="6" st="6"/>
                                            </p:txEl>
                                          </p:spTgt>
                                        </p:tgtEl>
                                        <p:attrNameLst>
                                          <p:attrName>style.visibility</p:attrName>
                                        </p:attrNameLst>
                                      </p:cBhvr>
                                      <p:to>
                                        <p:strVal val="visible"/>
                                      </p:to>
                                    </p:set>
                                    <p:animEffect filter="fade" transition="in">
                                      <p:cBhvr>
                                        <p:cTn dur="500"/>
                                        <p:tgtEl>
                                          <p:spTgt spid="5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xEl>
                                              <p:pRg end="7" st="7"/>
                                            </p:txEl>
                                          </p:spTgt>
                                        </p:tgtEl>
                                        <p:attrNameLst>
                                          <p:attrName>style.visibility</p:attrName>
                                        </p:attrNameLst>
                                      </p:cBhvr>
                                      <p:to>
                                        <p:strVal val="visible"/>
                                      </p:to>
                                    </p:set>
                                    <p:animEffect filter="fade" transition="in">
                                      <p:cBhvr>
                                        <p:cTn dur="500"/>
                                        <p:tgtEl>
                                          <p:spTgt spid="5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xEl>
                                              <p:pRg end="8" st="8"/>
                                            </p:txEl>
                                          </p:spTgt>
                                        </p:tgtEl>
                                        <p:attrNameLst>
                                          <p:attrName>style.visibility</p:attrName>
                                        </p:attrNameLst>
                                      </p:cBhvr>
                                      <p:to>
                                        <p:strVal val="visible"/>
                                      </p:to>
                                    </p:set>
                                    <p:animEffect filter="fade" transition="in">
                                      <p:cBhvr>
                                        <p:cTn dur="500"/>
                                        <p:tgtEl>
                                          <p:spTgt spid="52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632"/>
              <a:buFont typeface="Noto Sans Symbols"/>
              <a:buChar char="🞂"/>
            </a:pPr>
            <a:r>
              <a:rPr b="0" i="0" lang="en-US" sz="2400" u="none">
                <a:solidFill>
                  <a:schemeClr val="dk1"/>
                </a:solidFill>
                <a:latin typeface="Arial"/>
                <a:ea typeface="Arial"/>
                <a:cs typeface="Arial"/>
                <a:sym typeface="Arial"/>
              </a:rPr>
              <a:t>An integer may or may not have a multiplicative inverse.</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Arial"/>
                <a:ea typeface="Arial"/>
                <a:cs typeface="Arial"/>
                <a:sym typeface="Arial"/>
              </a:rPr>
              <a:t>We say that multiplicative inverse of a in Zm exists if gcd(a,m)=1.</a:t>
            </a:r>
            <a:endParaRPr/>
          </a:p>
          <a:p>
            <a:pPr indent="-255587" lvl="0" marL="365125" marR="0" rtl="0" algn="just">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Find the multiplicative inverse of 8 in Z</a:t>
            </a:r>
            <a:r>
              <a:rPr b="0" baseline="-25000" i="0" lang="en-US" sz="2400" u="none">
                <a:solidFill>
                  <a:schemeClr val="dk1"/>
                </a:solidFill>
                <a:latin typeface="Lucida Sans"/>
                <a:ea typeface="Lucida Sans"/>
                <a:cs typeface="Lucida Sans"/>
                <a:sym typeface="Lucida Sans"/>
              </a:rPr>
              <a:t>10</a:t>
            </a:r>
            <a:r>
              <a:rPr b="0" i="0" lang="en-US" sz="2400" u="none">
                <a:solidFill>
                  <a:schemeClr val="dk1"/>
                </a:solidFill>
                <a:latin typeface="Lucida Sans"/>
                <a:ea typeface="Lucida Sans"/>
                <a:cs typeface="Lucida Sans"/>
                <a:sym typeface="Lucida Sans"/>
              </a:rPr>
              <a:t>.</a:t>
            </a:r>
            <a:endParaRPr/>
          </a:p>
          <a:p>
            <a:pPr indent="-255587" lvl="0" marL="365125" marR="0" rtl="0" algn="just">
              <a:lnSpc>
                <a:spcPct val="100000"/>
              </a:lnSpc>
              <a:spcBef>
                <a:spcPts val="400"/>
              </a:spcBef>
              <a:spcAft>
                <a:spcPts val="0"/>
              </a:spcAft>
              <a:buClr>
                <a:schemeClr val="accent1"/>
              </a:buClr>
              <a:buSzPts val="1360"/>
              <a:buFont typeface="Noto Sans Symbols"/>
              <a:buNone/>
            </a:pPr>
            <a:r>
              <a:rPr b="1" i="0" lang="en-US" sz="2000" u="none">
                <a:solidFill>
                  <a:schemeClr val="dk1"/>
                </a:solidFill>
                <a:latin typeface="Lucida Sans"/>
                <a:ea typeface="Lucida Sans"/>
                <a:cs typeface="Lucida Sans"/>
                <a:sym typeface="Lucida Sans"/>
              </a:rPr>
              <a:t>There is no multiplicative inverse because gcd (10, 8) = 2 ≠ 1. </a:t>
            </a:r>
            <a:endParaRPr/>
          </a:p>
          <a:p>
            <a:pPr indent="-255587" lvl="0" marL="365125" marR="0" rtl="0" algn="just">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In other words, we cannot find any number between 0 and 9 </a:t>
            </a:r>
            <a:endParaRPr/>
          </a:p>
          <a:p>
            <a:pPr indent="-255587" lvl="0" marL="365125" marR="0" rtl="0" algn="just">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such that when multiplied by 8 mod 10 =1.</a:t>
            </a:r>
            <a:endParaRPr/>
          </a:p>
        </p:txBody>
      </p:sp>
      <p:sp>
        <p:nvSpPr>
          <p:cNvPr id="530" name="Google Shape;530;p52"/>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Modular multiplicative inverse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0" st="0"/>
                                            </p:txEl>
                                          </p:spTgt>
                                        </p:tgtEl>
                                        <p:attrNameLst>
                                          <p:attrName>style.visibility</p:attrName>
                                        </p:attrNameLst>
                                      </p:cBhvr>
                                      <p:to>
                                        <p:strVal val="visible"/>
                                      </p:to>
                                    </p:set>
                                    <p:animEffect filter="fade" transition="in">
                                      <p:cBhvr>
                                        <p:cTn dur="500"/>
                                        <p:tgtEl>
                                          <p:spTgt spid="5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1" st="1"/>
                                            </p:txEl>
                                          </p:spTgt>
                                        </p:tgtEl>
                                        <p:attrNameLst>
                                          <p:attrName>style.visibility</p:attrName>
                                        </p:attrNameLst>
                                      </p:cBhvr>
                                      <p:to>
                                        <p:strVal val="visible"/>
                                      </p:to>
                                    </p:set>
                                    <p:animEffect filter="fade" transition="in">
                                      <p:cBhvr>
                                        <p:cTn dur="500"/>
                                        <p:tgtEl>
                                          <p:spTgt spid="5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2" st="2"/>
                                            </p:txEl>
                                          </p:spTgt>
                                        </p:tgtEl>
                                        <p:attrNameLst>
                                          <p:attrName>style.visibility</p:attrName>
                                        </p:attrNameLst>
                                      </p:cBhvr>
                                      <p:to>
                                        <p:strVal val="visible"/>
                                      </p:to>
                                    </p:set>
                                    <p:animEffect filter="fade" transition="in">
                                      <p:cBhvr>
                                        <p:cTn dur="500"/>
                                        <p:tgtEl>
                                          <p:spTgt spid="5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3" st="3"/>
                                            </p:txEl>
                                          </p:spTgt>
                                        </p:tgtEl>
                                        <p:attrNameLst>
                                          <p:attrName>style.visibility</p:attrName>
                                        </p:attrNameLst>
                                      </p:cBhvr>
                                      <p:to>
                                        <p:strVal val="visible"/>
                                      </p:to>
                                    </p:set>
                                    <p:animEffect filter="fade" transition="in">
                                      <p:cBhvr>
                                        <p:cTn dur="500"/>
                                        <p:tgtEl>
                                          <p:spTgt spid="5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4" st="4"/>
                                            </p:txEl>
                                          </p:spTgt>
                                        </p:tgtEl>
                                        <p:attrNameLst>
                                          <p:attrName>style.visibility</p:attrName>
                                        </p:attrNameLst>
                                      </p:cBhvr>
                                      <p:to>
                                        <p:strVal val="visible"/>
                                      </p:to>
                                    </p:set>
                                    <p:animEffect filter="fade" transition="in">
                                      <p:cBhvr>
                                        <p:cTn dur="500"/>
                                        <p:tgtEl>
                                          <p:spTgt spid="5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5" st="5"/>
                                            </p:txEl>
                                          </p:spTgt>
                                        </p:tgtEl>
                                        <p:attrNameLst>
                                          <p:attrName>style.visibility</p:attrName>
                                        </p:attrNameLst>
                                      </p:cBhvr>
                                      <p:to>
                                        <p:strVal val="visible"/>
                                      </p:to>
                                    </p:set>
                                    <p:animEffect filter="fade" transition="in">
                                      <p:cBhvr>
                                        <p:cTn dur="500"/>
                                        <p:tgtEl>
                                          <p:spTgt spid="52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3"/>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Modular multiplicative inverse</a:t>
            </a:r>
            <a:endParaRPr/>
          </a:p>
        </p:txBody>
      </p:sp>
      <p:sp>
        <p:nvSpPr>
          <p:cNvPr id="536" name="Google Shape;536;p53"/>
          <p:cNvSpPr txBox="1"/>
          <p:nvPr/>
        </p:nvSpPr>
        <p:spPr>
          <a:xfrm>
            <a:off x="533400" y="1447800"/>
            <a:ext cx="69342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Using extended Euclidean algorithm to  find multiplicative inverse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i.e find multiplicative inverse of b in zn</a:t>
            </a:r>
            <a:endParaRPr/>
          </a:p>
        </p:txBody>
      </p:sp>
      <p:pic>
        <p:nvPicPr>
          <p:cNvPr id="537" name="Google Shape;537;p53"/>
          <p:cNvPicPr preferRelativeResize="0"/>
          <p:nvPr>
            <p:ph idx="1" type="body"/>
          </p:nvPr>
        </p:nvPicPr>
        <p:blipFill rotWithShape="1">
          <a:blip r:embed="rId3">
            <a:alphaModFix/>
          </a:blip>
          <a:srcRect b="0" l="0" r="0" t="0"/>
          <a:stretch/>
        </p:blipFill>
        <p:spPr>
          <a:xfrm>
            <a:off x="0" y="2133600"/>
            <a:ext cx="9136062" cy="47244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4"/>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Modular multiplicative inverse</a:t>
            </a:r>
            <a:endParaRPr/>
          </a:p>
        </p:txBody>
      </p:sp>
      <p:sp>
        <p:nvSpPr>
          <p:cNvPr id="543" name="Google Shape;543;p54"/>
          <p:cNvSpPr txBox="1"/>
          <p:nvPr>
            <p:ph idx="1" type="body"/>
          </p:nvPr>
        </p:nvSpPr>
        <p:spPr>
          <a:xfrm>
            <a:off x="457200" y="1481137"/>
            <a:ext cx="8229600" cy="882650"/>
          </a:xfrm>
          <a:prstGeom prst="rect">
            <a:avLst/>
          </a:prstGeom>
          <a:noFill/>
          <a:ln>
            <a:noFill/>
          </a:ln>
        </p:spPr>
        <p:txBody>
          <a:bodyPr anchorCtr="0" anchor="ctr" bIns="45700" lIns="91425" spcFirstLastPara="1" rIns="91425" wrap="square" tIns="45700">
            <a:spAutoFit/>
          </a:bodyPr>
          <a:lstStyle/>
          <a:p>
            <a:pPr indent="-255587" lvl="0" marL="365125" marR="0" rtl="0" algn="just">
              <a:lnSpc>
                <a:spcPct val="100000"/>
              </a:lnSpc>
              <a:spcBef>
                <a:spcPts val="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Find the multiplicative inverse of 11 in Z</a:t>
            </a:r>
            <a:r>
              <a:rPr b="0" baseline="-25000" i="0" lang="en-US" sz="2400" u="none">
                <a:solidFill>
                  <a:schemeClr val="dk1"/>
                </a:solidFill>
                <a:latin typeface="Lucida Sans"/>
                <a:ea typeface="Lucida Sans"/>
                <a:cs typeface="Lucida Sans"/>
                <a:sym typeface="Lucida Sans"/>
              </a:rPr>
              <a:t>26</a:t>
            </a:r>
            <a:r>
              <a:rPr b="0" i="0" lang="en-US" sz="2400" u="none">
                <a:solidFill>
                  <a:schemeClr val="dk1"/>
                </a:solidFill>
                <a:latin typeface="Lucida Sans"/>
                <a:ea typeface="Lucida Sans"/>
                <a:cs typeface="Lucida Sans"/>
                <a:sym typeface="Lucida Sans"/>
              </a:rPr>
              <a:t>.</a:t>
            </a:r>
            <a:endParaRPr/>
          </a:p>
          <a:p>
            <a:pPr indent="-151955" lvl="0" marL="365125" marR="0" rtl="0" algn="l">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p:txBody>
      </p:sp>
      <p:pic>
        <p:nvPicPr>
          <p:cNvPr id="544" name="Google Shape;544;p54"/>
          <p:cNvPicPr preferRelativeResize="0"/>
          <p:nvPr/>
        </p:nvPicPr>
        <p:blipFill rotWithShape="1">
          <a:blip r:embed="rId3">
            <a:alphaModFix/>
          </a:blip>
          <a:srcRect b="0" l="0" r="0" t="0"/>
          <a:stretch/>
        </p:blipFill>
        <p:spPr>
          <a:xfrm>
            <a:off x="762000" y="2057400"/>
            <a:ext cx="7467600" cy="3476625"/>
          </a:xfrm>
          <a:prstGeom prst="rect">
            <a:avLst/>
          </a:prstGeom>
          <a:noFill/>
          <a:ln>
            <a:noFill/>
          </a:ln>
        </p:spPr>
      </p:pic>
      <p:sp>
        <p:nvSpPr>
          <p:cNvPr id="545" name="Google Shape;545;p54"/>
          <p:cNvSpPr txBox="1"/>
          <p:nvPr/>
        </p:nvSpPr>
        <p:spPr>
          <a:xfrm>
            <a:off x="990600" y="5754687"/>
            <a:ext cx="5867400" cy="646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gcd (26, 11) is 1; the inverse of 11 is </a:t>
            </a:r>
            <a:r>
              <a:rPr b="0" i="0" lang="en-US" sz="1800" u="none">
                <a:solidFill>
                  <a:schemeClr val="dk1"/>
                </a:solidFill>
                <a:latin typeface="Noto Sans Symbols"/>
                <a:ea typeface="Noto Sans Symbols"/>
                <a:cs typeface="Noto Sans Symbols"/>
                <a:sym typeface="Noto Sans Symbols"/>
              </a:rPr>
              <a:t>−</a:t>
            </a:r>
            <a:r>
              <a:rPr b="0" i="0" lang="en-US" sz="1800" u="none">
                <a:solidFill>
                  <a:schemeClr val="dk1"/>
                </a:solidFill>
                <a:latin typeface="Arial"/>
                <a:ea typeface="Arial"/>
                <a:cs typeface="Arial"/>
                <a:sym typeface="Arial"/>
              </a:rPr>
              <a:t>7 or 19.</a:t>
            </a:r>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11x19 mod 26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500"/>
                                        <p:tgtEl>
                                          <p:spTgt spid="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500"/>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0" st="0"/>
                                            </p:txEl>
                                          </p:spTgt>
                                        </p:tgtEl>
                                        <p:attrNameLst>
                                          <p:attrName>style.visibility</p:attrName>
                                        </p:attrNameLst>
                                      </p:cBhvr>
                                      <p:to>
                                        <p:strVal val="visible"/>
                                      </p:to>
                                    </p:set>
                                    <p:animEffect filter="fade" transition="in">
                                      <p:cBhvr>
                                        <p:cTn dur="500"/>
                                        <p:tgtEl>
                                          <p:spTgt spid="5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1" st="1"/>
                                            </p:txEl>
                                          </p:spTgt>
                                        </p:tgtEl>
                                        <p:attrNameLst>
                                          <p:attrName>style.visibility</p:attrName>
                                        </p:attrNameLst>
                                      </p:cBhvr>
                                      <p:to>
                                        <p:strVal val="visible"/>
                                      </p:to>
                                    </p:set>
                                    <p:animEffect filter="fade" transition="in">
                                      <p:cBhvr>
                                        <p:cTn dur="500"/>
                                        <p:tgtEl>
                                          <p:spTgt spid="54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t/>
            </a:r>
            <a:endParaRPr b="1" sz="4100">
              <a:solidFill>
                <a:schemeClr val="dk2"/>
              </a:solidFill>
              <a:latin typeface="Lucida Sans"/>
              <a:ea typeface="Lucida Sans"/>
              <a:cs typeface="Lucida Sans"/>
              <a:sym typeface="Lucida Sans"/>
            </a:endParaRPr>
          </a:p>
        </p:txBody>
      </p:sp>
      <p:sp>
        <p:nvSpPr>
          <p:cNvPr id="551" name="Google Shape;551;p55"/>
          <p:cNvSpPr txBox="1"/>
          <p:nvPr>
            <p:ph idx="1" type="body"/>
          </p:nvPr>
        </p:nvSpPr>
        <p:spPr>
          <a:xfrm>
            <a:off x="457200" y="1481137"/>
            <a:ext cx="8229600" cy="882650"/>
          </a:xfrm>
          <a:prstGeom prst="rect">
            <a:avLst/>
          </a:prstGeom>
          <a:noFill/>
          <a:ln>
            <a:noFill/>
          </a:ln>
        </p:spPr>
        <p:txBody>
          <a:bodyPr anchorCtr="0" anchor="ctr" bIns="45700" lIns="91425" spcFirstLastPara="1" rIns="91425" wrap="square" tIns="45700">
            <a:spAutoFit/>
          </a:bodyPr>
          <a:lstStyle/>
          <a:p>
            <a:pPr indent="-255587" lvl="0" marL="365125" marR="0" rtl="0" algn="just">
              <a:lnSpc>
                <a:spcPct val="100000"/>
              </a:lnSpc>
              <a:spcBef>
                <a:spcPts val="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Find the multiplicative inverse of 23 in Z</a:t>
            </a:r>
            <a:r>
              <a:rPr b="0" baseline="-25000" i="0" lang="en-US" sz="2400" u="none">
                <a:solidFill>
                  <a:schemeClr val="dk1"/>
                </a:solidFill>
                <a:latin typeface="Lucida Sans"/>
                <a:ea typeface="Lucida Sans"/>
                <a:cs typeface="Lucida Sans"/>
                <a:sym typeface="Lucida Sans"/>
              </a:rPr>
              <a:t>100</a:t>
            </a:r>
            <a:r>
              <a:rPr b="0" i="0" lang="en-US" sz="2400" u="none">
                <a:solidFill>
                  <a:schemeClr val="dk1"/>
                </a:solidFill>
                <a:latin typeface="Lucida Sans"/>
                <a:ea typeface="Lucida Sans"/>
                <a:cs typeface="Lucida Sans"/>
                <a:sym typeface="Lucida Sans"/>
              </a:rPr>
              <a:t>.</a:t>
            </a:r>
            <a:endParaRPr/>
          </a:p>
          <a:p>
            <a:pPr indent="-151955" lvl="0" marL="365125" marR="0" rtl="0" algn="l">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p:txBody>
      </p:sp>
      <p:sp>
        <p:nvSpPr>
          <p:cNvPr id="552" name="Google Shape;552;p55"/>
          <p:cNvSpPr txBox="1"/>
          <p:nvPr/>
        </p:nvSpPr>
        <p:spPr>
          <a:xfrm>
            <a:off x="457200" y="5715000"/>
            <a:ext cx="8229600" cy="4572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gcd (100, 23) is 1; the inverse of 23 is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Arial"/>
                <a:ea typeface="Arial"/>
                <a:cs typeface="Arial"/>
                <a:sym typeface="Arial"/>
              </a:rPr>
              <a:t>13 or 87.</a:t>
            </a:r>
            <a:endParaRPr/>
          </a:p>
        </p:txBody>
      </p:sp>
      <p:pic>
        <p:nvPicPr>
          <p:cNvPr id="553" name="Google Shape;553;p55"/>
          <p:cNvPicPr preferRelativeResize="0"/>
          <p:nvPr/>
        </p:nvPicPr>
        <p:blipFill rotWithShape="1">
          <a:blip r:embed="rId3">
            <a:alphaModFix/>
          </a:blip>
          <a:srcRect b="0" l="0" r="0" t="0"/>
          <a:stretch/>
        </p:blipFill>
        <p:spPr>
          <a:xfrm>
            <a:off x="0" y="2133600"/>
            <a:ext cx="8894762" cy="34242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xEl>
                                              <p:pRg end="0" st="0"/>
                                            </p:txEl>
                                          </p:spTgt>
                                        </p:tgtEl>
                                        <p:attrNameLst>
                                          <p:attrName>style.visibility</p:attrName>
                                        </p:attrNameLst>
                                      </p:cBhvr>
                                      <p:to>
                                        <p:strVal val="visible"/>
                                      </p:to>
                                    </p:set>
                                    <p:animEffect filter="fade" transition="in">
                                      <p:cBhvr>
                                        <p:cTn dur="500"/>
                                        <p:tgtEl>
                                          <p:spTgt spid="5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xEl>
                                              <p:pRg end="1" st="1"/>
                                            </p:txEl>
                                          </p:spTgt>
                                        </p:tgtEl>
                                        <p:attrNameLst>
                                          <p:attrName>style.visibility</p:attrName>
                                        </p:attrNameLst>
                                      </p:cBhvr>
                                      <p:to>
                                        <p:strVal val="visible"/>
                                      </p:to>
                                    </p:set>
                                    <p:animEffect filter="fade" transition="in">
                                      <p:cBhvr>
                                        <p:cTn dur="500"/>
                                        <p:tgtEl>
                                          <p:spTgt spid="5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500"/>
                                        <p:tgtEl>
                                          <p:spTgt spid="5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500"/>
                                        <p:tgtEl>
                                          <p:spTgt spid="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514349" lvl="0" marL="623887" marR="0" rtl="0" algn="l">
              <a:lnSpc>
                <a:spcPct val="100000"/>
              </a:lnSpc>
              <a:spcBef>
                <a:spcPts val="0"/>
              </a:spcBef>
              <a:spcAft>
                <a:spcPts val="0"/>
              </a:spcAft>
              <a:buClr>
                <a:schemeClr val="accent1"/>
              </a:buClr>
              <a:buSzPts val="1632"/>
              <a:buFont typeface="Noto Sans Symbols"/>
              <a:buChar char="🞂"/>
            </a:pPr>
            <a:r>
              <a:rPr b="0" i="0" lang="en-US" sz="2400" u="none">
                <a:solidFill>
                  <a:schemeClr val="dk1"/>
                </a:solidFill>
                <a:latin typeface="Times New Roman"/>
                <a:ea typeface="Times New Roman"/>
                <a:cs typeface="Times New Roman"/>
                <a:sym typeface="Times New Roman"/>
              </a:rPr>
              <a:t>The most common public-key algorithm is the RSA cryptosystem, named for its inventors (Rivest, Shamir, and Adleman).</a:t>
            </a:r>
            <a:endParaRPr/>
          </a:p>
          <a:p>
            <a:pPr indent="-514349" lvl="0" marL="623887" marR="0" rtl="0" algn="l">
              <a:lnSpc>
                <a:spcPct val="100000"/>
              </a:lnSpc>
              <a:spcBef>
                <a:spcPts val="400"/>
              </a:spcBef>
              <a:spcAft>
                <a:spcPts val="0"/>
              </a:spcAft>
              <a:buClr>
                <a:schemeClr val="accent1"/>
              </a:buClr>
              <a:buSzPts val="1632"/>
              <a:buFont typeface="Noto Sans Symbols"/>
              <a:buChar char="🞂"/>
            </a:pPr>
            <a:r>
              <a:rPr b="0" i="0" lang="en-US" sz="2400" u="none">
                <a:solidFill>
                  <a:schemeClr val="dk1"/>
                </a:solidFill>
                <a:latin typeface="Times New Roman"/>
                <a:ea typeface="Times New Roman"/>
                <a:cs typeface="Times New Roman"/>
                <a:sym typeface="Times New Roman"/>
              </a:rPr>
              <a:t>To generate the RSA public and private key pair-----🡪</a:t>
            </a:r>
            <a:endParaRPr/>
          </a:p>
          <a:p>
            <a:pPr indent="-514349" lvl="0" marL="623887" marR="0" rtl="0" algn="l">
              <a:lnSpc>
                <a:spcPct val="100000"/>
              </a:lnSpc>
              <a:spcBef>
                <a:spcPts val="400"/>
              </a:spcBef>
              <a:spcAft>
                <a:spcPts val="0"/>
              </a:spcAft>
              <a:buClr>
                <a:schemeClr val="accent1"/>
              </a:buClr>
              <a:buSzPts val="1632"/>
              <a:buFont typeface="Noto Sans Symbols"/>
              <a:buAutoNum type="arabicPeriod"/>
            </a:pPr>
            <a:r>
              <a:rPr b="0" i="0" lang="en-US" sz="2400" u="none">
                <a:solidFill>
                  <a:schemeClr val="dk1"/>
                </a:solidFill>
                <a:latin typeface="Times New Roman"/>
                <a:ea typeface="Times New Roman"/>
                <a:cs typeface="Times New Roman"/>
                <a:sym typeface="Times New Roman"/>
              </a:rPr>
              <a:t>Choose 2 large prime nos. p and q.</a:t>
            </a:r>
            <a:endParaRPr/>
          </a:p>
          <a:p>
            <a:pPr indent="-514349" lvl="0" marL="623887" marR="0" rtl="0" algn="l">
              <a:lnSpc>
                <a:spcPct val="100000"/>
              </a:lnSpc>
              <a:spcBef>
                <a:spcPts val="400"/>
              </a:spcBef>
              <a:spcAft>
                <a:spcPts val="0"/>
              </a:spcAft>
              <a:buClr>
                <a:schemeClr val="accent1"/>
              </a:buClr>
              <a:buSzPts val="1632"/>
              <a:buFont typeface="Noto Sans Symbols"/>
              <a:buAutoNum type="arabicPeriod"/>
            </a:pPr>
            <a:r>
              <a:rPr b="0" i="0" lang="en-US" sz="2400" u="none">
                <a:solidFill>
                  <a:schemeClr val="dk1"/>
                </a:solidFill>
                <a:latin typeface="Times New Roman"/>
                <a:ea typeface="Times New Roman"/>
                <a:cs typeface="Times New Roman"/>
                <a:sym typeface="Times New Roman"/>
              </a:rPr>
              <a:t>Form the product n=p.q</a:t>
            </a:r>
            <a:endParaRPr/>
          </a:p>
          <a:p>
            <a:pPr indent="-514349" lvl="0" marL="623887" marR="0" rtl="0" algn="l">
              <a:lnSpc>
                <a:spcPct val="100000"/>
              </a:lnSpc>
              <a:spcBef>
                <a:spcPts val="400"/>
              </a:spcBef>
              <a:spcAft>
                <a:spcPts val="0"/>
              </a:spcAft>
              <a:buClr>
                <a:schemeClr val="accent1"/>
              </a:buClr>
              <a:buSzPts val="1632"/>
              <a:buFont typeface="Noto Sans Symbols"/>
              <a:buAutoNum type="arabicPeriod"/>
            </a:pPr>
            <a:r>
              <a:rPr b="0" i="0" lang="en-US" sz="2400" u="none">
                <a:solidFill>
                  <a:schemeClr val="dk1"/>
                </a:solidFill>
                <a:latin typeface="Times New Roman"/>
                <a:ea typeface="Times New Roman"/>
                <a:cs typeface="Times New Roman"/>
                <a:sym typeface="Times New Roman"/>
              </a:rPr>
              <a:t>Find ф(n)=(p-1).(q-1)</a:t>
            </a:r>
            <a:endParaRPr/>
          </a:p>
          <a:p>
            <a:pPr indent="-514349" lvl="0" marL="623887" marR="0" rtl="0" algn="l">
              <a:lnSpc>
                <a:spcPct val="100000"/>
              </a:lnSpc>
              <a:spcBef>
                <a:spcPts val="400"/>
              </a:spcBef>
              <a:spcAft>
                <a:spcPts val="0"/>
              </a:spcAft>
              <a:buClr>
                <a:schemeClr val="accent1"/>
              </a:buClr>
              <a:buSzPts val="1632"/>
              <a:buFont typeface="Noto Sans Symbols"/>
              <a:buAutoNum type="arabicPeriod"/>
            </a:pPr>
            <a:r>
              <a:rPr b="0" i="0" lang="en-US" sz="2400" u="none">
                <a:solidFill>
                  <a:schemeClr val="dk1"/>
                </a:solidFill>
                <a:latin typeface="Times New Roman"/>
                <a:ea typeface="Times New Roman"/>
                <a:cs typeface="Times New Roman"/>
                <a:sym typeface="Times New Roman"/>
              </a:rPr>
              <a:t>Choose e such that it is relatively prime to ф(n).</a:t>
            </a:r>
            <a:endParaRPr/>
          </a:p>
          <a:p>
            <a:pPr indent="-514349" lvl="0" marL="623887" marR="0" rtl="0" algn="l">
              <a:lnSpc>
                <a:spcPct val="100000"/>
              </a:lnSpc>
              <a:spcBef>
                <a:spcPts val="400"/>
              </a:spcBef>
              <a:spcAft>
                <a:spcPts val="0"/>
              </a:spcAft>
              <a:buClr>
                <a:schemeClr val="accent1"/>
              </a:buClr>
              <a:buSzPts val="1632"/>
              <a:buFont typeface="Noto Sans Symbols"/>
              <a:buAutoNum type="arabicPeriod"/>
            </a:pPr>
            <a:r>
              <a:rPr b="0" i="0" lang="en-US" sz="2400" u="none">
                <a:solidFill>
                  <a:schemeClr val="dk1"/>
                </a:solidFill>
                <a:latin typeface="Times New Roman"/>
                <a:ea typeface="Times New Roman"/>
                <a:cs typeface="Times New Roman"/>
                <a:sym typeface="Times New Roman"/>
              </a:rPr>
              <a:t>Choose d such that :	e x d mod ф(n)=1</a:t>
            </a:r>
            <a:endParaRPr/>
          </a:p>
          <a:p>
            <a:pPr indent="-514349" lvl="0" marL="623887" marR="0" rtl="0" algn="l">
              <a:lnSpc>
                <a:spcPct val="100000"/>
              </a:lnSpc>
              <a:spcBef>
                <a:spcPts val="400"/>
              </a:spcBef>
              <a:spcAft>
                <a:spcPts val="0"/>
              </a:spcAft>
              <a:buClr>
                <a:schemeClr val="accent1"/>
              </a:buClr>
              <a:buSzPts val="1632"/>
              <a:buFont typeface="Noto Sans Symbols"/>
              <a:buNone/>
            </a:pPr>
            <a:r>
              <a:rPr b="0" i="0" lang="en-US" sz="2400" u="none">
                <a:solidFill>
                  <a:schemeClr val="dk1"/>
                </a:solidFill>
                <a:latin typeface="Times New Roman"/>
                <a:ea typeface="Times New Roman"/>
                <a:cs typeface="Times New Roman"/>
                <a:sym typeface="Times New Roman"/>
              </a:rPr>
              <a:t>	(Or d is the multiplicative inverse of e in Z </a:t>
            </a:r>
            <a:r>
              <a:rPr b="0" baseline="-25000" i="0" lang="en-US" sz="2400" u="none">
                <a:solidFill>
                  <a:schemeClr val="dk1"/>
                </a:solidFill>
                <a:latin typeface="Lucida Sans"/>
                <a:ea typeface="Lucida Sans"/>
                <a:cs typeface="Lucida Sans"/>
                <a:sym typeface="Lucida Sans"/>
              </a:rPr>
              <a:t>ф(n) </a:t>
            </a:r>
            <a:r>
              <a:rPr b="0" i="0" lang="en-US" sz="2400" u="none">
                <a:solidFill>
                  <a:schemeClr val="dk1"/>
                </a:solidFill>
                <a:latin typeface="Lucida Sans"/>
                <a:ea typeface="Lucida Sans"/>
                <a:cs typeface="Lucida Sans"/>
                <a:sym typeface="Lucida Sans"/>
              </a:rPr>
              <a:t>)</a:t>
            </a:r>
            <a:endParaRPr/>
          </a:p>
          <a:p>
            <a:pPr indent="-151955" lvl="0" marL="365125" marR="0" rtl="0" algn="l">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p:txBody>
      </p:sp>
      <p:sp>
        <p:nvSpPr>
          <p:cNvPr id="559" name="Google Shape;559;p56"/>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RSA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0" st="0"/>
                                            </p:txEl>
                                          </p:spTgt>
                                        </p:tgtEl>
                                        <p:attrNameLst>
                                          <p:attrName>style.visibility</p:attrName>
                                        </p:attrNameLst>
                                      </p:cBhvr>
                                      <p:to>
                                        <p:strVal val="visible"/>
                                      </p:to>
                                    </p:set>
                                    <p:animEffect filter="fade" transition="in">
                                      <p:cBhvr>
                                        <p:cTn dur="500"/>
                                        <p:tgtEl>
                                          <p:spTgt spid="5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1" st="1"/>
                                            </p:txEl>
                                          </p:spTgt>
                                        </p:tgtEl>
                                        <p:attrNameLst>
                                          <p:attrName>style.visibility</p:attrName>
                                        </p:attrNameLst>
                                      </p:cBhvr>
                                      <p:to>
                                        <p:strVal val="visible"/>
                                      </p:to>
                                    </p:set>
                                    <p:animEffect filter="fade" transition="in">
                                      <p:cBhvr>
                                        <p:cTn dur="500"/>
                                        <p:tgtEl>
                                          <p:spTgt spid="5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2" st="2"/>
                                            </p:txEl>
                                          </p:spTgt>
                                        </p:tgtEl>
                                        <p:attrNameLst>
                                          <p:attrName>style.visibility</p:attrName>
                                        </p:attrNameLst>
                                      </p:cBhvr>
                                      <p:to>
                                        <p:strVal val="visible"/>
                                      </p:to>
                                    </p:set>
                                    <p:animEffect filter="fade" transition="in">
                                      <p:cBhvr>
                                        <p:cTn dur="500"/>
                                        <p:tgtEl>
                                          <p:spTgt spid="5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3" st="3"/>
                                            </p:txEl>
                                          </p:spTgt>
                                        </p:tgtEl>
                                        <p:attrNameLst>
                                          <p:attrName>style.visibility</p:attrName>
                                        </p:attrNameLst>
                                      </p:cBhvr>
                                      <p:to>
                                        <p:strVal val="visible"/>
                                      </p:to>
                                    </p:set>
                                    <p:animEffect filter="fade" transition="in">
                                      <p:cBhvr>
                                        <p:cTn dur="500"/>
                                        <p:tgtEl>
                                          <p:spTgt spid="5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4" st="4"/>
                                            </p:txEl>
                                          </p:spTgt>
                                        </p:tgtEl>
                                        <p:attrNameLst>
                                          <p:attrName>style.visibility</p:attrName>
                                        </p:attrNameLst>
                                      </p:cBhvr>
                                      <p:to>
                                        <p:strVal val="visible"/>
                                      </p:to>
                                    </p:set>
                                    <p:animEffect filter="fade" transition="in">
                                      <p:cBhvr>
                                        <p:cTn dur="500"/>
                                        <p:tgtEl>
                                          <p:spTgt spid="5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5" st="5"/>
                                            </p:txEl>
                                          </p:spTgt>
                                        </p:tgtEl>
                                        <p:attrNameLst>
                                          <p:attrName>style.visibility</p:attrName>
                                        </p:attrNameLst>
                                      </p:cBhvr>
                                      <p:to>
                                        <p:strVal val="visible"/>
                                      </p:to>
                                    </p:set>
                                    <p:animEffect filter="fade" transition="in">
                                      <p:cBhvr>
                                        <p:cTn dur="500"/>
                                        <p:tgtEl>
                                          <p:spTgt spid="5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6" st="6"/>
                                            </p:txEl>
                                          </p:spTgt>
                                        </p:tgtEl>
                                        <p:attrNameLst>
                                          <p:attrName>style.visibility</p:attrName>
                                        </p:attrNameLst>
                                      </p:cBhvr>
                                      <p:to>
                                        <p:strVal val="visible"/>
                                      </p:to>
                                    </p:set>
                                    <p:animEffect filter="fade" transition="in">
                                      <p:cBhvr>
                                        <p:cTn dur="500"/>
                                        <p:tgtEl>
                                          <p:spTgt spid="5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7" st="7"/>
                                            </p:txEl>
                                          </p:spTgt>
                                        </p:tgtEl>
                                        <p:attrNameLst>
                                          <p:attrName>style.visibility</p:attrName>
                                        </p:attrNameLst>
                                      </p:cBhvr>
                                      <p:to>
                                        <p:strVal val="visible"/>
                                      </p:to>
                                    </p:set>
                                    <p:animEffect filter="fade" transition="in">
                                      <p:cBhvr>
                                        <p:cTn dur="500"/>
                                        <p:tgtEl>
                                          <p:spTgt spid="5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8" st="8"/>
                                            </p:txEl>
                                          </p:spTgt>
                                        </p:tgtEl>
                                        <p:attrNameLst>
                                          <p:attrName>style.visibility</p:attrName>
                                        </p:attrNameLst>
                                      </p:cBhvr>
                                      <p:to>
                                        <p:strVal val="visible"/>
                                      </p:to>
                                    </p:set>
                                    <p:animEffect filter="fade" transition="in">
                                      <p:cBhvr>
                                        <p:cTn dur="500"/>
                                        <p:tgtEl>
                                          <p:spTgt spid="55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lnSpc>
                <a:spcPct val="100000"/>
              </a:lnSpc>
              <a:spcBef>
                <a:spcPts val="0"/>
              </a:spcBef>
              <a:spcAft>
                <a:spcPts val="0"/>
              </a:spcAft>
              <a:buSzPts val="1360"/>
              <a:buNone/>
            </a:pPr>
            <a:r>
              <a:rPr b="0" i="0" lang="en-US" sz="2000" u="none">
                <a:solidFill>
                  <a:schemeClr val="dk1"/>
                </a:solidFill>
                <a:latin typeface="Lucida Sans"/>
                <a:ea typeface="Lucida Sans"/>
                <a:cs typeface="Lucida Sans"/>
                <a:sym typeface="Lucida Sans"/>
              </a:rPr>
              <a:t>Public Key -- (e,n)</a:t>
            </a:r>
            <a:endParaRPr/>
          </a:p>
          <a:p>
            <a:pPr indent="-255587" lvl="0" marL="365125"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Private Key– d</a:t>
            </a:r>
            <a:endParaRPr/>
          </a:p>
          <a:p>
            <a:pPr indent="-255587" lvl="0" marL="365125"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Encryption and Decryption are accomplished via modular </a:t>
            </a:r>
            <a:endParaRPr/>
          </a:p>
          <a:p>
            <a:pPr indent="-255587" lvl="0" marL="365125"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exponentiation .</a:t>
            </a:r>
            <a:endParaRPr/>
          </a:p>
          <a:p>
            <a:pPr indent="-255587" lvl="0" marL="365125" rtl="0" algn="l">
              <a:lnSpc>
                <a:spcPct val="100000"/>
              </a:lnSpc>
              <a:spcBef>
                <a:spcPts val="400"/>
              </a:spcBef>
              <a:spcAft>
                <a:spcPts val="0"/>
              </a:spcAft>
              <a:buSzPts val="1360"/>
              <a:buNone/>
            </a:pPr>
            <a:r>
              <a:rPr b="1" i="0" lang="en-US" sz="2000" u="none">
                <a:solidFill>
                  <a:schemeClr val="dk1"/>
                </a:solidFill>
                <a:latin typeface="Lucida Sans"/>
                <a:ea typeface="Lucida Sans"/>
                <a:cs typeface="Lucida Sans"/>
                <a:sym typeface="Lucida Sans"/>
              </a:rPr>
              <a:t>If M is the message :</a:t>
            </a:r>
            <a:endParaRPr/>
          </a:p>
          <a:p>
            <a:pPr indent="-255587" lvl="0" marL="365125" rtl="0" algn="l">
              <a:lnSpc>
                <a:spcPct val="100000"/>
              </a:lnSpc>
              <a:spcBef>
                <a:spcPts val="400"/>
              </a:spcBef>
              <a:spcAft>
                <a:spcPts val="0"/>
              </a:spcAft>
              <a:buSzPts val="1360"/>
              <a:buNone/>
            </a:pPr>
            <a:r>
              <a:rPr b="0" i="0" lang="en-US" sz="2000" u="none">
                <a:solidFill>
                  <a:schemeClr val="accent2"/>
                </a:solidFill>
                <a:latin typeface="Lucida Sans"/>
                <a:ea typeface="Lucida Sans"/>
                <a:cs typeface="Lucida Sans"/>
                <a:sym typeface="Lucida Sans"/>
              </a:rPr>
              <a:t>Encryption --🡪</a:t>
            </a:r>
            <a:endParaRPr b="0" i="0" sz="2000" u="none">
              <a:solidFill>
                <a:schemeClr val="accent2"/>
              </a:solidFill>
              <a:latin typeface="Lucida Sans"/>
              <a:ea typeface="Lucida Sans"/>
              <a:cs typeface="Lucida Sans"/>
              <a:sym typeface="Lucida Sans"/>
            </a:endParaRPr>
          </a:p>
          <a:p>
            <a:pPr indent="-255587" lvl="0" marL="365125"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C= M</a:t>
            </a:r>
            <a:r>
              <a:rPr b="0" baseline="30000" i="0" lang="en-US" sz="2000" u="none">
                <a:solidFill>
                  <a:schemeClr val="dk1"/>
                </a:solidFill>
                <a:latin typeface="Lucida Sans"/>
                <a:ea typeface="Lucida Sans"/>
                <a:cs typeface="Lucida Sans"/>
                <a:sym typeface="Lucida Sans"/>
              </a:rPr>
              <a:t>e</a:t>
            </a:r>
            <a:r>
              <a:rPr b="0" i="0" lang="en-US" sz="2000" u="none">
                <a:solidFill>
                  <a:schemeClr val="dk1"/>
                </a:solidFill>
                <a:latin typeface="Lucida Sans"/>
                <a:ea typeface="Lucida Sans"/>
                <a:cs typeface="Lucida Sans"/>
                <a:sym typeface="Lucida Sans"/>
              </a:rPr>
              <a:t> mod n</a:t>
            </a:r>
            <a:endParaRPr/>
          </a:p>
          <a:p>
            <a:pPr indent="-255587" lvl="0" marL="365125" rtl="0" algn="l">
              <a:lnSpc>
                <a:spcPct val="100000"/>
              </a:lnSpc>
              <a:spcBef>
                <a:spcPts val="400"/>
              </a:spcBef>
              <a:spcAft>
                <a:spcPts val="0"/>
              </a:spcAft>
              <a:buSzPts val="1360"/>
              <a:buNone/>
            </a:pPr>
            <a:r>
              <a:rPr b="0" i="0" lang="en-US" sz="2000" u="none">
                <a:solidFill>
                  <a:schemeClr val="accent2"/>
                </a:solidFill>
                <a:latin typeface="Lucida Sans"/>
                <a:ea typeface="Lucida Sans"/>
                <a:cs typeface="Lucida Sans"/>
                <a:sym typeface="Lucida Sans"/>
              </a:rPr>
              <a:t>Decryption --🡪</a:t>
            </a:r>
            <a:endParaRPr/>
          </a:p>
          <a:p>
            <a:pPr indent="-255587" lvl="0" marL="365125"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M= C</a:t>
            </a:r>
            <a:r>
              <a:rPr b="0" baseline="30000" i="0" lang="en-US" sz="2000" u="none">
                <a:solidFill>
                  <a:schemeClr val="dk1"/>
                </a:solidFill>
                <a:latin typeface="Lucida Sans"/>
                <a:ea typeface="Lucida Sans"/>
                <a:cs typeface="Lucida Sans"/>
                <a:sym typeface="Lucida Sans"/>
              </a:rPr>
              <a:t>d</a:t>
            </a:r>
            <a:r>
              <a:rPr b="0" i="0" lang="en-US" sz="2000" u="none">
                <a:solidFill>
                  <a:schemeClr val="dk1"/>
                </a:solidFill>
                <a:latin typeface="Lucida Sans"/>
                <a:ea typeface="Lucida Sans"/>
                <a:cs typeface="Lucida Sans"/>
                <a:sym typeface="Lucida Sans"/>
              </a:rPr>
              <a:t> mod n</a:t>
            </a:r>
            <a:endParaRPr/>
          </a:p>
          <a:p>
            <a:pPr indent="-255587" lvl="0" marL="365125" rtl="0" algn="l">
              <a:lnSpc>
                <a:spcPct val="100000"/>
              </a:lnSpc>
              <a:spcBef>
                <a:spcPts val="400"/>
              </a:spcBef>
              <a:spcAft>
                <a:spcPts val="0"/>
              </a:spcAft>
              <a:buSzPts val="1360"/>
              <a:buNone/>
            </a:pPr>
            <a:r>
              <a:t/>
            </a:r>
            <a:endParaRPr b="0" i="0" sz="2000" u="none">
              <a:solidFill>
                <a:schemeClr val="dk1"/>
              </a:solidFill>
              <a:latin typeface="Lucida Sans"/>
              <a:ea typeface="Lucida Sans"/>
              <a:cs typeface="Lucida Sans"/>
              <a:sym typeface="Lucida Sans"/>
            </a:endParaRPr>
          </a:p>
          <a:p>
            <a:pPr indent="-169228" lvl="0" marL="365125" rtl="0" algn="l">
              <a:spcBef>
                <a:spcPts val="400"/>
              </a:spcBef>
              <a:spcAft>
                <a:spcPts val="0"/>
              </a:spcAft>
              <a:buSzPts val="1360"/>
              <a:buNone/>
            </a:pPr>
            <a:r>
              <a:t/>
            </a:r>
            <a:endParaRPr b="0" i="0" sz="2000" u="none">
              <a:solidFill>
                <a:schemeClr val="dk1"/>
              </a:solidFill>
              <a:latin typeface="Lucida Sans"/>
              <a:ea typeface="Lucida Sans"/>
              <a:cs typeface="Lucida Sans"/>
              <a:sym typeface="Lucida Sans"/>
            </a:endParaRPr>
          </a:p>
        </p:txBody>
      </p:sp>
      <p:pic>
        <p:nvPicPr>
          <p:cNvPr id="565" name="Google Shape;565;p57"/>
          <p:cNvPicPr preferRelativeResize="0"/>
          <p:nvPr>
            <p:ph type="title"/>
          </p:nvPr>
        </p:nvPicPr>
        <p:blipFill rotWithShape="1">
          <a:blip r:embed="rId3">
            <a:alphaModFix/>
          </a:blip>
          <a:srcRect b="0" l="0" r="0" t="0"/>
          <a:stretch/>
        </p:blipFill>
        <p:spPr>
          <a:xfrm>
            <a:off x="457200" y="284162"/>
            <a:ext cx="8229600" cy="11223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0" st="0"/>
                                            </p:txEl>
                                          </p:spTgt>
                                        </p:tgtEl>
                                        <p:attrNameLst>
                                          <p:attrName>style.visibility</p:attrName>
                                        </p:attrNameLst>
                                      </p:cBhvr>
                                      <p:to>
                                        <p:strVal val="visible"/>
                                      </p:to>
                                    </p:set>
                                    <p:animEffect filter="fade" transition="in">
                                      <p:cBhvr>
                                        <p:cTn dur="500"/>
                                        <p:tgtEl>
                                          <p:spTgt spid="5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1" st="1"/>
                                            </p:txEl>
                                          </p:spTgt>
                                        </p:tgtEl>
                                        <p:attrNameLst>
                                          <p:attrName>style.visibility</p:attrName>
                                        </p:attrNameLst>
                                      </p:cBhvr>
                                      <p:to>
                                        <p:strVal val="visible"/>
                                      </p:to>
                                    </p:set>
                                    <p:animEffect filter="fade" transition="in">
                                      <p:cBhvr>
                                        <p:cTn dur="500"/>
                                        <p:tgtEl>
                                          <p:spTgt spid="5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2" st="2"/>
                                            </p:txEl>
                                          </p:spTgt>
                                        </p:tgtEl>
                                        <p:attrNameLst>
                                          <p:attrName>style.visibility</p:attrName>
                                        </p:attrNameLst>
                                      </p:cBhvr>
                                      <p:to>
                                        <p:strVal val="visible"/>
                                      </p:to>
                                    </p:set>
                                    <p:animEffect filter="fade" transition="in">
                                      <p:cBhvr>
                                        <p:cTn dur="500"/>
                                        <p:tgtEl>
                                          <p:spTgt spid="5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3" st="3"/>
                                            </p:txEl>
                                          </p:spTgt>
                                        </p:tgtEl>
                                        <p:attrNameLst>
                                          <p:attrName>style.visibility</p:attrName>
                                        </p:attrNameLst>
                                      </p:cBhvr>
                                      <p:to>
                                        <p:strVal val="visible"/>
                                      </p:to>
                                    </p:set>
                                    <p:animEffect filter="fade" transition="in">
                                      <p:cBhvr>
                                        <p:cTn dur="500"/>
                                        <p:tgtEl>
                                          <p:spTgt spid="5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4" st="4"/>
                                            </p:txEl>
                                          </p:spTgt>
                                        </p:tgtEl>
                                        <p:attrNameLst>
                                          <p:attrName>style.visibility</p:attrName>
                                        </p:attrNameLst>
                                      </p:cBhvr>
                                      <p:to>
                                        <p:strVal val="visible"/>
                                      </p:to>
                                    </p:set>
                                    <p:animEffect filter="fade" transition="in">
                                      <p:cBhvr>
                                        <p:cTn dur="500"/>
                                        <p:tgtEl>
                                          <p:spTgt spid="5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5" st="5"/>
                                            </p:txEl>
                                          </p:spTgt>
                                        </p:tgtEl>
                                        <p:attrNameLst>
                                          <p:attrName>style.visibility</p:attrName>
                                        </p:attrNameLst>
                                      </p:cBhvr>
                                      <p:to>
                                        <p:strVal val="visible"/>
                                      </p:to>
                                    </p:set>
                                    <p:animEffect filter="fade" transition="in">
                                      <p:cBhvr>
                                        <p:cTn dur="500"/>
                                        <p:tgtEl>
                                          <p:spTgt spid="5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6" st="6"/>
                                            </p:txEl>
                                          </p:spTgt>
                                        </p:tgtEl>
                                        <p:attrNameLst>
                                          <p:attrName>style.visibility</p:attrName>
                                        </p:attrNameLst>
                                      </p:cBhvr>
                                      <p:to>
                                        <p:strVal val="visible"/>
                                      </p:to>
                                    </p:set>
                                    <p:animEffect filter="fade" transition="in">
                                      <p:cBhvr>
                                        <p:cTn dur="500"/>
                                        <p:tgtEl>
                                          <p:spTgt spid="5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7" st="7"/>
                                            </p:txEl>
                                          </p:spTgt>
                                        </p:tgtEl>
                                        <p:attrNameLst>
                                          <p:attrName>style.visibility</p:attrName>
                                        </p:attrNameLst>
                                      </p:cBhvr>
                                      <p:to>
                                        <p:strVal val="visible"/>
                                      </p:to>
                                    </p:set>
                                    <p:animEffect filter="fade" transition="in">
                                      <p:cBhvr>
                                        <p:cTn dur="500"/>
                                        <p:tgtEl>
                                          <p:spTgt spid="56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8" st="8"/>
                                            </p:txEl>
                                          </p:spTgt>
                                        </p:tgtEl>
                                        <p:attrNameLst>
                                          <p:attrName>style.visibility</p:attrName>
                                        </p:attrNameLst>
                                      </p:cBhvr>
                                      <p:to>
                                        <p:strVal val="visible"/>
                                      </p:to>
                                    </p:set>
                                    <p:animEffect filter="fade" transition="in">
                                      <p:cBhvr>
                                        <p:cTn dur="500"/>
                                        <p:tgtEl>
                                          <p:spTgt spid="56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9" st="9"/>
                                            </p:txEl>
                                          </p:spTgt>
                                        </p:tgtEl>
                                        <p:attrNameLst>
                                          <p:attrName>style.visibility</p:attrName>
                                        </p:attrNameLst>
                                      </p:cBhvr>
                                      <p:to>
                                        <p:strVal val="visible"/>
                                      </p:to>
                                    </p:set>
                                    <p:animEffect filter="fade" transition="in">
                                      <p:cBhvr>
                                        <p:cTn dur="500"/>
                                        <p:tgtEl>
                                          <p:spTgt spid="56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10" st="10"/>
                                            </p:txEl>
                                          </p:spTgt>
                                        </p:tgtEl>
                                        <p:attrNameLst>
                                          <p:attrName>style.visibility</p:attrName>
                                        </p:attrNameLst>
                                      </p:cBhvr>
                                      <p:to>
                                        <p:strVal val="visible"/>
                                      </p:to>
                                    </p:set>
                                    <p:animEffect filter="fade" transition="in">
                                      <p:cBhvr>
                                        <p:cTn dur="500"/>
                                        <p:tgtEl>
                                          <p:spTgt spid="56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pic>
        <p:nvPicPr>
          <p:cNvPr id="570" name="Google Shape;570;p58"/>
          <p:cNvPicPr preferRelativeResize="0"/>
          <p:nvPr>
            <p:ph idx="1" type="body"/>
          </p:nvPr>
        </p:nvPicPr>
        <p:blipFill rotWithShape="1">
          <a:blip r:embed="rId3">
            <a:alphaModFix/>
          </a:blip>
          <a:srcRect b="0" l="0" r="0" t="0"/>
          <a:stretch/>
        </p:blipFill>
        <p:spPr>
          <a:xfrm>
            <a:off x="569912" y="1493837"/>
            <a:ext cx="8004175" cy="4525962"/>
          </a:xfrm>
          <a:prstGeom prst="rect">
            <a:avLst/>
          </a:prstGeom>
          <a:noFill/>
          <a:ln>
            <a:noFill/>
          </a:ln>
        </p:spPr>
      </p:pic>
      <p:pic>
        <p:nvPicPr>
          <p:cNvPr id="571" name="Google Shape;571;p58"/>
          <p:cNvPicPr preferRelativeResize="0"/>
          <p:nvPr>
            <p:ph type="title"/>
          </p:nvPr>
        </p:nvPicPr>
        <p:blipFill rotWithShape="1">
          <a:blip r:embed="rId4">
            <a:alphaModFix/>
          </a:blip>
          <a:srcRect b="0" l="0" r="0" t="0"/>
          <a:stretch/>
        </p:blipFill>
        <p:spPr>
          <a:xfrm>
            <a:off x="457200" y="284162"/>
            <a:ext cx="8229600" cy="112236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9"/>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RSA</a:t>
            </a:r>
            <a:endParaRPr/>
          </a:p>
        </p:txBody>
      </p:sp>
      <p:sp>
        <p:nvSpPr>
          <p:cNvPr id="577" name="Google Shape;577;p59"/>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Autofit/>
          </a:bodyPr>
          <a:lstStyle/>
          <a:p>
            <a:pPr indent="-514349" lvl="0" marL="623887" rtl="0" algn="l">
              <a:lnSpc>
                <a:spcPct val="100000"/>
              </a:lnSpc>
              <a:spcBef>
                <a:spcPts val="0"/>
              </a:spcBef>
              <a:spcAft>
                <a:spcPts val="0"/>
              </a:spcAft>
              <a:buSzPts val="1360"/>
              <a:buNone/>
            </a:pPr>
            <a:r>
              <a:rPr b="0" i="0" lang="en-US" sz="2000" u="none">
                <a:solidFill>
                  <a:schemeClr val="dk1"/>
                </a:solidFill>
                <a:latin typeface="Lucida Sans"/>
                <a:ea typeface="Lucida Sans"/>
                <a:cs typeface="Lucida Sans"/>
                <a:sym typeface="Lucida Sans"/>
              </a:rPr>
              <a:t>Example 1</a:t>
            </a:r>
            <a:endParaRPr/>
          </a:p>
          <a:p>
            <a:pPr indent="-514349" lvl="0" marL="623887" rtl="0" algn="l">
              <a:lnSpc>
                <a:spcPct val="100000"/>
              </a:lnSpc>
              <a:spcBef>
                <a:spcPts val="400"/>
              </a:spcBef>
              <a:spcAft>
                <a:spcPts val="0"/>
              </a:spcAft>
              <a:buClr>
                <a:schemeClr val="accent1"/>
              </a:buClr>
              <a:buSzPts val="1360"/>
              <a:buFont typeface="Noto Sans Symbols"/>
              <a:buAutoNum type="arabicPeriod"/>
            </a:pPr>
            <a:r>
              <a:rPr b="0" i="0" lang="en-US" sz="2000" u="none">
                <a:solidFill>
                  <a:schemeClr val="dk1"/>
                </a:solidFill>
                <a:latin typeface="Lucida Sans"/>
                <a:ea typeface="Lucida Sans"/>
                <a:cs typeface="Lucida Sans"/>
                <a:sym typeface="Lucida Sans"/>
              </a:rPr>
              <a:t>Assume p=11 and q=3</a:t>
            </a:r>
            <a:endParaRPr/>
          </a:p>
          <a:p>
            <a:pPr indent="-514349" lvl="0" marL="623887" rtl="0" algn="l">
              <a:lnSpc>
                <a:spcPct val="100000"/>
              </a:lnSpc>
              <a:spcBef>
                <a:spcPts val="400"/>
              </a:spcBef>
              <a:spcAft>
                <a:spcPts val="0"/>
              </a:spcAft>
              <a:buClr>
                <a:schemeClr val="accent1"/>
              </a:buClr>
              <a:buSzPts val="1360"/>
              <a:buFont typeface="Noto Sans Symbols"/>
              <a:buAutoNum type="arabicPeriod"/>
            </a:pPr>
            <a:r>
              <a:rPr b="0" i="0" lang="en-US" sz="2000" u="none">
                <a:solidFill>
                  <a:schemeClr val="dk1"/>
                </a:solidFill>
                <a:latin typeface="Lucida Sans"/>
                <a:ea typeface="Lucida Sans"/>
                <a:cs typeface="Lucida Sans"/>
                <a:sym typeface="Lucida Sans"/>
              </a:rPr>
              <a:t>n=11 x 3=33</a:t>
            </a:r>
            <a:endParaRPr/>
          </a:p>
          <a:p>
            <a:pPr indent="-514349" lvl="0" marL="623887" rtl="0" algn="l">
              <a:lnSpc>
                <a:spcPct val="100000"/>
              </a:lnSpc>
              <a:spcBef>
                <a:spcPts val="400"/>
              </a:spcBef>
              <a:spcAft>
                <a:spcPts val="0"/>
              </a:spcAft>
              <a:buClr>
                <a:schemeClr val="accent1"/>
              </a:buClr>
              <a:buSzPts val="1632"/>
              <a:buFont typeface="Noto Sans Symbols"/>
              <a:buAutoNum type="arabicPeriod"/>
            </a:pPr>
            <a:r>
              <a:rPr b="0" i="0" lang="en-US" sz="2400" u="none">
                <a:solidFill>
                  <a:schemeClr val="dk1"/>
                </a:solidFill>
                <a:latin typeface="Times New Roman"/>
                <a:ea typeface="Times New Roman"/>
                <a:cs typeface="Times New Roman"/>
                <a:sym typeface="Times New Roman"/>
              </a:rPr>
              <a:t>ф(n)= 10 x 2 = 20</a:t>
            </a:r>
            <a:endParaRPr/>
          </a:p>
          <a:p>
            <a:pPr indent="-514349" lvl="0" marL="623887" rtl="0" algn="l">
              <a:lnSpc>
                <a:spcPct val="100000"/>
              </a:lnSpc>
              <a:spcBef>
                <a:spcPts val="400"/>
              </a:spcBef>
              <a:spcAft>
                <a:spcPts val="0"/>
              </a:spcAft>
              <a:buClr>
                <a:schemeClr val="accent1"/>
              </a:buClr>
              <a:buSzPts val="1632"/>
              <a:buFont typeface="Noto Sans Symbols"/>
              <a:buAutoNum type="arabicPeriod"/>
            </a:pPr>
            <a:r>
              <a:rPr b="0" i="0" lang="en-US" sz="2400" u="none">
                <a:solidFill>
                  <a:schemeClr val="dk1"/>
                </a:solidFill>
                <a:latin typeface="Times New Roman"/>
                <a:ea typeface="Times New Roman"/>
                <a:cs typeface="Times New Roman"/>
                <a:sym typeface="Times New Roman"/>
              </a:rPr>
              <a:t>Let  e   be  3 ( prime to ф(n))</a:t>
            </a:r>
            <a:endParaRPr/>
          </a:p>
          <a:p>
            <a:pPr indent="-514349" lvl="0" marL="623887" rtl="0" algn="l">
              <a:lnSpc>
                <a:spcPct val="100000"/>
              </a:lnSpc>
              <a:spcBef>
                <a:spcPts val="400"/>
              </a:spcBef>
              <a:spcAft>
                <a:spcPts val="0"/>
              </a:spcAft>
              <a:buClr>
                <a:schemeClr val="accent1"/>
              </a:buClr>
              <a:buSzPts val="1632"/>
              <a:buFont typeface="Noto Sans Symbols"/>
              <a:buAutoNum type="arabicPeriod"/>
            </a:pPr>
            <a:r>
              <a:rPr b="0" i="0" lang="en-US" sz="2400" u="none">
                <a:solidFill>
                  <a:schemeClr val="dk1"/>
                </a:solidFill>
                <a:latin typeface="Times New Roman"/>
                <a:ea typeface="Times New Roman"/>
                <a:cs typeface="Times New Roman"/>
                <a:sym typeface="Times New Roman"/>
              </a:rPr>
              <a:t>Choose d such that 3d mod 20 =1</a:t>
            </a:r>
            <a:endParaRPr/>
          </a:p>
          <a:p>
            <a:pPr indent="-514349" lvl="0" marL="623887"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To find d there are 2 methods 	</a:t>
            </a:r>
            <a:endParaRPr/>
          </a:p>
          <a:p>
            <a:pPr indent="-514349" lvl="0" marL="623887" rtl="0" algn="l">
              <a:lnSpc>
                <a:spcPct val="100000"/>
              </a:lnSpc>
              <a:spcBef>
                <a:spcPts val="400"/>
              </a:spcBef>
              <a:spcAft>
                <a:spcPts val="0"/>
              </a:spcAft>
              <a:buClr>
                <a:schemeClr val="accent1"/>
              </a:buClr>
              <a:buSzPts val="1360"/>
              <a:buFont typeface="Noto Sans Symbols"/>
              <a:buAutoNum type="arabicPeriod"/>
            </a:pPr>
            <a:r>
              <a:rPr b="0" i="0" lang="en-US" sz="2000" u="none">
                <a:solidFill>
                  <a:schemeClr val="dk1"/>
                </a:solidFill>
                <a:latin typeface="Lucida Sans"/>
                <a:ea typeface="Lucida Sans"/>
                <a:cs typeface="Lucida Sans"/>
                <a:sym typeface="Lucida Sans"/>
              </a:rPr>
              <a:t>Extended Euclidean algo to find mod multiplicative inverse</a:t>
            </a:r>
            <a:endParaRPr/>
          </a:p>
          <a:p>
            <a:pPr indent="-514349" lvl="0" marL="623887" rtl="0" algn="l">
              <a:lnSpc>
                <a:spcPct val="100000"/>
              </a:lnSpc>
              <a:spcBef>
                <a:spcPts val="400"/>
              </a:spcBef>
              <a:spcAft>
                <a:spcPts val="0"/>
              </a:spcAft>
              <a:buClr>
                <a:schemeClr val="accent1"/>
              </a:buClr>
              <a:buSzPts val="1360"/>
              <a:buFont typeface="Noto Sans Symbols"/>
              <a:buAutoNum type="arabicPeriod"/>
            </a:pPr>
            <a:r>
              <a:rPr b="0" i="0" lang="en-US" sz="2000" u="none">
                <a:solidFill>
                  <a:schemeClr val="dk1"/>
                </a:solidFill>
                <a:latin typeface="Lucida Sans"/>
                <a:ea typeface="Lucida Sans"/>
                <a:cs typeface="Lucida Sans"/>
                <a:sym typeface="Lucida Sans"/>
              </a:rPr>
              <a:t>Using</a:t>
            </a:r>
            <a:endParaRPr/>
          </a:p>
          <a:p>
            <a:pPr indent="-514349" lvl="0" marL="623887"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      ((</a:t>
            </a:r>
            <a:r>
              <a:rPr b="0" i="0" lang="en-US" sz="2000" u="none">
                <a:solidFill>
                  <a:schemeClr val="dk1"/>
                </a:solidFill>
                <a:latin typeface="Times New Roman"/>
                <a:ea typeface="Times New Roman"/>
                <a:cs typeface="Times New Roman"/>
                <a:sym typeface="Times New Roman"/>
              </a:rPr>
              <a:t>ф(n)*i) + 1)/e   should be integer</a:t>
            </a:r>
            <a:endParaRPr/>
          </a:p>
          <a:p>
            <a:pPr indent="-514349" lvl="0" marL="623887" rtl="0" algn="l">
              <a:lnSpc>
                <a:spcPct val="100000"/>
              </a:lnSpc>
              <a:spcBef>
                <a:spcPts val="400"/>
              </a:spcBef>
              <a:spcAft>
                <a:spcPts val="0"/>
              </a:spcAft>
              <a:buSzPts val="1360"/>
              <a:buNone/>
            </a:pPr>
            <a:r>
              <a:rPr b="0" i="0" lang="en-US" sz="2000" u="none">
                <a:solidFill>
                  <a:schemeClr val="dk1"/>
                </a:solidFill>
                <a:latin typeface="Times New Roman"/>
                <a:ea typeface="Times New Roman"/>
                <a:cs typeface="Times New Roman"/>
                <a:sym typeface="Times New Roman"/>
              </a:rPr>
              <a:t>Let i be 1    (20*1 + 1)/3    =   7</a:t>
            </a:r>
            <a:endParaRPr/>
          </a:p>
          <a:p>
            <a:pPr indent="-514349" lvl="0" marL="623887" rtl="0" algn="l">
              <a:lnSpc>
                <a:spcPct val="100000"/>
              </a:lnSpc>
              <a:spcBef>
                <a:spcPts val="400"/>
              </a:spcBef>
              <a:spcAft>
                <a:spcPts val="0"/>
              </a:spcAft>
              <a:buSzPts val="1360"/>
              <a:buNone/>
            </a:pPr>
            <a:r>
              <a:rPr b="0" i="0" lang="en-US" sz="2000" u="none">
                <a:solidFill>
                  <a:schemeClr val="dk1"/>
                </a:solidFill>
                <a:latin typeface="Times New Roman"/>
                <a:ea typeface="Times New Roman"/>
                <a:cs typeface="Times New Roman"/>
                <a:sym typeface="Times New Roman"/>
              </a:rPr>
              <a:t>Since integer hence d=7</a:t>
            </a:r>
            <a:endParaRPr b="0" i="0" sz="2000" u="none">
              <a:solidFill>
                <a:schemeClr val="dk1"/>
              </a:solidFill>
              <a:latin typeface="Lucida Sans"/>
              <a:ea typeface="Lucida Sans"/>
              <a:cs typeface="Lucida Sans"/>
              <a:sym typeface="Lucida Sans"/>
            </a:endParaRPr>
          </a:p>
          <a:p>
            <a:pPr indent="-427989" lvl="0" marL="623887" rtl="0" algn="l">
              <a:lnSpc>
                <a:spcPct val="100000"/>
              </a:lnSpc>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a:p>
            <a:pPr indent="-169228" lvl="0" marL="365125" rtl="0" algn="l">
              <a:spcBef>
                <a:spcPts val="400"/>
              </a:spcBef>
              <a:spcAft>
                <a:spcPts val="0"/>
              </a:spcAft>
              <a:buSzPts val="1360"/>
              <a:buNone/>
            </a:pPr>
            <a:r>
              <a:t/>
            </a:r>
            <a:endParaRPr b="0" i="0" sz="2000" u="none">
              <a:solidFill>
                <a:schemeClr val="dk1"/>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0" st="0"/>
                                            </p:txEl>
                                          </p:spTgt>
                                        </p:tgtEl>
                                        <p:attrNameLst>
                                          <p:attrName>style.visibility</p:attrName>
                                        </p:attrNameLst>
                                      </p:cBhvr>
                                      <p:to>
                                        <p:strVal val="visible"/>
                                      </p:to>
                                    </p:set>
                                    <p:animEffect filter="fade" transition="in">
                                      <p:cBhvr>
                                        <p:cTn dur="500"/>
                                        <p:tgtEl>
                                          <p:spTgt spid="5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1" st="1"/>
                                            </p:txEl>
                                          </p:spTgt>
                                        </p:tgtEl>
                                        <p:attrNameLst>
                                          <p:attrName>style.visibility</p:attrName>
                                        </p:attrNameLst>
                                      </p:cBhvr>
                                      <p:to>
                                        <p:strVal val="visible"/>
                                      </p:to>
                                    </p:set>
                                    <p:animEffect filter="fade" transition="in">
                                      <p:cBhvr>
                                        <p:cTn dur="500"/>
                                        <p:tgtEl>
                                          <p:spTgt spid="5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2" st="2"/>
                                            </p:txEl>
                                          </p:spTgt>
                                        </p:tgtEl>
                                        <p:attrNameLst>
                                          <p:attrName>style.visibility</p:attrName>
                                        </p:attrNameLst>
                                      </p:cBhvr>
                                      <p:to>
                                        <p:strVal val="visible"/>
                                      </p:to>
                                    </p:set>
                                    <p:animEffect filter="fade" transition="in">
                                      <p:cBhvr>
                                        <p:cTn dur="500"/>
                                        <p:tgtEl>
                                          <p:spTgt spid="5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3" st="3"/>
                                            </p:txEl>
                                          </p:spTgt>
                                        </p:tgtEl>
                                        <p:attrNameLst>
                                          <p:attrName>style.visibility</p:attrName>
                                        </p:attrNameLst>
                                      </p:cBhvr>
                                      <p:to>
                                        <p:strVal val="visible"/>
                                      </p:to>
                                    </p:set>
                                    <p:animEffect filter="fade" transition="in">
                                      <p:cBhvr>
                                        <p:cTn dur="500"/>
                                        <p:tgtEl>
                                          <p:spTgt spid="5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4" st="4"/>
                                            </p:txEl>
                                          </p:spTgt>
                                        </p:tgtEl>
                                        <p:attrNameLst>
                                          <p:attrName>style.visibility</p:attrName>
                                        </p:attrNameLst>
                                      </p:cBhvr>
                                      <p:to>
                                        <p:strVal val="visible"/>
                                      </p:to>
                                    </p:set>
                                    <p:animEffect filter="fade" transition="in">
                                      <p:cBhvr>
                                        <p:cTn dur="500"/>
                                        <p:tgtEl>
                                          <p:spTgt spid="5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5" st="5"/>
                                            </p:txEl>
                                          </p:spTgt>
                                        </p:tgtEl>
                                        <p:attrNameLst>
                                          <p:attrName>style.visibility</p:attrName>
                                        </p:attrNameLst>
                                      </p:cBhvr>
                                      <p:to>
                                        <p:strVal val="visible"/>
                                      </p:to>
                                    </p:set>
                                    <p:animEffect filter="fade" transition="in">
                                      <p:cBhvr>
                                        <p:cTn dur="500"/>
                                        <p:tgtEl>
                                          <p:spTgt spid="5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6" st="6"/>
                                            </p:txEl>
                                          </p:spTgt>
                                        </p:tgtEl>
                                        <p:attrNameLst>
                                          <p:attrName>style.visibility</p:attrName>
                                        </p:attrNameLst>
                                      </p:cBhvr>
                                      <p:to>
                                        <p:strVal val="visible"/>
                                      </p:to>
                                    </p:set>
                                    <p:animEffect filter="fade" transition="in">
                                      <p:cBhvr>
                                        <p:cTn dur="500"/>
                                        <p:tgtEl>
                                          <p:spTgt spid="5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7" st="7"/>
                                            </p:txEl>
                                          </p:spTgt>
                                        </p:tgtEl>
                                        <p:attrNameLst>
                                          <p:attrName>style.visibility</p:attrName>
                                        </p:attrNameLst>
                                      </p:cBhvr>
                                      <p:to>
                                        <p:strVal val="visible"/>
                                      </p:to>
                                    </p:set>
                                    <p:animEffect filter="fade" transition="in">
                                      <p:cBhvr>
                                        <p:cTn dur="500"/>
                                        <p:tgtEl>
                                          <p:spTgt spid="57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8" st="8"/>
                                            </p:txEl>
                                          </p:spTgt>
                                        </p:tgtEl>
                                        <p:attrNameLst>
                                          <p:attrName>style.visibility</p:attrName>
                                        </p:attrNameLst>
                                      </p:cBhvr>
                                      <p:to>
                                        <p:strVal val="visible"/>
                                      </p:to>
                                    </p:set>
                                    <p:animEffect filter="fade" transition="in">
                                      <p:cBhvr>
                                        <p:cTn dur="500"/>
                                        <p:tgtEl>
                                          <p:spTgt spid="57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9" st="9"/>
                                            </p:txEl>
                                          </p:spTgt>
                                        </p:tgtEl>
                                        <p:attrNameLst>
                                          <p:attrName>style.visibility</p:attrName>
                                        </p:attrNameLst>
                                      </p:cBhvr>
                                      <p:to>
                                        <p:strVal val="visible"/>
                                      </p:to>
                                    </p:set>
                                    <p:animEffect filter="fade" transition="in">
                                      <p:cBhvr>
                                        <p:cTn dur="500"/>
                                        <p:tgtEl>
                                          <p:spTgt spid="57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10" st="10"/>
                                            </p:txEl>
                                          </p:spTgt>
                                        </p:tgtEl>
                                        <p:attrNameLst>
                                          <p:attrName>style.visibility</p:attrName>
                                        </p:attrNameLst>
                                      </p:cBhvr>
                                      <p:to>
                                        <p:strVal val="visible"/>
                                      </p:to>
                                    </p:set>
                                    <p:animEffect filter="fade" transition="in">
                                      <p:cBhvr>
                                        <p:cTn dur="500"/>
                                        <p:tgtEl>
                                          <p:spTgt spid="57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11" st="11"/>
                                            </p:txEl>
                                          </p:spTgt>
                                        </p:tgtEl>
                                        <p:attrNameLst>
                                          <p:attrName>style.visibility</p:attrName>
                                        </p:attrNameLst>
                                      </p:cBhvr>
                                      <p:to>
                                        <p:strVal val="visible"/>
                                      </p:to>
                                    </p:set>
                                    <p:animEffect filter="fade" transition="in">
                                      <p:cBhvr>
                                        <p:cTn dur="500"/>
                                        <p:tgtEl>
                                          <p:spTgt spid="57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12" st="12"/>
                                            </p:txEl>
                                          </p:spTgt>
                                        </p:tgtEl>
                                        <p:attrNameLst>
                                          <p:attrName>style.visibility</p:attrName>
                                        </p:attrNameLst>
                                      </p:cBhvr>
                                      <p:to>
                                        <p:strVal val="visible"/>
                                      </p:to>
                                    </p:set>
                                    <p:animEffect filter="fade" transition="in">
                                      <p:cBhvr>
                                        <p:cTn dur="500"/>
                                        <p:tgtEl>
                                          <p:spTgt spid="57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13" st="13"/>
                                            </p:txEl>
                                          </p:spTgt>
                                        </p:tgtEl>
                                        <p:attrNameLst>
                                          <p:attrName>style.visibility</p:attrName>
                                        </p:attrNameLst>
                                      </p:cBhvr>
                                      <p:to>
                                        <p:strVal val="visible"/>
                                      </p:to>
                                    </p:set>
                                    <p:animEffect filter="fade" transition="in">
                                      <p:cBhvr>
                                        <p:cTn dur="500"/>
                                        <p:tgtEl>
                                          <p:spTgt spid="577">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6"/>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0" i="0" lang="en-US" sz="4100" u="none" cap="none" strike="noStrike">
                <a:solidFill>
                  <a:schemeClr val="dk2"/>
                </a:solidFill>
                <a:latin typeface="Lucida Sans"/>
                <a:ea typeface="Lucida Sans"/>
                <a:cs typeface="Lucida Sans"/>
                <a:sym typeface="Lucida Sans"/>
              </a:rPr>
              <a:t>Cryptography</a:t>
            </a:r>
            <a:endParaRPr b="1" i="0" sz="4100" u="none" cap="none" strike="noStrike">
              <a:solidFill>
                <a:schemeClr val="dk2"/>
              </a:solidFill>
              <a:latin typeface="Lucida Sans"/>
              <a:ea typeface="Lucida Sans"/>
              <a:cs typeface="Lucida Sans"/>
              <a:sym typeface="Lucida Sans"/>
            </a:endParaRPr>
          </a:p>
        </p:txBody>
      </p:sp>
      <p:sp>
        <p:nvSpPr>
          <p:cNvPr id="219" name="Google Shape;219;p6"/>
          <p:cNvSpPr txBox="1"/>
          <p:nvPr>
            <p:ph idx="1" type="body"/>
          </p:nvPr>
        </p:nvSpPr>
        <p:spPr>
          <a:xfrm>
            <a:off x="381000" y="1524000"/>
            <a:ext cx="8229600" cy="4525962"/>
          </a:xfrm>
          <a:prstGeom prst="rect">
            <a:avLst/>
          </a:prstGeom>
          <a:noFill/>
          <a:ln>
            <a:noFill/>
          </a:ln>
        </p:spPr>
        <p:txBody>
          <a:bodyPr anchorCtr="0" anchor="t" bIns="45700" lIns="91425" spcFirstLastPara="1" rIns="91425" wrap="square" tIns="45700">
            <a:noAutofit/>
          </a:bodyPr>
          <a:lstStyle/>
          <a:p>
            <a:pPr indent="-228599" lvl="1" marL="620712" rtl="0" algn="l">
              <a:lnSpc>
                <a:spcPct val="100000"/>
              </a:lnSpc>
              <a:spcBef>
                <a:spcPts val="0"/>
              </a:spcBef>
              <a:spcAft>
                <a:spcPts val="0"/>
              </a:spcAft>
              <a:buSzPts val="2000"/>
              <a:buNone/>
            </a:pPr>
            <a:r>
              <a:rPr b="0" i="0" lang="en-US" sz="2000" u="none">
                <a:solidFill>
                  <a:schemeClr val="dk1"/>
                </a:solidFill>
                <a:latin typeface="Lucida Sans"/>
                <a:ea typeface="Lucida Sans"/>
                <a:cs typeface="Lucida Sans"/>
                <a:sym typeface="Lucida Sans"/>
              </a:rPr>
              <a:t> 			      </a:t>
            </a:r>
            <a:r>
              <a:rPr b="0" i="0" lang="en-US" sz="2000" u="none">
                <a:solidFill>
                  <a:srgbClr val="FF0000"/>
                </a:solidFill>
                <a:latin typeface="Lucida Sans"/>
                <a:ea typeface="Lucida Sans"/>
                <a:cs typeface="Lucida Sans"/>
                <a:sym typeface="Lucida Sans"/>
              </a:rPr>
              <a:t>Cryptographic algorithms</a:t>
            </a:r>
            <a:endParaRPr/>
          </a:p>
          <a:p>
            <a:pPr indent="-228599" lvl="1" marL="620712" rtl="0" algn="l">
              <a:lnSpc>
                <a:spcPct val="100000"/>
              </a:lnSpc>
              <a:spcBef>
                <a:spcPts val="300"/>
              </a:spcBef>
              <a:spcAft>
                <a:spcPts val="0"/>
              </a:spcAft>
              <a:buSzPts val="2000"/>
              <a:buNone/>
            </a:pPr>
            <a:r>
              <a:t/>
            </a:r>
            <a:endParaRPr b="0" i="0" sz="2000" u="none">
              <a:solidFill>
                <a:schemeClr val="dk1"/>
              </a:solidFill>
              <a:latin typeface="Lucida Sans"/>
              <a:ea typeface="Lucida Sans"/>
              <a:cs typeface="Lucida Sans"/>
              <a:sym typeface="Lucida Sans"/>
            </a:endParaRPr>
          </a:p>
          <a:p>
            <a:pPr indent="-228599" lvl="1" marL="620712" rtl="0" algn="l">
              <a:lnSpc>
                <a:spcPct val="100000"/>
              </a:lnSpc>
              <a:spcBef>
                <a:spcPts val="300"/>
              </a:spcBef>
              <a:spcAft>
                <a:spcPts val="0"/>
              </a:spcAft>
              <a:buSzPts val="2000"/>
              <a:buNone/>
            </a:pPr>
            <a:r>
              <a:t/>
            </a:r>
            <a:endParaRPr b="0" i="0" sz="2000" u="none">
              <a:solidFill>
                <a:schemeClr val="dk1"/>
              </a:solidFill>
              <a:latin typeface="Lucida Sans"/>
              <a:ea typeface="Lucida Sans"/>
              <a:cs typeface="Lucida Sans"/>
              <a:sym typeface="Lucida Sans"/>
            </a:endParaRPr>
          </a:p>
          <a:p>
            <a:pPr indent="-228599" lvl="1" marL="620712" rtl="0" algn="l">
              <a:lnSpc>
                <a:spcPct val="100000"/>
              </a:lnSpc>
              <a:spcBef>
                <a:spcPts val="300"/>
              </a:spcBef>
              <a:spcAft>
                <a:spcPts val="0"/>
              </a:spcAft>
              <a:buSzPts val="2000"/>
              <a:buNone/>
            </a:pPr>
            <a:r>
              <a:t/>
            </a:r>
            <a:endParaRPr b="0" i="0" sz="2000" u="none">
              <a:solidFill>
                <a:schemeClr val="dk1"/>
              </a:solidFill>
              <a:latin typeface="Lucida Sans"/>
              <a:ea typeface="Lucida Sans"/>
              <a:cs typeface="Lucida Sans"/>
              <a:sym typeface="Lucida Sans"/>
            </a:endParaRPr>
          </a:p>
          <a:p>
            <a:pPr indent="-228599" lvl="1" marL="620712" rtl="0" algn="l">
              <a:lnSpc>
                <a:spcPct val="100000"/>
              </a:lnSpc>
              <a:spcBef>
                <a:spcPts val="300"/>
              </a:spcBef>
              <a:spcAft>
                <a:spcPts val="0"/>
              </a:spcAft>
              <a:buSzPts val="2000"/>
              <a:buNone/>
            </a:pPr>
            <a:r>
              <a:t/>
            </a:r>
            <a:endParaRPr b="0" i="0" sz="2000" u="none">
              <a:solidFill>
                <a:schemeClr val="dk1"/>
              </a:solidFill>
              <a:latin typeface="Lucida Sans"/>
              <a:ea typeface="Lucida Sans"/>
              <a:cs typeface="Lucida Sans"/>
              <a:sym typeface="Lucida Sans"/>
            </a:endParaRPr>
          </a:p>
          <a:p>
            <a:pPr indent="-228599" lvl="1" marL="620712" rtl="0" algn="l">
              <a:lnSpc>
                <a:spcPct val="100000"/>
              </a:lnSpc>
              <a:spcBef>
                <a:spcPts val="300"/>
              </a:spcBef>
              <a:spcAft>
                <a:spcPts val="0"/>
              </a:spcAft>
              <a:buSzPts val="2000"/>
              <a:buNone/>
            </a:pPr>
            <a:r>
              <a:t/>
            </a:r>
            <a:endParaRPr b="0" i="0" sz="2000" u="none">
              <a:solidFill>
                <a:schemeClr val="dk1"/>
              </a:solidFill>
              <a:latin typeface="Lucida Sans"/>
              <a:ea typeface="Lucida Sans"/>
              <a:cs typeface="Lucida Sans"/>
              <a:sym typeface="Lucida Sans"/>
            </a:endParaRPr>
          </a:p>
          <a:p>
            <a:pPr indent="-228599" lvl="1" marL="620712" rtl="0" algn="l">
              <a:lnSpc>
                <a:spcPct val="100000"/>
              </a:lnSpc>
              <a:spcBef>
                <a:spcPts val="300"/>
              </a:spcBef>
              <a:spcAft>
                <a:spcPts val="0"/>
              </a:spcAft>
              <a:buSzPts val="2000"/>
              <a:buNone/>
            </a:pPr>
            <a:r>
              <a:t/>
            </a:r>
            <a:endParaRPr b="0" i="0" sz="2000" u="none">
              <a:solidFill>
                <a:schemeClr val="dk1"/>
              </a:solidFill>
              <a:latin typeface="Lucida Sans"/>
              <a:ea typeface="Lucida Sans"/>
              <a:cs typeface="Lucida Sans"/>
              <a:sym typeface="Lucida Sans"/>
            </a:endParaRPr>
          </a:p>
          <a:p>
            <a:pPr indent="-228599" lvl="1" marL="620712" rtl="0" algn="l">
              <a:lnSpc>
                <a:spcPct val="100000"/>
              </a:lnSpc>
              <a:spcBef>
                <a:spcPts val="300"/>
              </a:spcBef>
              <a:spcAft>
                <a:spcPts val="0"/>
              </a:spcAft>
              <a:buSzPts val="2000"/>
              <a:buNone/>
            </a:pPr>
            <a:r>
              <a:t/>
            </a:r>
            <a:endParaRPr b="0" i="0" sz="2000" u="none">
              <a:solidFill>
                <a:schemeClr val="dk1"/>
              </a:solidFill>
              <a:latin typeface="Lucida Sans"/>
              <a:ea typeface="Lucida Sans"/>
              <a:cs typeface="Lucida Sans"/>
              <a:sym typeface="Lucida Sans"/>
            </a:endParaRPr>
          </a:p>
          <a:p>
            <a:pPr indent="-228599" lvl="1" marL="620712" rtl="0" algn="l">
              <a:lnSpc>
                <a:spcPct val="100000"/>
              </a:lnSpc>
              <a:spcBef>
                <a:spcPts val="300"/>
              </a:spcBef>
              <a:spcAft>
                <a:spcPts val="0"/>
              </a:spcAft>
              <a:buSzPts val="2000"/>
              <a:buNone/>
            </a:pPr>
            <a:r>
              <a:rPr b="0" i="0" lang="en-US" sz="2000" u="none">
                <a:solidFill>
                  <a:schemeClr val="dk1"/>
                </a:solidFill>
                <a:latin typeface="Lucida Sans"/>
                <a:ea typeface="Lucida Sans"/>
                <a:cs typeface="Lucida Sans"/>
                <a:sym typeface="Lucida Sans"/>
              </a:rPr>
              <a:t>Symmetric key –</a:t>
            </a:r>
            <a:endParaRPr/>
          </a:p>
          <a:p>
            <a:pPr indent="-228599" lvl="1" marL="620712" rtl="0" algn="l">
              <a:lnSpc>
                <a:spcPct val="100000"/>
              </a:lnSpc>
              <a:spcBef>
                <a:spcPts val="300"/>
              </a:spcBef>
              <a:spcAft>
                <a:spcPts val="0"/>
              </a:spcAft>
              <a:buSzPts val="2000"/>
              <a:buNone/>
            </a:pPr>
            <a:r>
              <a:rPr b="0" i="0" lang="en-US" sz="2000" u="none">
                <a:solidFill>
                  <a:schemeClr val="dk1"/>
                </a:solidFill>
                <a:latin typeface="Lucida Sans"/>
                <a:ea typeface="Lucida Sans"/>
                <a:cs typeface="Lucida Sans"/>
                <a:sym typeface="Lucida Sans"/>
              </a:rPr>
              <a:t>Same key is used for encryption and decryption.</a:t>
            </a:r>
            <a:endParaRPr/>
          </a:p>
          <a:p>
            <a:pPr indent="-228599" lvl="1" marL="620712" rtl="0" algn="l">
              <a:lnSpc>
                <a:spcPct val="100000"/>
              </a:lnSpc>
              <a:spcBef>
                <a:spcPts val="300"/>
              </a:spcBef>
              <a:spcAft>
                <a:spcPts val="0"/>
              </a:spcAft>
              <a:buSzPts val="2000"/>
              <a:buNone/>
            </a:pPr>
            <a:r>
              <a:rPr b="0" i="0" lang="en-US" sz="2000" u="none">
                <a:solidFill>
                  <a:schemeClr val="dk1"/>
                </a:solidFill>
                <a:latin typeface="Lucida Sans"/>
                <a:ea typeface="Lucida Sans"/>
                <a:cs typeface="Lucida Sans"/>
                <a:sym typeface="Lucida Sans"/>
              </a:rPr>
              <a:t>Hence the key is called the shared secret key.</a:t>
            </a:r>
            <a:endParaRPr/>
          </a:p>
          <a:p>
            <a:pPr indent="-169228" lvl="0" marL="365125" rtl="0" algn="l">
              <a:spcBef>
                <a:spcPts val="400"/>
              </a:spcBef>
              <a:spcAft>
                <a:spcPts val="0"/>
              </a:spcAft>
              <a:buSzPts val="1360"/>
              <a:buNone/>
            </a:pPr>
            <a:r>
              <a:t/>
            </a:r>
            <a:endParaRPr b="0" i="0" sz="2000" u="none">
              <a:solidFill>
                <a:schemeClr val="dk1"/>
              </a:solidFill>
              <a:latin typeface="Lucida Sans"/>
              <a:ea typeface="Lucida Sans"/>
              <a:cs typeface="Lucida Sans"/>
              <a:sym typeface="Lucida Sans"/>
            </a:endParaRPr>
          </a:p>
        </p:txBody>
      </p:sp>
      <p:cxnSp>
        <p:nvCxnSpPr>
          <p:cNvPr id="220" name="Google Shape;220;p6"/>
          <p:cNvCxnSpPr/>
          <p:nvPr/>
        </p:nvCxnSpPr>
        <p:spPr>
          <a:xfrm flipH="1">
            <a:off x="2514600" y="1828800"/>
            <a:ext cx="1828800" cy="1066800"/>
          </a:xfrm>
          <a:prstGeom prst="straightConnector1">
            <a:avLst/>
          </a:prstGeom>
          <a:noFill/>
          <a:ln cap="flat" cmpd="sng" w="9525">
            <a:solidFill>
              <a:schemeClr val="dk1"/>
            </a:solidFill>
            <a:prstDash val="solid"/>
            <a:miter lim="800000"/>
            <a:headEnd len="med" w="med" type="none"/>
            <a:tailEnd len="med" w="med" type="triangle"/>
          </a:ln>
        </p:spPr>
      </p:cxnSp>
      <p:cxnSp>
        <p:nvCxnSpPr>
          <p:cNvPr id="221" name="Google Shape;221;p6"/>
          <p:cNvCxnSpPr/>
          <p:nvPr/>
        </p:nvCxnSpPr>
        <p:spPr>
          <a:xfrm>
            <a:off x="4343400" y="1828800"/>
            <a:ext cx="1447800" cy="990600"/>
          </a:xfrm>
          <a:prstGeom prst="straightConnector1">
            <a:avLst/>
          </a:prstGeom>
          <a:noFill/>
          <a:ln cap="flat" cmpd="sng" w="9525">
            <a:solidFill>
              <a:schemeClr val="dk1"/>
            </a:solidFill>
            <a:prstDash val="solid"/>
            <a:miter lim="800000"/>
            <a:headEnd len="med" w="med" type="none"/>
            <a:tailEnd len="med" w="med" type="triangle"/>
          </a:ln>
        </p:spPr>
      </p:cxnSp>
      <p:sp>
        <p:nvSpPr>
          <p:cNvPr id="222" name="Google Shape;222;p6"/>
          <p:cNvSpPr txBox="1"/>
          <p:nvPr/>
        </p:nvSpPr>
        <p:spPr>
          <a:xfrm>
            <a:off x="1600200" y="2971800"/>
            <a:ext cx="2362200" cy="815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Symmetric key</a:t>
            </a:r>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(Shared secret key)</a:t>
            </a:r>
            <a:endParaRPr/>
          </a:p>
        </p:txBody>
      </p:sp>
      <p:sp>
        <p:nvSpPr>
          <p:cNvPr id="223" name="Google Shape;223;p6"/>
          <p:cNvSpPr txBox="1"/>
          <p:nvPr/>
        </p:nvSpPr>
        <p:spPr>
          <a:xfrm>
            <a:off x="5181600" y="2895600"/>
            <a:ext cx="2362200"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Asymmetric key</a:t>
            </a:r>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(Public key)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500"/>
                                        <p:tgtEl>
                                          <p:spTgt spid="2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500"/>
                                        <p:tgtEl>
                                          <p:spTgt spid="2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Effect filter="fade" transition="in">
                                      <p:cBhvr>
                                        <p:cTn dur="500"/>
                                        <p:tgtEl>
                                          <p:spTgt spid="2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Effect filter="fade" transition="in">
                                      <p:cBhvr>
                                        <p:cTn dur="500"/>
                                        <p:tgtEl>
                                          <p:spTgt spid="2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animEffect filter="fade" transition="in">
                                      <p:cBhvr>
                                        <p:cTn dur="500"/>
                                        <p:tgtEl>
                                          <p:spTgt spid="2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animEffect filter="fade" transition="in">
                                      <p:cBhvr>
                                        <p:cTn dur="500"/>
                                        <p:tgtEl>
                                          <p:spTgt spid="2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6" st="6"/>
                                            </p:txEl>
                                          </p:spTgt>
                                        </p:tgtEl>
                                        <p:attrNameLst>
                                          <p:attrName>style.visibility</p:attrName>
                                        </p:attrNameLst>
                                      </p:cBhvr>
                                      <p:to>
                                        <p:strVal val="visible"/>
                                      </p:to>
                                    </p:set>
                                    <p:animEffect filter="fade" transition="in">
                                      <p:cBhvr>
                                        <p:cTn dur="500"/>
                                        <p:tgtEl>
                                          <p:spTgt spid="21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7" st="7"/>
                                            </p:txEl>
                                          </p:spTgt>
                                        </p:tgtEl>
                                        <p:attrNameLst>
                                          <p:attrName>style.visibility</p:attrName>
                                        </p:attrNameLst>
                                      </p:cBhvr>
                                      <p:to>
                                        <p:strVal val="visible"/>
                                      </p:to>
                                    </p:set>
                                    <p:animEffect filter="fade" transition="in">
                                      <p:cBhvr>
                                        <p:cTn dur="500"/>
                                        <p:tgtEl>
                                          <p:spTgt spid="21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8" st="8"/>
                                            </p:txEl>
                                          </p:spTgt>
                                        </p:tgtEl>
                                        <p:attrNameLst>
                                          <p:attrName>style.visibility</p:attrName>
                                        </p:attrNameLst>
                                      </p:cBhvr>
                                      <p:to>
                                        <p:strVal val="visible"/>
                                      </p:to>
                                    </p:set>
                                    <p:animEffect filter="fade" transition="in">
                                      <p:cBhvr>
                                        <p:cTn dur="500"/>
                                        <p:tgtEl>
                                          <p:spTgt spid="21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9" st="9"/>
                                            </p:txEl>
                                          </p:spTgt>
                                        </p:tgtEl>
                                        <p:attrNameLst>
                                          <p:attrName>style.visibility</p:attrName>
                                        </p:attrNameLst>
                                      </p:cBhvr>
                                      <p:to>
                                        <p:strVal val="visible"/>
                                      </p:to>
                                    </p:set>
                                    <p:animEffect filter="fade" transition="in">
                                      <p:cBhvr>
                                        <p:cTn dur="500"/>
                                        <p:tgtEl>
                                          <p:spTgt spid="21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0" st="10"/>
                                            </p:txEl>
                                          </p:spTgt>
                                        </p:tgtEl>
                                        <p:attrNameLst>
                                          <p:attrName>style.visibility</p:attrName>
                                        </p:attrNameLst>
                                      </p:cBhvr>
                                      <p:to>
                                        <p:strVal val="visible"/>
                                      </p:to>
                                    </p:set>
                                    <p:animEffect filter="fade" transition="in">
                                      <p:cBhvr>
                                        <p:cTn dur="500"/>
                                        <p:tgtEl>
                                          <p:spTgt spid="21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1" st="11"/>
                                            </p:txEl>
                                          </p:spTgt>
                                        </p:tgtEl>
                                        <p:attrNameLst>
                                          <p:attrName>style.visibility</p:attrName>
                                        </p:attrNameLst>
                                      </p:cBhvr>
                                      <p:to>
                                        <p:strVal val="visible"/>
                                      </p:to>
                                    </p:set>
                                    <p:animEffect filter="fade" transition="in">
                                      <p:cBhvr>
                                        <p:cTn dur="500"/>
                                        <p:tgtEl>
                                          <p:spTgt spid="21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514349" lvl="0" marL="623887" marR="0" rtl="0" algn="l">
              <a:lnSpc>
                <a:spcPct val="100000"/>
              </a:lnSpc>
              <a:spcBef>
                <a:spcPts val="0"/>
              </a:spcBef>
              <a:spcAft>
                <a:spcPts val="0"/>
              </a:spcAft>
              <a:buClr>
                <a:schemeClr val="accent1"/>
              </a:buClr>
              <a:buSzPts val="1904"/>
              <a:buFont typeface="Noto Sans Symbols"/>
              <a:buNone/>
            </a:pPr>
            <a:r>
              <a:rPr b="0" i="0" lang="en-US" sz="2800" u="none">
                <a:solidFill>
                  <a:schemeClr val="dk1"/>
                </a:solidFill>
                <a:latin typeface="Lucida Sans"/>
                <a:ea typeface="Lucida Sans"/>
                <a:cs typeface="Lucida Sans"/>
                <a:sym typeface="Lucida Sans"/>
              </a:rPr>
              <a:t>Public Key-----(3,33)</a:t>
            </a:r>
            <a:endParaRPr/>
          </a:p>
          <a:p>
            <a:pPr indent="-514349" lvl="0" marL="623887" marR="0" rtl="0" algn="l">
              <a:lnSpc>
                <a:spcPct val="100000"/>
              </a:lnSpc>
              <a:spcBef>
                <a:spcPts val="400"/>
              </a:spcBef>
              <a:spcAft>
                <a:spcPts val="0"/>
              </a:spcAft>
              <a:buClr>
                <a:schemeClr val="accent1"/>
              </a:buClr>
              <a:buSzPts val="1904"/>
              <a:buFont typeface="Noto Sans Symbols"/>
              <a:buNone/>
            </a:pPr>
            <a:r>
              <a:rPr b="0" i="0" lang="en-US" sz="2800" u="none">
                <a:solidFill>
                  <a:schemeClr val="dk1"/>
                </a:solidFill>
                <a:latin typeface="Lucida Sans"/>
                <a:ea typeface="Lucida Sans"/>
                <a:cs typeface="Lucida Sans"/>
                <a:sym typeface="Lucida Sans"/>
              </a:rPr>
              <a:t>Private Key ----- 7</a:t>
            </a:r>
            <a:endParaRPr/>
          </a:p>
          <a:p>
            <a:pPr indent="-514349" lvl="0" marL="623887" marR="0" rtl="0" algn="l">
              <a:lnSpc>
                <a:spcPct val="100000"/>
              </a:lnSpc>
              <a:spcBef>
                <a:spcPts val="400"/>
              </a:spcBef>
              <a:spcAft>
                <a:spcPts val="0"/>
              </a:spcAft>
              <a:buClr>
                <a:schemeClr val="accent1"/>
              </a:buClr>
              <a:buSzPts val="1904"/>
              <a:buFont typeface="Noto Sans Symbols"/>
              <a:buNone/>
            </a:pPr>
            <a:r>
              <a:rPr b="0" i="0" lang="en-US" sz="2800" u="none">
                <a:solidFill>
                  <a:schemeClr val="dk1"/>
                </a:solidFill>
                <a:latin typeface="Lucida Sans"/>
                <a:ea typeface="Lucida Sans"/>
                <a:cs typeface="Lucida Sans"/>
                <a:sym typeface="Lucida Sans"/>
              </a:rPr>
              <a:t>Let M =15</a:t>
            </a:r>
            <a:endParaRPr/>
          </a:p>
          <a:p>
            <a:pPr indent="-514349" lvl="0" marL="623887" marR="0" rtl="0" algn="l">
              <a:lnSpc>
                <a:spcPct val="100000"/>
              </a:lnSpc>
              <a:spcBef>
                <a:spcPts val="400"/>
              </a:spcBef>
              <a:spcAft>
                <a:spcPts val="0"/>
              </a:spcAft>
              <a:buClr>
                <a:schemeClr val="accent1"/>
              </a:buClr>
              <a:buSzPts val="1904"/>
              <a:buFont typeface="Noto Sans Symbols"/>
              <a:buNone/>
            </a:pPr>
            <a:r>
              <a:rPr b="0" i="0" lang="en-US" sz="2800" u="none">
                <a:solidFill>
                  <a:schemeClr val="dk1"/>
                </a:solidFill>
                <a:latin typeface="Lucida Sans"/>
                <a:ea typeface="Lucida Sans"/>
                <a:cs typeface="Lucida Sans"/>
                <a:sym typeface="Lucida Sans"/>
              </a:rPr>
              <a:t>Encryption -  C= 15</a:t>
            </a:r>
            <a:r>
              <a:rPr b="0" baseline="30000" i="0" lang="en-US" sz="2800" u="none">
                <a:solidFill>
                  <a:schemeClr val="dk1"/>
                </a:solidFill>
                <a:latin typeface="Lucida Sans"/>
                <a:ea typeface="Lucida Sans"/>
                <a:cs typeface="Lucida Sans"/>
                <a:sym typeface="Lucida Sans"/>
              </a:rPr>
              <a:t>3</a:t>
            </a:r>
            <a:r>
              <a:rPr b="0" i="0" lang="en-US" sz="2800" u="none">
                <a:solidFill>
                  <a:schemeClr val="dk1"/>
                </a:solidFill>
                <a:latin typeface="Lucida Sans"/>
                <a:ea typeface="Lucida Sans"/>
                <a:cs typeface="Lucida Sans"/>
                <a:sym typeface="Lucida Sans"/>
              </a:rPr>
              <a:t> mod 33 = 9</a:t>
            </a:r>
            <a:endParaRPr/>
          </a:p>
          <a:p>
            <a:pPr indent="-514349" lvl="0" marL="623887" marR="0" rtl="0" algn="l">
              <a:lnSpc>
                <a:spcPct val="100000"/>
              </a:lnSpc>
              <a:spcBef>
                <a:spcPts val="400"/>
              </a:spcBef>
              <a:spcAft>
                <a:spcPts val="0"/>
              </a:spcAft>
              <a:buClr>
                <a:schemeClr val="accent1"/>
              </a:buClr>
              <a:buSzPts val="1904"/>
              <a:buFont typeface="Noto Sans Symbols"/>
              <a:buNone/>
            </a:pPr>
            <a:r>
              <a:rPr b="0" i="0" lang="en-US" sz="2800" u="none">
                <a:solidFill>
                  <a:schemeClr val="dk1"/>
                </a:solidFill>
                <a:latin typeface="Lucida Sans"/>
                <a:ea typeface="Lucida Sans"/>
                <a:cs typeface="Lucida Sans"/>
                <a:sym typeface="Lucida Sans"/>
              </a:rPr>
              <a:t>Decryption – M= 9</a:t>
            </a:r>
            <a:r>
              <a:rPr b="0" baseline="30000" i="0" lang="en-US" sz="2800" u="none">
                <a:solidFill>
                  <a:schemeClr val="dk1"/>
                </a:solidFill>
                <a:latin typeface="Lucida Sans"/>
                <a:ea typeface="Lucida Sans"/>
                <a:cs typeface="Lucida Sans"/>
                <a:sym typeface="Lucida Sans"/>
              </a:rPr>
              <a:t>7</a:t>
            </a:r>
            <a:r>
              <a:rPr b="0" i="0" lang="en-US" sz="2800" u="none">
                <a:solidFill>
                  <a:schemeClr val="dk1"/>
                </a:solidFill>
                <a:latin typeface="Lucida Sans"/>
                <a:ea typeface="Lucida Sans"/>
                <a:cs typeface="Lucida Sans"/>
                <a:sym typeface="Lucida Sans"/>
              </a:rPr>
              <a:t> mod 33=15</a:t>
            </a:r>
            <a:endParaRPr/>
          </a:p>
          <a:p>
            <a:pPr indent="-134683" lvl="0" marL="365125" marR="0" rtl="0" algn="l">
              <a:spcBef>
                <a:spcPts val="400"/>
              </a:spcBef>
              <a:spcAft>
                <a:spcPts val="0"/>
              </a:spcAft>
              <a:buClr>
                <a:schemeClr val="accent1"/>
              </a:buClr>
              <a:buSzPts val="1904"/>
              <a:buFont typeface="Noto Sans Symbols"/>
              <a:buNone/>
            </a:pPr>
            <a:r>
              <a:t/>
            </a:r>
            <a:endParaRPr b="0" i="0" sz="2800" u="none">
              <a:solidFill>
                <a:schemeClr val="dk1"/>
              </a:solidFill>
              <a:latin typeface="Lucida Sans"/>
              <a:ea typeface="Lucida Sans"/>
              <a:cs typeface="Lucida Sans"/>
              <a:sym typeface="Lucida Sans"/>
            </a:endParaRPr>
          </a:p>
        </p:txBody>
      </p:sp>
      <p:sp>
        <p:nvSpPr>
          <p:cNvPr id="583" name="Google Shape;583;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t/>
            </a:r>
            <a:endParaRPr b="1" sz="4100">
              <a:solidFill>
                <a:schemeClr val="dk2"/>
              </a:solidFill>
              <a:latin typeface="Lucida Sans"/>
              <a:ea typeface="Lucida Sans"/>
              <a:cs typeface="Lucida Sans"/>
              <a:sym typeface="Lucida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1"/>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RSA	</a:t>
            </a:r>
            <a:endParaRPr/>
          </a:p>
        </p:txBody>
      </p:sp>
      <p:sp>
        <p:nvSpPr>
          <p:cNvPr id="589" name="Google Shape;589;p6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lnSpc>
                <a:spcPct val="100000"/>
              </a:lnSpc>
              <a:spcBef>
                <a:spcPts val="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To make RSA secure recommended size of p and q is 512 bits(154 decimal digits).</a:t>
            </a:r>
            <a:endParaRPr/>
          </a:p>
          <a:p>
            <a:pPr indent="-255587" lvl="0" marL="365125" rtl="0" algn="l">
              <a:lnSpc>
                <a:spcPct val="100000"/>
              </a:lnSpc>
              <a:spcBef>
                <a:spcPts val="400"/>
              </a:spcBef>
              <a:spcAft>
                <a:spcPts val="0"/>
              </a:spcAft>
              <a:buClr>
                <a:schemeClr val="accent1"/>
              </a:buClr>
              <a:buSzPts val="1836"/>
              <a:buFont typeface="Noto Sans Symbols"/>
              <a:buChar char="🞂"/>
            </a:pPr>
            <a:r>
              <a:rPr b="0" i="0" lang="en-US" sz="2700" u="none">
                <a:solidFill>
                  <a:schemeClr val="dk1"/>
                </a:solidFill>
                <a:latin typeface="Lucida Sans"/>
                <a:ea typeface="Lucida Sans"/>
                <a:cs typeface="Lucida Sans"/>
                <a:sym typeface="Lucida Sans"/>
              </a:rPr>
              <a:t>This makes n  1024 bits.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0" st="0"/>
                                            </p:txEl>
                                          </p:spTgt>
                                        </p:tgtEl>
                                        <p:attrNameLst>
                                          <p:attrName>style.visibility</p:attrName>
                                        </p:attrNameLst>
                                      </p:cBhvr>
                                      <p:to>
                                        <p:strVal val="visible"/>
                                      </p:to>
                                    </p:set>
                                    <p:animEffect filter="fade" transition="in">
                                      <p:cBhvr>
                                        <p:cTn dur="500"/>
                                        <p:tgtEl>
                                          <p:spTgt spid="5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1" st="1"/>
                                            </p:txEl>
                                          </p:spTgt>
                                        </p:tgtEl>
                                        <p:attrNameLst>
                                          <p:attrName>style.visibility</p:attrName>
                                        </p:attrNameLst>
                                      </p:cBhvr>
                                      <p:to>
                                        <p:strVal val="visible"/>
                                      </p:to>
                                    </p:set>
                                    <p:animEffect filter="fade" transition="in">
                                      <p:cBhvr>
                                        <p:cTn dur="500"/>
                                        <p:tgtEl>
                                          <p:spTgt spid="58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2"/>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RSA</a:t>
            </a:r>
            <a:endParaRPr/>
          </a:p>
        </p:txBody>
      </p:sp>
      <p:sp>
        <p:nvSpPr>
          <p:cNvPr id="595" name="Google Shape;595;p62"/>
          <p:cNvSpPr txBox="1"/>
          <p:nvPr>
            <p:ph idx="1" type="body"/>
          </p:nvPr>
        </p:nvSpPr>
        <p:spPr>
          <a:xfrm>
            <a:off x="457200" y="1066800"/>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lnSpc>
                <a:spcPct val="90000"/>
              </a:lnSpc>
              <a:spcBef>
                <a:spcPts val="0"/>
              </a:spcBef>
              <a:spcAft>
                <a:spcPts val="0"/>
              </a:spcAft>
              <a:buSzPts val="1224"/>
              <a:buNone/>
            </a:pPr>
            <a:r>
              <a:rPr b="0" i="0" lang="en-US" sz="1800" u="none">
                <a:solidFill>
                  <a:schemeClr val="dk1"/>
                </a:solidFill>
                <a:latin typeface="Lucida Sans"/>
                <a:ea typeface="Lucida Sans"/>
                <a:cs typeface="Lucida Sans"/>
                <a:sym typeface="Lucida Sans"/>
              </a:rPr>
              <a:t>Example 2</a:t>
            </a:r>
            <a:endParaRPr/>
          </a:p>
          <a:p>
            <a:pPr indent="-255587" lvl="0" marL="365125" rtl="0" algn="l">
              <a:lnSpc>
                <a:spcPct val="90000"/>
              </a:lnSpc>
              <a:spcBef>
                <a:spcPts val="400"/>
              </a:spcBef>
              <a:spcAft>
                <a:spcPts val="0"/>
              </a:spcAft>
              <a:buSzPts val="1224"/>
              <a:buNone/>
            </a:pPr>
            <a:r>
              <a:rPr b="0" i="0" lang="en-US" sz="1800" u="none">
                <a:solidFill>
                  <a:schemeClr val="dk1"/>
                </a:solidFill>
                <a:latin typeface="Lucida Sans"/>
                <a:ea typeface="Lucida Sans"/>
                <a:cs typeface="Lucida Sans"/>
                <a:sym typeface="Lucida Sans"/>
              </a:rPr>
              <a:t>Let p=17	q=11</a:t>
            </a:r>
            <a:endParaRPr/>
          </a:p>
          <a:p>
            <a:pPr indent="-255587" lvl="0" marL="365125" rtl="0" algn="l">
              <a:lnSpc>
                <a:spcPct val="90000"/>
              </a:lnSpc>
              <a:spcBef>
                <a:spcPts val="400"/>
              </a:spcBef>
              <a:spcAft>
                <a:spcPts val="0"/>
              </a:spcAft>
              <a:buSzPts val="1224"/>
              <a:buNone/>
            </a:pPr>
            <a:r>
              <a:rPr b="0" i="0" lang="en-US" sz="1800" u="none">
                <a:solidFill>
                  <a:schemeClr val="dk1"/>
                </a:solidFill>
                <a:latin typeface="Lucida Sans"/>
                <a:ea typeface="Lucida Sans"/>
                <a:cs typeface="Lucida Sans"/>
                <a:sym typeface="Lucida Sans"/>
              </a:rPr>
              <a:t>n=17 x 11 =187</a:t>
            </a:r>
            <a:endParaRPr/>
          </a:p>
          <a:p>
            <a:pPr indent="-255587" lvl="0" marL="365125" rtl="0" algn="l">
              <a:lnSpc>
                <a:spcPct val="90000"/>
              </a:lnSpc>
              <a:spcBef>
                <a:spcPts val="400"/>
              </a:spcBef>
              <a:spcAft>
                <a:spcPts val="0"/>
              </a:spcAft>
              <a:buSzPts val="1224"/>
              <a:buNone/>
            </a:pPr>
            <a:r>
              <a:rPr b="0" i="0" lang="en-US" sz="1800" u="none">
                <a:solidFill>
                  <a:schemeClr val="dk1"/>
                </a:solidFill>
                <a:latin typeface="Lucida Sans"/>
                <a:ea typeface="Lucida Sans"/>
                <a:cs typeface="Lucida Sans"/>
                <a:sym typeface="Lucida Sans"/>
              </a:rPr>
              <a:t>ф(n)=16 x 10 =160</a:t>
            </a:r>
            <a:endParaRPr/>
          </a:p>
          <a:p>
            <a:pPr indent="-255587" lvl="0" marL="365125" rtl="0" algn="l">
              <a:lnSpc>
                <a:spcPct val="90000"/>
              </a:lnSpc>
              <a:spcBef>
                <a:spcPts val="400"/>
              </a:spcBef>
              <a:spcAft>
                <a:spcPts val="0"/>
              </a:spcAft>
              <a:buSzPts val="1224"/>
              <a:buNone/>
            </a:pPr>
            <a:r>
              <a:rPr b="0" i="0" lang="en-US" sz="1800" u="none">
                <a:solidFill>
                  <a:schemeClr val="dk1"/>
                </a:solidFill>
                <a:latin typeface="Lucida Sans"/>
                <a:ea typeface="Lucida Sans"/>
                <a:cs typeface="Lucida Sans"/>
                <a:sym typeface="Lucida Sans"/>
              </a:rPr>
              <a:t>Let e=7</a:t>
            </a:r>
            <a:endParaRPr/>
          </a:p>
          <a:p>
            <a:pPr indent="-255587" lvl="0" marL="365125" rtl="0" algn="l">
              <a:lnSpc>
                <a:spcPct val="90000"/>
              </a:lnSpc>
              <a:spcBef>
                <a:spcPts val="400"/>
              </a:spcBef>
              <a:spcAft>
                <a:spcPts val="0"/>
              </a:spcAft>
              <a:buSzPts val="1224"/>
              <a:buNone/>
            </a:pPr>
            <a:r>
              <a:rPr b="0" i="0" lang="en-US" sz="1800" u="none">
                <a:solidFill>
                  <a:schemeClr val="dk1"/>
                </a:solidFill>
                <a:latin typeface="Lucida Sans"/>
                <a:ea typeface="Lucida Sans"/>
                <a:cs typeface="Lucida Sans"/>
                <a:sym typeface="Lucida Sans"/>
              </a:rPr>
              <a:t>7d mod 160 =1</a:t>
            </a:r>
            <a:endParaRPr/>
          </a:p>
          <a:p>
            <a:pPr indent="-255587" lvl="0" marL="365125" rtl="0" algn="l">
              <a:lnSpc>
                <a:spcPct val="90000"/>
              </a:lnSpc>
              <a:spcBef>
                <a:spcPts val="400"/>
              </a:spcBef>
              <a:spcAft>
                <a:spcPts val="0"/>
              </a:spcAft>
              <a:buSzPts val="1224"/>
              <a:buNone/>
            </a:pPr>
            <a:r>
              <a:rPr b="0" i="0" lang="en-US" sz="1800" u="none">
                <a:solidFill>
                  <a:schemeClr val="dk1"/>
                </a:solidFill>
                <a:latin typeface="Lucida Sans"/>
                <a:ea typeface="Lucida Sans"/>
                <a:cs typeface="Lucida Sans"/>
                <a:sym typeface="Lucida Sans"/>
              </a:rPr>
              <a:t>Method 2 : </a:t>
            </a:r>
            <a:endParaRPr/>
          </a:p>
          <a:p>
            <a:pPr indent="-255587" lvl="0" marL="365125" rtl="0" algn="l">
              <a:lnSpc>
                <a:spcPct val="100000"/>
              </a:lnSpc>
              <a:spcBef>
                <a:spcPts val="400"/>
              </a:spcBef>
              <a:spcAft>
                <a:spcPts val="0"/>
              </a:spcAft>
              <a:buSzPts val="1224"/>
              <a:buNone/>
            </a:pPr>
            <a:r>
              <a:rPr b="0" i="0" lang="en-US" sz="1800" u="none">
                <a:solidFill>
                  <a:schemeClr val="dk1"/>
                </a:solidFill>
                <a:latin typeface="Lucida Sans"/>
                <a:ea typeface="Lucida Sans"/>
                <a:cs typeface="Lucida Sans"/>
                <a:sym typeface="Lucida Sans"/>
              </a:rPr>
              <a:t>((</a:t>
            </a:r>
            <a:r>
              <a:rPr b="0" i="0" lang="en-US" sz="1800" u="none">
                <a:solidFill>
                  <a:schemeClr val="dk1"/>
                </a:solidFill>
                <a:latin typeface="Times New Roman"/>
                <a:ea typeface="Times New Roman"/>
                <a:cs typeface="Times New Roman"/>
                <a:sym typeface="Times New Roman"/>
              </a:rPr>
              <a:t>ф(n)*i) + 1)/e   should be integer</a:t>
            </a:r>
            <a:endParaRPr/>
          </a:p>
          <a:p>
            <a:pPr indent="-255587" lvl="0" marL="365125" rtl="0" algn="l">
              <a:lnSpc>
                <a:spcPct val="100000"/>
              </a:lnSpc>
              <a:spcBef>
                <a:spcPts val="400"/>
              </a:spcBef>
              <a:spcAft>
                <a:spcPts val="0"/>
              </a:spcAft>
              <a:buSzPts val="1224"/>
              <a:buNone/>
            </a:pPr>
            <a:r>
              <a:rPr b="0" i="0" lang="en-US" sz="1800" u="none">
                <a:solidFill>
                  <a:schemeClr val="dk1"/>
                </a:solidFill>
                <a:latin typeface="Times New Roman"/>
                <a:ea typeface="Times New Roman"/>
                <a:cs typeface="Times New Roman"/>
                <a:sym typeface="Times New Roman"/>
              </a:rPr>
              <a:t>Let i be 1    (160*1 + 1)/7    =  23</a:t>
            </a:r>
            <a:endParaRPr b="0" i="0" sz="1800" u="none">
              <a:solidFill>
                <a:schemeClr val="dk1"/>
              </a:solidFill>
              <a:latin typeface="Lucida Sans"/>
              <a:ea typeface="Lucida Sans"/>
              <a:cs typeface="Lucida Sans"/>
              <a:sym typeface="Lucida Sans"/>
            </a:endParaRPr>
          </a:p>
          <a:p>
            <a:pPr indent="-255587" lvl="0" marL="365125" rtl="0" algn="l">
              <a:lnSpc>
                <a:spcPct val="90000"/>
              </a:lnSpc>
              <a:spcBef>
                <a:spcPts val="400"/>
              </a:spcBef>
              <a:spcAft>
                <a:spcPts val="0"/>
              </a:spcAft>
              <a:buSzPts val="1224"/>
              <a:buNone/>
            </a:pPr>
            <a:r>
              <a:rPr b="0" i="0" lang="en-US" sz="1800" u="none">
                <a:solidFill>
                  <a:schemeClr val="dk1"/>
                </a:solidFill>
                <a:latin typeface="Lucida Sans"/>
                <a:ea typeface="Lucida Sans"/>
                <a:cs typeface="Lucida Sans"/>
                <a:sym typeface="Lucida Sans"/>
              </a:rPr>
              <a:t>Hence</a:t>
            </a:r>
            <a:endParaRPr/>
          </a:p>
          <a:p>
            <a:pPr indent="-255587" lvl="0" marL="365125" rtl="0" algn="l">
              <a:lnSpc>
                <a:spcPct val="90000"/>
              </a:lnSpc>
              <a:spcBef>
                <a:spcPts val="400"/>
              </a:spcBef>
              <a:spcAft>
                <a:spcPts val="0"/>
              </a:spcAft>
              <a:buSzPts val="1224"/>
              <a:buNone/>
            </a:pPr>
            <a:r>
              <a:rPr b="0" i="0" lang="en-US" sz="1800" u="none">
                <a:solidFill>
                  <a:schemeClr val="dk1"/>
                </a:solidFill>
                <a:latin typeface="Lucida Sans"/>
                <a:ea typeface="Lucida Sans"/>
                <a:cs typeface="Lucida Sans"/>
                <a:sym typeface="Lucida Sans"/>
              </a:rPr>
              <a:t>d=23</a:t>
            </a:r>
            <a:endParaRPr/>
          </a:p>
          <a:p>
            <a:pPr indent="-177864" lvl="0" marL="365125" rtl="0" algn="l">
              <a:spcBef>
                <a:spcPts val="400"/>
              </a:spcBef>
              <a:spcAft>
                <a:spcPts val="0"/>
              </a:spcAft>
              <a:buSzPts val="1224"/>
              <a:buNone/>
            </a:pPr>
            <a:r>
              <a:t/>
            </a:r>
            <a:endParaRPr b="0" i="0" sz="1800" u="none">
              <a:solidFill>
                <a:schemeClr val="dk1"/>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xEl>
                                              <p:pRg end="0" st="0"/>
                                            </p:txEl>
                                          </p:spTgt>
                                        </p:tgtEl>
                                        <p:attrNameLst>
                                          <p:attrName>style.visibility</p:attrName>
                                        </p:attrNameLst>
                                      </p:cBhvr>
                                      <p:to>
                                        <p:strVal val="visible"/>
                                      </p:to>
                                    </p:set>
                                    <p:animEffect filter="fade" transition="in">
                                      <p:cBhvr>
                                        <p:cTn dur="500"/>
                                        <p:tgtEl>
                                          <p:spTgt spid="5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xEl>
                                              <p:pRg end="1" st="1"/>
                                            </p:txEl>
                                          </p:spTgt>
                                        </p:tgtEl>
                                        <p:attrNameLst>
                                          <p:attrName>style.visibility</p:attrName>
                                        </p:attrNameLst>
                                      </p:cBhvr>
                                      <p:to>
                                        <p:strVal val="visible"/>
                                      </p:to>
                                    </p:set>
                                    <p:animEffect filter="fade" transition="in">
                                      <p:cBhvr>
                                        <p:cTn dur="500"/>
                                        <p:tgtEl>
                                          <p:spTgt spid="5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xEl>
                                              <p:pRg end="2" st="2"/>
                                            </p:txEl>
                                          </p:spTgt>
                                        </p:tgtEl>
                                        <p:attrNameLst>
                                          <p:attrName>style.visibility</p:attrName>
                                        </p:attrNameLst>
                                      </p:cBhvr>
                                      <p:to>
                                        <p:strVal val="visible"/>
                                      </p:to>
                                    </p:set>
                                    <p:animEffect filter="fade" transition="in">
                                      <p:cBhvr>
                                        <p:cTn dur="500"/>
                                        <p:tgtEl>
                                          <p:spTgt spid="5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xEl>
                                              <p:pRg end="3" st="3"/>
                                            </p:txEl>
                                          </p:spTgt>
                                        </p:tgtEl>
                                        <p:attrNameLst>
                                          <p:attrName>style.visibility</p:attrName>
                                        </p:attrNameLst>
                                      </p:cBhvr>
                                      <p:to>
                                        <p:strVal val="visible"/>
                                      </p:to>
                                    </p:set>
                                    <p:animEffect filter="fade" transition="in">
                                      <p:cBhvr>
                                        <p:cTn dur="500"/>
                                        <p:tgtEl>
                                          <p:spTgt spid="5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xEl>
                                              <p:pRg end="4" st="4"/>
                                            </p:txEl>
                                          </p:spTgt>
                                        </p:tgtEl>
                                        <p:attrNameLst>
                                          <p:attrName>style.visibility</p:attrName>
                                        </p:attrNameLst>
                                      </p:cBhvr>
                                      <p:to>
                                        <p:strVal val="visible"/>
                                      </p:to>
                                    </p:set>
                                    <p:animEffect filter="fade" transition="in">
                                      <p:cBhvr>
                                        <p:cTn dur="500"/>
                                        <p:tgtEl>
                                          <p:spTgt spid="5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xEl>
                                              <p:pRg end="5" st="5"/>
                                            </p:txEl>
                                          </p:spTgt>
                                        </p:tgtEl>
                                        <p:attrNameLst>
                                          <p:attrName>style.visibility</p:attrName>
                                        </p:attrNameLst>
                                      </p:cBhvr>
                                      <p:to>
                                        <p:strVal val="visible"/>
                                      </p:to>
                                    </p:set>
                                    <p:animEffect filter="fade" transition="in">
                                      <p:cBhvr>
                                        <p:cTn dur="500"/>
                                        <p:tgtEl>
                                          <p:spTgt spid="5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xEl>
                                              <p:pRg end="6" st="6"/>
                                            </p:txEl>
                                          </p:spTgt>
                                        </p:tgtEl>
                                        <p:attrNameLst>
                                          <p:attrName>style.visibility</p:attrName>
                                        </p:attrNameLst>
                                      </p:cBhvr>
                                      <p:to>
                                        <p:strVal val="visible"/>
                                      </p:to>
                                    </p:set>
                                    <p:animEffect filter="fade" transition="in">
                                      <p:cBhvr>
                                        <p:cTn dur="500"/>
                                        <p:tgtEl>
                                          <p:spTgt spid="5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xEl>
                                              <p:pRg end="7" st="7"/>
                                            </p:txEl>
                                          </p:spTgt>
                                        </p:tgtEl>
                                        <p:attrNameLst>
                                          <p:attrName>style.visibility</p:attrName>
                                        </p:attrNameLst>
                                      </p:cBhvr>
                                      <p:to>
                                        <p:strVal val="visible"/>
                                      </p:to>
                                    </p:set>
                                    <p:animEffect filter="fade" transition="in">
                                      <p:cBhvr>
                                        <p:cTn dur="500"/>
                                        <p:tgtEl>
                                          <p:spTgt spid="59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xEl>
                                              <p:pRg end="8" st="8"/>
                                            </p:txEl>
                                          </p:spTgt>
                                        </p:tgtEl>
                                        <p:attrNameLst>
                                          <p:attrName>style.visibility</p:attrName>
                                        </p:attrNameLst>
                                      </p:cBhvr>
                                      <p:to>
                                        <p:strVal val="visible"/>
                                      </p:to>
                                    </p:set>
                                    <p:animEffect filter="fade" transition="in">
                                      <p:cBhvr>
                                        <p:cTn dur="500"/>
                                        <p:tgtEl>
                                          <p:spTgt spid="59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xEl>
                                              <p:pRg end="9" st="9"/>
                                            </p:txEl>
                                          </p:spTgt>
                                        </p:tgtEl>
                                        <p:attrNameLst>
                                          <p:attrName>style.visibility</p:attrName>
                                        </p:attrNameLst>
                                      </p:cBhvr>
                                      <p:to>
                                        <p:strVal val="visible"/>
                                      </p:to>
                                    </p:set>
                                    <p:animEffect filter="fade" transition="in">
                                      <p:cBhvr>
                                        <p:cTn dur="500"/>
                                        <p:tgtEl>
                                          <p:spTgt spid="59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xEl>
                                              <p:pRg end="10" st="10"/>
                                            </p:txEl>
                                          </p:spTgt>
                                        </p:tgtEl>
                                        <p:attrNameLst>
                                          <p:attrName>style.visibility</p:attrName>
                                        </p:attrNameLst>
                                      </p:cBhvr>
                                      <p:to>
                                        <p:strVal val="visible"/>
                                      </p:to>
                                    </p:set>
                                    <p:animEffect filter="fade" transition="in">
                                      <p:cBhvr>
                                        <p:cTn dur="500"/>
                                        <p:tgtEl>
                                          <p:spTgt spid="59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xEl>
                                              <p:pRg end="11" st="11"/>
                                            </p:txEl>
                                          </p:spTgt>
                                        </p:tgtEl>
                                        <p:attrNameLst>
                                          <p:attrName>style.visibility</p:attrName>
                                        </p:attrNameLst>
                                      </p:cBhvr>
                                      <p:to>
                                        <p:strVal val="visible"/>
                                      </p:to>
                                    </p:set>
                                    <p:animEffect filter="fade" transition="in">
                                      <p:cBhvr>
                                        <p:cTn dur="500"/>
                                        <p:tgtEl>
                                          <p:spTgt spid="59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90000"/>
              </a:lnSpc>
              <a:spcBef>
                <a:spcPts val="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Let M=88</a:t>
            </a:r>
            <a:endParaRPr/>
          </a:p>
          <a:p>
            <a:pPr indent="-255587" lvl="0" marL="365125" marR="0" rtl="0" algn="l">
              <a:lnSpc>
                <a:spcPct val="90000"/>
              </a:lnSpc>
              <a:spcBef>
                <a:spcPts val="400"/>
              </a:spcBef>
              <a:spcAft>
                <a:spcPts val="0"/>
              </a:spcAft>
              <a:buClr>
                <a:schemeClr val="accent1"/>
              </a:buClr>
              <a:buSzPts val="1360"/>
              <a:buFont typeface="Noto Sans Symbols"/>
              <a:buNone/>
            </a:pPr>
            <a:r>
              <a:rPr b="0" i="0" lang="en-US" sz="2000" u="none">
                <a:solidFill>
                  <a:schemeClr val="accent2"/>
                </a:solidFill>
                <a:latin typeface="Lucida Sans"/>
                <a:ea typeface="Lucida Sans"/>
                <a:cs typeface="Lucida Sans"/>
                <a:sym typeface="Lucida Sans"/>
              </a:rPr>
              <a:t>Encryption ---🡪</a:t>
            </a:r>
            <a:endParaRPr/>
          </a:p>
          <a:p>
            <a:pPr indent="-255587" lvl="0" marL="365125" marR="0" rtl="0" algn="l">
              <a:lnSpc>
                <a:spcPct val="9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C=88</a:t>
            </a:r>
            <a:r>
              <a:rPr b="0" baseline="30000" i="0" lang="en-US" sz="2000" u="none">
                <a:solidFill>
                  <a:schemeClr val="dk1"/>
                </a:solidFill>
                <a:latin typeface="Lucida Sans"/>
                <a:ea typeface="Lucida Sans"/>
                <a:cs typeface="Lucida Sans"/>
                <a:sym typeface="Lucida Sans"/>
              </a:rPr>
              <a:t>7</a:t>
            </a:r>
            <a:r>
              <a:rPr b="0" i="0" lang="en-US" sz="2000" u="none">
                <a:solidFill>
                  <a:schemeClr val="dk1"/>
                </a:solidFill>
                <a:latin typeface="Lucida Sans"/>
                <a:ea typeface="Lucida Sans"/>
                <a:cs typeface="Lucida Sans"/>
                <a:sym typeface="Lucida Sans"/>
              </a:rPr>
              <a:t> mod 187</a:t>
            </a:r>
            <a:endParaRPr/>
          </a:p>
          <a:p>
            <a:pPr indent="-255587" lvl="0" marL="365125" marR="0" rtl="0" algn="l">
              <a:lnSpc>
                <a:spcPct val="9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=[(88</a:t>
            </a:r>
            <a:r>
              <a:rPr b="0" baseline="30000" i="0" lang="en-US" sz="2000" u="none">
                <a:solidFill>
                  <a:schemeClr val="dk1"/>
                </a:solidFill>
                <a:latin typeface="Lucida Sans"/>
                <a:ea typeface="Lucida Sans"/>
                <a:cs typeface="Lucida Sans"/>
                <a:sym typeface="Lucida Sans"/>
              </a:rPr>
              <a:t>4</a:t>
            </a:r>
            <a:r>
              <a:rPr b="0" i="0" lang="en-US" sz="2000" u="none">
                <a:solidFill>
                  <a:schemeClr val="dk1"/>
                </a:solidFill>
                <a:latin typeface="Lucida Sans"/>
                <a:ea typeface="Lucida Sans"/>
                <a:cs typeface="Lucida Sans"/>
                <a:sym typeface="Lucida Sans"/>
              </a:rPr>
              <a:t> mod 187) x (88</a:t>
            </a:r>
            <a:r>
              <a:rPr b="0" baseline="30000" i="0" lang="en-US" sz="2000" u="none">
                <a:solidFill>
                  <a:schemeClr val="dk1"/>
                </a:solidFill>
                <a:latin typeface="Lucida Sans"/>
                <a:ea typeface="Lucida Sans"/>
                <a:cs typeface="Lucida Sans"/>
                <a:sym typeface="Lucida Sans"/>
              </a:rPr>
              <a:t>2</a:t>
            </a:r>
            <a:r>
              <a:rPr b="0" i="0" lang="en-US" sz="2000" u="none">
                <a:solidFill>
                  <a:schemeClr val="dk1"/>
                </a:solidFill>
                <a:latin typeface="Lucida Sans"/>
                <a:ea typeface="Lucida Sans"/>
                <a:cs typeface="Lucida Sans"/>
                <a:sym typeface="Lucida Sans"/>
              </a:rPr>
              <a:t> mod 187) x (88 mod 187)] mod 187</a:t>
            </a:r>
            <a:endParaRPr/>
          </a:p>
          <a:p>
            <a:pPr indent="-255587" lvl="0" marL="365125" marR="0" rtl="0" algn="l">
              <a:lnSpc>
                <a:spcPct val="9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88 mod 187 = 88</a:t>
            </a:r>
            <a:endParaRPr/>
          </a:p>
          <a:p>
            <a:pPr indent="-255587" lvl="0" marL="365125" marR="0" rtl="0" algn="l">
              <a:lnSpc>
                <a:spcPct val="9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88</a:t>
            </a:r>
            <a:r>
              <a:rPr b="0" baseline="30000" i="0" lang="en-US" sz="2000" u="none">
                <a:solidFill>
                  <a:schemeClr val="dk1"/>
                </a:solidFill>
                <a:latin typeface="Lucida Sans"/>
                <a:ea typeface="Lucida Sans"/>
                <a:cs typeface="Lucida Sans"/>
                <a:sym typeface="Lucida Sans"/>
              </a:rPr>
              <a:t>2</a:t>
            </a:r>
            <a:r>
              <a:rPr b="0" i="0" lang="en-US" sz="2000" u="none">
                <a:solidFill>
                  <a:schemeClr val="dk1"/>
                </a:solidFill>
                <a:latin typeface="Lucida Sans"/>
                <a:ea typeface="Lucida Sans"/>
                <a:cs typeface="Lucida Sans"/>
                <a:sym typeface="Lucida Sans"/>
              </a:rPr>
              <a:t> mod 187 = 7744 mod 187 = 77</a:t>
            </a:r>
            <a:endParaRPr/>
          </a:p>
          <a:p>
            <a:pPr indent="-255587" lvl="0" marL="365125" marR="0" rtl="0" algn="l">
              <a:lnSpc>
                <a:spcPct val="9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88</a:t>
            </a:r>
            <a:r>
              <a:rPr b="0" baseline="30000" i="0" lang="en-US" sz="2000" u="none">
                <a:solidFill>
                  <a:schemeClr val="dk1"/>
                </a:solidFill>
                <a:latin typeface="Lucida Sans"/>
                <a:ea typeface="Lucida Sans"/>
                <a:cs typeface="Lucida Sans"/>
                <a:sym typeface="Lucida Sans"/>
              </a:rPr>
              <a:t>4</a:t>
            </a:r>
            <a:r>
              <a:rPr b="0" i="0" lang="en-US" sz="2000" u="none">
                <a:solidFill>
                  <a:schemeClr val="dk1"/>
                </a:solidFill>
                <a:latin typeface="Lucida Sans"/>
                <a:ea typeface="Lucida Sans"/>
                <a:cs typeface="Lucida Sans"/>
                <a:sym typeface="Lucida Sans"/>
              </a:rPr>
              <a:t> mod 187 = [(88</a:t>
            </a:r>
            <a:r>
              <a:rPr b="0" baseline="30000" i="0" lang="en-US" sz="2000" u="none">
                <a:solidFill>
                  <a:schemeClr val="dk1"/>
                </a:solidFill>
                <a:latin typeface="Lucida Sans"/>
                <a:ea typeface="Lucida Sans"/>
                <a:cs typeface="Lucida Sans"/>
                <a:sym typeface="Lucida Sans"/>
              </a:rPr>
              <a:t>2</a:t>
            </a:r>
            <a:r>
              <a:rPr b="0" i="0" lang="en-US" sz="2000" u="none">
                <a:solidFill>
                  <a:schemeClr val="dk1"/>
                </a:solidFill>
                <a:latin typeface="Lucida Sans"/>
                <a:ea typeface="Lucida Sans"/>
                <a:cs typeface="Lucida Sans"/>
                <a:sym typeface="Lucida Sans"/>
              </a:rPr>
              <a:t> mod 187)  x (88</a:t>
            </a:r>
            <a:r>
              <a:rPr b="0" baseline="30000" i="0" lang="en-US" sz="2000" u="none">
                <a:solidFill>
                  <a:schemeClr val="dk1"/>
                </a:solidFill>
                <a:latin typeface="Lucida Sans"/>
                <a:ea typeface="Lucida Sans"/>
                <a:cs typeface="Lucida Sans"/>
                <a:sym typeface="Lucida Sans"/>
              </a:rPr>
              <a:t>2</a:t>
            </a:r>
            <a:r>
              <a:rPr b="0" i="0" lang="en-US" sz="2000" u="none">
                <a:solidFill>
                  <a:schemeClr val="dk1"/>
                </a:solidFill>
                <a:latin typeface="Lucida Sans"/>
                <a:ea typeface="Lucida Sans"/>
                <a:cs typeface="Lucida Sans"/>
                <a:sym typeface="Lucida Sans"/>
              </a:rPr>
              <a:t> mod 187) ] mod 187 =132</a:t>
            </a:r>
            <a:endParaRPr/>
          </a:p>
          <a:p>
            <a:pPr indent="-255587" lvl="0" marL="365125" marR="0" rtl="0" algn="l">
              <a:lnSpc>
                <a:spcPct val="9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C= (132 x 77 x 88) mod 187 =894,432 mod 187 = 11</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In the preceding example shows, we can make use of a property of modular arithmetic:</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               [(</a:t>
            </a:r>
            <a:r>
              <a:rPr b="1" i="1" lang="en-US" sz="2000" u="none">
                <a:solidFill>
                  <a:schemeClr val="dk1"/>
                </a:solidFill>
                <a:latin typeface="Lucida Sans"/>
                <a:ea typeface="Lucida Sans"/>
                <a:cs typeface="Lucida Sans"/>
                <a:sym typeface="Lucida Sans"/>
              </a:rPr>
              <a:t>a</a:t>
            </a:r>
            <a:r>
              <a:rPr b="0" i="1" lang="en-US" sz="2000" u="none">
                <a:solidFill>
                  <a:schemeClr val="dk1"/>
                </a:solidFill>
                <a:latin typeface="Lucida Sans"/>
                <a:ea typeface="Lucida Sans"/>
                <a:cs typeface="Lucida Sans"/>
                <a:sym typeface="Lucida Sans"/>
              </a:rPr>
              <a:t> </a:t>
            </a:r>
            <a:r>
              <a:rPr b="0" i="0" lang="en-US" sz="2000" u="none">
                <a:solidFill>
                  <a:schemeClr val="dk1"/>
                </a:solidFill>
                <a:latin typeface="Lucida Sans"/>
                <a:ea typeface="Lucida Sans"/>
                <a:cs typeface="Lucida Sans"/>
                <a:sym typeface="Lucida Sans"/>
              </a:rPr>
              <a:t>mod </a:t>
            </a:r>
            <a:r>
              <a:rPr b="1" i="1" lang="en-US" sz="2000" u="none">
                <a:solidFill>
                  <a:schemeClr val="dk1"/>
                </a:solidFill>
                <a:latin typeface="Lucida Sans"/>
                <a:ea typeface="Lucida Sans"/>
                <a:cs typeface="Lucida Sans"/>
                <a:sym typeface="Lucida Sans"/>
              </a:rPr>
              <a:t>n</a:t>
            </a:r>
            <a:r>
              <a:rPr b="0" i="0" lang="en-US" sz="2000" u="none">
                <a:solidFill>
                  <a:schemeClr val="dk1"/>
                </a:solidFill>
                <a:latin typeface="Lucida Sans"/>
                <a:ea typeface="Lucida Sans"/>
                <a:cs typeface="Lucida Sans"/>
                <a:sym typeface="Lucida Sans"/>
              </a:rPr>
              <a:t>) * (</a:t>
            </a:r>
            <a:r>
              <a:rPr b="1" i="1" lang="en-US" sz="2000" u="none">
                <a:solidFill>
                  <a:schemeClr val="dk1"/>
                </a:solidFill>
                <a:latin typeface="Lucida Sans"/>
                <a:ea typeface="Lucida Sans"/>
                <a:cs typeface="Lucida Sans"/>
                <a:sym typeface="Lucida Sans"/>
              </a:rPr>
              <a:t>b</a:t>
            </a:r>
            <a:r>
              <a:rPr b="0" i="1" lang="en-US" sz="2000" u="none">
                <a:solidFill>
                  <a:schemeClr val="dk1"/>
                </a:solidFill>
                <a:latin typeface="Lucida Sans"/>
                <a:ea typeface="Lucida Sans"/>
                <a:cs typeface="Lucida Sans"/>
                <a:sym typeface="Lucida Sans"/>
              </a:rPr>
              <a:t> </a:t>
            </a:r>
            <a:r>
              <a:rPr b="0" i="0" lang="en-US" sz="2000" u="none">
                <a:solidFill>
                  <a:schemeClr val="dk1"/>
                </a:solidFill>
                <a:latin typeface="Lucida Sans"/>
                <a:ea typeface="Lucida Sans"/>
                <a:cs typeface="Lucida Sans"/>
                <a:sym typeface="Lucida Sans"/>
              </a:rPr>
              <a:t>mod </a:t>
            </a:r>
            <a:r>
              <a:rPr b="1" i="1" lang="en-US" sz="2000" u="none">
                <a:solidFill>
                  <a:schemeClr val="dk1"/>
                </a:solidFill>
                <a:latin typeface="Lucida Sans"/>
                <a:ea typeface="Lucida Sans"/>
                <a:cs typeface="Lucida Sans"/>
                <a:sym typeface="Lucida Sans"/>
              </a:rPr>
              <a:t>n</a:t>
            </a:r>
            <a:r>
              <a:rPr b="0" i="0" lang="en-US" sz="2000" u="none">
                <a:solidFill>
                  <a:schemeClr val="dk1"/>
                </a:solidFill>
                <a:latin typeface="Lucida Sans"/>
                <a:ea typeface="Lucida Sans"/>
                <a:cs typeface="Lucida Sans"/>
                <a:sym typeface="Lucida Sans"/>
              </a:rPr>
              <a:t>)] mod </a:t>
            </a:r>
            <a:r>
              <a:rPr b="1" i="1" lang="en-US" sz="2000" u="none">
                <a:solidFill>
                  <a:schemeClr val="dk1"/>
                </a:solidFill>
                <a:latin typeface="Lucida Sans"/>
                <a:ea typeface="Lucida Sans"/>
                <a:cs typeface="Lucida Sans"/>
                <a:sym typeface="Lucida Sans"/>
              </a:rPr>
              <a:t>n</a:t>
            </a:r>
            <a:r>
              <a:rPr b="0" i="1" lang="en-US" sz="2000" u="none">
                <a:solidFill>
                  <a:schemeClr val="dk1"/>
                </a:solidFill>
                <a:latin typeface="Lucida Sans"/>
                <a:ea typeface="Lucida Sans"/>
                <a:cs typeface="Lucida Sans"/>
                <a:sym typeface="Lucida Sans"/>
              </a:rPr>
              <a:t> </a:t>
            </a:r>
            <a:r>
              <a:rPr b="0" i="0" lang="en-US" sz="2000" u="none">
                <a:solidFill>
                  <a:schemeClr val="dk1"/>
                </a:solidFill>
                <a:latin typeface="Lucida Sans"/>
                <a:ea typeface="Lucida Sans"/>
                <a:cs typeface="Lucida Sans"/>
                <a:sym typeface="Lucida Sans"/>
              </a:rPr>
              <a:t>= (</a:t>
            </a:r>
            <a:r>
              <a:rPr b="1" i="1" lang="en-US" sz="2000" u="none">
                <a:solidFill>
                  <a:schemeClr val="dk1"/>
                </a:solidFill>
                <a:latin typeface="Lucida Sans"/>
                <a:ea typeface="Lucida Sans"/>
                <a:cs typeface="Lucida Sans"/>
                <a:sym typeface="Lucida Sans"/>
              </a:rPr>
              <a:t>a</a:t>
            </a:r>
            <a:r>
              <a:rPr b="0" i="1" lang="en-US" sz="2000" u="none">
                <a:solidFill>
                  <a:schemeClr val="dk1"/>
                </a:solidFill>
                <a:latin typeface="Lucida Sans"/>
                <a:ea typeface="Lucida Sans"/>
                <a:cs typeface="Lucida Sans"/>
                <a:sym typeface="Lucida Sans"/>
              </a:rPr>
              <a:t> </a:t>
            </a:r>
            <a:r>
              <a:rPr b="0" i="0" lang="en-US" sz="2000" u="none">
                <a:solidFill>
                  <a:schemeClr val="dk1"/>
                </a:solidFill>
                <a:latin typeface="Lucida Sans"/>
                <a:ea typeface="Lucida Sans"/>
                <a:cs typeface="Lucida Sans"/>
                <a:sym typeface="Lucida Sans"/>
              </a:rPr>
              <a:t>* </a:t>
            </a:r>
            <a:r>
              <a:rPr b="1" i="1" lang="en-US" sz="2000" u="none">
                <a:solidFill>
                  <a:schemeClr val="dk1"/>
                </a:solidFill>
                <a:latin typeface="Lucida Sans"/>
                <a:ea typeface="Lucida Sans"/>
                <a:cs typeface="Lucida Sans"/>
                <a:sym typeface="Lucida Sans"/>
              </a:rPr>
              <a:t>b</a:t>
            </a:r>
            <a:r>
              <a:rPr b="0" i="0" lang="en-US" sz="2000" u="none">
                <a:solidFill>
                  <a:schemeClr val="dk1"/>
                </a:solidFill>
                <a:latin typeface="Lucida Sans"/>
                <a:ea typeface="Lucida Sans"/>
                <a:cs typeface="Lucida Sans"/>
                <a:sym typeface="Lucida Sans"/>
              </a:rPr>
              <a:t>) mod </a:t>
            </a:r>
            <a:r>
              <a:rPr b="1" i="1" lang="en-US" sz="2000" u="none">
                <a:solidFill>
                  <a:schemeClr val="dk1"/>
                </a:solidFill>
                <a:latin typeface="Lucida Sans"/>
                <a:ea typeface="Lucida Sans"/>
                <a:cs typeface="Lucida Sans"/>
                <a:sym typeface="Lucida Sans"/>
              </a:rPr>
              <a:t>n</a:t>
            </a:r>
            <a:endParaRPr/>
          </a:p>
          <a:p>
            <a:pPr indent="-169228" lvl="0" marL="365125" marR="0" rtl="0" algn="l">
              <a:spcBef>
                <a:spcPts val="400"/>
              </a:spcBef>
              <a:spcAft>
                <a:spcPts val="0"/>
              </a:spcAft>
              <a:buClr>
                <a:schemeClr val="accent1"/>
              </a:buClr>
              <a:buSzPts val="1360"/>
              <a:buFont typeface="Noto Sans Symbols"/>
              <a:buNone/>
            </a:pPr>
            <a:r>
              <a:t/>
            </a:r>
            <a:endParaRPr b="1" i="1" sz="2000" u="none">
              <a:solidFill>
                <a:schemeClr val="dk1"/>
              </a:solidFill>
              <a:latin typeface="Lucida Sans"/>
              <a:ea typeface="Lucida Sans"/>
              <a:cs typeface="Lucida Sans"/>
              <a:sym typeface="Lucida Sans"/>
            </a:endParaRPr>
          </a:p>
        </p:txBody>
      </p:sp>
      <p:sp>
        <p:nvSpPr>
          <p:cNvPr id="601" name="Google Shape;601;p6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t/>
            </a:r>
            <a:endParaRPr b="1" sz="4100">
              <a:solidFill>
                <a:schemeClr val="dk2"/>
              </a:solidFill>
              <a:latin typeface="Lucida Sans"/>
              <a:ea typeface="Lucida Sans"/>
              <a:cs typeface="Lucida Sans"/>
              <a:sym typeface="Lucida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4"/>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RSA</a:t>
            </a:r>
            <a:endParaRPr/>
          </a:p>
        </p:txBody>
      </p:sp>
      <p:sp>
        <p:nvSpPr>
          <p:cNvPr id="607" name="Google Shape;607;p6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lnSpc>
                <a:spcPct val="100000"/>
              </a:lnSpc>
              <a:spcBef>
                <a:spcPts val="0"/>
              </a:spcBef>
              <a:spcAft>
                <a:spcPts val="0"/>
              </a:spcAft>
              <a:buSzPts val="1224"/>
              <a:buNone/>
            </a:pPr>
            <a:r>
              <a:rPr b="0" i="0" lang="en-US" sz="1800" u="none">
                <a:solidFill>
                  <a:schemeClr val="accent2"/>
                </a:solidFill>
                <a:latin typeface="Lucida Sans"/>
                <a:ea typeface="Lucida Sans"/>
                <a:cs typeface="Lucida Sans"/>
                <a:sym typeface="Lucida Sans"/>
              </a:rPr>
              <a:t>Decryption --🡪</a:t>
            </a:r>
            <a:endParaRPr/>
          </a:p>
          <a:p>
            <a:pPr indent="-255587" lvl="0" marL="365125" rtl="0" algn="l">
              <a:lnSpc>
                <a:spcPct val="100000"/>
              </a:lnSpc>
              <a:spcBef>
                <a:spcPts val="400"/>
              </a:spcBef>
              <a:spcAft>
                <a:spcPts val="0"/>
              </a:spcAft>
              <a:buSzPts val="1224"/>
              <a:buNone/>
            </a:pPr>
            <a:r>
              <a:rPr b="0" i="0" lang="en-US" sz="1800" u="none">
                <a:solidFill>
                  <a:schemeClr val="dk1"/>
                </a:solidFill>
                <a:latin typeface="Lucida Sans"/>
                <a:ea typeface="Lucida Sans"/>
                <a:cs typeface="Lucida Sans"/>
                <a:sym typeface="Lucida Sans"/>
              </a:rPr>
              <a:t>M= 11</a:t>
            </a:r>
            <a:r>
              <a:rPr b="0" baseline="30000" i="0" lang="en-US" sz="1800" u="none">
                <a:solidFill>
                  <a:schemeClr val="dk1"/>
                </a:solidFill>
                <a:latin typeface="Lucida Sans"/>
                <a:ea typeface="Lucida Sans"/>
                <a:cs typeface="Lucida Sans"/>
                <a:sym typeface="Lucida Sans"/>
              </a:rPr>
              <a:t>23</a:t>
            </a:r>
            <a:r>
              <a:rPr b="0" i="0" lang="en-US" sz="1800" u="none">
                <a:solidFill>
                  <a:schemeClr val="dk1"/>
                </a:solidFill>
                <a:latin typeface="Lucida Sans"/>
                <a:ea typeface="Lucida Sans"/>
                <a:cs typeface="Lucida Sans"/>
                <a:sym typeface="Lucida Sans"/>
              </a:rPr>
              <a:t> mod 187</a:t>
            </a:r>
            <a:endParaRPr/>
          </a:p>
          <a:p>
            <a:pPr indent="-255587" lvl="0" marL="365125" rtl="0" algn="l">
              <a:lnSpc>
                <a:spcPct val="100000"/>
              </a:lnSpc>
              <a:spcBef>
                <a:spcPts val="400"/>
              </a:spcBef>
              <a:spcAft>
                <a:spcPts val="0"/>
              </a:spcAft>
              <a:buSzPts val="1224"/>
              <a:buNone/>
            </a:pPr>
            <a:r>
              <a:rPr b="0" i="0" lang="en-US" sz="1800" u="none">
                <a:solidFill>
                  <a:schemeClr val="dk1"/>
                </a:solidFill>
                <a:latin typeface="Lucida Sans"/>
                <a:ea typeface="Lucida Sans"/>
                <a:cs typeface="Lucida Sans"/>
                <a:sym typeface="Lucida Sans"/>
              </a:rPr>
              <a:t>11</a:t>
            </a:r>
            <a:r>
              <a:rPr b="0" baseline="30000" i="0" lang="en-US" sz="1800" u="none">
                <a:solidFill>
                  <a:schemeClr val="dk1"/>
                </a:solidFill>
                <a:latin typeface="Lucida Sans"/>
                <a:ea typeface="Lucida Sans"/>
                <a:cs typeface="Lucida Sans"/>
                <a:sym typeface="Lucida Sans"/>
              </a:rPr>
              <a:t>23</a:t>
            </a:r>
            <a:r>
              <a:rPr b="0" i="0" lang="en-US" sz="1800" u="none">
                <a:solidFill>
                  <a:schemeClr val="dk1"/>
                </a:solidFill>
                <a:latin typeface="Lucida Sans"/>
                <a:ea typeface="Lucida Sans"/>
                <a:cs typeface="Lucida Sans"/>
                <a:sym typeface="Lucida Sans"/>
              </a:rPr>
              <a:t> mod 187 =[(11</a:t>
            </a:r>
            <a:r>
              <a:rPr b="0" baseline="30000" i="0" lang="en-US" sz="1800" u="none">
                <a:solidFill>
                  <a:schemeClr val="dk1"/>
                </a:solidFill>
                <a:latin typeface="Lucida Sans"/>
                <a:ea typeface="Lucida Sans"/>
                <a:cs typeface="Lucida Sans"/>
                <a:sym typeface="Lucida Sans"/>
              </a:rPr>
              <a:t>1</a:t>
            </a:r>
            <a:r>
              <a:rPr b="0" i="0" lang="en-US" sz="1800" u="none">
                <a:solidFill>
                  <a:schemeClr val="dk1"/>
                </a:solidFill>
                <a:latin typeface="Lucida Sans"/>
                <a:ea typeface="Lucida Sans"/>
                <a:cs typeface="Lucida Sans"/>
                <a:sym typeface="Lucida Sans"/>
              </a:rPr>
              <a:t> mod 187) x (11</a:t>
            </a:r>
            <a:r>
              <a:rPr b="0" baseline="30000" i="0" lang="en-US" sz="1800" u="none">
                <a:solidFill>
                  <a:schemeClr val="dk1"/>
                </a:solidFill>
                <a:latin typeface="Lucida Sans"/>
                <a:ea typeface="Lucida Sans"/>
                <a:cs typeface="Lucida Sans"/>
                <a:sym typeface="Lucida Sans"/>
              </a:rPr>
              <a:t>2</a:t>
            </a:r>
            <a:r>
              <a:rPr b="0" i="0" lang="en-US" sz="1800" u="none">
                <a:solidFill>
                  <a:schemeClr val="dk1"/>
                </a:solidFill>
                <a:latin typeface="Lucida Sans"/>
                <a:ea typeface="Lucida Sans"/>
                <a:cs typeface="Lucida Sans"/>
                <a:sym typeface="Lucida Sans"/>
              </a:rPr>
              <a:t> mod 187) x (11</a:t>
            </a:r>
            <a:r>
              <a:rPr b="0" baseline="30000" i="0" lang="en-US" sz="1800" u="none">
                <a:solidFill>
                  <a:schemeClr val="dk1"/>
                </a:solidFill>
                <a:latin typeface="Lucida Sans"/>
                <a:ea typeface="Lucida Sans"/>
                <a:cs typeface="Lucida Sans"/>
                <a:sym typeface="Lucida Sans"/>
              </a:rPr>
              <a:t>4</a:t>
            </a:r>
            <a:r>
              <a:rPr b="0" i="0" lang="en-US" sz="1800" u="none">
                <a:solidFill>
                  <a:schemeClr val="dk1"/>
                </a:solidFill>
                <a:latin typeface="Lucida Sans"/>
                <a:ea typeface="Lucida Sans"/>
                <a:cs typeface="Lucida Sans"/>
                <a:sym typeface="Lucida Sans"/>
              </a:rPr>
              <a:t> mod 187)</a:t>
            </a:r>
            <a:endParaRPr/>
          </a:p>
          <a:p>
            <a:pPr indent="-255587" lvl="0" marL="365125" rtl="0" algn="l">
              <a:lnSpc>
                <a:spcPct val="100000"/>
              </a:lnSpc>
              <a:spcBef>
                <a:spcPts val="400"/>
              </a:spcBef>
              <a:spcAft>
                <a:spcPts val="0"/>
              </a:spcAft>
              <a:buSzPts val="1224"/>
              <a:buNone/>
            </a:pPr>
            <a:r>
              <a:rPr b="0" i="0" lang="en-US" sz="1800" u="none">
                <a:solidFill>
                  <a:schemeClr val="dk1"/>
                </a:solidFill>
                <a:latin typeface="Lucida Sans"/>
                <a:ea typeface="Lucida Sans"/>
                <a:cs typeface="Lucida Sans"/>
                <a:sym typeface="Lucida Sans"/>
              </a:rPr>
              <a:t>			 x 11</a:t>
            </a:r>
            <a:r>
              <a:rPr b="0" baseline="30000" i="0" lang="en-US" sz="1800" u="none">
                <a:solidFill>
                  <a:schemeClr val="dk1"/>
                </a:solidFill>
                <a:latin typeface="Lucida Sans"/>
                <a:ea typeface="Lucida Sans"/>
                <a:cs typeface="Lucida Sans"/>
                <a:sym typeface="Lucida Sans"/>
              </a:rPr>
              <a:t>8</a:t>
            </a:r>
            <a:r>
              <a:rPr b="0" i="0" lang="en-US" sz="1800" u="none">
                <a:solidFill>
                  <a:schemeClr val="dk1"/>
                </a:solidFill>
                <a:latin typeface="Lucida Sans"/>
                <a:ea typeface="Lucida Sans"/>
                <a:cs typeface="Lucida Sans"/>
                <a:sym typeface="Lucida Sans"/>
              </a:rPr>
              <a:t> mod 187 x 11</a:t>
            </a:r>
            <a:r>
              <a:rPr b="0" baseline="30000" i="0" lang="en-US" sz="1800" u="none">
                <a:solidFill>
                  <a:schemeClr val="dk1"/>
                </a:solidFill>
                <a:latin typeface="Lucida Sans"/>
                <a:ea typeface="Lucida Sans"/>
                <a:cs typeface="Lucida Sans"/>
                <a:sym typeface="Lucida Sans"/>
              </a:rPr>
              <a:t>8 </a:t>
            </a:r>
            <a:r>
              <a:rPr b="0" i="0" lang="en-US" sz="1800" u="none">
                <a:solidFill>
                  <a:schemeClr val="dk1"/>
                </a:solidFill>
                <a:latin typeface="Lucida Sans"/>
                <a:ea typeface="Lucida Sans"/>
                <a:cs typeface="Lucida Sans"/>
                <a:sym typeface="Lucida Sans"/>
              </a:rPr>
              <a:t>mod 187</a:t>
            </a:r>
            <a:r>
              <a:rPr b="0" baseline="30000" i="0" lang="en-US" sz="1800" u="none">
                <a:solidFill>
                  <a:schemeClr val="dk1"/>
                </a:solidFill>
                <a:latin typeface="Lucida Sans"/>
                <a:ea typeface="Lucida Sans"/>
                <a:cs typeface="Lucida Sans"/>
                <a:sym typeface="Lucida Sans"/>
              </a:rPr>
              <a:t> </a:t>
            </a:r>
            <a:r>
              <a:rPr b="0" i="0" lang="en-US" sz="1800" u="none">
                <a:solidFill>
                  <a:schemeClr val="dk1"/>
                </a:solidFill>
                <a:latin typeface="Lucida Sans"/>
                <a:ea typeface="Lucida Sans"/>
                <a:cs typeface="Lucida Sans"/>
                <a:sym typeface="Lucida Sans"/>
              </a:rPr>
              <a:t>) ] mod 187</a:t>
            </a:r>
            <a:endParaRPr/>
          </a:p>
          <a:p>
            <a:pPr indent="-255587" lvl="0" marL="365125"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11</a:t>
            </a:r>
            <a:r>
              <a:rPr b="0" baseline="30000" i="0" lang="en-US" sz="2000" u="none">
                <a:solidFill>
                  <a:schemeClr val="dk1"/>
                </a:solidFill>
                <a:latin typeface="Lucida Sans"/>
                <a:ea typeface="Lucida Sans"/>
                <a:cs typeface="Lucida Sans"/>
                <a:sym typeface="Lucida Sans"/>
              </a:rPr>
              <a:t>1</a:t>
            </a:r>
            <a:r>
              <a:rPr b="0" i="0" lang="en-US" sz="2000" u="none">
                <a:solidFill>
                  <a:schemeClr val="dk1"/>
                </a:solidFill>
                <a:latin typeface="Lucida Sans"/>
                <a:ea typeface="Lucida Sans"/>
                <a:cs typeface="Lucida Sans"/>
                <a:sym typeface="Lucida Sans"/>
              </a:rPr>
              <a:t> mod 187=11</a:t>
            </a:r>
            <a:endParaRPr/>
          </a:p>
          <a:p>
            <a:pPr indent="-255587" lvl="0" marL="365125"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11</a:t>
            </a:r>
            <a:r>
              <a:rPr b="0" baseline="30000" i="0" lang="en-US" sz="2000" u="none">
                <a:solidFill>
                  <a:schemeClr val="dk1"/>
                </a:solidFill>
                <a:latin typeface="Lucida Sans"/>
                <a:ea typeface="Lucida Sans"/>
                <a:cs typeface="Lucida Sans"/>
                <a:sym typeface="Lucida Sans"/>
              </a:rPr>
              <a:t>2</a:t>
            </a:r>
            <a:r>
              <a:rPr b="0" i="0" lang="en-US" sz="2000" u="none">
                <a:solidFill>
                  <a:schemeClr val="dk1"/>
                </a:solidFill>
                <a:latin typeface="Lucida Sans"/>
                <a:ea typeface="Lucida Sans"/>
                <a:cs typeface="Lucida Sans"/>
                <a:sym typeface="Lucida Sans"/>
              </a:rPr>
              <a:t> mod 187 =121</a:t>
            </a:r>
            <a:endParaRPr/>
          </a:p>
          <a:p>
            <a:pPr indent="-255587" lvl="0" marL="365125"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11</a:t>
            </a:r>
            <a:r>
              <a:rPr b="0" baseline="30000" i="0" lang="en-US" sz="2000" u="none">
                <a:solidFill>
                  <a:schemeClr val="dk1"/>
                </a:solidFill>
                <a:latin typeface="Lucida Sans"/>
                <a:ea typeface="Lucida Sans"/>
                <a:cs typeface="Lucida Sans"/>
                <a:sym typeface="Lucida Sans"/>
              </a:rPr>
              <a:t>4</a:t>
            </a:r>
            <a:r>
              <a:rPr b="0" i="0" lang="en-US" sz="2000" u="none">
                <a:solidFill>
                  <a:schemeClr val="dk1"/>
                </a:solidFill>
                <a:latin typeface="Lucida Sans"/>
                <a:ea typeface="Lucida Sans"/>
                <a:cs typeface="Lucida Sans"/>
                <a:sym typeface="Lucida Sans"/>
              </a:rPr>
              <a:t> mod 187 = 14641 mod 187 =55</a:t>
            </a:r>
            <a:endParaRPr/>
          </a:p>
          <a:p>
            <a:pPr indent="-255587" lvl="0" marL="365125"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11</a:t>
            </a:r>
            <a:r>
              <a:rPr b="0" baseline="30000" i="0" lang="en-US" sz="2000" u="none">
                <a:solidFill>
                  <a:schemeClr val="dk1"/>
                </a:solidFill>
                <a:latin typeface="Lucida Sans"/>
                <a:ea typeface="Lucida Sans"/>
                <a:cs typeface="Lucida Sans"/>
                <a:sym typeface="Lucida Sans"/>
              </a:rPr>
              <a:t>8</a:t>
            </a:r>
            <a:r>
              <a:rPr b="0" i="0" lang="en-US" sz="2000" u="none">
                <a:solidFill>
                  <a:schemeClr val="dk1"/>
                </a:solidFill>
                <a:latin typeface="Lucida Sans"/>
                <a:ea typeface="Lucida Sans"/>
                <a:cs typeface="Lucida Sans"/>
                <a:sym typeface="Lucida Sans"/>
              </a:rPr>
              <a:t> mod 187 = 33</a:t>
            </a:r>
            <a:endParaRPr/>
          </a:p>
          <a:p>
            <a:pPr indent="-255587" lvl="0" marL="365125" rtl="0" algn="l">
              <a:lnSpc>
                <a:spcPct val="100000"/>
              </a:lnSpc>
              <a:spcBef>
                <a:spcPts val="400"/>
              </a:spcBef>
              <a:spcAft>
                <a:spcPts val="0"/>
              </a:spcAft>
              <a:buSzPts val="1360"/>
              <a:buNone/>
            </a:pPr>
            <a:r>
              <a:rPr b="0" i="0" lang="en-US" sz="2000" u="none">
                <a:solidFill>
                  <a:schemeClr val="dk1"/>
                </a:solidFill>
                <a:latin typeface="Lucida Sans"/>
                <a:ea typeface="Lucida Sans"/>
                <a:cs typeface="Lucida Sans"/>
                <a:sym typeface="Lucida Sans"/>
              </a:rPr>
              <a:t>11</a:t>
            </a:r>
            <a:r>
              <a:rPr b="0" baseline="30000" i="0" lang="en-US" sz="2000" u="none">
                <a:solidFill>
                  <a:schemeClr val="dk1"/>
                </a:solidFill>
                <a:latin typeface="Lucida Sans"/>
                <a:ea typeface="Lucida Sans"/>
                <a:cs typeface="Lucida Sans"/>
                <a:sym typeface="Lucida Sans"/>
              </a:rPr>
              <a:t>23</a:t>
            </a:r>
            <a:r>
              <a:rPr b="0" i="0" lang="en-US" sz="2000" u="none">
                <a:solidFill>
                  <a:schemeClr val="dk1"/>
                </a:solidFill>
                <a:latin typeface="Lucida Sans"/>
                <a:ea typeface="Lucida Sans"/>
                <a:cs typeface="Lucida Sans"/>
                <a:sym typeface="Lucida Sans"/>
              </a:rPr>
              <a:t> mod 187 = [(11 x 121 x 55 x 33 x 33)] mod 187 = 88</a:t>
            </a:r>
            <a:endParaRPr/>
          </a:p>
          <a:p>
            <a:pPr indent="-255587" lvl="0" marL="365125" rtl="0" algn="l">
              <a:lnSpc>
                <a:spcPct val="100000"/>
              </a:lnSpc>
              <a:spcBef>
                <a:spcPts val="400"/>
              </a:spcBef>
              <a:spcAft>
                <a:spcPts val="0"/>
              </a:spcAft>
              <a:buSzPts val="1360"/>
              <a:buNone/>
            </a:pPr>
            <a:r>
              <a:t/>
            </a:r>
            <a:endParaRPr b="0" i="0" sz="2000" u="none">
              <a:solidFill>
                <a:schemeClr val="dk1"/>
              </a:solidFill>
              <a:latin typeface="Lucida Sans"/>
              <a:ea typeface="Lucida Sans"/>
              <a:cs typeface="Lucida Sans"/>
              <a:sym typeface="Lucida Sans"/>
            </a:endParaRPr>
          </a:p>
          <a:p>
            <a:pPr indent="-255587" lvl="0" marL="365125" rtl="0" algn="l">
              <a:lnSpc>
                <a:spcPct val="100000"/>
              </a:lnSpc>
              <a:spcBef>
                <a:spcPts val="400"/>
              </a:spcBef>
              <a:spcAft>
                <a:spcPts val="0"/>
              </a:spcAft>
              <a:buSzPts val="1360"/>
              <a:buNone/>
            </a:pPr>
            <a:r>
              <a:t/>
            </a:r>
            <a:endParaRPr b="0" i="0" sz="2000" u="none">
              <a:solidFill>
                <a:schemeClr val="dk1"/>
              </a:solidFill>
              <a:latin typeface="Lucida Sans"/>
              <a:ea typeface="Lucida Sans"/>
              <a:cs typeface="Lucida Sans"/>
              <a:sym typeface="Lucida Sans"/>
            </a:endParaRPr>
          </a:p>
          <a:p>
            <a:pPr indent="-255587" lvl="0" marL="365125" rtl="0" algn="l">
              <a:lnSpc>
                <a:spcPct val="100000"/>
              </a:lnSpc>
              <a:spcBef>
                <a:spcPts val="400"/>
              </a:spcBef>
              <a:spcAft>
                <a:spcPts val="0"/>
              </a:spcAft>
              <a:buSzPts val="1360"/>
              <a:buNone/>
            </a:pPr>
            <a:r>
              <a:t/>
            </a:r>
            <a:endParaRPr b="0" i="0" sz="2000" u="none">
              <a:solidFill>
                <a:schemeClr val="dk1"/>
              </a:solidFill>
              <a:latin typeface="Lucida Sans"/>
              <a:ea typeface="Lucida Sans"/>
              <a:cs typeface="Lucida Sans"/>
              <a:sym typeface="Lucida Sans"/>
            </a:endParaRPr>
          </a:p>
          <a:p>
            <a:pPr indent="-255587" lvl="0" marL="365125" rtl="0" algn="l">
              <a:lnSpc>
                <a:spcPct val="100000"/>
              </a:lnSpc>
              <a:spcBef>
                <a:spcPts val="400"/>
              </a:spcBef>
              <a:spcAft>
                <a:spcPts val="0"/>
              </a:spcAft>
              <a:buSzPts val="1360"/>
              <a:buNone/>
            </a:pPr>
            <a:r>
              <a:t/>
            </a:r>
            <a:endParaRPr b="0" i="0" sz="2000" u="none">
              <a:solidFill>
                <a:schemeClr val="dk1"/>
              </a:solidFill>
              <a:latin typeface="Lucida Sans"/>
              <a:ea typeface="Lucida Sans"/>
              <a:cs typeface="Lucida Sans"/>
              <a:sym typeface="Lucida Sans"/>
            </a:endParaRPr>
          </a:p>
          <a:p>
            <a:pPr indent="-255587" lvl="0" marL="365125" rtl="0" algn="l">
              <a:lnSpc>
                <a:spcPct val="100000"/>
              </a:lnSpc>
              <a:spcBef>
                <a:spcPts val="400"/>
              </a:spcBef>
              <a:spcAft>
                <a:spcPts val="0"/>
              </a:spcAft>
              <a:buSzPts val="1224"/>
              <a:buNone/>
            </a:pPr>
            <a:r>
              <a:t/>
            </a:r>
            <a:endParaRPr b="0" i="0" sz="1800" u="none">
              <a:solidFill>
                <a:schemeClr val="dk1"/>
              </a:solidFill>
              <a:latin typeface="Lucida Sans"/>
              <a:ea typeface="Lucida Sans"/>
              <a:cs typeface="Lucida Sans"/>
              <a:sym typeface="Lucida Sans"/>
            </a:endParaRPr>
          </a:p>
          <a:p>
            <a:pPr indent="-255587" lvl="0" marL="365125" rtl="0" algn="l">
              <a:lnSpc>
                <a:spcPct val="100000"/>
              </a:lnSpc>
              <a:spcBef>
                <a:spcPts val="400"/>
              </a:spcBef>
              <a:spcAft>
                <a:spcPts val="0"/>
              </a:spcAft>
              <a:buSzPts val="1224"/>
              <a:buNone/>
            </a:pPr>
            <a:r>
              <a:t/>
            </a:r>
            <a:endParaRPr b="0" i="0" sz="1800" u="none">
              <a:solidFill>
                <a:schemeClr val="dk1"/>
              </a:solidFill>
              <a:latin typeface="Lucida Sans"/>
              <a:ea typeface="Lucida Sans"/>
              <a:cs typeface="Lucida Sans"/>
              <a:sym typeface="Lucida Sans"/>
            </a:endParaRPr>
          </a:p>
          <a:p>
            <a:pPr indent="-255587" lvl="0" marL="365125" rtl="0" algn="l">
              <a:lnSpc>
                <a:spcPct val="100000"/>
              </a:lnSpc>
              <a:spcBef>
                <a:spcPts val="400"/>
              </a:spcBef>
              <a:spcAft>
                <a:spcPts val="0"/>
              </a:spcAft>
              <a:buSzPts val="1224"/>
              <a:buNone/>
            </a:pPr>
            <a:r>
              <a:t/>
            </a:r>
            <a:endParaRPr b="0" i="0" sz="1800" u="none">
              <a:solidFill>
                <a:schemeClr val="dk1"/>
              </a:solidFill>
              <a:latin typeface="Lucida Sans"/>
              <a:ea typeface="Lucida Sans"/>
              <a:cs typeface="Lucida Sans"/>
              <a:sym typeface="Lucida Sans"/>
            </a:endParaRPr>
          </a:p>
          <a:p>
            <a:pPr indent="-255587" lvl="0" marL="365125" rtl="0" algn="l">
              <a:lnSpc>
                <a:spcPct val="100000"/>
              </a:lnSpc>
              <a:spcBef>
                <a:spcPts val="400"/>
              </a:spcBef>
              <a:spcAft>
                <a:spcPts val="0"/>
              </a:spcAft>
              <a:buSzPts val="1224"/>
              <a:buNone/>
            </a:pPr>
            <a:r>
              <a:t/>
            </a:r>
            <a:endParaRPr b="0" i="0" sz="1800" u="none">
              <a:solidFill>
                <a:schemeClr val="dk1"/>
              </a:solidFill>
              <a:latin typeface="Lucida Sans"/>
              <a:ea typeface="Lucida Sans"/>
              <a:cs typeface="Lucida Sans"/>
              <a:sym typeface="Lucida Sans"/>
            </a:endParaRPr>
          </a:p>
          <a:p>
            <a:pPr indent="-255587" lvl="0" marL="365125" rtl="0" algn="l">
              <a:lnSpc>
                <a:spcPct val="100000"/>
              </a:lnSpc>
              <a:spcBef>
                <a:spcPts val="400"/>
              </a:spcBef>
              <a:spcAft>
                <a:spcPts val="0"/>
              </a:spcAft>
              <a:buSzPts val="1224"/>
              <a:buNone/>
            </a:pPr>
            <a:r>
              <a:t/>
            </a:r>
            <a:endParaRPr b="0" i="0" sz="1800" u="none">
              <a:solidFill>
                <a:schemeClr val="dk1"/>
              </a:solidFill>
              <a:latin typeface="Lucida Sans"/>
              <a:ea typeface="Lucida Sans"/>
              <a:cs typeface="Lucida Sans"/>
              <a:sym typeface="Lucida Sans"/>
            </a:endParaRPr>
          </a:p>
          <a:p>
            <a:pPr indent="-255587" lvl="0" marL="365125" rtl="0" algn="l">
              <a:lnSpc>
                <a:spcPct val="100000"/>
              </a:lnSpc>
              <a:spcBef>
                <a:spcPts val="400"/>
              </a:spcBef>
              <a:spcAft>
                <a:spcPts val="0"/>
              </a:spcAft>
              <a:buSzPts val="1224"/>
              <a:buNone/>
            </a:pPr>
            <a:r>
              <a:t/>
            </a:r>
            <a:endParaRPr b="0" i="0" sz="1800" u="none">
              <a:solidFill>
                <a:schemeClr val="dk1"/>
              </a:solidFill>
              <a:latin typeface="Lucida Sans"/>
              <a:ea typeface="Lucida Sans"/>
              <a:cs typeface="Lucida Sans"/>
              <a:sym typeface="Lucida Sans"/>
            </a:endParaRPr>
          </a:p>
          <a:p>
            <a:pPr indent="-177864" lvl="0" marL="365125" rtl="0" algn="l">
              <a:spcBef>
                <a:spcPts val="400"/>
              </a:spcBef>
              <a:spcAft>
                <a:spcPts val="0"/>
              </a:spcAft>
              <a:buSzPts val="1224"/>
              <a:buNone/>
            </a:pPr>
            <a:r>
              <a:t/>
            </a:r>
            <a:endParaRPr b="0" i="0" sz="1800" u="none">
              <a:solidFill>
                <a:schemeClr val="dk1"/>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0" st="0"/>
                                            </p:txEl>
                                          </p:spTgt>
                                        </p:tgtEl>
                                        <p:attrNameLst>
                                          <p:attrName>style.visibility</p:attrName>
                                        </p:attrNameLst>
                                      </p:cBhvr>
                                      <p:to>
                                        <p:strVal val="visible"/>
                                      </p:to>
                                    </p:set>
                                    <p:animEffect filter="fade" transition="in">
                                      <p:cBhvr>
                                        <p:cTn dur="500"/>
                                        <p:tgtEl>
                                          <p:spTgt spid="6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1" st="1"/>
                                            </p:txEl>
                                          </p:spTgt>
                                        </p:tgtEl>
                                        <p:attrNameLst>
                                          <p:attrName>style.visibility</p:attrName>
                                        </p:attrNameLst>
                                      </p:cBhvr>
                                      <p:to>
                                        <p:strVal val="visible"/>
                                      </p:to>
                                    </p:set>
                                    <p:animEffect filter="fade" transition="in">
                                      <p:cBhvr>
                                        <p:cTn dur="500"/>
                                        <p:tgtEl>
                                          <p:spTgt spid="6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2" st="2"/>
                                            </p:txEl>
                                          </p:spTgt>
                                        </p:tgtEl>
                                        <p:attrNameLst>
                                          <p:attrName>style.visibility</p:attrName>
                                        </p:attrNameLst>
                                      </p:cBhvr>
                                      <p:to>
                                        <p:strVal val="visible"/>
                                      </p:to>
                                    </p:set>
                                    <p:animEffect filter="fade" transition="in">
                                      <p:cBhvr>
                                        <p:cTn dur="500"/>
                                        <p:tgtEl>
                                          <p:spTgt spid="6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3" st="3"/>
                                            </p:txEl>
                                          </p:spTgt>
                                        </p:tgtEl>
                                        <p:attrNameLst>
                                          <p:attrName>style.visibility</p:attrName>
                                        </p:attrNameLst>
                                      </p:cBhvr>
                                      <p:to>
                                        <p:strVal val="visible"/>
                                      </p:to>
                                    </p:set>
                                    <p:animEffect filter="fade" transition="in">
                                      <p:cBhvr>
                                        <p:cTn dur="500"/>
                                        <p:tgtEl>
                                          <p:spTgt spid="6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4" st="4"/>
                                            </p:txEl>
                                          </p:spTgt>
                                        </p:tgtEl>
                                        <p:attrNameLst>
                                          <p:attrName>style.visibility</p:attrName>
                                        </p:attrNameLst>
                                      </p:cBhvr>
                                      <p:to>
                                        <p:strVal val="visible"/>
                                      </p:to>
                                    </p:set>
                                    <p:animEffect filter="fade" transition="in">
                                      <p:cBhvr>
                                        <p:cTn dur="500"/>
                                        <p:tgtEl>
                                          <p:spTgt spid="6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5" st="5"/>
                                            </p:txEl>
                                          </p:spTgt>
                                        </p:tgtEl>
                                        <p:attrNameLst>
                                          <p:attrName>style.visibility</p:attrName>
                                        </p:attrNameLst>
                                      </p:cBhvr>
                                      <p:to>
                                        <p:strVal val="visible"/>
                                      </p:to>
                                    </p:set>
                                    <p:animEffect filter="fade" transition="in">
                                      <p:cBhvr>
                                        <p:cTn dur="500"/>
                                        <p:tgtEl>
                                          <p:spTgt spid="6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6" st="6"/>
                                            </p:txEl>
                                          </p:spTgt>
                                        </p:tgtEl>
                                        <p:attrNameLst>
                                          <p:attrName>style.visibility</p:attrName>
                                        </p:attrNameLst>
                                      </p:cBhvr>
                                      <p:to>
                                        <p:strVal val="visible"/>
                                      </p:to>
                                    </p:set>
                                    <p:animEffect filter="fade" transition="in">
                                      <p:cBhvr>
                                        <p:cTn dur="500"/>
                                        <p:tgtEl>
                                          <p:spTgt spid="6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7" st="7"/>
                                            </p:txEl>
                                          </p:spTgt>
                                        </p:tgtEl>
                                        <p:attrNameLst>
                                          <p:attrName>style.visibility</p:attrName>
                                        </p:attrNameLst>
                                      </p:cBhvr>
                                      <p:to>
                                        <p:strVal val="visible"/>
                                      </p:to>
                                    </p:set>
                                    <p:animEffect filter="fade" transition="in">
                                      <p:cBhvr>
                                        <p:cTn dur="500"/>
                                        <p:tgtEl>
                                          <p:spTgt spid="60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8" st="8"/>
                                            </p:txEl>
                                          </p:spTgt>
                                        </p:tgtEl>
                                        <p:attrNameLst>
                                          <p:attrName>style.visibility</p:attrName>
                                        </p:attrNameLst>
                                      </p:cBhvr>
                                      <p:to>
                                        <p:strVal val="visible"/>
                                      </p:to>
                                    </p:set>
                                    <p:animEffect filter="fade" transition="in">
                                      <p:cBhvr>
                                        <p:cTn dur="500"/>
                                        <p:tgtEl>
                                          <p:spTgt spid="60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9" st="9"/>
                                            </p:txEl>
                                          </p:spTgt>
                                        </p:tgtEl>
                                        <p:attrNameLst>
                                          <p:attrName>style.visibility</p:attrName>
                                        </p:attrNameLst>
                                      </p:cBhvr>
                                      <p:to>
                                        <p:strVal val="visible"/>
                                      </p:to>
                                    </p:set>
                                    <p:animEffect filter="fade" transition="in">
                                      <p:cBhvr>
                                        <p:cTn dur="500"/>
                                        <p:tgtEl>
                                          <p:spTgt spid="60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10" st="10"/>
                                            </p:txEl>
                                          </p:spTgt>
                                        </p:tgtEl>
                                        <p:attrNameLst>
                                          <p:attrName>style.visibility</p:attrName>
                                        </p:attrNameLst>
                                      </p:cBhvr>
                                      <p:to>
                                        <p:strVal val="visible"/>
                                      </p:to>
                                    </p:set>
                                    <p:animEffect filter="fade" transition="in">
                                      <p:cBhvr>
                                        <p:cTn dur="500"/>
                                        <p:tgtEl>
                                          <p:spTgt spid="60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11" st="11"/>
                                            </p:txEl>
                                          </p:spTgt>
                                        </p:tgtEl>
                                        <p:attrNameLst>
                                          <p:attrName>style.visibility</p:attrName>
                                        </p:attrNameLst>
                                      </p:cBhvr>
                                      <p:to>
                                        <p:strVal val="visible"/>
                                      </p:to>
                                    </p:set>
                                    <p:animEffect filter="fade" transition="in">
                                      <p:cBhvr>
                                        <p:cTn dur="500"/>
                                        <p:tgtEl>
                                          <p:spTgt spid="60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12" st="12"/>
                                            </p:txEl>
                                          </p:spTgt>
                                        </p:tgtEl>
                                        <p:attrNameLst>
                                          <p:attrName>style.visibility</p:attrName>
                                        </p:attrNameLst>
                                      </p:cBhvr>
                                      <p:to>
                                        <p:strVal val="visible"/>
                                      </p:to>
                                    </p:set>
                                    <p:animEffect filter="fade" transition="in">
                                      <p:cBhvr>
                                        <p:cTn dur="500"/>
                                        <p:tgtEl>
                                          <p:spTgt spid="60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13" st="13"/>
                                            </p:txEl>
                                          </p:spTgt>
                                        </p:tgtEl>
                                        <p:attrNameLst>
                                          <p:attrName>style.visibility</p:attrName>
                                        </p:attrNameLst>
                                      </p:cBhvr>
                                      <p:to>
                                        <p:strVal val="visible"/>
                                      </p:to>
                                    </p:set>
                                    <p:animEffect filter="fade" transition="in">
                                      <p:cBhvr>
                                        <p:cTn dur="500"/>
                                        <p:tgtEl>
                                          <p:spTgt spid="60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14" st="14"/>
                                            </p:txEl>
                                          </p:spTgt>
                                        </p:tgtEl>
                                        <p:attrNameLst>
                                          <p:attrName>style.visibility</p:attrName>
                                        </p:attrNameLst>
                                      </p:cBhvr>
                                      <p:to>
                                        <p:strVal val="visible"/>
                                      </p:to>
                                    </p:set>
                                    <p:animEffect filter="fade" transition="in">
                                      <p:cBhvr>
                                        <p:cTn dur="500"/>
                                        <p:tgtEl>
                                          <p:spTgt spid="60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15" st="15"/>
                                            </p:txEl>
                                          </p:spTgt>
                                        </p:tgtEl>
                                        <p:attrNameLst>
                                          <p:attrName>style.visibility</p:attrName>
                                        </p:attrNameLst>
                                      </p:cBhvr>
                                      <p:to>
                                        <p:strVal val="visible"/>
                                      </p:to>
                                    </p:set>
                                    <p:animEffect filter="fade" transition="in">
                                      <p:cBhvr>
                                        <p:cTn dur="500"/>
                                        <p:tgtEl>
                                          <p:spTgt spid="607">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16" st="16"/>
                                            </p:txEl>
                                          </p:spTgt>
                                        </p:tgtEl>
                                        <p:attrNameLst>
                                          <p:attrName>style.visibility</p:attrName>
                                        </p:attrNameLst>
                                      </p:cBhvr>
                                      <p:to>
                                        <p:strVal val="visible"/>
                                      </p:to>
                                    </p:set>
                                    <p:animEffect filter="fade" transition="in">
                                      <p:cBhvr>
                                        <p:cTn dur="500"/>
                                        <p:tgtEl>
                                          <p:spTgt spid="607">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17" st="17"/>
                                            </p:txEl>
                                          </p:spTgt>
                                        </p:tgtEl>
                                        <p:attrNameLst>
                                          <p:attrName>style.visibility</p:attrName>
                                        </p:attrNameLst>
                                      </p:cBhvr>
                                      <p:to>
                                        <p:strVal val="visible"/>
                                      </p:to>
                                    </p:set>
                                    <p:animEffect filter="fade" transition="in">
                                      <p:cBhvr>
                                        <p:cTn dur="500"/>
                                        <p:tgtEl>
                                          <p:spTgt spid="607">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18" st="18"/>
                                            </p:txEl>
                                          </p:spTgt>
                                        </p:tgtEl>
                                        <p:attrNameLst>
                                          <p:attrName>style.visibility</p:attrName>
                                        </p:attrNameLst>
                                      </p:cBhvr>
                                      <p:to>
                                        <p:strVal val="visible"/>
                                      </p:to>
                                    </p:set>
                                    <p:animEffect filter="fade" transition="in">
                                      <p:cBhvr>
                                        <p:cTn dur="500"/>
                                        <p:tgtEl>
                                          <p:spTgt spid="607">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19" st="19"/>
                                            </p:txEl>
                                          </p:spTgt>
                                        </p:tgtEl>
                                        <p:attrNameLst>
                                          <p:attrName>style.visibility</p:attrName>
                                        </p:attrNameLst>
                                      </p:cBhvr>
                                      <p:to>
                                        <p:strVal val="visible"/>
                                      </p:to>
                                    </p:set>
                                    <p:animEffect filter="fade" transition="in">
                                      <p:cBhvr>
                                        <p:cTn dur="500"/>
                                        <p:tgtEl>
                                          <p:spTgt spid="607">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5"/>
          <p:cNvSpPr txBox="1"/>
          <p:nvPr>
            <p:ph idx="1" type="body"/>
          </p:nvPr>
        </p:nvSpPr>
        <p:spPr>
          <a:xfrm>
            <a:off x="457200" y="1066800"/>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Step 1. Choose two primes p and q. </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Example: p = 5 and q = 13. </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Step 2. Let n = pq. </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n = 5×13 = 65. Step 3. </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Let ф(n) = (p −1)(q −1). Example: ф(n) = 4×12 = 48.</a:t>
            </a:r>
            <a:endParaRPr/>
          </a:p>
          <a:p>
            <a:pPr indent="-255587" lvl="0" marL="365125" marR="0" rtl="0" algn="l">
              <a:lnSpc>
                <a:spcPct val="100000"/>
              </a:lnSpc>
              <a:spcBef>
                <a:spcPts val="400"/>
              </a:spcBef>
              <a:spcAft>
                <a:spcPts val="0"/>
              </a:spcAft>
              <a:buClr>
                <a:schemeClr val="accent1"/>
              </a:buClr>
              <a:buSzPts val="1360"/>
              <a:buFont typeface="Noto Sans Symbols"/>
              <a:buChar char="🞂"/>
            </a:pPr>
            <a:r>
              <a:rPr b="0" i="0" lang="en-US" sz="2000" u="none">
                <a:solidFill>
                  <a:schemeClr val="dk1"/>
                </a:solidFill>
                <a:latin typeface="Lucida Sans"/>
                <a:ea typeface="Lucida Sans"/>
                <a:cs typeface="Lucida Sans"/>
                <a:sym typeface="Lucida Sans"/>
              </a:rPr>
              <a:t>Choose E = 11.</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a:t>
            </a:r>
            <a:r>
              <a:rPr b="0" i="0" lang="en-US" sz="2000" u="none">
                <a:solidFill>
                  <a:schemeClr val="dk1"/>
                </a:solidFill>
                <a:latin typeface="Times New Roman"/>
                <a:ea typeface="Times New Roman"/>
                <a:cs typeface="Times New Roman"/>
                <a:sym typeface="Times New Roman"/>
              </a:rPr>
              <a:t>ф(n)*i) + 1)/e   should be integer</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Times New Roman"/>
                <a:ea typeface="Times New Roman"/>
                <a:cs typeface="Times New Roman"/>
                <a:sym typeface="Times New Roman"/>
              </a:rPr>
              <a:t>Let i be 1    (48*1 + 1)/11    =  4.45</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Times New Roman"/>
                <a:ea typeface="Times New Roman"/>
                <a:cs typeface="Times New Roman"/>
                <a:sym typeface="Times New Roman"/>
              </a:rPr>
              <a:t>Let i be 2    (48*2 + 1)/11    =  8.81</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Times New Roman"/>
                <a:ea typeface="Times New Roman"/>
                <a:cs typeface="Times New Roman"/>
                <a:sym typeface="Times New Roman"/>
              </a:rPr>
              <a:t>Let i be 3    (48*3 + 1)/11    =  13.18</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Times New Roman"/>
                <a:ea typeface="Times New Roman"/>
                <a:cs typeface="Times New Roman"/>
                <a:sym typeface="Times New Roman"/>
              </a:rPr>
              <a:t>Let i be 4    (48*4 + 1)/11    =  17.54</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Times New Roman"/>
                <a:ea typeface="Times New Roman"/>
                <a:cs typeface="Times New Roman"/>
                <a:sym typeface="Times New Roman"/>
              </a:rPr>
              <a:t>Let i be 5    (48*5+ 1)/11    =  21.90</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Times New Roman"/>
                <a:ea typeface="Times New Roman"/>
                <a:cs typeface="Times New Roman"/>
                <a:sym typeface="Times New Roman"/>
              </a:rPr>
              <a:t>Let i be 6    (48*6 + 1)/11    =  26.27</a:t>
            </a:r>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Times New Roman"/>
                <a:ea typeface="Times New Roman"/>
                <a:cs typeface="Times New Roman"/>
                <a:sym typeface="Times New Roman"/>
              </a:rPr>
              <a:t>Let i be 7    (48*7 + 1)/11    =  30.63</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Times New Roman"/>
                <a:ea typeface="Times New Roman"/>
                <a:cs typeface="Times New Roman"/>
                <a:sym typeface="Times New Roman"/>
              </a:rPr>
              <a:t>Let i be 8    (48*8+ 1)/11    =  35</a:t>
            </a:r>
            <a:endParaRPr b="0" i="0" sz="2000" u="none">
              <a:solidFill>
                <a:schemeClr val="dk1"/>
              </a:solidFill>
              <a:latin typeface="Lucida Sans"/>
              <a:ea typeface="Lucida Sans"/>
              <a:cs typeface="Lucida Sans"/>
              <a:sym typeface="Lucida Sans"/>
            </a:endParaRPr>
          </a:p>
          <a:p>
            <a:pPr indent="-255587" lvl="0" marL="365125" marR="0" rtl="0" algn="l">
              <a:lnSpc>
                <a:spcPct val="100000"/>
              </a:lnSpc>
              <a:spcBef>
                <a:spcPts val="400"/>
              </a:spcBef>
              <a:spcAft>
                <a:spcPts val="0"/>
              </a:spcAft>
              <a:buClr>
                <a:schemeClr val="accent1"/>
              </a:buClr>
              <a:buSzPts val="1360"/>
              <a:buFont typeface="Noto Sans Symbols"/>
              <a:buNone/>
            </a:pPr>
            <a:r>
              <a:rPr b="0" i="0" lang="en-US" sz="2000" u="none">
                <a:solidFill>
                  <a:schemeClr val="dk1"/>
                </a:solidFill>
                <a:latin typeface="Lucida Sans"/>
                <a:ea typeface="Lucida Sans"/>
                <a:cs typeface="Lucida Sans"/>
                <a:sym typeface="Lucida Sans"/>
              </a:rPr>
              <a:t>Hence d = 35.</a:t>
            </a:r>
            <a:endParaRPr/>
          </a:p>
        </p:txBody>
      </p:sp>
      <p:sp>
        <p:nvSpPr>
          <p:cNvPr id="613" name="Google Shape;613;p65"/>
          <p:cNvSpPr txBox="1"/>
          <p:nvPr>
            <p:ph idx="4294967295" type="title"/>
          </p:nvPr>
        </p:nvSpPr>
        <p:spPr>
          <a:xfrm>
            <a:off x="457200" y="279400"/>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RSA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15" st="1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For example, to encrypt 3, we find</a:t>
            </a:r>
            <a:endParaRPr/>
          </a:p>
          <a:p>
            <a:pPr indent="-255587" lvl="0" marL="365125" marR="0" rtl="0" algn="l">
              <a:lnSpc>
                <a:spcPct val="100000"/>
              </a:lnSpc>
              <a:spcBef>
                <a:spcPts val="40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3^11 mod 65 =22</a:t>
            </a:r>
            <a:endParaRPr/>
          </a:p>
          <a:p>
            <a:pPr indent="-255587" lvl="0" marL="365125" marR="0" rtl="0" algn="l">
              <a:lnSpc>
                <a:spcPct val="100000"/>
              </a:lnSpc>
              <a:spcBef>
                <a:spcPts val="40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22^35 mod 65 =3</a:t>
            </a:r>
            <a:endParaRPr/>
          </a:p>
          <a:p>
            <a:pPr indent="-134683" lvl="0" marL="365125" marR="0" rtl="0" algn="l">
              <a:spcBef>
                <a:spcPts val="400"/>
              </a:spcBef>
              <a:spcAft>
                <a:spcPts val="0"/>
              </a:spcAft>
              <a:buClr>
                <a:schemeClr val="accent1"/>
              </a:buClr>
              <a:buSzPts val="1904"/>
              <a:buFont typeface="Noto Sans Symbols"/>
              <a:buNone/>
            </a:pPr>
            <a:r>
              <a:t/>
            </a:r>
            <a:endParaRPr b="0" i="0" sz="2800" u="none">
              <a:solidFill>
                <a:schemeClr val="dk1"/>
              </a:solidFill>
              <a:latin typeface="Lucida Sans"/>
              <a:ea typeface="Lucida Sans"/>
              <a:cs typeface="Lucida Sans"/>
              <a:sym typeface="Lucida Sans"/>
            </a:endParaRPr>
          </a:p>
        </p:txBody>
      </p:sp>
      <p:sp>
        <p:nvSpPr>
          <p:cNvPr id="619" name="Google Shape;619;p6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t/>
            </a:r>
            <a:endParaRPr b="1" sz="4100">
              <a:solidFill>
                <a:schemeClr val="dk2"/>
              </a:solidFill>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7"/>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Symmetric Key encryption</a:t>
            </a:r>
            <a:endParaRPr/>
          </a:p>
        </p:txBody>
      </p:sp>
      <p:pic>
        <p:nvPicPr>
          <p:cNvPr id="229" name="Google Shape;229;p7"/>
          <p:cNvPicPr preferRelativeResize="0"/>
          <p:nvPr>
            <p:ph idx="1" type="body"/>
          </p:nvPr>
        </p:nvPicPr>
        <p:blipFill rotWithShape="1">
          <a:blip r:embed="rId3">
            <a:alphaModFix/>
          </a:blip>
          <a:srcRect b="0" l="0" r="0" t="0"/>
          <a:stretch/>
        </p:blipFill>
        <p:spPr>
          <a:xfrm>
            <a:off x="457200" y="1957387"/>
            <a:ext cx="8229600" cy="22336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632"/>
              <a:buFont typeface="Noto Sans Symbols"/>
              <a:buNone/>
            </a:pPr>
            <a:r>
              <a:rPr b="0" i="0" lang="en-US" sz="2400" u="none">
                <a:solidFill>
                  <a:srgbClr val="FF0000"/>
                </a:solidFill>
                <a:latin typeface="Lucida Sans"/>
                <a:ea typeface="Lucida Sans"/>
                <a:cs typeface="Lucida Sans"/>
                <a:sym typeface="Lucida Sans"/>
              </a:rPr>
              <a:t>Drawbacks of symmetric key :</a:t>
            </a:r>
            <a:endParaRPr/>
          </a:p>
          <a:p>
            <a:pPr indent="-228599" lvl="1" marL="620712" marR="0" rtl="0" algn="l">
              <a:lnSpc>
                <a:spcPct val="9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Verdana"/>
                <a:ea typeface="Verdana"/>
                <a:cs typeface="Verdana"/>
                <a:sym typeface="Verdana"/>
              </a:rPr>
              <a:t>Key must remain secret at both ends</a:t>
            </a:r>
            <a:endParaRPr/>
          </a:p>
          <a:p>
            <a:pPr indent="-228599" lvl="1" marL="620712" marR="0" rtl="0" algn="l">
              <a:lnSpc>
                <a:spcPct val="9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Verdana"/>
                <a:ea typeface="Verdana"/>
                <a:cs typeface="Verdana"/>
                <a:sym typeface="Verdana"/>
              </a:rPr>
              <a:t>In large networks, there are many keys pairs to be managed</a:t>
            </a:r>
            <a:endParaRPr/>
          </a:p>
          <a:p>
            <a:pPr indent="-228599" lvl="1" marL="620712" marR="0" rtl="0" algn="l">
              <a:lnSpc>
                <a:spcPct val="9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Verdana"/>
                <a:ea typeface="Verdana"/>
                <a:cs typeface="Verdana"/>
                <a:sym typeface="Verdana"/>
              </a:rPr>
              <a:t>Sound cryptographic practices dictates that the key be changed frequently</a:t>
            </a:r>
            <a:endParaRPr/>
          </a:p>
          <a:p>
            <a:pPr indent="-228599" lvl="1" marL="620712" marR="0" rtl="0" algn="l">
              <a:lnSpc>
                <a:spcPct val="9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Verdana"/>
                <a:ea typeface="Verdana"/>
                <a:cs typeface="Verdana"/>
                <a:sym typeface="Verdana"/>
              </a:rPr>
              <a:t>The shared secret key must be transmitted through an insecure  transmission channel.</a:t>
            </a:r>
            <a:endParaRPr/>
          </a:p>
          <a:p>
            <a:pPr indent="-101599" lvl="1" marL="620712" marR="0" rtl="0" algn="l">
              <a:lnSpc>
                <a:spcPct val="90000"/>
              </a:lnSpc>
              <a:spcBef>
                <a:spcPts val="300"/>
              </a:spcBef>
              <a:spcAft>
                <a:spcPts val="0"/>
              </a:spcAft>
              <a:buClr>
                <a:schemeClr val="accent1"/>
              </a:buClr>
              <a:buSzPts val="2000"/>
              <a:buFont typeface="Verdana"/>
              <a:buNone/>
            </a:pPr>
            <a:r>
              <a:t/>
            </a:r>
            <a:endParaRPr b="0" i="0" sz="2000" u="none" cap="none" strike="noStrike">
              <a:solidFill>
                <a:schemeClr val="dk1"/>
              </a:solidFill>
              <a:latin typeface="Verdana"/>
              <a:ea typeface="Verdana"/>
              <a:cs typeface="Verdana"/>
              <a:sym typeface="Verdana"/>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a:solidFill>
                  <a:srgbClr val="FF0000"/>
                </a:solidFill>
                <a:latin typeface="Lucida Sans"/>
                <a:ea typeface="Lucida Sans"/>
                <a:cs typeface="Lucida Sans"/>
                <a:sym typeface="Lucida Sans"/>
              </a:rPr>
              <a:t>Asymmetric key encryption</a:t>
            </a:r>
            <a:endParaRPr/>
          </a:p>
          <a:p>
            <a:pPr indent="-255587" lvl="0" marL="365125" marR="0" rtl="0" algn="l">
              <a:lnSpc>
                <a:spcPct val="100000"/>
              </a:lnSpc>
              <a:spcBef>
                <a:spcPts val="400"/>
              </a:spcBef>
              <a:spcAft>
                <a:spcPts val="0"/>
              </a:spcAft>
              <a:buClr>
                <a:schemeClr val="accent1"/>
              </a:buClr>
              <a:buSzPts val="1360"/>
              <a:buFont typeface="Arial"/>
              <a:buChar char="•"/>
            </a:pPr>
            <a:r>
              <a:rPr b="0" i="0" lang="en-US" sz="2000" u="none">
                <a:solidFill>
                  <a:schemeClr val="dk1"/>
                </a:solidFill>
                <a:latin typeface="Lucida Sans"/>
                <a:ea typeface="Lucida Sans"/>
                <a:cs typeface="Lucida Sans"/>
                <a:sym typeface="Lucida Sans"/>
              </a:rPr>
              <a:t>Uses 2 keys public and private key</a:t>
            </a:r>
            <a:endParaRPr/>
          </a:p>
          <a:p>
            <a:pPr indent="-255587" lvl="0" marL="365125" marR="0" rtl="0" algn="l">
              <a:lnSpc>
                <a:spcPct val="100000"/>
              </a:lnSpc>
              <a:spcBef>
                <a:spcPts val="400"/>
              </a:spcBef>
              <a:spcAft>
                <a:spcPts val="0"/>
              </a:spcAft>
              <a:buClr>
                <a:schemeClr val="accent1"/>
              </a:buClr>
              <a:buSzPts val="1360"/>
              <a:buFont typeface="Arial"/>
              <a:buChar char="•"/>
            </a:pPr>
            <a:r>
              <a:rPr b="0" i="0" lang="en-US" sz="2000" u="none">
                <a:solidFill>
                  <a:schemeClr val="dk1"/>
                </a:solidFill>
                <a:latin typeface="Lucida Sans"/>
                <a:ea typeface="Lucida Sans"/>
                <a:cs typeface="Lucida Sans"/>
                <a:sym typeface="Lucida Sans"/>
              </a:rPr>
              <a:t>Public Key- known to all</a:t>
            </a:r>
            <a:endParaRPr/>
          </a:p>
          <a:p>
            <a:pPr indent="-255587" lvl="0" marL="365125" marR="0" rtl="0" algn="l">
              <a:lnSpc>
                <a:spcPct val="100000"/>
              </a:lnSpc>
              <a:spcBef>
                <a:spcPts val="400"/>
              </a:spcBef>
              <a:spcAft>
                <a:spcPts val="0"/>
              </a:spcAft>
              <a:buClr>
                <a:schemeClr val="accent1"/>
              </a:buClr>
              <a:buSzPts val="1360"/>
              <a:buFont typeface="Arial"/>
              <a:buChar char="•"/>
            </a:pPr>
            <a:r>
              <a:rPr b="0" i="0" lang="en-US" sz="2000" u="none">
                <a:solidFill>
                  <a:schemeClr val="dk1"/>
                </a:solidFill>
                <a:latin typeface="Lucida Sans"/>
                <a:ea typeface="Lucida Sans"/>
                <a:cs typeface="Lucida Sans"/>
                <a:sym typeface="Lucida Sans"/>
              </a:rPr>
              <a:t>Private key – known only to the receiver. </a:t>
            </a:r>
            <a:endParaRPr/>
          </a:p>
          <a:p>
            <a:pPr indent="-169228" lvl="0" marL="365125" marR="0" rtl="0" algn="l">
              <a:spcBef>
                <a:spcPts val="400"/>
              </a:spcBef>
              <a:spcAft>
                <a:spcPts val="0"/>
              </a:spcAft>
              <a:buClr>
                <a:schemeClr val="accent1"/>
              </a:buClr>
              <a:buSzPts val="1360"/>
              <a:buFont typeface="Noto Sans Symbols"/>
              <a:buNone/>
            </a:pPr>
            <a:r>
              <a:t/>
            </a:r>
            <a:endParaRPr b="0" i="0" sz="2000" u="none">
              <a:solidFill>
                <a:schemeClr val="dk1"/>
              </a:solidFill>
              <a:latin typeface="Lucida Sans"/>
              <a:ea typeface="Lucida Sans"/>
              <a:cs typeface="Lucida Sans"/>
              <a:sym typeface="Lucida Sans"/>
            </a:endParaRPr>
          </a:p>
        </p:txBody>
      </p:sp>
      <p:sp>
        <p:nvSpPr>
          <p:cNvPr id="235" name="Google Shape;235;p8"/>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Asymmetric Key encryption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500"/>
                                        <p:tgtEl>
                                          <p:spTgt spid="2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Effect filter="fade" transition="in">
                                      <p:cBhvr>
                                        <p:cTn dur="500"/>
                                        <p:tgtEl>
                                          <p:spTgt spid="2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Effect filter="fade" transition="in">
                                      <p:cBhvr>
                                        <p:cTn dur="500"/>
                                        <p:tgtEl>
                                          <p:spTgt spid="2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Effect filter="fade" transition="in">
                                      <p:cBhvr>
                                        <p:cTn dur="500"/>
                                        <p:tgtEl>
                                          <p:spTgt spid="2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animEffect filter="fade" transition="in">
                                      <p:cBhvr>
                                        <p:cTn dur="500"/>
                                        <p:tgtEl>
                                          <p:spTgt spid="2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5" st="5"/>
                                            </p:txEl>
                                          </p:spTgt>
                                        </p:tgtEl>
                                        <p:attrNameLst>
                                          <p:attrName>style.visibility</p:attrName>
                                        </p:attrNameLst>
                                      </p:cBhvr>
                                      <p:to>
                                        <p:strVal val="visible"/>
                                      </p:to>
                                    </p:set>
                                    <p:animEffect filter="fade" transition="in">
                                      <p:cBhvr>
                                        <p:cTn dur="500"/>
                                        <p:tgtEl>
                                          <p:spTgt spid="2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6" st="6"/>
                                            </p:txEl>
                                          </p:spTgt>
                                        </p:tgtEl>
                                        <p:attrNameLst>
                                          <p:attrName>style.visibility</p:attrName>
                                        </p:attrNameLst>
                                      </p:cBhvr>
                                      <p:to>
                                        <p:strVal val="visible"/>
                                      </p:to>
                                    </p:set>
                                    <p:animEffect filter="fade" transition="in">
                                      <p:cBhvr>
                                        <p:cTn dur="500"/>
                                        <p:tgtEl>
                                          <p:spTgt spid="2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7" st="7"/>
                                            </p:txEl>
                                          </p:spTgt>
                                        </p:tgtEl>
                                        <p:attrNameLst>
                                          <p:attrName>style.visibility</p:attrName>
                                        </p:attrNameLst>
                                      </p:cBhvr>
                                      <p:to>
                                        <p:strVal val="visible"/>
                                      </p:to>
                                    </p:set>
                                    <p:animEffect filter="fade" transition="in">
                                      <p:cBhvr>
                                        <p:cTn dur="500"/>
                                        <p:tgtEl>
                                          <p:spTgt spid="23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8" st="8"/>
                                            </p:txEl>
                                          </p:spTgt>
                                        </p:tgtEl>
                                        <p:attrNameLst>
                                          <p:attrName>style.visibility</p:attrName>
                                        </p:attrNameLst>
                                      </p:cBhvr>
                                      <p:to>
                                        <p:strVal val="visible"/>
                                      </p:to>
                                    </p:set>
                                    <p:animEffect filter="fade" transition="in">
                                      <p:cBhvr>
                                        <p:cTn dur="500"/>
                                        <p:tgtEl>
                                          <p:spTgt spid="23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9" st="9"/>
                                            </p:txEl>
                                          </p:spTgt>
                                        </p:tgtEl>
                                        <p:attrNameLst>
                                          <p:attrName>style.visibility</p:attrName>
                                        </p:attrNameLst>
                                      </p:cBhvr>
                                      <p:to>
                                        <p:strVal val="visible"/>
                                      </p:to>
                                    </p:set>
                                    <p:animEffect filter="fade" transition="in">
                                      <p:cBhvr>
                                        <p:cTn dur="500"/>
                                        <p:tgtEl>
                                          <p:spTgt spid="23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10" st="10"/>
                                            </p:txEl>
                                          </p:spTgt>
                                        </p:tgtEl>
                                        <p:attrNameLst>
                                          <p:attrName>style.visibility</p:attrName>
                                        </p:attrNameLst>
                                      </p:cBhvr>
                                      <p:to>
                                        <p:strVal val="visible"/>
                                      </p:to>
                                    </p:set>
                                    <p:animEffect filter="fade" transition="in">
                                      <p:cBhvr>
                                        <p:cTn dur="500"/>
                                        <p:tgtEl>
                                          <p:spTgt spid="23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9"/>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p>
            <a:pPr indent="-255586" lvl="0" marL="365125" marR="0" rtl="0" algn="l">
              <a:lnSpc>
                <a:spcPct val="100000"/>
              </a:lnSpc>
              <a:spcBef>
                <a:spcPts val="0"/>
              </a:spcBef>
              <a:spcAft>
                <a:spcPts val="0"/>
              </a:spcAft>
              <a:buClr>
                <a:schemeClr val="accent1"/>
              </a:buClr>
              <a:buSzPts val="1496"/>
              <a:buFont typeface="Noto Sans Symbols"/>
              <a:buChar char="🞂"/>
            </a:pPr>
            <a:r>
              <a:rPr b="0" i="0" lang="en-US" sz="2200" u="none">
                <a:solidFill>
                  <a:schemeClr val="dk1"/>
                </a:solidFill>
                <a:latin typeface="Lucida Sans"/>
                <a:ea typeface="Lucida Sans"/>
                <a:cs typeface="Lucida Sans"/>
                <a:sym typeface="Lucida Sans"/>
              </a:rPr>
              <a:t>Every communicating entity creates 2 keys public and private.</a:t>
            </a:r>
            <a:endParaRPr/>
          </a:p>
          <a:p>
            <a:pPr indent="-255586" lvl="0" marL="365125" marR="0" rtl="0" algn="l">
              <a:lnSpc>
                <a:spcPct val="100000"/>
              </a:lnSpc>
              <a:spcBef>
                <a:spcPts val="400"/>
              </a:spcBef>
              <a:spcAft>
                <a:spcPts val="0"/>
              </a:spcAft>
              <a:buClr>
                <a:schemeClr val="accent1"/>
              </a:buClr>
              <a:buSzPts val="1496"/>
              <a:buFont typeface="Noto Sans Symbols"/>
              <a:buChar char="🞂"/>
            </a:pPr>
            <a:r>
              <a:rPr b="0" i="0" lang="en-US" sz="2200" u="none">
                <a:solidFill>
                  <a:schemeClr val="dk1"/>
                </a:solidFill>
                <a:latin typeface="Lucida Sans"/>
                <a:ea typeface="Lucida Sans"/>
                <a:cs typeface="Lucida Sans"/>
                <a:sym typeface="Lucida Sans"/>
              </a:rPr>
              <a:t>Every communicating entity distributes it’s  public key to every other entity and keeps it’s private key to itself.</a:t>
            </a:r>
            <a:endParaRPr/>
          </a:p>
          <a:p>
            <a:pPr indent="-255586" lvl="0" marL="365125" marR="0" rtl="0" algn="l">
              <a:lnSpc>
                <a:spcPct val="100000"/>
              </a:lnSpc>
              <a:spcBef>
                <a:spcPts val="400"/>
              </a:spcBef>
              <a:spcAft>
                <a:spcPts val="0"/>
              </a:spcAft>
              <a:buClr>
                <a:schemeClr val="accent1"/>
              </a:buClr>
              <a:buSzPts val="1496"/>
              <a:buFont typeface="Noto Sans Symbols"/>
              <a:buChar char="🞂"/>
            </a:pPr>
            <a:r>
              <a:rPr b="0" i="0" lang="en-US" sz="2200" u="none">
                <a:solidFill>
                  <a:schemeClr val="dk1"/>
                </a:solidFill>
                <a:latin typeface="Lucida Sans"/>
                <a:ea typeface="Lucida Sans"/>
                <a:cs typeface="Lucida Sans"/>
                <a:sym typeface="Lucida Sans"/>
              </a:rPr>
              <a:t>If Alice wants to send a message to Bob, Alice encrypts the message with Bob’s public key and when Bob receives the message, it decrypts it with its own private key.</a:t>
            </a:r>
            <a:endParaRPr/>
          </a:p>
        </p:txBody>
      </p:sp>
      <p:sp>
        <p:nvSpPr>
          <p:cNvPr id="241" name="Google Shape;241;p9"/>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Asymmetric Key encryption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5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5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500"/>
                                        <p:tgtEl>
                                          <p:spTgt spid="24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5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6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3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2011-07-25T06:03:35Z</dcterms:created>
  <dc:creator>TASNEEM</dc:creator>
</cp:coreProperties>
</file>

<file path=docProps/custom.xml><?xml version="1.0" encoding="utf-8"?>
<Properties xmlns="http://schemas.openxmlformats.org/officeDocument/2006/custom-properties" xmlns:vt="http://schemas.openxmlformats.org/officeDocument/2006/docPropsVTypes"/>
</file>