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nita Mandal" userId="170cc4d6a49c69c7" providerId="LiveId" clId="{EE4147BE-1F3F-4780-A3C5-C0A24D2B5AD4}"/>
    <pc:docChg chg="modSld">
      <pc:chgData name="Nabanita Mandal" userId="170cc4d6a49c69c7" providerId="LiveId" clId="{EE4147BE-1F3F-4780-A3C5-C0A24D2B5AD4}" dt="2023-03-20T17:30:39.355" v="1" actId="1036"/>
      <pc:docMkLst>
        <pc:docMk/>
      </pc:docMkLst>
      <pc:sldChg chg="modSp mod">
        <pc:chgData name="Nabanita Mandal" userId="170cc4d6a49c69c7" providerId="LiveId" clId="{EE4147BE-1F3F-4780-A3C5-C0A24D2B5AD4}" dt="2023-03-20T17:30:39.355" v="1" actId="1036"/>
        <pc:sldMkLst>
          <pc:docMk/>
          <pc:sldMk cId="0" sldId="278"/>
        </pc:sldMkLst>
        <pc:graphicFrameChg chg="mod modGraphic">
          <ac:chgData name="Nabanita Mandal" userId="170cc4d6a49c69c7" providerId="LiveId" clId="{EE4147BE-1F3F-4780-A3C5-C0A24D2B5AD4}" dt="2023-03-20T17:30:39.355" v="1" actId="1036"/>
          <ac:graphicFrameMkLst>
            <pc:docMk/>
            <pc:sldMk cId="0" sldId="278"/>
            <ac:graphicFrameMk id="3" creationId="{800FE586-7746-4ED9-B57A-DA29E669F5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508D-3D30-44D3-A13F-FF192C168909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B534F-BFAC-4098-9E3C-6026627F93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20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F03A59ED-CA4F-45D4-99BE-2AA8295030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A97CA81F-4BA6-49AE-906C-E87B445A6124}" type="slidenum">
              <a:rPr/>
              <a:pPr lvl="0"/>
              <a:t>3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FADC405F-6320-40E0-8E4C-E7A8E3CA3C5A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752D70FC-36E5-4A4A-BEAC-2127D7401F7E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3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9588C3B-4B30-48C1-9B60-02154FA854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A40457F2-424A-4C45-AFAA-0E38723B5511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02A24ABA-C885-4748-B570-D46D4259CD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2E094522-E31D-496C-9D72-66BC9307963F}" type="slidenum">
              <a:rPr/>
              <a:pPr lvl="0"/>
              <a:t>12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7F535047-C681-429F-9986-032D19FD79BF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62ECE7EB-21A9-4376-A845-2062C818152A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12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8193B314-89EC-46AF-A974-6B858E812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4F4CFF08-A76B-4B46-9D35-71226149C39D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DE23BB7E-CF9C-4DA2-AF3E-B7E63C2927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D4C227AA-8504-4276-BEE9-58845F9238D6}" type="slidenum">
              <a:rPr/>
              <a:pPr lvl="0"/>
              <a:t>13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704FA628-2E01-4C13-8295-1B9DF01049A0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71FC7FAA-BBEE-4AE3-B7EE-C630B9C3C1F9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13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A1C913B-CF71-4E2B-A788-19B4CAC9C3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8DE55052-EB11-4422-8E48-2F2F6B1D263F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17A33B57-5F07-4B79-8E08-EBE691D198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26C38592-7358-48CB-9AB6-5662B682BB4F}" type="slidenum">
              <a:rPr/>
              <a:pPr lvl="0"/>
              <a:t>14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7F35DC96-7E00-4201-847D-61A42D1D63AD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D4CD220E-2ED7-4577-B1D0-3C0D66D9EA7F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14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4246C71F-652E-4F84-88AC-FCAD9AF93D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47FFED33-C15F-4ACD-84B1-A6FBDF1CAEFD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D9D74F2E-188D-419E-95B6-74DF84FDFF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9A9C62B9-A425-46E5-A349-6B6CA8C9BC5F}" type="slidenum">
              <a:rPr/>
              <a:pPr lvl="0"/>
              <a:t>15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2521860C-E82C-458E-A0CA-82029DF93B97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1E70C0D1-15F4-4FC2-A4C9-D3D0FF620B64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15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521B4F2D-D40E-457A-A1A0-C6CCDF7B01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5D3C35D4-08F4-4545-A798-CBD12FCDE1F8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E08F6E4F-9AD7-45AA-95D1-15886A290D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C5A9771E-0E15-418A-935E-05464960E49B}" type="slidenum">
              <a:rPr/>
              <a:pPr lvl="0"/>
              <a:t>16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6FBBE53A-6302-416F-AB20-4493B5674213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F5811E1F-08A5-4B80-B22E-ED8D18693D1F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16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7D00DAE3-A5E6-4696-85C8-FC6AB441A4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89DFBA79-8133-4847-9ADC-2EBA126265FA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3AE01ABD-2BA5-47E9-A515-94935DA4F5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31A50C63-509B-4F7E-9AE0-8D393152387A}" type="slidenum">
              <a:rPr/>
              <a:pPr lvl="0"/>
              <a:t>17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B031C646-5E8D-442D-B0F3-5E9793369C39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280DB02A-0A09-41AC-88AF-CE5217BAAB31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17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7B43AF37-6772-403F-9D60-4E9FD4D08C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2AD60B85-492B-442B-B7B4-B19245EAD3F5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EB3DC5B4-C24D-484D-ACC0-444BD7A494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68E8F835-670B-4794-9CE7-B5ECDDB67935}" type="slidenum">
              <a:rPr/>
              <a:pPr lvl="0"/>
              <a:t>4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1F5A7BFF-1EC7-4DD7-9A1E-63DD528B3950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7CD9DCED-9656-4240-B532-F339BC8E501E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4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CA34ED1-1043-49F8-9525-932D144D30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2F61C44A-F0A6-46FC-ABA8-68C3064E3747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24E82F1E-2E3D-4400-9793-9FE0BFFCEF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5F7332B7-40B4-4A21-95D4-6E0C24CAA146}" type="slidenum">
              <a:rPr/>
              <a:pPr lvl="0"/>
              <a:t>5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23932AD3-FDB8-474B-B78D-E1FABB021F44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AF8B4FCE-0779-43AE-BC54-0BEBB7FAB9C7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5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CA4ED6DD-AD94-45C3-A74C-C9562F4748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A9E2898B-1D6C-41EF-856B-C94BE7D6703B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6A119A47-88AA-4520-AF30-0AB4BAFF45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3E85BA19-EAF8-40B8-B69A-F0CB99443315}" type="slidenum">
              <a:rPr/>
              <a:pPr lvl="0"/>
              <a:t>6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74FDAB19-5F9E-4FAA-B593-545A6B2E46D6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A73C069D-5590-4767-AB44-FA8EC321CF8E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6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B7176F6-2C2B-43D3-A3E3-2321AC0FC1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301D1916-6748-41D6-BACC-64F2809A67C2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EFEBB877-542E-4997-8190-C06BE45A77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3B38B60C-B9E2-40C1-B09F-6EFAB921D227}" type="slidenum">
              <a:rPr/>
              <a:pPr lvl="0"/>
              <a:t>7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A929D650-FDE9-4701-A82C-4B315A8E8A1E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9525CC62-B5E7-4E42-946C-4456B124E2F7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7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C3B180EF-A16C-4917-B0D0-FD42E1566D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A42B3889-0F30-4C44-A21C-89B1CD2E8E47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202243DA-B0BA-41A3-B51E-7A49B6F6B3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B6C1D0CC-B677-4EA5-BF53-3A1085FCB9DC}" type="slidenum">
              <a:rPr/>
              <a:pPr lvl="0"/>
              <a:t>8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7FA568F8-EE86-497E-97FE-A9091C929D95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D84EA012-48E1-4016-B730-C9E6D94D2261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8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E022E0E5-D79C-4D20-95DD-FABDC0336D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F34DD939-6617-45F3-AF5D-A43DFDAD93E4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3BDCECDF-CA95-451A-BD8B-36593BDF02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1F57B4FD-08AE-4AD6-9871-4454D5EBCF53}" type="slidenum">
              <a:rPr/>
              <a:pPr lvl="0"/>
              <a:t>9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0E307667-C386-4104-B603-04DF73196455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DC6EF7F2-A034-404E-80EC-6D0ED4EB6D74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9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5DDBFE4E-DF71-4BAD-863D-2A2B19CBFB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70D5BF1C-14E9-4E16-BAC8-D84AF1FCFB3E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C630CA4D-0160-4ED3-AED4-C76444B56A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6652CBEF-7EE5-4DB7-830C-07B52EB9782E}" type="slidenum">
              <a:rPr/>
              <a:pPr lvl="0"/>
              <a:t>10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4D9FEE2F-2D30-4B1B-A04F-412ABDAF5BAD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0D46DC3A-EFC2-480C-B279-2451B398FE1B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10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37461D57-2DE6-4DCC-BE7E-332D9DE466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9E40973B-8772-4E09-AEED-09A0A269A7FF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262A68AE-B1E7-4067-B0C1-58CB44E280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C38B2965-61D0-47A7-8349-3424EBCF52F5}" type="slidenum">
              <a:rPr/>
              <a:pPr lvl="0"/>
              <a:t>11</a:t>
            </a:fld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40587DF9-357B-4661-9BBA-4AE4540834D8}"/>
              </a:ext>
            </a:extLst>
          </p:cNvPr>
          <p:cNvSpPr txBox="1"/>
          <p:nvPr/>
        </p:nvSpPr>
        <p:spPr>
          <a:xfrm>
            <a:off x="3886200" y="8686800"/>
            <a:ext cx="2965319" cy="45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0">
            <a:noAutofit/>
          </a:bodyPr>
          <a:lstStyle/>
          <a:p>
            <a:pPr marL="216000" marR="0" lvl="0" indent="-21096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80" algn="l"/>
                <a:tab pos="898560" algn="l"/>
                <a:tab pos="1347840" algn="l"/>
                <a:tab pos="1797119" algn="l"/>
                <a:tab pos="2246400" algn="l"/>
                <a:tab pos="2695680" algn="l"/>
              </a:tabLst>
            </a:pPr>
            <a:fld id="{CC123E5D-B7FF-40DA-970B-F333668CB291}" type="slidenum">
              <a:rPr/>
              <a:pPr marL="216000" marR="0" lvl="0" indent="-21096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49280" algn="l"/>
                  <a:tab pos="898560" algn="l"/>
                  <a:tab pos="1347840" algn="l"/>
                  <a:tab pos="1797119" algn="l"/>
                  <a:tab pos="2246400" algn="l"/>
                  <a:tab pos="2695680" algn="l"/>
                </a:tabLst>
              </a:pPr>
              <a:t>11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DejaVu Sans" pitchFamily="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3F90884-0687-48A9-AD4D-667531D317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1213" y="769938"/>
            <a:ext cx="5233987" cy="2943225"/>
          </a:xfrm>
          <a:solidFill>
            <a:srgbClr val="00CC99"/>
          </a:solidFill>
          <a:ln w="25560">
            <a:solidFill>
              <a:srgbClr val="00956F"/>
            </a:solidFill>
            <a:prstDash val="solid"/>
          </a:ln>
        </p:spPr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D47A5A95-300F-4B49-AB05-6BF7BE43CBBC}"/>
              </a:ext>
            </a:extLst>
          </p:cNvPr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56F4F07-AE77-4C66-8E3E-BFB1D26AE6EB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19822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CD3F-0A07-4421-B11B-8184A64E3622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778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B8AF-759F-4FC6-ABCC-4917B95624C1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378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0-B027-47DF-8C57-A13FC16928D9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2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465F-58F7-4BBA-B788-B2DE1F5C194B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64288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231B-80A4-4D5B-BC6A-D5D74B943A44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1682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0FB1-C7D2-4D43-97EB-D47EF536BBEB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45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D55-C925-4CCE-B231-B5A2326E9BF3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58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0D4F-EA65-4FF5-B6CF-8CD8EE352BD8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955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D221-9D06-40FE-9D8B-054F5F4477E7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23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7553-D68C-4ECA-9A53-F34BC0397796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063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D78DE8-986E-4F8C-A8AC-035C15247B1C}" type="datetime1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D929E26-F527-41B3-84A3-30634E1732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756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CB8B8-9A24-458B-B6F4-B19E591FC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11725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Module-4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28EB6A-B66C-4492-913E-6959E7F5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2280863"/>
            <a:ext cx="10317103" cy="4211377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Authentication Protocols </a:t>
            </a:r>
            <a:endParaRPr lang="en-IN" sz="5400" dirty="0" smtClean="0">
              <a:solidFill>
                <a:schemeClr val="tx1"/>
              </a:solidFill>
            </a:endParaRPr>
          </a:p>
          <a:p>
            <a:pPr algn="ctr"/>
            <a:r>
              <a:rPr lang="en-IN" sz="5400" dirty="0" smtClean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IN" sz="5400" dirty="0" smtClean="0">
                <a:solidFill>
                  <a:schemeClr val="tx1"/>
                </a:solidFill>
              </a:rPr>
              <a:t>Digital </a:t>
            </a:r>
            <a:r>
              <a:rPr lang="en-IN" sz="5400" dirty="0">
                <a:solidFill>
                  <a:schemeClr val="tx1"/>
                </a:solidFill>
              </a:rPr>
              <a:t>Signature Schemes</a:t>
            </a:r>
          </a:p>
        </p:txBody>
      </p:sp>
    </p:spTree>
    <p:extLst>
      <p:ext uri="{BB962C8B-B14F-4D97-AF65-F5344CB8AC3E}">
        <p14:creationId xmlns="" xmlns:p14="http://schemas.microsoft.com/office/powerpoint/2010/main" val="16900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AF70D4F6-D516-465E-9B60-986E790CD0CA}"/>
              </a:ext>
            </a:extLst>
          </p:cNvPr>
          <p:cNvSpPr txBox="1"/>
          <p:nvPr/>
        </p:nvSpPr>
        <p:spPr>
          <a:xfrm>
            <a:off x="9662160" y="6217919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4D5A6BFF-4095-451C-8550-52037375EAF5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10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097F1F6C-C6BF-493D-975C-F83266C6CA1C}"/>
              </a:ext>
            </a:extLst>
          </p:cNvPr>
          <p:cNvSpPr txBox="1"/>
          <p:nvPr/>
        </p:nvSpPr>
        <p:spPr>
          <a:xfrm>
            <a:off x="127000" y="304920"/>
            <a:ext cx="10342640" cy="469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1. Using symmetric key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69216BB-5312-4FFC-A130-A78DCF703B9F}"/>
              </a:ext>
            </a:extLst>
          </p:cNvPr>
          <p:cNvSpPr txBox="1"/>
          <p:nvPr/>
        </p:nvSpPr>
        <p:spPr>
          <a:xfrm>
            <a:off x="418960" y="876300"/>
            <a:ext cx="10342640" cy="60158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i)  First Approach: (Nonce Challenge)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The verifier sends a nonce (random number used only once ) to challenge the claimant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The claimant responds to the challenge using the shared secret key between herself and the verifier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0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14C2DE-654D-477D-9497-AD41A9356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10000"/>
            <a:alphaModFix/>
          </a:blip>
          <a:srcRect/>
          <a:stretch>
            <a:fillRect/>
          </a:stretch>
        </p:blipFill>
        <p:spPr>
          <a:xfrm>
            <a:off x="657860" y="2537461"/>
            <a:ext cx="9527540" cy="395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837A45E2-EAEA-46BB-BC67-BBD7FF3249C2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3CFE0C2B-D39E-430B-B030-A1CE0F2CFF81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11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0A74ACCF-DB56-4293-AFFB-55E6740D3DD3}"/>
              </a:ext>
            </a:extLst>
          </p:cNvPr>
          <p:cNvSpPr txBox="1"/>
          <p:nvPr/>
        </p:nvSpPr>
        <p:spPr>
          <a:xfrm>
            <a:off x="109460" y="312299"/>
            <a:ext cx="10329940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1. Using symmetric key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083B14-15E0-435C-AB80-62D4C685438E}"/>
              </a:ext>
            </a:extLst>
          </p:cNvPr>
          <p:cNvSpPr txBox="1"/>
          <p:nvPr/>
        </p:nvSpPr>
        <p:spPr>
          <a:xfrm>
            <a:off x="109460" y="1041400"/>
            <a:ext cx="10688140" cy="58507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ii)  Second Approach: (Timestamp)</a:t>
            </a: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The challenge message is the current time (timestamp) sent from the verifier to the claimant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3FD9AF-2247-474E-8A73-29935A9D9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601872" y="2458721"/>
            <a:ext cx="10304913" cy="311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0EC371F6-A264-4CF5-8F33-981D506F3B90}"/>
              </a:ext>
            </a:extLst>
          </p:cNvPr>
          <p:cNvSpPr txBox="1"/>
          <p:nvPr/>
        </p:nvSpPr>
        <p:spPr>
          <a:xfrm>
            <a:off x="9494400" y="6400799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0E309EE6-FB70-461F-9031-188A99F9CDE2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12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6CF46A3F-650B-4C79-A0CB-A8EBB141A34E}"/>
              </a:ext>
            </a:extLst>
          </p:cNvPr>
          <p:cNvSpPr txBox="1"/>
          <p:nvPr/>
        </p:nvSpPr>
        <p:spPr>
          <a:xfrm>
            <a:off x="228600" y="304920"/>
            <a:ext cx="102410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1. Using symmetric key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4A650B-7D86-456C-BF22-03715E7C5D36}"/>
              </a:ext>
            </a:extLst>
          </p:cNvPr>
          <p:cNvSpPr txBox="1"/>
          <p:nvPr/>
        </p:nvSpPr>
        <p:spPr>
          <a:xfrm>
            <a:off x="355048" y="1108801"/>
            <a:ext cx="10501300" cy="57491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iii)  Third Approach: (Bidirectional authentication)</a:t>
            </a: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Both client and server sends challenge to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5B6DBB-6058-4408-B49E-D2D75CE00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68300" y="2234518"/>
            <a:ext cx="10007600" cy="45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B2219E45-C3FE-4260-8B19-4D37A5B04F27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D7653931-5A0A-45C5-9392-9D1448D28F7B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13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50BD2154-A9B0-49C7-B60F-0001A3BE5294}"/>
              </a:ext>
            </a:extLst>
          </p:cNvPr>
          <p:cNvSpPr txBox="1"/>
          <p:nvPr/>
        </p:nvSpPr>
        <p:spPr>
          <a:xfrm>
            <a:off x="152400" y="304920"/>
            <a:ext cx="1031724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2.  Using keyed hash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B56862-C10E-4FDC-A556-EBC928AA9B7E}"/>
              </a:ext>
            </a:extLst>
          </p:cNvPr>
          <p:cNvSpPr txBox="1"/>
          <p:nvPr/>
        </p:nvSpPr>
        <p:spPr>
          <a:xfrm>
            <a:off x="224735" y="1379550"/>
            <a:ext cx="10408100" cy="515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 this approach, instead of using encryption/decryption, a keyed hash function is used for authentication (MAC)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 preserves the integrity of the challenge and response messages as well as uses the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9A8B8A-01AF-48D9-B371-B79868BF1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23000" contrast="6000"/>
            <a:alphaModFix/>
          </a:blip>
          <a:srcRect/>
          <a:stretch>
            <a:fillRect/>
          </a:stretch>
        </p:blipFill>
        <p:spPr>
          <a:xfrm>
            <a:off x="1798320" y="3291840"/>
            <a:ext cx="8768520" cy="256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4266B551-A469-4469-A4CB-603F2D75E837}"/>
              </a:ext>
            </a:extLst>
          </p:cNvPr>
          <p:cNvSpPr txBox="1"/>
          <p:nvPr/>
        </p:nvSpPr>
        <p:spPr>
          <a:xfrm>
            <a:off x="9845040" y="6400799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B8C96525-20F9-4DC9-BA68-18205D1AF12B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14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1BDCF7F7-28E4-4323-8A84-AA1D09D3B012}"/>
              </a:ext>
            </a:extLst>
          </p:cNvPr>
          <p:cNvSpPr txBox="1"/>
          <p:nvPr/>
        </p:nvSpPr>
        <p:spPr>
          <a:xfrm>
            <a:off x="406400" y="304920"/>
            <a:ext cx="1006324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3.  Using asymmetric key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5655936-A6FF-452B-BF7B-1CE509462549}"/>
              </a:ext>
            </a:extLst>
          </p:cNvPr>
          <p:cNvSpPr txBox="1"/>
          <p:nvPr/>
        </p:nvSpPr>
        <p:spPr>
          <a:xfrm>
            <a:off x="406400" y="1447920"/>
            <a:ext cx="10463200" cy="5444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First Approach (Unidirectional)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Verifier encrypts the challenge using claimant’s public key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Claimant decrypts the message with her private key and sends the nonce to the verifier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DFEF2C7-3251-4505-9BD2-EBC953558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21000" contrast="3000"/>
            <a:alphaModFix/>
          </a:blip>
          <a:srcRect/>
          <a:stretch>
            <a:fillRect/>
          </a:stretch>
        </p:blipFill>
        <p:spPr>
          <a:xfrm>
            <a:off x="1889760" y="3314161"/>
            <a:ext cx="7772400" cy="327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3F493C97-6756-4397-8AFE-6B96A6CE3419}"/>
              </a:ext>
            </a:extLst>
          </p:cNvPr>
          <p:cNvSpPr txBox="1"/>
          <p:nvPr/>
        </p:nvSpPr>
        <p:spPr>
          <a:xfrm>
            <a:off x="9494400" y="630936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887D93D0-E885-4200-9C62-842F1ED5140C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15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03FEAE5F-657B-4099-89F3-50F47A2520C0}"/>
              </a:ext>
            </a:extLst>
          </p:cNvPr>
          <p:cNvSpPr txBox="1"/>
          <p:nvPr/>
        </p:nvSpPr>
        <p:spPr>
          <a:xfrm>
            <a:off x="57240" y="304920"/>
            <a:ext cx="1041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3. Using asymmetric key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288054-01D5-44F9-AAAC-ED9B75B3B1EF}"/>
              </a:ext>
            </a:extLst>
          </p:cNvPr>
          <p:cNvSpPr txBox="1"/>
          <p:nvPr/>
        </p:nvSpPr>
        <p:spPr>
          <a:xfrm>
            <a:off x="304800" y="1447920"/>
            <a:ext cx="10564800" cy="5444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ii)  Second Approach (Bidirectional)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Claimant sends her identity and nonce encrypted with verifier’s public key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Verifier responds with his nonce encrypted with claimant’s </a:t>
            </a:r>
            <a:r>
              <a:rPr lang="en-US" sz="20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public </a:t>
            </a: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key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Claimant responds with verifier’s decrypted nonce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DCD21E-1542-45A6-A256-75E028DBD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889761" y="3618721"/>
            <a:ext cx="7390079" cy="314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59D3744E-CFE1-408B-8732-ACB471CD1751}"/>
              </a:ext>
            </a:extLst>
          </p:cNvPr>
          <p:cNvSpPr txBox="1"/>
          <p:nvPr/>
        </p:nvSpPr>
        <p:spPr>
          <a:xfrm>
            <a:off x="9506280" y="6500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F3F8A437-031D-4C6C-8AAC-1C9026683220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16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0475FDDF-6BD4-4AC8-B646-C0F3A519CD00}"/>
              </a:ext>
            </a:extLst>
          </p:cNvPr>
          <p:cNvSpPr txBox="1"/>
          <p:nvPr/>
        </p:nvSpPr>
        <p:spPr>
          <a:xfrm>
            <a:off x="279400" y="304920"/>
            <a:ext cx="1019024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4. Using digital signature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37B01B-1097-479E-8B29-D6834B16CD13}"/>
              </a:ext>
            </a:extLst>
          </p:cNvPr>
          <p:cNvSpPr txBox="1"/>
          <p:nvPr/>
        </p:nvSpPr>
        <p:spPr>
          <a:xfrm>
            <a:off x="279400" y="1447920"/>
            <a:ext cx="10518200" cy="5444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 First Approach: (Unidirectional)</a:t>
            </a: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Verifier uses a plaintext challenge and claimant signs the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B5BD4D-2F8D-4BE3-939F-3976B04689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873200" y="3017520"/>
            <a:ext cx="7900920" cy="36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B341B595-036C-4C27-8054-186A8F9F24BF}"/>
              </a:ext>
            </a:extLst>
          </p:cNvPr>
          <p:cNvSpPr txBox="1"/>
          <p:nvPr/>
        </p:nvSpPr>
        <p:spPr>
          <a:xfrm>
            <a:off x="9402960" y="630936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8FB6A4E4-3233-44FA-9994-4E12EF5D7904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17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F893498B-EC3B-41CD-87EC-27EE81DF75B6}"/>
              </a:ext>
            </a:extLst>
          </p:cNvPr>
          <p:cNvSpPr txBox="1"/>
          <p:nvPr/>
        </p:nvSpPr>
        <p:spPr>
          <a:xfrm>
            <a:off x="114300" y="304920"/>
            <a:ext cx="10355340" cy="634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4. Using digital signature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96D133-D2CE-49D0-8193-51C88CEFF30A}"/>
              </a:ext>
            </a:extLst>
          </p:cNvPr>
          <p:cNvSpPr txBox="1"/>
          <p:nvPr/>
        </p:nvSpPr>
        <p:spPr>
          <a:xfrm>
            <a:off x="393700" y="1181100"/>
            <a:ext cx="10403900" cy="57110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ii)  Second Approach: (Bidirectional)</a:t>
            </a: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Verifier and claimant authenticate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744A3F-1D7D-4E8C-9F68-78684E757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93700" y="2563199"/>
            <a:ext cx="8641699" cy="414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77D57C-B679-4673-BE34-E60E3360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35624"/>
          </a:xfrm>
        </p:spPr>
        <p:txBody>
          <a:bodyPr>
            <a:noAutofit/>
          </a:bodyPr>
          <a:lstStyle/>
          <a:p>
            <a:pPr defTabSz="457200"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4000" b="1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Syllabus</a:t>
            </a:r>
            <a:endParaRPr lang="en-IN" sz="4000" b="1" dirty="0">
              <a:latin typeface="Liberation Sans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7718D-F724-4AE4-8F70-FC62AD0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D929E26-F527-41B3-84A3-30634E1732F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6608" t="45772" r="26881" b="43873"/>
          <a:stretch>
            <a:fillRect/>
          </a:stretch>
        </p:blipFill>
        <p:spPr bwMode="auto">
          <a:xfrm>
            <a:off x="375544" y="1476438"/>
            <a:ext cx="10014160" cy="125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27172" t="68005" r="26574" b="25919"/>
          <a:stretch>
            <a:fillRect/>
          </a:stretch>
        </p:blipFill>
        <p:spPr bwMode="auto">
          <a:xfrm>
            <a:off x="490330" y="2597417"/>
            <a:ext cx="9958884" cy="73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071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7255857A-6E10-4CAF-9F38-170167B3A1C6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2BD5898C-F171-42ED-8430-2904C9634FBB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3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0B15893F-9350-44A3-B6F2-8A0AE3146713}"/>
              </a:ext>
            </a:extLst>
          </p:cNvPr>
          <p:cNvSpPr txBox="1"/>
          <p:nvPr/>
        </p:nvSpPr>
        <p:spPr>
          <a:xfrm>
            <a:off x="719191" y="304920"/>
            <a:ext cx="9583049" cy="50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600" b="1" dirty="0">
                <a:latin typeface="Liberation Sans" pitchFamily="34"/>
                <a:ea typeface="Droid Sans Fallback" pitchFamily="2"/>
                <a:cs typeface="Droid Sans Fallback" pitchFamily="2"/>
              </a:rPr>
              <a:t>User and Entity Authentication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="" xmlns:a16="http://schemas.microsoft.com/office/drawing/2014/main" id="{D1EEA369-923D-4FBB-AFC7-D8CB61D2BF77}"/>
              </a:ext>
            </a:extLst>
          </p:cNvPr>
          <p:cNvSpPr txBox="1"/>
          <p:nvPr/>
        </p:nvSpPr>
        <p:spPr>
          <a:xfrm>
            <a:off x="318499" y="1099335"/>
            <a:ext cx="10695398" cy="5125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User (Entity) authentication is a technique designed to let one party prove the identity of another party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1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An entity can be a client, a server , a person or a process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14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The entity whose identity needs to be proved is called the </a:t>
            </a:r>
            <a:r>
              <a:rPr lang="en-US" sz="2400" b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claimant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1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The party that tries to verify the identity of the claimant is called the </a:t>
            </a:r>
            <a:r>
              <a:rPr lang="en-US" sz="2400" b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verifier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1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When Bob tries to prove the identity of Alice then Alice is the Claimant and Bob is the verifier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DF35DE9D-B441-4B1F-BA9C-A7B58127FB86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3B9A10B5-AC5D-463F-B1D0-DFA6324DE386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4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CAABB4D7-9A67-4016-94B2-3CE5FA63D9F3}"/>
              </a:ext>
            </a:extLst>
          </p:cNvPr>
          <p:cNvSpPr txBox="1"/>
          <p:nvPr/>
        </p:nvSpPr>
        <p:spPr>
          <a:xfrm>
            <a:off x="143838" y="1232452"/>
            <a:ext cx="10974736" cy="54333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343080" indent="-343080" hangingPunct="0">
              <a:buSzPct val="45000"/>
              <a:buFont typeface="OpenSymbol"/>
              <a:buChar char="●"/>
            </a:pPr>
            <a:r>
              <a:rPr lang="en-US" sz="2600" dirty="0" smtClean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Message 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authentication authenticates </a:t>
            </a:r>
            <a:r>
              <a:rPr lang="en-US" sz="2600" u="sng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one message at a time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. The process needs to be repeated for each new message.  </a:t>
            </a:r>
            <a:endParaRPr lang="en-US" sz="2600" dirty="0" smtClean="0"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343080" indent="-343080" hangingPunct="0">
              <a:buSzPct val="45000"/>
              <a:buFont typeface="OpenSymbol"/>
              <a:buChar char="●"/>
            </a:pPr>
            <a:endParaRPr lang="en-US" sz="2600" dirty="0" smtClean="0"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343080" indent="-343080" hangingPunct="0">
              <a:buSzPct val="45000"/>
              <a:buFont typeface="OpenSymbol"/>
              <a:buChar char="●"/>
            </a:pPr>
            <a:r>
              <a:rPr lang="en-US" sz="2600" dirty="0" smtClean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But 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Entity authentication authenticates the claimant for the </a:t>
            </a:r>
            <a:r>
              <a:rPr lang="en-US" sz="2600" u="sng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entire duration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of a session</a:t>
            </a:r>
          </a:p>
          <a:p>
            <a:pPr marL="343080" indent="-343080" hangingPunct="0">
              <a:buSzPct val="45000"/>
              <a:buFont typeface="OpenSymbol"/>
              <a:buChar char="●"/>
            </a:pPr>
            <a:endParaRPr lang="en-US" sz="2600" dirty="0"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343080" indent="-343080" hangingPunct="0">
              <a:buSzPct val="45000"/>
              <a:buFont typeface="OpenSymbol"/>
              <a:buChar char="●"/>
            </a:pPr>
            <a:endParaRPr lang="en-US" sz="2600" dirty="0"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343080" indent="-343080" hangingPunct="0">
              <a:buSzPct val="45000"/>
              <a:buFont typeface="OpenSymbol"/>
              <a:buChar char="●"/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For message authentication, it is </a:t>
            </a:r>
            <a:r>
              <a:rPr lang="en-US" sz="2600" u="sng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not necessary for the client to be present online always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. The sender can go offline after the message is sent and still that message will be authenticated. </a:t>
            </a:r>
            <a:endParaRPr lang="en-US" sz="2600" dirty="0" smtClean="0"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343080" indent="-343080" hangingPunct="0">
              <a:buSzPct val="45000"/>
              <a:buFont typeface="OpenSymbol"/>
              <a:buChar char="●"/>
            </a:pPr>
            <a:endParaRPr lang="en-US" sz="2600" dirty="0" smtClean="0"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343080" indent="-343080" hangingPunct="0">
              <a:buSzPct val="45000"/>
              <a:buFont typeface="OpenSymbol"/>
              <a:buChar char="●"/>
            </a:pPr>
            <a:r>
              <a:rPr lang="en-US" sz="2600" dirty="0" smtClean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But 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in case of Entity Authentication, the other </a:t>
            </a:r>
            <a:r>
              <a:rPr lang="en-US" sz="2600" u="sng" dirty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party needs to be online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5BA55B75-AD5D-40E9-AAC4-AA0E871125D2}"/>
              </a:ext>
            </a:extLst>
          </p:cNvPr>
          <p:cNvSpPr txBox="1"/>
          <p:nvPr/>
        </p:nvSpPr>
        <p:spPr>
          <a:xfrm>
            <a:off x="1085488" y="0"/>
            <a:ext cx="993237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Message Vs Entity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974CACF3-16EA-43CD-97F5-9E911A284A1D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F51E9E4D-CB36-4B27-AAE8-5BF62B36A88A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0DEC0F55-47FD-4941-9C38-F6A585416983}"/>
              </a:ext>
            </a:extLst>
          </p:cNvPr>
          <p:cNvSpPr txBox="1"/>
          <p:nvPr/>
        </p:nvSpPr>
        <p:spPr>
          <a:xfrm>
            <a:off x="606175" y="304920"/>
            <a:ext cx="9863465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Password based </a:t>
            </a:r>
            <a:r>
              <a:rPr lang="en-US" sz="3200" b="1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Entity Authentication</a:t>
            </a:r>
            <a:endParaRPr lang="en-US" sz="3200" b="1" dirty="0">
              <a:latin typeface="Liberation Sans" pitchFamily="34"/>
              <a:ea typeface="Droid Sans Fallback" pitchFamily="2"/>
              <a:cs typeface="Droid Sans Fallback" pitchFamily="2"/>
            </a:endParaRPr>
          </a:p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>
                <a:solidFill>
                  <a:srgbClr val="FFFFFF"/>
                </a:solidFill>
                <a:latin typeface="Liberation Sans" pitchFamily="34"/>
                <a:ea typeface="Droid Sans Fallback" pitchFamily="2"/>
                <a:cs typeface="Droid Sans Fallback" pitchFamily="2"/>
              </a:rPr>
              <a:t>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6A28D8-52A0-4472-A118-FF3BDD0BBA48}"/>
              </a:ext>
            </a:extLst>
          </p:cNvPr>
          <p:cNvSpPr txBox="1"/>
          <p:nvPr/>
        </p:nvSpPr>
        <p:spPr>
          <a:xfrm>
            <a:off x="380144" y="1737359"/>
            <a:ext cx="10489456" cy="3890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514350" indent="-514350">
              <a:spcBef>
                <a:spcPts val="799"/>
              </a:spcBef>
              <a:buClr>
                <a:srgbClr val="0099CC"/>
              </a:buClr>
              <a:buSzPct val="80000"/>
              <a:buFont typeface="+mj-lt"/>
              <a:buAutoNum type="arabicPeriod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Fixed Password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: Used over and over again for every access</a:t>
            </a:r>
          </a:p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Example:  e-mail</a:t>
            </a:r>
          </a:p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8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514350" indent="-514350"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400" i="1" dirty="0" smtClean="0">
                <a:solidFill>
                  <a:srgbClr val="00B0F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</a:t>
            </a:r>
            <a:r>
              <a:rPr lang="en-US" sz="2800" i="1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One-time-Password</a:t>
            </a:r>
            <a:r>
              <a:rPr lang="en-US" sz="2800" i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This type of password is used only once</a:t>
            </a:r>
          </a:p>
          <a:p>
            <a:pPr>
              <a:spcBef>
                <a:spcPts val="799"/>
              </a:spcBef>
              <a:buClr>
                <a:srgbClr val="0099CC"/>
              </a:buClr>
              <a:buSzPct val="80000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Example: Banking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ADA439A5-9533-4B9F-B2A3-9986DE8D83CB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2FFD3FA5-9459-498D-8F82-C78989833B03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6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CE6C16EA-B968-408F-87B6-B61E2B5AC3D5}"/>
              </a:ext>
            </a:extLst>
          </p:cNvPr>
          <p:cNvSpPr txBox="1"/>
          <p:nvPr/>
        </p:nvSpPr>
        <p:spPr>
          <a:xfrm>
            <a:off x="71919" y="-101480"/>
            <a:ext cx="10397721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1. Fixed </a:t>
            </a: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Password based Entity 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402820-2FCD-4DF7-9E2A-2B03CB0461BD}"/>
              </a:ext>
            </a:extLst>
          </p:cNvPr>
          <p:cNvSpPr txBox="1"/>
          <p:nvPr/>
        </p:nvSpPr>
        <p:spPr>
          <a:xfrm>
            <a:off x="241300" y="939800"/>
            <a:ext cx="10628300" cy="595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Method 1: Storing the password in a file</a:t>
            </a:r>
          </a:p>
          <a:p>
            <a:pPr marL="793800" lvl="3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Possible Attacks: Eavesdropping, Stealing the password, Accessing the password file, Guessing</a:t>
            </a: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Method 2: Storing Hash of  the Password in a file</a:t>
            </a:r>
          </a:p>
          <a:p>
            <a:pPr marL="793800" lvl="3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Possible Attacks on Hashed Password: Dictionary Attack</a:t>
            </a: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Method 3: Salting the password</a:t>
            </a:r>
          </a:p>
          <a:p>
            <a:pPr marL="336600" indent="-336600">
              <a:spcBef>
                <a:spcPts val="799"/>
              </a:spcBef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Method 4: Something possessed, something known(</a:t>
            </a:r>
            <a:r>
              <a:rPr lang="en-US" sz="26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e.g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 ATM card and ATM PIN)</a:t>
            </a: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lvl="2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63A0A4A0-D564-40A0-A213-E6E73E6A8A88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7F2A10D6-D70F-4216-BA4F-98878C2FD514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7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1E082CE0-DE57-4CF5-A09C-3CFFDEA6FCC5}"/>
              </a:ext>
            </a:extLst>
          </p:cNvPr>
          <p:cNvSpPr txBox="1"/>
          <p:nvPr/>
        </p:nvSpPr>
        <p:spPr>
          <a:xfrm>
            <a:off x="215900" y="304920"/>
            <a:ext cx="1025374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3200" b="1" dirty="0" smtClean="0">
                <a:latin typeface="Liberation Sans" pitchFamily="34"/>
                <a:ea typeface="Droid Sans Fallback" pitchFamily="2"/>
                <a:cs typeface="Droid Sans Fallback" pitchFamily="2"/>
              </a:rPr>
              <a:t>2. One </a:t>
            </a:r>
            <a:r>
              <a:rPr lang="en-US" sz="3200" b="1" dirty="0">
                <a:latin typeface="Liberation Sans" pitchFamily="34"/>
                <a:ea typeface="Droid Sans Fallback" pitchFamily="2"/>
                <a:cs typeface="Droid Sans Fallback" pitchFamily="2"/>
              </a:rPr>
              <a:t>time Password based Entity 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0C1744-5FF1-4C6A-84D3-63C82B4554F0}"/>
              </a:ext>
            </a:extLst>
          </p:cNvPr>
          <p:cNvSpPr txBox="1"/>
          <p:nvPr/>
        </p:nvSpPr>
        <p:spPr>
          <a:xfrm>
            <a:off x="215899" y="1737359"/>
            <a:ext cx="10862917" cy="515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Method 1:  User and the system agree upon a list of </a:t>
            </a:r>
            <a:r>
              <a:rPr lang="en-US" sz="26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passwords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Method 2: User and the system agree to sequentially update the </a:t>
            </a:r>
            <a:r>
              <a:rPr lang="en-US" sz="26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password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Method 3: User and the system create a sequentially updated password using a Hash Function</a:t>
            </a:r>
          </a:p>
          <a:p>
            <a:pPr marL="336600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472F7FED-7FA0-45A7-80D6-2D44FC2D3A3C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C6EC44B3-9388-4EC9-A771-69B0B5B7A6A8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8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54CA287F-8C99-4488-BB1A-7D4DA93FBC17}"/>
              </a:ext>
            </a:extLst>
          </p:cNvPr>
          <p:cNvSpPr txBox="1"/>
          <p:nvPr/>
        </p:nvSpPr>
        <p:spPr>
          <a:xfrm>
            <a:off x="254000" y="304920"/>
            <a:ext cx="1021564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2800" b="1" dirty="0">
                <a:latin typeface="Liberation Sans" pitchFamily="34"/>
                <a:ea typeface="Droid Sans Fallback" pitchFamily="2"/>
                <a:cs typeface="Droid Sans Fallback" pitchFamily="2"/>
              </a:rPr>
              <a:t>Challenge Response based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7BAA17-F5E1-4578-84AD-5F9237408656}"/>
              </a:ext>
            </a:extLst>
          </p:cNvPr>
          <p:cNvSpPr txBox="1"/>
          <p:nvPr/>
        </p:nvSpPr>
        <p:spPr>
          <a:xfrm>
            <a:off x="254000" y="1737359"/>
            <a:ext cx="10507600" cy="515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 password based authentication, the claimant proves her identity by demonstrating that she knows the password</a:t>
            </a: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endParaRPr lang="en-US" sz="26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36600" lvl="1" indent="-336600">
              <a:spcBef>
                <a:spcPts val="799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But in challenge response based authentication, </a:t>
            </a:r>
            <a:r>
              <a:rPr lang="en-US" sz="2600" dirty="0">
                <a:solidFill>
                  <a:srgbClr val="00B0F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the claimant proves that she knows the password but does not send it.</a:t>
            </a: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The verifier either has it or finds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DEC5E756-D46E-4EDD-8EC1-E9EFF248735B}"/>
              </a:ext>
            </a:extLst>
          </p:cNvPr>
          <p:cNvSpPr txBox="1"/>
          <p:nvPr/>
        </p:nvSpPr>
        <p:spPr>
          <a:xfrm>
            <a:off x="85342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algn="r">
              <a:spcBef>
                <a:spcPts val="876"/>
              </a:spcBef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fld id="{3DEABE50-5F37-4BBD-AB8A-58843231B7AA}" type="slidenum">
              <a:rPr lang="en-US" sz="140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pPr algn="r">
                <a:spcBef>
                  <a:spcPts val="876"/>
                </a:spcBef>
                <a:tabLst>
                  <a:tab pos="0" algn="l"/>
                  <a:tab pos="447840" algn="l"/>
                  <a:tab pos="896759" algn="l"/>
                  <a:tab pos="1346040" algn="l"/>
                  <a:tab pos="1795320" algn="l"/>
                  <a:tab pos="2244600" algn="l"/>
                  <a:tab pos="2693880" algn="l"/>
                  <a:tab pos="3143159" algn="l"/>
                  <a:tab pos="3592440" algn="l"/>
                  <a:tab pos="4041719" algn="l"/>
                  <a:tab pos="4491000" algn="l"/>
                  <a:tab pos="4940280" algn="l"/>
                  <a:tab pos="5389560" algn="l"/>
                  <a:tab pos="5838840" algn="l"/>
                  <a:tab pos="6288120" algn="l"/>
                  <a:tab pos="6737400" algn="l"/>
                  <a:tab pos="7186679" algn="l"/>
                  <a:tab pos="7635960" algn="l"/>
                  <a:tab pos="8085240" algn="l"/>
                  <a:tab pos="8534520" algn="l"/>
                  <a:tab pos="8983800" algn="l"/>
                </a:tabLst>
              </a:pPr>
              <a:t>9</a:t>
            </a:fld>
            <a:endParaRPr lang="en-US" sz="140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4A368D3D-5C89-4DBB-A4B1-118FE682EE65}"/>
              </a:ext>
            </a:extLst>
          </p:cNvPr>
          <p:cNvSpPr txBox="1"/>
          <p:nvPr/>
        </p:nvSpPr>
        <p:spPr>
          <a:xfrm>
            <a:off x="292100" y="304920"/>
            <a:ext cx="1017754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US" sz="2800" b="1" dirty="0">
                <a:latin typeface="Liberation Sans" pitchFamily="34"/>
                <a:ea typeface="Droid Sans Fallback" pitchFamily="2"/>
                <a:cs typeface="Droid Sans Fallback" pitchFamily="2"/>
              </a:rPr>
              <a:t>Challenge Response based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44A797C-3FF3-460C-A39F-F1F6E182D32C}"/>
              </a:ext>
            </a:extLst>
          </p:cNvPr>
          <p:cNvSpPr txBox="1"/>
          <p:nvPr/>
        </p:nvSpPr>
        <p:spPr>
          <a:xfrm>
            <a:off x="584060" y="1737359"/>
            <a:ext cx="10177540" cy="515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514350" lvl="1" indent="-514350">
              <a:spcBef>
                <a:spcPts val="799"/>
              </a:spcBef>
              <a:buClr>
                <a:srgbClr val="0099CC"/>
              </a:buClr>
              <a:buSzPct val="80000"/>
              <a:buFont typeface="+mj-lt"/>
              <a:buAutoNum type="arabicPeriod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Using symmetric key cipher</a:t>
            </a:r>
          </a:p>
          <a:p>
            <a:pPr marL="514350" lvl="1" indent="-514350">
              <a:spcBef>
                <a:spcPts val="799"/>
              </a:spcBef>
              <a:buClr>
                <a:srgbClr val="0099CC"/>
              </a:buClr>
              <a:buSzPct val="80000"/>
              <a:buFont typeface="+mj-lt"/>
              <a:buAutoNum type="arabicPeriod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Using keyed hashed function</a:t>
            </a:r>
          </a:p>
          <a:p>
            <a:pPr marL="514350" lvl="1" indent="-514350">
              <a:spcBef>
                <a:spcPts val="799"/>
              </a:spcBef>
              <a:buClr>
                <a:srgbClr val="0099CC"/>
              </a:buClr>
              <a:buSzPct val="80000"/>
              <a:buFont typeface="+mj-lt"/>
              <a:buAutoNum type="arabicPeriod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Using asymmetric key cipher</a:t>
            </a:r>
          </a:p>
          <a:p>
            <a:pPr marL="514350" lvl="1" indent="-514350">
              <a:spcBef>
                <a:spcPts val="799"/>
              </a:spcBef>
              <a:buClr>
                <a:srgbClr val="0099CC"/>
              </a:buClr>
              <a:buSzPct val="80000"/>
              <a:buFont typeface="+mj-lt"/>
              <a:buAutoNum type="arabicPeriod"/>
              <a:tabLst>
                <a:tab pos="336600" algn="l"/>
                <a:tab pos="784440" algn="l"/>
                <a:tab pos="1233359" algn="l"/>
                <a:tab pos="1682640" algn="l"/>
                <a:tab pos="2131920" algn="l"/>
                <a:tab pos="2581200" algn="l"/>
                <a:tab pos="3030480" algn="l"/>
                <a:tab pos="3479759" algn="l"/>
                <a:tab pos="3929040" algn="l"/>
                <a:tab pos="4378319" algn="l"/>
                <a:tab pos="4827600" algn="l"/>
                <a:tab pos="5276880" algn="l"/>
                <a:tab pos="5726160" algn="l"/>
                <a:tab pos="6175440" algn="l"/>
                <a:tab pos="6624720" algn="l"/>
                <a:tab pos="7074000" algn="l"/>
                <a:tab pos="7523279" algn="l"/>
                <a:tab pos="7972560" algn="l"/>
                <a:tab pos="8421840" algn="l"/>
                <a:tab pos="8871120" algn="l"/>
                <a:tab pos="9320400" algn="l"/>
              </a:tabLst>
            </a:pPr>
            <a:r>
              <a:rPr lang="en-US" sz="2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Using digital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208</TotalTime>
  <Words>712</Words>
  <Application>Microsoft Office PowerPoint</Application>
  <PresentationFormat>Custom</PresentationFormat>
  <Paragraphs>132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View</vt:lpstr>
      <vt:lpstr>Module-4</vt:lpstr>
      <vt:lpstr>Syllabus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Module-4</dc:title>
  <dc:creator>Nabanita Mandal</dc:creator>
  <cp:lastModifiedBy>Administrator</cp:lastModifiedBy>
  <cp:revision>31</cp:revision>
  <dcterms:created xsi:type="dcterms:W3CDTF">2022-03-15T15:37:30Z</dcterms:created>
  <dcterms:modified xsi:type="dcterms:W3CDTF">2023-03-28T11:00:52Z</dcterms:modified>
</cp:coreProperties>
</file>