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92000"/>
  <p:notesSz cx="6858000" cy="9144000"/>
  <p:embeddedFontLst>
    <p:embeddedFont>
      <p:font typeface="Century Schoolbook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iDHTvLd/MFA+yoJjtvTkURdRjA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88FD7-EA35-46D0-9CCD-EF641BCB9237}">
  <a:tblStyle styleId="{AD988FD7-EA35-46D0-9CCD-EF641BCB92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italic.fntdata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font" Target="fonts/CenturySchoolbook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CenturySchoolbook-bold.fntdata"/><Relationship Id="rId16" Type="http://schemas.openxmlformats.org/officeDocument/2006/relationships/slide" Target="slides/slide9.xml"/><Relationship Id="rId38" Type="http://schemas.openxmlformats.org/officeDocument/2006/relationships/font" Target="fonts/CenturySchoolbook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720725" y="900113"/>
            <a:ext cx="6119813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17365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4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17365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3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3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9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39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9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3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4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4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BFAF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BFAF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4F3E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5D8F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5D8F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261872" y="758953"/>
            <a:ext cx="9418320" cy="1172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Schoolbook"/>
              <a:buNone/>
            </a:pPr>
            <a:r>
              <a:rPr lang="en-US" sz="4800"/>
              <a:t>Module-4</a:t>
            </a:r>
            <a:endParaRPr sz="48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61871" y="2280863"/>
            <a:ext cx="10317103" cy="4211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lang="en-US" sz="5400">
                <a:solidFill>
                  <a:schemeClr val="lt1"/>
                </a:solidFill>
              </a:rPr>
              <a:t>Authentication Protocols 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4320"/>
              <a:buNone/>
            </a:pPr>
            <a:r>
              <a:rPr lang="en-US" sz="5400">
                <a:solidFill>
                  <a:schemeClr val="lt1"/>
                </a:solidFill>
              </a:rPr>
              <a:t>&amp; 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4320"/>
              <a:buNone/>
            </a:pPr>
            <a:r>
              <a:rPr lang="en-US" sz="5400">
                <a:solidFill>
                  <a:schemeClr val="lt1"/>
                </a:solidFill>
              </a:rPr>
              <a:t>Digital Signature Schemes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0"/>
          <p:cNvSpPr txBox="1"/>
          <p:nvPr>
            <p:ph idx="4294967295" type="title"/>
          </p:nvPr>
        </p:nvSpPr>
        <p:spPr>
          <a:xfrm>
            <a:off x="499872" y="155991"/>
            <a:ext cx="9692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Services of digital signature</a:t>
            </a:r>
            <a:endParaRPr/>
          </a:p>
        </p:txBody>
      </p:sp>
      <p:sp>
        <p:nvSpPr>
          <p:cNvPr id="181" name="Google Shape;181;p10"/>
          <p:cNvSpPr txBox="1"/>
          <p:nvPr>
            <p:ph idx="4294967295" type="body"/>
          </p:nvPr>
        </p:nvSpPr>
        <p:spPr>
          <a:xfrm>
            <a:off x="110802" y="1548233"/>
            <a:ext cx="9399991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Authentication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Integrity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sz="266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endParaRPr/>
          </a:p>
          <a:p>
            <a:pPr indent="-546124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None/>
            </a:pPr>
            <a:r>
              <a:t/>
            </a:r>
            <a:endParaRPr sz="266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715579" y="0"/>
            <a:ext cx="8490331" cy="679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Authentication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110592" y="887896"/>
            <a:ext cx="11047738" cy="5747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can verify that the message is sent by Alice because Alice’s public key is used in verification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that Eve is an attacker in the channel between Alice and Bob</a:t>
            </a:r>
            <a:endParaRPr/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Alice and Bob are unaware of Eve’s presence</a:t>
            </a:r>
            <a:endParaRPr/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Eve is sending some message to Bob,</a:t>
            </a:r>
            <a:endParaRPr/>
          </a:p>
          <a:p>
            <a:pPr indent="-29659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29" lvl="3" marL="20898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first, the message digest is created from the message.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29" lvl="3" marL="20898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Secondly, the digest needs to be signed by Eve’s private key.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29" lvl="3" marL="20898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message along with the signature is sent to Bob</a:t>
            </a:r>
            <a:endParaRPr/>
          </a:p>
          <a:p>
            <a:pPr indent="-146929" lvl="3" marL="20898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receives both the message and signature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504" lvl="3" marL="20898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/>
        </p:nvSpPr>
        <p:spPr>
          <a:xfrm>
            <a:off x="609562" y="261232"/>
            <a:ext cx="10045186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Authentication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(contd.)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needs to verify the signature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Bob wants to make communication only with Alice, he has the public key of Alice only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358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assuming that the message which received is coming from Alice, he will try to verify it with the public key of Alice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the public key of Alice can’t verify the signature signed by Eve’s private key.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Bob comes to know that the message is not coming from an authenticated source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Integrity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110591" y="1548234"/>
            <a:ext cx="10756191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 of the message is preserved even after signing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is because we cannot get the same signature if the message is changed.</a:t>
            </a:r>
            <a:endParaRPr/>
          </a:p>
          <a:p>
            <a:pPr indent="-53072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sz="3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digital signature scheme uses a </a:t>
            </a:r>
            <a:r>
              <a:rPr b="0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hash function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signing and verifying algorithms to preserve the integrity of the message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702328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110592" y="1192696"/>
            <a:ext cx="11021234" cy="5442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Alice sends a message and then denies it, then Bob can prove that Alice actually signed it.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sz="2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Alice sends a message to Bob asking him to transfer Rs. 50,000 to Eve</a:t>
            </a:r>
            <a:endParaRPr/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transfers the amount.</a:t>
            </a:r>
            <a:endParaRPr/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Alice later denies that she has sent this message.    (Problem)</a:t>
            </a:r>
            <a:endParaRPr/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/>
        </p:nvSpPr>
        <p:spPr>
          <a:xfrm>
            <a:off x="702328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10592" y="1086678"/>
            <a:ext cx="11021234" cy="554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Solution:-</a:t>
            </a:r>
            <a:endParaRPr/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must keep the signature in a file and use the public key of Alice to create the original message.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he has to prove that the new message created is same as the original message.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5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only Alice will accept.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110592" y="1548234"/>
            <a:ext cx="10888712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solution is infeasible because Alice might have changed her public or private key.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might claim that the file containing the signature is not authentic.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501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proper solution is to use services of the</a:t>
            </a: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trusted third party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can create an established trusted party among themselves.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/>
        </p:nvSpPr>
        <p:spPr>
          <a:xfrm>
            <a:off x="927614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7" y="1216470"/>
            <a:ext cx="10894973" cy="565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/>
        </p:nvSpPr>
        <p:spPr>
          <a:xfrm>
            <a:off x="702327" y="265043"/>
            <a:ext cx="8490331" cy="68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110592" y="887896"/>
            <a:ext cx="10875460" cy="5747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creates a signature from her message (S</a:t>
            </a:r>
            <a:r>
              <a:rPr baseline="-25000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sends the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message,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signature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her identity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Bob’s identity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center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center, after checking the validity of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Alice’s public key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verifies through the same key that the message came from Alice.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saves a copy of message with the sender’s identity, recipient’s identity and a timestamp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its archive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sender uses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its private key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another signature (S</a:t>
            </a:r>
            <a:r>
              <a:rPr baseline="-25000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from the message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/>
        </p:nvSpPr>
        <p:spPr>
          <a:xfrm>
            <a:off x="609562" y="181719"/>
            <a:ext cx="8490331" cy="70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Nonrepudiation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 sends the following to Bob: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message, the new signature, Alice’s identity and Bob’s identity </a:t>
            </a:r>
            <a:endParaRPr sz="27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verifies the message using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public key of the trusted cente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in future, if Alice denies sending the message then the center can show a copy of the saved message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"/>
          <p:cNvSpPr txBox="1"/>
          <p:nvPr>
            <p:ph idx="4294967295" type="title"/>
          </p:nvPr>
        </p:nvSpPr>
        <p:spPr>
          <a:xfrm>
            <a:off x="1048870" y="333513"/>
            <a:ext cx="8754571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/>
          </a:p>
        </p:txBody>
      </p:sp>
      <p:sp>
        <p:nvSpPr>
          <p:cNvPr id="115" name="Google Shape;115;p2"/>
          <p:cNvSpPr txBox="1"/>
          <p:nvPr>
            <p:ph idx="4294967295" type="body"/>
          </p:nvPr>
        </p:nvSpPr>
        <p:spPr>
          <a:xfrm>
            <a:off x="110802" y="1277471"/>
            <a:ext cx="11065198" cy="5357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signature on a document, when verified, is a sign of authentication which means the document is authentic</a:t>
            </a:r>
            <a:endParaRPr/>
          </a:p>
          <a:p>
            <a:pPr indent="-54215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electronic signature can prove the authenticity of the sender  of the message</a:t>
            </a:r>
            <a:endParaRPr/>
          </a:p>
          <a:p>
            <a:pPr indent="-54215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signature is known as Digital Signature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signature scheme does not provide privacy or confidentiality.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if privacy/confidentiality is required then it can be provided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sz="31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another layer of encryption/decryption</a:t>
            </a:r>
            <a:endParaRPr/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message and the signature must be encrypted using either symmetric or asymmetric communication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10592" y="1548234"/>
            <a:ext cx="9400320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5" y="1437645"/>
            <a:ext cx="9982887" cy="536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/>
        </p:nvSpPr>
        <p:spPr>
          <a:xfrm>
            <a:off x="795093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 on Digital Signature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110591" y="1548234"/>
            <a:ext cx="10968225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Only Attack</a:t>
            </a:r>
            <a:endParaRPr/>
          </a:p>
          <a:p>
            <a:pPr indent="-54501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Message attack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Chosen Message attack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808345" y="0"/>
            <a:ext cx="8490331" cy="795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Key-Only attack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90104" y="991643"/>
            <a:ext cx="10968225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has access to the public information released by Alice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forge a message, Eve needs to create signature of Alice to convince Bob that the message is coming from Alice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49928" y="3041374"/>
            <a:ext cx="8490331" cy="795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Message attack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110591" y="4253948"/>
            <a:ext cx="10517651" cy="238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has access to documents previously signed by Alice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tries to create another message and forge signature of Alice on it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Chosen Message attack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10591" y="1762538"/>
            <a:ext cx="11060992" cy="4872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somehow makes Alice sign on more than one message for her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now has a chosen message-signature pair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later creates another message with the contents she wants and forges signature of Alice on it 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795093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Chosen Message attack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Forgery Types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662609" y="1828800"/>
            <a:ext cx="10098156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Existential: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may be able to create a valid message-signature pair but she can not really use it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56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Selective: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 may be able to forge signature of Alice on a message with the content selectively chosen by Eve</a:t>
            </a:r>
            <a:endParaRPr/>
          </a:p>
          <a:p>
            <a:pPr indent="-20319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/>
        </p:nvSpPr>
        <p:spPr>
          <a:xfrm>
            <a:off x="596310" y="1"/>
            <a:ext cx="8490331" cy="768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digital signature scheme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198782" y="993913"/>
            <a:ext cx="10906540" cy="56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RSA can be used for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signing and verifying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message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private and public keys of the sender is used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sender uses its own private key to sign the document and the receiver uses the sender’s public key to verify the document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RSA digital signature scheme changes the role of private and public key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key plays the role of the sender’s own signature</a:t>
            </a:r>
            <a:endParaRPr/>
          </a:p>
          <a:p>
            <a:pPr indent="-54215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Sender’s public key plays the role of copy of the signature that is available to the public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digital signature scheme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10592" y="1548234"/>
            <a:ext cx="10981478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signing and verifying uses the 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same function but with different parameters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verifier compares the message and the output of the function for congruence.</a:t>
            </a:r>
            <a:endParaRPr/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result is true, message is accepted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81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digital signature scheme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110592" y="1548234"/>
            <a:ext cx="10689930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Generation:</a:t>
            </a:r>
            <a:endParaRPr b="1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Same as RSA.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key is(e,n) and Private Key is </a:t>
            </a:r>
            <a:r>
              <a:rPr b="0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263258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None/>
            </a:pPr>
            <a:r>
              <a:t/>
            </a:r>
            <a:endParaRPr b="0" i="1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Signing and Verifying</a:t>
            </a:r>
            <a:endParaRPr/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Signing:-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creates a signature of the message using her private exponent, S=M</a:t>
            </a:r>
            <a:r>
              <a:rPr b="0" baseline="3000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 n </a:t>
            </a:r>
            <a:endParaRPr/>
          </a:p>
          <a:p>
            <a:pPr indent="-27972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sends this message and signature to Bob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1" marL="10449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9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96" lvl="1" marL="10449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digital signature scheme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110592" y="1548234"/>
            <a:ext cx="10994730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Verifying:-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receives M and 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applies public exponent of Alice to the signature to create a copy of the message M`=S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 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compares the value of M` with value of 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two values are congruent, then Bob accepts the message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verification criteria used is: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307" lvl="2" marL="156738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Ξ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(mod n)       S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Ξ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(mod n)      M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Ξ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(mod n)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4" lvl="0" marL="7549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>
            <a:off x="4069503" y="5224606"/>
            <a:ext cx="44236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7006520" y="5214783"/>
            <a:ext cx="33177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"/>
          <p:cNvSpPr txBox="1"/>
          <p:nvPr>
            <p:ph idx="4294967295" type="title"/>
          </p:nvPr>
        </p:nvSpPr>
        <p:spPr>
          <a:xfrm>
            <a:off x="550672" y="249491"/>
            <a:ext cx="969264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Conventional Vs Digital signature</a:t>
            </a:r>
            <a:endParaRPr/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399191" y="1067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{AD988FD7-EA35-46D0-9CCD-EF641BCB9237}</a:tableStyleId>
              </a:tblPr>
              <a:tblGrid>
                <a:gridCol w="2570850"/>
                <a:gridCol w="3872075"/>
                <a:gridCol w="4232275"/>
              </a:tblGrid>
              <a:tr h="5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Conventional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</a:t>
                      </a:r>
                      <a:endParaRPr/>
                    </a:p>
                  </a:txBody>
                  <a:tcPr marT="55300" marB="55300" marR="110600" marL="110600"/>
                </a:tc>
              </a:tr>
              <a:tr h="17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Inclusion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included in the document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signature is a separate document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300" marB="55300" marR="110600" marL="110600"/>
                </a:tc>
              </a:tr>
              <a:tr h="26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Signature on the document is compared with the signature on the file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Signature is not stored anywhere so to verify it, the recipient needs to apply a verification technique to the combination of message and signature</a:t>
                      </a:r>
                      <a:endParaRPr/>
                    </a:p>
                  </a:txBody>
                  <a:tcPr marT="55300" marB="55300" marR="110600" marL="1106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digital signature scheme </a:t>
            </a:r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84" y="1704537"/>
            <a:ext cx="10579338" cy="459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>
            <p:ph idx="4294967295" type="title"/>
          </p:nvPr>
        </p:nvSpPr>
        <p:spPr>
          <a:xfrm>
            <a:off x="954741" y="222929"/>
            <a:ext cx="9987579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Conventional Vs Digital signature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310290" y="1140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{AD988FD7-EA35-46D0-9CCD-EF641BCB9237}</a:tableStyleId>
              </a:tblPr>
              <a:tblGrid>
                <a:gridCol w="2134950"/>
                <a:gridCol w="4200650"/>
                <a:gridCol w="4161800"/>
              </a:tblGrid>
              <a:tr h="5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Conventional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</a:t>
                      </a:r>
                      <a:endParaRPr/>
                    </a:p>
                  </a:txBody>
                  <a:tcPr marT="55300" marB="55300" marR="110600" marL="110600"/>
                </a:tc>
              </a:tr>
              <a:tr h="166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Relationship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 to many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  <a:endParaRPr/>
                    </a:p>
                  </a:txBody>
                  <a:tcPr marT="55300" marB="55300" marR="110600" marL="110600"/>
                </a:tc>
              </a:tr>
              <a:tr h="26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Duplicity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copy of the signed document can be distinguished from the original one in a file</a:t>
                      </a:r>
                      <a:endParaRPr/>
                    </a:p>
                  </a:txBody>
                  <a:tcPr marT="55300" marB="55300" marR="110600" marL="11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There is no such distinction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Attack: Interception, Replay</a:t>
                      </a:r>
                      <a:endParaRPr/>
                    </a:p>
                  </a:txBody>
                  <a:tcPr marT="55300" marB="55300" marR="110600" marL="1106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"/>
          <p:cNvSpPr txBox="1"/>
          <p:nvPr>
            <p:ph idx="4294967295" type="title"/>
          </p:nvPr>
        </p:nvSpPr>
        <p:spPr>
          <a:xfrm>
            <a:off x="294431" y="172148"/>
            <a:ext cx="969264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Digital signature:  Process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4294967295" type="body"/>
          </p:nvPr>
        </p:nvSpPr>
        <p:spPr>
          <a:xfrm>
            <a:off x="110802" y="968188"/>
            <a:ext cx="10925498" cy="56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sender uses a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signing algorithm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sign the message</a:t>
            </a:r>
            <a:endParaRPr/>
          </a:p>
          <a:p>
            <a:pPr indent="-55358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 and the signature is sent to the receiver</a:t>
            </a:r>
            <a:endParaRPr/>
          </a:p>
          <a:p>
            <a:pPr indent="-55358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receiver receives the message and the signature and applies the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verifying algorithm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combination</a:t>
            </a:r>
            <a:endParaRPr/>
          </a:p>
          <a:p>
            <a:pPr indent="-55358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result is true, then the message is accepted else it is rejected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"/>
          <p:cNvSpPr txBox="1"/>
          <p:nvPr>
            <p:ph idx="4294967295" type="title"/>
          </p:nvPr>
        </p:nvSpPr>
        <p:spPr>
          <a:xfrm>
            <a:off x="309372" y="422691"/>
            <a:ext cx="9692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Process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idx="4294967295" type="body"/>
          </p:nvPr>
        </p:nvSpPr>
        <p:spPr>
          <a:xfrm>
            <a:off x="110802" y="1548233"/>
            <a:ext cx="11182038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keys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6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Signing the Digest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"/>
          <p:cNvSpPr txBox="1"/>
          <p:nvPr>
            <p:ph idx="4294967295" type="title"/>
          </p:nvPr>
        </p:nvSpPr>
        <p:spPr>
          <a:xfrm>
            <a:off x="360172" y="175460"/>
            <a:ext cx="9692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Need for keys</a:t>
            </a:r>
            <a:endParaRPr/>
          </a:p>
        </p:txBody>
      </p:sp>
      <p:sp>
        <p:nvSpPr>
          <p:cNvPr id="155" name="Google Shape;155;p7"/>
          <p:cNvSpPr txBox="1"/>
          <p:nvPr>
            <p:ph idx="4294967295" type="body"/>
          </p:nvPr>
        </p:nvSpPr>
        <p:spPr>
          <a:xfrm>
            <a:off x="161814" y="1183341"/>
            <a:ext cx="10950686" cy="4893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sende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uses its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private key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document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the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public key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sender to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verify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document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8200">
            <a:off x="456532" y="2584461"/>
            <a:ext cx="9455720" cy="324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idx="4294967295" type="title"/>
          </p:nvPr>
        </p:nvSpPr>
        <p:spPr>
          <a:xfrm>
            <a:off x="578224" y="278113"/>
            <a:ext cx="9225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Signing the digest</a:t>
            </a:r>
            <a:endParaRPr/>
          </a:p>
        </p:txBody>
      </p:sp>
      <p:sp>
        <p:nvSpPr>
          <p:cNvPr id="164" name="Google Shape;164;p8"/>
          <p:cNvSpPr txBox="1"/>
          <p:nvPr>
            <p:ph idx="4294967295" type="body"/>
          </p:nvPr>
        </p:nvSpPr>
        <p:spPr>
          <a:xfrm>
            <a:off x="110802" y="1085146"/>
            <a:ext cx="10950898" cy="508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Asymmetric key encryption are inefficient when dealing with long messages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digital signature system, the messages are generally very long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solution is to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sign a digest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message which is much </a:t>
            </a: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shorter than the message</a:t>
            </a:r>
            <a:endParaRPr/>
          </a:p>
          <a:p>
            <a:pPr indent="-546124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None/>
            </a:pPr>
            <a:r>
              <a:t/>
            </a:r>
            <a:endParaRPr sz="266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43" y="3935021"/>
            <a:ext cx="7341920" cy="273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9"/>
          <p:cNvSpPr txBox="1"/>
          <p:nvPr>
            <p:ph idx="4294967295" type="title"/>
          </p:nvPr>
        </p:nvSpPr>
        <p:spPr>
          <a:xfrm>
            <a:off x="245872" y="278113"/>
            <a:ext cx="9692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Signing the digest</a:t>
            </a:r>
            <a:endParaRPr/>
          </a:p>
        </p:txBody>
      </p:sp>
      <p:sp>
        <p:nvSpPr>
          <p:cNvPr id="173" name="Google Shape;173;p9"/>
          <p:cNvSpPr txBox="1"/>
          <p:nvPr>
            <p:ph idx="4294967295" type="body"/>
          </p:nvPr>
        </p:nvSpPr>
        <p:spPr>
          <a:xfrm>
            <a:off x="110802" y="1155700"/>
            <a:ext cx="11182038" cy="547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22163" lvl="0" marL="75495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7"/>
              <a:buFont typeface="Noto Sans Symbols"/>
              <a:buChar char="●"/>
            </a:pPr>
            <a:r>
              <a:rPr lang="en-US" sz="26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sender’s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side, the message digest is created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digest then goes through the signing process using the sender’s private key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 and the signature is sent</a:t>
            </a:r>
            <a:endParaRPr/>
          </a:p>
          <a:p>
            <a:pPr indent="-55358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receiver’s side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digest is created for the received message using the same hash function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 are done on the signature and the digest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verification process applies criteria on the result of the calculation to determine authenticity of the signature</a:t>
            </a:r>
            <a:endParaRPr/>
          </a:p>
          <a:p>
            <a:pPr indent="-622163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authentic, the message is accepted, else it is rejected</a:t>
            </a:r>
            <a:endParaRPr/>
          </a:p>
          <a:p>
            <a:pPr indent="-546124" lvl="0" marL="754956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97"/>
              <a:buFont typeface="Noto Sans Symbols"/>
              <a:buNone/>
            </a:pPr>
            <a:r>
              <a:t/>
            </a:r>
            <a:endParaRPr sz="266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2022-03-15T15:37:30Z</dcterms:created>
  <dc:creator>Nabanita Mandal</dc:creator>
</cp:coreProperties>
</file>