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7562850" cx="10077450"/>
  <p:notesSz cx="7559675" cy="10691800"/>
  <p:embeddedFontLst>
    <p:embeddedFont>
      <p:font typeface="Source Sans Pro SemiBold"/>
      <p:regular r:id="rId37"/>
      <p:bold r:id="rId38"/>
      <p:italic r:id="rId39"/>
      <p:boldItalic r:id="rId40"/>
    </p:embeddedFont>
    <p:embeddedFont>
      <p:font typeface="Source Sans Pro Black"/>
      <p:bold r:id="rId41"/>
      <p:boldItalic r:id="rId42"/>
    </p:embeddedFont>
    <p:embeddedFont>
      <p:font typeface="Source Sans Pr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7" roundtripDataSignature="AMtx7mjZbVEZSUEiBDWj1opDZnwIT1T+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31E87A-6C53-460A-9A01-893555A338FC}">
  <a:tblStyle styleId="{8B31E87A-6C53-460A-9A01-893555A338FC}" styleName="Table_0">
    <a:wholeTbl>
      <a:tcTxStyle b="off" i="off">
        <a:font>
          <a:latin typeface="Source Sans Pro Semibold"/>
          <a:ea typeface="Source Sans Pro Semibold"/>
          <a:cs typeface="Source Sans Pro Semibold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4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4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SemiBold-boldItalic.fntdata"/><Relationship Id="rId20" Type="http://schemas.openxmlformats.org/officeDocument/2006/relationships/slide" Target="slides/slide14.xml"/><Relationship Id="rId42" Type="http://schemas.openxmlformats.org/officeDocument/2006/relationships/font" Target="fonts/SourceSansProBlack-boldItalic.fntdata"/><Relationship Id="rId41" Type="http://schemas.openxmlformats.org/officeDocument/2006/relationships/font" Target="fonts/SourceSansProBlack-bold.fntdata"/><Relationship Id="rId22" Type="http://schemas.openxmlformats.org/officeDocument/2006/relationships/slide" Target="slides/slide16.xml"/><Relationship Id="rId44" Type="http://schemas.openxmlformats.org/officeDocument/2006/relationships/font" Target="fonts/SourceSansPro-bold.fntdata"/><Relationship Id="rId21" Type="http://schemas.openxmlformats.org/officeDocument/2006/relationships/slide" Target="slides/slide15.xml"/><Relationship Id="rId43" Type="http://schemas.openxmlformats.org/officeDocument/2006/relationships/font" Target="fonts/SourceSansPro-regular.fntdata"/><Relationship Id="rId24" Type="http://schemas.openxmlformats.org/officeDocument/2006/relationships/slide" Target="slides/slide18.xml"/><Relationship Id="rId46" Type="http://schemas.openxmlformats.org/officeDocument/2006/relationships/font" Target="fonts/SourceSansPro-boldItalic.fntdata"/><Relationship Id="rId23" Type="http://schemas.openxmlformats.org/officeDocument/2006/relationships/slide" Target="slides/slide17.xml"/><Relationship Id="rId45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SourceSansProSemiBold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SourceSansProSemiBold-italic.fntdata"/><Relationship Id="rId16" Type="http://schemas.openxmlformats.org/officeDocument/2006/relationships/slide" Target="slides/slide10.xml"/><Relationship Id="rId38" Type="http://schemas.openxmlformats.org/officeDocument/2006/relationships/font" Target="fonts/SourceSansProSemi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7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08075" y="812800"/>
            <a:ext cx="5341938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1108075" y="812800"/>
            <a:ext cx="5341938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1108075" y="812800"/>
            <a:ext cx="5341938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1108075" y="812800"/>
            <a:ext cx="5341938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1108075" y="812800"/>
            <a:ext cx="5341938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08075" y="812800"/>
            <a:ext cx="5341938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22:notes"/>
          <p:cNvSpPr/>
          <p:nvPr>
            <p:ph idx="2" type="sldImg"/>
          </p:nvPr>
        </p:nvSpPr>
        <p:spPr>
          <a:xfrm>
            <a:off x="1108075" y="812800"/>
            <a:ext cx="5341938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30:notes"/>
          <p:cNvSpPr/>
          <p:nvPr>
            <p:ph idx="2" type="sldImg"/>
          </p:nvPr>
        </p:nvSpPr>
        <p:spPr>
          <a:xfrm>
            <a:off x="1108075" y="812800"/>
            <a:ext cx="5340350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30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0" type="dt"/>
          </p:nvPr>
        </p:nvSpPr>
        <p:spPr>
          <a:xfrm>
            <a:off x="360363" y="7202488"/>
            <a:ext cx="28765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3417888" y="7202488"/>
            <a:ext cx="3236912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/>
          <p:nvPr>
            <p:ph type="title"/>
          </p:nvPr>
        </p:nvSpPr>
        <p:spPr>
          <a:xfrm>
            <a:off x="693738" y="504825"/>
            <a:ext cx="3251200" cy="17637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" type="body"/>
          </p:nvPr>
        </p:nvSpPr>
        <p:spPr>
          <a:xfrm>
            <a:off x="4284663" y="1089025"/>
            <a:ext cx="5100637" cy="537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41"/>
          <p:cNvSpPr txBox="1"/>
          <p:nvPr>
            <p:ph idx="2" type="body"/>
          </p:nvPr>
        </p:nvSpPr>
        <p:spPr>
          <a:xfrm>
            <a:off x="693738" y="2268538"/>
            <a:ext cx="3251200" cy="4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41"/>
          <p:cNvSpPr txBox="1"/>
          <p:nvPr>
            <p:ph idx="10" type="dt"/>
          </p:nvPr>
        </p:nvSpPr>
        <p:spPr>
          <a:xfrm>
            <a:off x="360363" y="7202488"/>
            <a:ext cx="28765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1" type="ftr"/>
          </p:nvPr>
        </p:nvSpPr>
        <p:spPr>
          <a:xfrm>
            <a:off x="3417888" y="7202488"/>
            <a:ext cx="3236912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/>
          <p:nvPr>
            <p:ph type="title"/>
          </p:nvPr>
        </p:nvSpPr>
        <p:spPr>
          <a:xfrm>
            <a:off x="693738" y="504825"/>
            <a:ext cx="3251200" cy="17637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/>
          <p:nvPr>
            <p:ph idx="2" type="pic"/>
          </p:nvPr>
        </p:nvSpPr>
        <p:spPr>
          <a:xfrm>
            <a:off x="4284663" y="1089025"/>
            <a:ext cx="5100637" cy="5373688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42"/>
          <p:cNvSpPr txBox="1"/>
          <p:nvPr>
            <p:ph idx="1" type="body"/>
          </p:nvPr>
        </p:nvSpPr>
        <p:spPr>
          <a:xfrm>
            <a:off x="693738" y="2268538"/>
            <a:ext cx="3251200" cy="4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42"/>
          <p:cNvSpPr txBox="1"/>
          <p:nvPr>
            <p:ph idx="10" type="dt"/>
          </p:nvPr>
        </p:nvSpPr>
        <p:spPr>
          <a:xfrm>
            <a:off x="360363" y="7202488"/>
            <a:ext cx="28765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 txBox="1"/>
          <p:nvPr>
            <p:ph idx="11" type="ftr"/>
          </p:nvPr>
        </p:nvSpPr>
        <p:spPr>
          <a:xfrm>
            <a:off x="3417888" y="7202488"/>
            <a:ext cx="3236912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" type="body"/>
          </p:nvPr>
        </p:nvSpPr>
        <p:spPr>
          <a:xfrm rot="5400000">
            <a:off x="2517776" y="-177799"/>
            <a:ext cx="5040312" cy="935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10" type="dt"/>
          </p:nvPr>
        </p:nvSpPr>
        <p:spPr>
          <a:xfrm>
            <a:off x="360363" y="7202488"/>
            <a:ext cx="28765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1" type="ftr"/>
          </p:nvPr>
        </p:nvSpPr>
        <p:spPr>
          <a:xfrm>
            <a:off x="3417888" y="7202488"/>
            <a:ext cx="3236912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4"/>
          <p:cNvSpPr txBox="1"/>
          <p:nvPr>
            <p:ph type="title"/>
          </p:nvPr>
        </p:nvSpPr>
        <p:spPr>
          <a:xfrm rot="5400000">
            <a:off x="5187157" y="2491582"/>
            <a:ext cx="6718300" cy="2338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4"/>
          <p:cNvSpPr txBox="1"/>
          <p:nvPr>
            <p:ph idx="1" type="body"/>
          </p:nvPr>
        </p:nvSpPr>
        <p:spPr>
          <a:xfrm rot="5400000">
            <a:off x="433388" y="228600"/>
            <a:ext cx="6718300" cy="686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4"/>
          <p:cNvSpPr txBox="1"/>
          <p:nvPr>
            <p:ph idx="10" type="dt"/>
          </p:nvPr>
        </p:nvSpPr>
        <p:spPr>
          <a:xfrm>
            <a:off x="360363" y="7202488"/>
            <a:ext cx="28765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 txBox="1"/>
          <p:nvPr>
            <p:ph idx="11" type="ftr"/>
          </p:nvPr>
        </p:nvSpPr>
        <p:spPr>
          <a:xfrm>
            <a:off x="3417888" y="7202488"/>
            <a:ext cx="3236912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4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360363" y="1979613"/>
            <a:ext cx="93551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0" type="dt"/>
          </p:nvPr>
        </p:nvSpPr>
        <p:spPr>
          <a:xfrm>
            <a:off x="360363" y="7202488"/>
            <a:ext cx="28765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3417888" y="7202488"/>
            <a:ext cx="3236912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1343660" y="336127"/>
            <a:ext cx="8565833" cy="133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1343660" y="1764665"/>
            <a:ext cx="4198938" cy="4957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2" type="body"/>
          </p:nvPr>
        </p:nvSpPr>
        <p:spPr>
          <a:xfrm>
            <a:off x="5710555" y="1764665"/>
            <a:ext cx="4198938" cy="2394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3" type="body"/>
          </p:nvPr>
        </p:nvSpPr>
        <p:spPr>
          <a:xfrm>
            <a:off x="5710555" y="4327631"/>
            <a:ext cx="4198938" cy="2394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0" type="dt"/>
          </p:nvPr>
        </p:nvSpPr>
        <p:spPr>
          <a:xfrm>
            <a:off x="360363" y="7202488"/>
            <a:ext cx="28765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1" type="ftr"/>
          </p:nvPr>
        </p:nvSpPr>
        <p:spPr>
          <a:xfrm>
            <a:off x="3417888" y="7202488"/>
            <a:ext cx="3236912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/>
          <p:nvPr>
            <p:ph type="ctrTitle"/>
          </p:nvPr>
        </p:nvSpPr>
        <p:spPr>
          <a:xfrm>
            <a:off x="1260475" y="1238250"/>
            <a:ext cx="7558088" cy="263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" type="subTitle"/>
          </p:nvPr>
        </p:nvSpPr>
        <p:spPr>
          <a:xfrm>
            <a:off x="1260475" y="3971925"/>
            <a:ext cx="7558088" cy="18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35"/>
          <p:cNvSpPr txBox="1"/>
          <p:nvPr>
            <p:ph idx="10" type="dt"/>
          </p:nvPr>
        </p:nvSpPr>
        <p:spPr>
          <a:xfrm>
            <a:off x="360363" y="7202488"/>
            <a:ext cx="28765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1" type="ftr"/>
          </p:nvPr>
        </p:nvSpPr>
        <p:spPr>
          <a:xfrm>
            <a:off x="3417888" y="7202488"/>
            <a:ext cx="3236912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title"/>
          </p:nvPr>
        </p:nvSpPr>
        <p:spPr>
          <a:xfrm>
            <a:off x="687388" y="1885950"/>
            <a:ext cx="8691562" cy="31448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687388" y="5060950"/>
            <a:ext cx="8691562" cy="165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360363" y="7202488"/>
            <a:ext cx="28765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3417888" y="7202488"/>
            <a:ext cx="3236912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" type="body"/>
          </p:nvPr>
        </p:nvSpPr>
        <p:spPr>
          <a:xfrm>
            <a:off x="360363" y="1979613"/>
            <a:ext cx="46005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2" type="body"/>
          </p:nvPr>
        </p:nvSpPr>
        <p:spPr>
          <a:xfrm>
            <a:off x="5113338" y="1979613"/>
            <a:ext cx="4602162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0" type="dt"/>
          </p:nvPr>
        </p:nvSpPr>
        <p:spPr>
          <a:xfrm>
            <a:off x="360363" y="7202488"/>
            <a:ext cx="28765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1" type="ftr"/>
          </p:nvPr>
        </p:nvSpPr>
        <p:spPr>
          <a:xfrm>
            <a:off x="3417888" y="7202488"/>
            <a:ext cx="3236912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/>
          <p:nvPr>
            <p:ph type="title"/>
          </p:nvPr>
        </p:nvSpPr>
        <p:spPr>
          <a:xfrm>
            <a:off x="693738" y="403225"/>
            <a:ext cx="8691562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" type="body"/>
          </p:nvPr>
        </p:nvSpPr>
        <p:spPr>
          <a:xfrm>
            <a:off x="693738" y="1854200"/>
            <a:ext cx="4264025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38"/>
          <p:cNvSpPr txBox="1"/>
          <p:nvPr>
            <p:ph idx="2" type="body"/>
          </p:nvPr>
        </p:nvSpPr>
        <p:spPr>
          <a:xfrm>
            <a:off x="693738" y="2762250"/>
            <a:ext cx="4264025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3" type="body"/>
          </p:nvPr>
        </p:nvSpPr>
        <p:spPr>
          <a:xfrm>
            <a:off x="5102225" y="1854200"/>
            <a:ext cx="42830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38"/>
          <p:cNvSpPr txBox="1"/>
          <p:nvPr>
            <p:ph idx="4" type="body"/>
          </p:nvPr>
        </p:nvSpPr>
        <p:spPr>
          <a:xfrm>
            <a:off x="5102225" y="2762250"/>
            <a:ext cx="4283075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360363" y="7202488"/>
            <a:ext cx="28765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3417888" y="7202488"/>
            <a:ext cx="3236912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0" type="dt"/>
          </p:nvPr>
        </p:nvSpPr>
        <p:spPr>
          <a:xfrm>
            <a:off x="360363" y="7202488"/>
            <a:ext cx="28765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1" type="ftr"/>
          </p:nvPr>
        </p:nvSpPr>
        <p:spPr>
          <a:xfrm>
            <a:off x="3417888" y="7202488"/>
            <a:ext cx="3236912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/>
          <p:nvPr>
            <p:ph idx="10" type="dt"/>
          </p:nvPr>
        </p:nvSpPr>
        <p:spPr>
          <a:xfrm>
            <a:off x="360363" y="7202488"/>
            <a:ext cx="28765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1" type="ftr"/>
          </p:nvPr>
        </p:nvSpPr>
        <p:spPr>
          <a:xfrm>
            <a:off x="3417888" y="7202488"/>
            <a:ext cx="3236912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7202488"/>
            <a:ext cx="10077450" cy="360362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0" y="0"/>
            <a:ext cx="10077450" cy="162083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lvl="1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lvl="2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lvl="3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lvl="4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lvl="5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lvl="6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lvl="7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lvl="8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" type="body"/>
          </p:nvPr>
        </p:nvSpPr>
        <p:spPr>
          <a:xfrm>
            <a:off x="360363" y="1979613"/>
            <a:ext cx="93551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indent="-228600" lvl="1" marL="914400" marR="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0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360363" y="7202488"/>
            <a:ext cx="28765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3417888" y="7202488"/>
            <a:ext cx="3236912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1"/>
          <p:cNvSpPr/>
          <p:nvPr/>
        </p:nvSpPr>
        <p:spPr>
          <a:xfrm>
            <a:off x="9266238" y="6896100"/>
            <a:ext cx="539750" cy="53975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1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6.bin"/><Relationship Id="rId10" Type="http://schemas.openxmlformats.org/officeDocument/2006/relationships/oleObject" Target="../embeddings/oleObject6.bin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png"/><Relationship Id="rId15" Type="http://schemas.openxmlformats.org/officeDocument/2006/relationships/image" Target="../media/image6.png"/><Relationship Id="rId14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12.png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5.bin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title"/>
          </p:nvPr>
        </p:nvSpPr>
        <p:spPr>
          <a:xfrm>
            <a:off x="360363" y="301625"/>
            <a:ext cx="9356725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Cryptography and System Security (CSS)</a:t>
            </a:r>
            <a:endParaRPr/>
          </a:p>
        </p:txBody>
      </p:sp>
      <p:sp>
        <p:nvSpPr>
          <p:cNvPr id="106" name="Google Shape;106;p1"/>
          <p:cNvSpPr txBox="1"/>
          <p:nvPr>
            <p:ph idx="4294967295" type="subTitle"/>
          </p:nvPr>
        </p:nvSpPr>
        <p:spPr>
          <a:xfrm>
            <a:off x="360363" y="1979613"/>
            <a:ext cx="9356725" cy="50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T.E – Sem.-VI</a:t>
            </a:r>
            <a:endParaRPr/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-Ms. Nabanita Mandal</a:t>
            </a:r>
            <a:endParaRPr/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361156" y="62433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Keyed and Keyless (Combination)</a:t>
            </a:r>
            <a:endParaRPr/>
          </a:p>
        </p:txBody>
      </p:sp>
      <p:sp>
        <p:nvSpPr>
          <p:cNvPr id="178" name="Google Shape;178;p10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713" y="1117129"/>
            <a:ext cx="8864492" cy="5904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361156" y="62433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Keyed and Keyless (Combination)</a:t>
            </a:r>
            <a:endParaRPr/>
          </a:p>
        </p:txBody>
      </p:sp>
      <p:sp>
        <p:nvSpPr>
          <p:cNvPr id="185" name="Google Shape;185;p11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361156" y="1621185"/>
            <a:ext cx="953373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single key was used in two directions for the column exchange: </a:t>
            </a:r>
            <a:endParaRPr/>
          </a:p>
          <a:p>
            <a:pPr indent="-457200" lvl="1" marL="12001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downward for encryption and upward for decryption.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It is customary to create two keys.</a:t>
            </a:r>
            <a:endParaRPr b="0" i="0" sz="3200" u="none" cap="none" strike="noStrike">
              <a:solidFill>
                <a:srgbClr val="00000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13" y="4429497"/>
            <a:ext cx="9269390" cy="165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361156" y="62433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Keyed and Keyless (Combination)</a:t>
            </a:r>
            <a:endParaRPr/>
          </a:p>
        </p:txBody>
      </p:sp>
      <p:sp>
        <p:nvSpPr>
          <p:cNvPr id="193" name="Google Shape;193;p12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361156" y="1621185"/>
            <a:ext cx="95337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 Inversion</a:t>
            </a:r>
            <a:endParaRPr b="0" i="0" sz="3200" u="none" cap="none" strike="noStrike">
              <a:solidFill>
                <a:srgbClr val="00000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189" y="2589878"/>
            <a:ext cx="9667191" cy="302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361156" y="62433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Stream and Block Ciphers</a:t>
            </a:r>
            <a:endParaRPr/>
          </a:p>
        </p:txBody>
      </p:sp>
      <p:sp>
        <p:nvSpPr>
          <p:cNvPr id="201" name="Google Shape;201;p13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361156" y="62433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Stream and Block Ciphers</a:t>
            </a:r>
            <a:endParaRPr/>
          </a:p>
        </p:txBody>
      </p:sp>
      <p:sp>
        <p:nvSpPr>
          <p:cNvPr id="207" name="Google Shape;207;p14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title"/>
          </p:nvPr>
        </p:nvSpPr>
        <p:spPr>
          <a:xfrm>
            <a:off x="361156" y="62433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Stream and Block Ciphers</a:t>
            </a:r>
            <a:endParaRPr/>
          </a:p>
        </p:txBody>
      </p:sp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361156" y="62433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Stream and Block Ciphers</a:t>
            </a:r>
            <a:endParaRPr/>
          </a:p>
        </p:txBody>
      </p:sp>
      <p:sp>
        <p:nvSpPr>
          <p:cNvPr id="219" name="Google Shape;219;p16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17"/>
          <p:cNvSpPr txBox="1"/>
          <p:nvPr>
            <p:ph type="title"/>
          </p:nvPr>
        </p:nvSpPr>
        <p:spPr>
          <a:xfrm>
            <a:off x="360363" y="301625"/>
            <a:ext cx="9356725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Theorems</a:t>
            </a:r>
            <a:endParaRPr/>
          </a:p>
        </p:txBody>
      </p:sp>
      <p:sp>
        <p:nvSpPr>
          <p:cNvPr id="227" name="Google Shape;227;p17"/>
          <p:cNvSpPr txBox="1"/>
          <p:nvPr>
            <p:ph idx="1" type="body"/>
          </p:nvPr>
        </p:nvSpPr>
        <p:spPr>
          <a:xfrm>
            <a:off x="360363" y="1979613"/>
            <a:ext cx="9356725" cy="5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-342900" lvl="0" marL="34290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🞂"/>
            </a:pPr>
            <a:r>
              <a:rPr b="0" lang="en-US" sz="2800">
                <a:latin typeface="Source Sans Pro"/>
                <a:ea typeface="Source Sans Pro"/>
                <a:cs typeface="Source Sans Pro"/>
                <a:sym typeface="Source Sans Pro"/>
              </a:rPr>
              <a:t>Fermat’s  Theorem</a:t>
            </a:r>
            <a:endParaRPr/>
          </a:p>
          <a:p>
            <a:pPr indent="-1651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b="0"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Noto Sans Symbols"/>
              <a:buChar char="🞂"/>
            </a:pPr>
            <a:r>
              <a:rPr b="0" lang="en-US" sz="2800">
                <a:latin typeface="Source Sans Pro"/>
                <a:ea typeface="Source Sans Pro"/>
                <a:cs typeface="Source Sans Pro"/>
                <a:sym typeface="Source Sans Pro"/>
              </a:rPr>
              <a:t>Euler’s  Theorem</a:t>
            </a:r>
            <a:endParaRPr/>
          </a:p>
          <a:p>
            <a:pPr indent="-1651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b="0"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Noto Sans Symbols"/>
              <a:buChar char="🞂"/>
            </a:pPr>
            <a:r>
              <a:rPr b="0" lang="en-US" sz="2800">
                <a:latin typeface="Source Sans Pro"/>
                <a:ea typeface="Source Sans Pro"/>
                <a:cs typeface="Source Sans Pro"/>
                <a:sym typeface="Source Sans Pro"/>
              </a:rPr>
              <a:t>Euclidean  Algorithm</a:t>
            </a:r>
            <a:endParaRPr/>
          </a:p>
          <a:p>
            <a:pPr indent="-2667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8"/>
          <p:cNvSpPr txBox="1"/>
          <p:nvPr>
            <p:ph type="title"/>
          </p:nvPr>
        </p:nvSpPr>
        <p:spPr>
          <a:xfrm>
            <a:off x="360363" y="301625"/>
            <a:ext cx="9356725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Prime number:</a:t>
            </a:r>
            <a:endParaRPr/>
          </a:p>
        </p:txBody>
      </p:sp>
      <p:sp>
        <p:nvSpPr>
          <p:cNvPr id="235" name="Google Shape;235;p18"/>
          <p:cNvSpPr txBox="1"/>
          <p:nvPr>
            <p:ph idx="1" type="body"/>
          </p:nvPr>
        </p:nvSpPr>
        <p:spPr>
          <a:xfrm>
            <a:off x="182563" y="1836738"/>
            <a:ext cx="9712325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-342900" lvl="0" marL="34290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US" sz="2800"/>
              <a:t>A prime number is divisible only by 1 and itself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800"/>
              <a:t>For example:  {2, 3, 5, 7, 11, 13, 17, …}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800"/>
              <a:t>1 could also be considered prime, but it’s not very useful.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19"/>
          <p:cNvSpPr txBox="1"/>
          <p:nvPr>
            <p:ph type="title"/>
          </p:nvPr>
        </p:nvSpPr>
        <p:spPr>
          <a:xfrm>
            <a:off x="360363" y="301625"/>
            <a:ext cx="9356725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Prime Factorization:</a:t>
            </a:r>
            <a:endParaRPr/>
          </a:p>
        </p:txBody>
      </p:sp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249138" y="1823438"/>
            <a:ext cx="9712200" cy="5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-342900" lvl="0" marL="34290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To factor a number </a:t>
            </a:r>
            <a:r>
              <a:rPr b="0" i="1" lang="en-US" sz="2800"/>
              <a:t>n</a:t>
            </a:r>
            <a:r>
              <a:rPr b="0" lang="en-US" sz="2800"/>
              <a:t> is to write it as a product of other numbers.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800"/>
              <a:t> </a:t>
            </a:r>
            <a:r>
              <a:rPr b="0" i="1" lang="en-US" sz="2800"/>
              <a:t>n = a * b * c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i="1" sz="2800"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800"/>
              <a:t>Example:     100 = 5 * 5 * 2 * 2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1" lang="en-US" sz="2800"/>
              <a:t>Prime factorization of a number n is writing it as a product of prime numbers.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800"/>
              <a:t>143 = 11 * 13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Transposition Cipher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360363" y="1979613"/>
            <a:ext cx="93551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US" sz="2800">
                <a:solidFill>
                  <a:srgbClr val="000000"/>
                </a:solidFill>
              </a:rPr>
              <a:t>It hides the message by rearranging the letter order without altering the actual letters used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2213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US" sz="2800">
                <a:solidFill>
                  <a:srgbClr val="000000"/>
                </a:solidFill>
              </a:rPr>
              <a:t>A transposition cipher does not substitute one symbol for another, instead it changes the location of the symbols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229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It can be categorized as:</a:t>
            </a:r>
            <a:endParaRPr/>
          </a:p>
          <a:p>
            <a:pPr indent="-285750" lvl="1" marL="742950" rtl="0" algn="l">
              <a:lnSpc>
                <a:spcPct val="104000"/>
              </a:lnSpc>
              <a:spcBef>
                <a:spcPts val="229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Keyless Transposition</a:t>
            </a:r>
            <a:endParaRPr/>
          </a:p>
          <a:p>
            <a:pPr indent="-285750" lvl="1" marL="742950" rtl="0" algn="l">
              <a:lnSpc>
                <a:spcPct val="104000"/>
              </a:lnSpc>
              <a:spcBef>
                <a:spcPts val="202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US" sz="2800">
                <a:solidFill>
                  <a:srgbClr val="000000"/>
                </a:solidFill>
              </a:rPr>
              <a:t>Keyed Transposition</a:t>
            </a:r>
            <a:endParaRPr b="0" sz="28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04000"/>
              </a:lnSpc>
              <a:spcBef>
                <a:spcPts val="113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20"/>
          <p:cNvSpPr txBox="1"/>
          <p:nvPr>
            <p:ph type="title"/>
          </p:nvPr>
        </p:nvSpPr>
        <p:spPr>
          <a:xfrm>
            <a:off x="360363" y="301625"/>
            <a:ext cx="9356725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Relatively Prime Numbers</a:t>
            </a:r>
            <a:endParaRPr/>
          </a:p>
        </p:txBody>
      </p:sp>
      <p:sp>
        <p:nvSpPr>
          <p:cNvPr id="251" name="Google Shape;251;p20"/>
          <p:cNvSpPr txBox="1"/>
          <p:nvPr>
            <p:ph idx="1" type="body"/>
          </p:nvPr>
        </p:nvSpPr>
        <p:spPr>
          <a:xfrm>
            <a:off x="182563" y="1836738"/>
            <a:ext cx="9712325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-342900" lvl="0" marL="34290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lang="en-US" sz="2400" u="sng"/>
              <a:t>Relatively Prime Numbers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400"/>
              <a:t>Two numbers are relatively prime if they have no common divisors other than 1.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400"/>
              <a:t>Example:    10 and 21 are relatively prime, in respect to each other, as 10 has factors of 1, 2, 5, 10 and 21 has factors of 1, 3, 7, 21.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400"/>
              <a:t>The Greatest Common Divisor (GCD) of two relatively prime numbers can be determined by comparing their prime factorizations and selecting the least powers.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1"/>
          <p:cNvSpPr txBox="1"/>
          <p:nvPr>
            <p:ph type="title"/>
          </p:nvPr>
        </p:nvSpPr>
        <p:spPr>
          <a:xfrm>
            <a:off x="360363" y="301625"/>
            <a:ext cx="9356725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Relatively Prime Numbers</a:t>
            </a:r>
            <a:endParaRPr/>
          </a:p>
        </p:txBody>
      </p:sp>
      <p:sp>
        <p:nvSpPr>
          <p:cNvPr id="259" name="Google Shape;259;p21"/>
          <p:cNvSpPr txBox="1"/>
          <p:nvPr>
            <p:ph idx="1" type="body"/>
          </p:nvPr>
        </p:nvSpPr>
        <p:spPr>
          <a:xfrm>
            <a:off x="182563" y="1836738"/>
            <a:ext cx="9712325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/>
              <a:t>For example, 125 = 5</a:t>
            </a:r>
            <a:r>
              <a:rPr b="0" baseline="30000" lang="en-US" sz="2400"/>
              <a:t>3</a:t>
            </a:r>
            <a:r>
              <a:rPr b="0" lang="en-US" sz="2400"/>
              <a:t> and 200 = 2</a:t>
            </a:r>
            <a:r>
              <a:rPr b="0" baseline="30000" lang="en-US" sz="2400"/>
              <a:t>3</a:t>
            </a:r>
            <a:r>
              <a:rPr b="0" lang="en-US" sz="2400"/>
              <a:t> * 5</a:t>
            </a:r>
            <a:r>
              <a:rPr b="0" baseline="30000" lang="en-US" sz="2400"/>
              <a:t>2</a:t>
            </a:r>
            <a:endParaRPr b="0" sz="2400"/>
          </a:p>
          <a:p>
            <a:pPr indent="-342900" lvl="0" marL="34290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400"/>
              <a:t>GCD(125, 200) = 2</a:t>
            </a:r>
            <a:r>
              <a:rPr b="0" baseline="30000" lang="en-US" sz="2400"/>
              <a:t>0</a:t>
            </a:r>
            <a:r>
              <a:rPr b="0" lang="en-US" sz="2400"/>
              <a:t> * 5</a:t>
            </a:r>
            <a:r>
              <a:rPr b="0" baseline="30000" lang="en-US" sz="2400"/>
              <a:t>2</a:t>
            </a:r>
            <a:r>
              <a:rPr b="0" lang="en-US" sz="2400"/>
              <a:t> = 25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400"/>
              <a:t>If the two numbers are relatively prime the GCD will be 1.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42900" lvl="0" marL="34290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400"/>
              <a:t>Consider the following:  10(1, 2, 5, 10) and 21(1, 3, 7, 21)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400"/>
              <a:t>GCD(10, 21) = 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400"/>
              <a:t>It then follows, that a prime number is also relatively prime to any other number other than itself and 1.</a:t>
            </a:r>
            <a:endParaRPr b="0" baseline="30000" sz="2400"/>
          </a:p>
          <a:p>
            <a:pPr indent="0" lvl="0" marL="0" rtl="0" algn="l">
              <a:lnSpc>
                <a:spcPct val="95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22"/>
          <p:cNvSpPr txBox="1"/>
          <p:nvPr>
            <p:ph type="title"/>
          </p:nvPr>
        </p:nvSpPr>
        <p:spPr>
          <a:xfrm>
            <a:off x="182563" y="301625"/>
            <a:ext cx="9894887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Euler Totient Function Or Euler’s Phi Function </a:t>
            </a:r>
            <a:endParaRPr b="0"/>
          </a:p>
        </p:txBody>
      </p:sp>
      <p:sp>
        <p:nvSpPr>
          <p:cNvPr id="267" name="Google Shape;267;p22"/>
          <p:cNvSpPr txBox="1"/>
          <p:nvPr>
            <p:ph idx="1" type="body"/>
          </p:nvPr>
        </p:nvSpPr>
        <p:spPr>
          <a:xfrm>
            <a:off x="182563" y="1836738"/>
            <a:ext cx="9712325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-342900" lvl="0" marL="34290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US" sz="2800"/>
              <a:t>The Euler's totient function, or phi (φ) function is a very important number theoretic function having a deep relationship to prime numbers and the so-called order of integers. </a:t>
            </a:r>
            <a:endParaRPr/>
          </a:p>
          <a:p>
            <a:pPr indent="-1651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sz="2800"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US" sz="2800"/>
              <a:t>The totient φ(</a:t>
            </a:r>
            <a:r>
              <a:rPr b="0" i="1" lang="en-US" sz="2800"/>
              <a:t>n</a:t>
            </a:r>
            <a:r>
              <a:rPr b="0" lang="en-US" sz="2800"/>
              <a:t>) of a positive integer </a:t>
            </a:r>
            <a:r>
              <a:rPr b="0" i="1" lang="en-US" sz="2800"/>
              <a:t>n</a:t>
            </a:r>
            <a:r>
              <a:rPr b="0" lang="en-US" sz="2800"/>
              <a:t> greater than 1 is defined to be the number of positive integers less than </a:t>
            </a:r>
            <a:r>
              <a:rPr b="0" i="1" lang="en-US" sz="2800"/>
              <a:t>n</a:t>
            </a:r>
            <a:r>
              <a:rPr b="0" lang="en-US" sz="2800"/>
              <a:t> that are coprime to </a:t>
            </a:r>
            <a:r>
              <a:rPr b="0" i="1" lang="en-US" sz="2800"/>
              <a:t>n</a:t>
            </a:r>
            <a:r>
              <a:rPr b="0" lang="en-US" sz="2800"/>
              <a:t>. 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0" y="613073"/>
            <a:ext cx="10077450" cy="1344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The following table shows the function values for the first several natural numbers: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3" name="Google Shape;273;p23"/>
          <p:cNvGraphicFramePr/>
          <p:nvPr/>
        </p:nvGraphicFramePr>
        <p:xfrm>
          <a:off x="0" y="12611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{8B31E87A-6C53-460A-9A01-893555A338FC}</a:tableStyleId>
              </a:tblPr>
              <a:tblGrid>
                <a:gridCol w="3358625"/>
                <a:gridCol w="2112150"/>
                <a:gridCol w="4606675"/>
              </a:tblGrid>
              <a:tr h="37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Source Sans Pro SemiBold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n </a:t>
                      </a:r>
                      <a:endParaRPr b="1" i="0" sz="2000" u="none" cap="none" strike="noStrike">
                        <a:solidFill>
                          <a:schemeClr val="lt1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Source Sans Pro SemiBold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φ(n) </a:t>
                      </a:r>
                      <a:endParaRPr b="1" i="0" sz="2000" u="none" cap="none" strike="noStrike">
                        <a:solidFill>
                          <a:schemeClr val="lt1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Source Sans Pro SemiBold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numbers coprime to n </a:t>
                      </a:r>
                      <a:endParaRPr b="1" i="0" sz="2000" u="none" cap="none" strike="noStrike">
                        <a:solidFill>
                          <a:schemeClr val="lt1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</a:tr>
              <a:tr h="49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1, 2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1,3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1,2,3,4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1,5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1,2,3,4,5,6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1,3,5,7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1,2,4,5,7,8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1,3,7,9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1,2,3,4,5,6,7,8,9,10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1,5,7,11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</a:tr>
              <a:tr h="53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1,2,3,4,5,6,7,8,9,10,11,12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1,3,5,9,11,13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 SemiBold"/>
                        <a:buNone/>
                      </a:pPr>
                      <a:r>
                        <a:rPr lang="en-US" sz="1800" u="none" cap="none" strike="noStrike"/>
                        <a:t>1,2,4,7,8,11,13,14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31975" marB="31975" marR="63975" marL="63975" anchor="ctr"/>
                </a:tc>
              </a:tr>
            </a:tbl>
          </a:graphicData>
        </a:graphic>
      </p:graphicFrame>
      <p:sp>
        <p:nvSpPr>
          <p:cNvPr id="274" name="Google Shape;274;p23"/>
          <p:cNvSpPr txBox="1"/>
          <p:nvPr>
            <p:ph type="title"/>
          </p:nvPr>
        </p:nvSpPr>
        <p:spPr>
          <a:xfrm>
            <a:off x="182563" y="-130175"/>
            <a:ext cx="9534525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Euler Totient Function Or Euler’s Phi Function 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0" y="301625"/>
            <a:ext cx="10077450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Can you find some relationships between </a:t>
            </a:r>
            <a:r>
              <a:rPr i="1" lang="en-US" sz="2800"/>
              <a:t>n</a:t>
            </a:r>
            <a:r>
              <a:rPr lang="en-US" sz="2800"/>
              <a:t> and φ(</a:t>
            </a:r>
            <a:r>
              <a:rPr i="1" lang="en-US" sz="2800"/>
              <a:t>n</a:t>
            </a:r>
            <a:r>
              <a:rPr lang="en-US" sz="2800"/>
              <a:t>)?</a:t>
            </a:r>
            <a:endParaRPr/>
          </a:p>
        </p:txBody>
      </p:sp>
      <p:sp>
        <p:nvSpPr>
          <p:cNvPr id="280" name="Google Shape;280;p24"/>
          <p:cNvSpPr txBox="1"/>
          <p:nvPr>
            <p:ph idx="1" type="body"/>
          </p:nvPr>
        </p:nvSpPr>
        <p:spPr>
          <a:xfrm>
            <a:off x="430213" y="1693863"/>
            <a:ext cx="9072562" cy="4954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66738" lvl="0" marL="566738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AutoNum type="arabicPeriod"/>
            </a:pPr>
            <a:r>
              <a:rPr b="0" lang="en-US" sz="2800"/>
              <a:t> φ(</a:t>
            </a:r>
            <a:r>
              <a:rPr b="0" i="1" lang="en-US" sz="2800"/>
              <a:t>1</a:t>
            </a:r>
            <a:r>
              <a:rPr b="0" lang="en-US" sz="2800"/>
              <a:t>) is defined to be 1</a:t>
            </a:r>
            <a:endParaRPr/>
          </a:p>
          <a:p>
            <a:pPr indent="-566738" lvl="0" marL="566738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800"/>
              <a:t>	φ(</a:t>
            </a:r>
            <a:r>
              <a:rPr b="0" i="1" lang="en-US" sz="2800"/>
              <a:t>1</a:t>
            </a:r>
            <a:r>
              <a:rPr b="0" lang="en-US" sz="2800"/>
              <a:t>)  = 1</a:t>
            </a:r>
            <a:endParaRPr/>
          </a:p>
          <a:p>
            <a:pPr indent="-566738" lvl="0" marL="566738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800"/>
              <a:t>2. when </a:t>
            </a:r>
            <a:r>
              <a:rPr b="0" i="1" lang="en-US" sz="2800"/>
              <a:t>n</a:t>
            </a:r>
            <a:r>
              <a:rPr b="0" lang="en-US" sz="2800"/>
              <a:t> is a prime number (e.g. 2, 3, 5, 7, 11, 13),</a:t>
            </a:r>
            <a:endParaRPr/>
          </a:p>
          <a:p>
            <a:pPr indent="-566738" lvl="0" marL="566738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800"/>
              <a:t>	 φ(</a:t>
            </a:r>
            <a:r>
              <a:rPr b="0" i="1" lang="en-US" sz="2800"/>
              <a:t>n</a:t>
            </a:r>
            <a:r>
              <a:rPr b="0" lang="en-US" sz="2800"/>
              <a:t>) = </a:t>
            </a:r>
            <a:r>
              <a:rPr b="0" i="1" lang="en-US" sz="2800"/>
              <a:t>n</a:t>
            </a:r>
            <a:r>
              <a:rPr b="0" lang="en-US" sz="2800"/>
              <a:t>-1</a:t>
            </a:r>
            <a:endParaRPr/>
          </a:p>
          <a:p>
            <a:pPr indent="-566738" lvl="0" marL="566738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800"/>
              <a:t>3. when </a:t>
            </a:r>
            <a:r>
              <a:rPr b="0" i="1" lang="en-US" sz="2800"/>
              <a:t>m</a:t>
            </a:r>
            <a:r>
              <a:rPr b="0" lang="en-US" sz="2800"/>
              <a:t> and </a:t>
            </a:r>
            <a:r>
              <a:rPr b="0" i="1" lang="en-US" sz="2800"/>
              <a:t>n</a:t>
            </a:r>
            <a:r>
              <a:rPr b="0" lang="en-US" sz="2800"/>
              <a:t> are coprime or relatively prime, </a:t>
            </a:r>
            <a:endParaRPr/>
          </a:p>
          <a:p>
            <a:pPr indent="-566738" lvl="0" marL="566738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800"/>
              <a:t>	φ(</a:t>
            </a:r>
            <a:r>
              <a:rPr b="0" i="1" lang="en-US" sz="2800"/>
              <a:t>m*n</a:t>
            </a:r>
            <a:r>
              <a:rPr b="0" lang="en-US" sz="2800"/>
              <a:t>) = φ(</a:t>
            </a:r>
            <a:r>
              <a:rPr b="0" i="1" lang="en-US" sz="2800"/>
              <a:t>m</a:t>
            </a:r>
            <a:r>
              <a:rPr b="0" lang="en-US" sz="2800"/>
              <a:t>)*φ(</a:t>
            </a:r>
            <a:r>
              <a:rPr b="0" i="1" lang="en-US" sz="2800"/>
              <a:t>n</a:t>
            </a:r>
            <a:r>
              <a:rPr b="0" lang="en-US" sz="2800"/>
              <a:t>)</a:t>
            </a:r>
            <a:endParaRPr/>
          </a:p>
          <a:p>
            <a:pPr indent="-566738" lvl="0" marL="566738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Noto Sans Symbols"/>
              <a:buAutoNum type="arabicPeriod" startAt="4"/>
            </a:pPr>
            <a:r>
              <a:rPr b="0" lang="en-US" sz="2800"/>
              <a:t>If P is a prime,</a:t>
            </a:r>
            <a:endParaRPr/>
          </a:p>
          <a:p>
            <a:pPr indent="-566738" lvl="0" marL="566738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800"/>
              <a:t>	 φ(P</a:t>
            </a:r>
            <a:r>
              <a:rPr b="0" baseline="30000" i="1" lang="en-US" sz="2800"/>
              <a:t>e</a:t>
            </a:r>
            <a:r>
              <a:rPr b="0" i="1" lang="en-US" sz="2800"/>
              <a:t>)</a:t>
            </a:r>
            <a:r>
              <a:rPr b="0" lang="en-US" sz="2800"/>
              <a:t> = P</a:t>
            </a:r>
            <a:r>
              <a:rPr b="0" baseline="30000" i="1" lang="en-US" sz="2800"/>
              <a:t>e</a:t>
            </a:r>
            <a:r>
              <a:rPr b="0" lang="en-US" sz="2800"/>
              <a:t>  - P</a:t>
            </a:r>
            <a:r>
              <a:rPr b="0" baseline="30000" i="1" lang="en-US" sz="2800"/>
              <a:t>e - 1</a:t>
            </a:r>
            <a:endParaRPr b="0" sz="3000"/>
          </a:p>
          <a:p>
            <a:pPr indent="-376238" lvl="0" marL="566738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3000"/>
              <a:buFont typeface="Noto Sans Symbols"/>
              <a:buNone/>
            </a:pPr>
            <a:r>
              <a:t/>
            </a:r>
            <a:endParaRPr sz="3000"/>
          </a:p>
        </p:txBody>
      </p:sp>
      <p:sp>
        <p:nvSpPr>
          <p:cNvPr id="281" name="Google Shape;281;p24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combining all 4 rules,</a:t>
            </a:r>
            <a:endParaRPr/>
          </a:p>
        </p:txBody>
      </p:sp>
      <p:sp>
        <p:nvSpPr>
          <p:cNvPr id="287" name="Google Shape;287;p25"/>
          <p:cNvSpPr txBox="1"/>
          <p:nvPr>
            <p:ph idx="1" type="body"/>
          </p:nvPr>
        </p:nvSpPr>
        <p:spPr>
          <a:xfrm>
            <a:off x="182563" y="1979613"/>
            <a:ext cx="10040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The general formula to compute φ(n) is the following: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sz="2800"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800"/>
              <a:t>If the prime factorization of n is given by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2800"/>
              <a:t> n =p</a:t>
            </a:r>
            <a:r>
              <a:rPr b="0" baseline="-25000" lang="en-US" sz="2800"/>
              <a:t>1</a:t>
            </a:r>
            <a:r>
              <a:rPr b="0" baseline="30000" lang="en-US" sz="2800"/>
              <a:t>e1</a:t>
            </a:r>
            <a:r>
              <a:rPr b="0" baseline="-25000" lang="en-US" sz="5400"/>
              <a:t>*</a:t>
            </a:r>
            <a:r>
              <a:rPr b="0" lang="en-US" sz="2800"/>
              <a:t> p</a:t>
            </a:r>
            <a:r>
              <a:rPr b="0" baseline="-25000" lang="en-US" sz="2800"/>
              <a:t>2</a:t>
            </a:r>
            <a:r>
              <a:rPr b="0" baseline="30000" lang="en-US" sz="2800"/>
              <a:t>e2</a:t>
            </a:r>
            <a:r>
              <a:rPr b="0" lang="en-US" sz="2800"/>
              <a:t>...........</a:t>
            </a:r>
            <a:r>
              <a:rPr b="0" baseline="-25000" lang="en-US" sz="6000"/>
              <a:t>*</a:t>
            </a:r>
            <a:r>
              <a:rPr b="0" lang="en-US" sz="2800"/>
              <a:t>p</a:t>
            </a:r>
            <a:r>
              <a:rPr b="0" baseline="-25000" lang="en-US" sz="2800"/>
              <a:t>k</a:t>
            </a:r>
            <a:r>
              <a:rPr b="0" baseline="30000" lang="en-US" sz="2800"/>
              <a:t>ek</a:t>
            </a:r>
            <a:endParaRPr b="0" sz="2800"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b="0" lang="en-US" sz="2800"/>
              <a:t>  then 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b="0" lang="en-US" sz="2800"/>
              <a:t>φ(n) = (p</a:t>
            </a:r>
            <a:r>
              <a:rPr b="0" baseline="-25000" lang="en-US" sz="2800"/>
              <a:t>1</a:t>
            </a:r>
            <a:r>
              <a:rPr b="0" baseline="30000" i="1" lang="en-US" sz="2800"/>
              <a:t>e1</a:t>
            </a:r>
            <a:r>
              <a:rPr b="0" lang="en-US" sz="2800"/>
              <a:t>  - p</a:t>
            </a:r>
            <a:r>
              <a:rPr b="0" baseline="-25000" lang="en-US" sz="2800"/>
              <a:t>1</a:t>
            </a:r>
            <a:r>
              <a:rPr b="0" baseline="30000" i="1" lang="en-US" sz="2800"/>
              <a:t>e1 - 1</a:t>
            </a:r>
            <a:r>
              <a:rPr b="0" lang="en-US" sz="2800"/>
              <a:t> ) x (p</a:t>
            </a:r>
            <a:r>
              <a:rPr b="0" baseline="-25000" lang="en-US" sz="2800"/>
              <a:t>2</a:t>
            </a:r>
            <a:r>
              <a:rPr b="0" baseline="30000" i="1" lang="en-US" sz="2800"/>
              <a:t>e2</a:t>
            </a:r>
            <a:r>
              <a:rPr b="0" lang="en-US" sz="2800"/>
              <a:t>  - p</a:t>
            </a:r>
            <a:r>
              <a:rPr b="0" baseline="-25000" lang="en-US" sz="2800"/>
              <a:t>2</a:t>
            </a:r>
            <a:r>
              <a:rPr b="0" baseline="30000" i="1" lang="en-US" sz="2800"/>
              <a:t>e2 - 1</a:t>
            </a:r>
            <a:r>
              <a:rPr b="0" lang="en-US" sz="2800"/>
              <a:t> ) x…x (p</a:t>
            </a:r>
            <a:r>
              <a:rPr b="0" baseline="-25000" lang="en-US" sz="2800"/>
              <a:t>k</a:t>
            </a:r>
            <a:r>
              <a:rPr b="0" baseline="30000" i="1" lang="en-US" sz="2800"/>
              <a:t>ek</a:t>
            </a:r>
            <a:r>
              <a:rPr b="0" lang="en-US" sz="2800"/>
              <a:t>  - p</a:t>
            </a:r>
            <a:r>
              <a:rPr b="0" baseline="-25000" lang="en-US" sz="2800"/>
              <a:t>k</a:t>
            </a:r>
            <a:r>
              <a:rPr b="0" baseline="30000" i="1" lang="en-US" sz="2800"/>
              <a:t>ek - 1</a:t>
            </a:r>
            <a:r>
              <a:rPr b="0" lang="en-US" sz="2800"/>
              <a:t> )</a:t>
            </a:r>
            <a:endParaRPr/>
          </a:p>
        </p:txBody>
      </p:sp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:</a:t>
            </a:r>
            <a:endParaRPr/>
          </a:p>
        </p:txBody>
      </p:sp>
      <p:sp>
        <p:nvSpPr>
          <p:cNvPr id="294" name="Google Shape;294;p26"/>
          <p:cNvSpPr txBox="1"/>
          <p:nvPr>
            <p:ph idx="1" type="body"/>
          </p:nvPr>
        </p:nvSpPr>
        <p:spPr>
          <a:xfrm>
            <a:off x="360363" y="1765300"/>
            <a:ext cx="9464675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66738" lvl="0" marL="566738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AutoNum type="arabicPeriod"/>
            </a:pPr>
            <a:r>
              <a:rPr b="0" lang="en-US" sz="2800"/>
              <a:t>φ(13) = (13-1) = 12 ( use rule 2)</a:t>
            </a:r>
            <a:endParaRPr/>
          </a:p>
          <a:p>
            <a:pPr indent="-566738" lvl="0" marL="566738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sz="2800"/>
          </a:p>
          <a:p>
            <a:pPr indent="-566738" lvl="0" marL="566738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b="0" lang="en-US" sz="2800"/>
              <a:t>2. φ(10)  (use rule 3)</a:t>
            </a:r>
            <a:endParaRPr/>
          </a:p>
          <a:p>
            <a:pPr indent="-566738" lvl="0" marL="566738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b="0" lang="en-US" sz="2800"/>
              <a:t>φ(10) = φ(2) x φ(5) = (2-1) x (5-1) = 1 x 4 = 4</a:t>
            </a:r>
            <a:endParaRPr/>
          </a:p>
          <a:p>
            <a:pPr indent="-566738" lvl="0" marL="566738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b="0" lang="en-US" sz="2800"/>
              <a:t> ….as 2 and 5 are prime</a:t>
            </a:r>
            <a:endParaRPr/>
          </a:p>
          <a:p>
            <a:pPr indent="-566738" lvl="0" marL="566738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b="0" sz="2800"/>
          </a:p>
          <a:p>
            <a:pPr indent="-566738" lvl="0" marL="566738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b="0" lang="en-US" sz="2800"/>
              <a:t>3. φ(240) = 2</a:t>
            </a:r>
            <a:r>
              <a:rPr b="0" baseline="30000" lang="en-US" sz="2800"/>
              <a:t>4 </a:t>
            </a:r>
            <a:r>
              <a:rPr b="0" lang="en-US" sz="2800"/>
              <a:t>x 3</a:t>
            </a:r>
            <a:r>
              <a:rPr b="0" baseline="30000" lang="en-US" sz="2800"/>
              <a:t>1</a:t>
            </a:r>
            <a:r>
              <a:rPr b="0" lang="en-US" sz="2800"/>
              <a:t> x</a:t>
            </a:r>
            <a:r>
              <a:rPr b="0" baseline="30000" lang="en-US" sz="2800"/>
              <a:t> </a:t>
            </a:r>
            <a:r>
              <a:rPr b="0" lang="en-US" sz="2800"/>
              <a:t> 5</a:t>
            </a:r>
            <a:r>
              <a:rPr b="0" baseline="30000" lang="en-US" sz="2800"/>
              <a:t>1</a:t>
            </a:r>
            <a:r>
              <a:rPr b="0" lang="en-US" sz="2800"/>
              <a:t> ……(use rule 4)</a:t>
            </a:r>
            <a:endParaRPr/>
          </a:p>
          <a:p>
            <a:pPr indent="-566738" lvl="0" marL="566738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b="0" baseline="30000" lang="en-US" sz="2800"/>
              <a:t>		</a:t>
            </a:r>
            <a:r>
              <a:rPr b="0" lang="en-US" sz="2800"/>
              <a:t> = (2</a:t>
            </a:r>
            <a:r>
              <a:rPr b="0" baseline="30000" lang="en-US" sz="2800"/>
              <a:t>4 </a:t>
            </a:r>
            <a:r>
              <a:rPr b="0" lang="en-US" sz="2800"/>
              <a:t> - 2</a:t>
            </a:r>
            <a:r>
              <a:rPr b="0" baseline="30000" lang="en-US" sz="2800"/>
              <a:t>3</a:t>
            </a:r>
            <a:r>
              <a:rPr b="0" lang="en-US" sz="2800"/>
              <a:t> ) x (3</a:t>
            </a:r>
            <a:r>
              <a:rPr b="0" baseline="30000" lang="en-US" sz="2800"/>
              <a:t>1  _</a:t>
            </a:r>
            <a:r>
              <a:rPr b="0" lang="en-US" sz="2800"/>
              <a:t>  3</a:t>
            </a:r>
            <a:r>
              <a:rPr b="0" baseline="30000" lang="en-US" sz="2800"/>
              <a:t>0</a:t>
            </a:r>
            <a:r>
              <a:rPr b="0" lang="en-US" sz="2800"/>
              <a:t> ) x (5</a:t>
            </a:r>
            <a:r>
              <a:rPr b="0" baseline="30000" lang="en-US" sz="2800"/>
              <a:t>1  _</a:t>
            </a:r>
            <a:r>
              <a:rPr b="0" lang="en-US" sz="2800"/>
              <a:t> 5</a:t>
            </a:r>
            <a:r>
              <a:rPr b="0" baseline="30000" lang="en-US" sz="2800"/>
              <a:t>0</a:t>
            </a:r>
            <a:r>
              <a:rPr b="0" lang="en-US" sz="2800"/>
              <a:t> )	= 64 </a:t>
            </a:r>
            <a:r>
              <a:rPr b="0" baseline="30000" lang="en-US" sz="2800"/>
              <a:t>	</a:t>
            </a:r>
            <a:endParaRPr/>
          </a:p>
        </p:txBody>
      </p:sp>
      <p:sp>
        <p:nvSpPr>
          <p:cNvPr id="295" name="Google Shape;295;p26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idx="1" type="body"/>
          </p:nvPr>
        </p:nvSpPr>
        <p:spPr>
          <a:xfrm>
            <a:off x="430213" y="1836738"/>
            <a:ext cx="9464675" cy="4764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b="0" lang="en-US" sz="2800"/>
              <a:t>4. φ(49) = φ( 7</a:t>
            </a:r>
            <a:r>
              <a:rPr b="0" baseline="30000" lang="en-US" sz="2800"/>
              <a:t>2</a:t>
            </a:r>
            <a:r>
              <a:rPr b="0" lang="en-US" sz="2800"/>
              <a:t>) = 7</a:t>
            </a:r>
            <a:r>
              <a:rPr b="0" baseline="30000" lang="en-US" sz="2800"/>
              <a:t>2</a:t>
            </a:r>
            <a:r>
              <a:rPr b="0" lang="en-US" sz="2800"/>
              <a:t> – 7</a:t>
            </a:r>
            <a:r>
              <a:rPr b="0" baseline="30000" lang="en-US" sz="2800"/>
              <a:t>1 </a:t>
            </a:r>
            <a:r>
              <a:rPr b="0" lang="en-US" sz="2800"/>
              <a:t>= 42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b="0" lang="en-US" sz="2800"/>
              <a:t>….use rule 3 not 2 as m and n are relatively prime. 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b="0" sz="2800"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b="0" lang="en-US" sz="2800"/>
              <a:t>5. φ(14) = φ(7) x φ(2) = 6 x 1 = 6</a:t>
            </a:r>
            <a:endParaRPr/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b="0" lang="en-US" sz="2800"/>
              <a:t>( 1,3,5,9,11,13)</a:t>
            </a:r>
            <a:endParaRPr b="0"/>
          </a:p>
        </p:txBody>
      </p:sp>
      <p:sp>
        <p:nvSpPr>
          <p:cNvPr id="301" name="Google Shape;301;p27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358775" y="252413"/>
            <a:ext cx="8564563" cy="133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Fermat’s Little Theorem</a:t>
            </a:r>
            <a:endParaRPr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214313" y="1765300"/>
            <a:ext cx="9648825" cy="495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0" lang="en-US" sz="3000"/>
              <a:t>If </a:t>
            </a:r>
            <a:r>
              <a:rPr b="0" i="1" lang="en-US" sz="3000"/>
              <a:t>p</a:t>
            </a:r>
            <a:r>
              <a:rPr b="0" lang="en-US" sz="3000"/>
              <a:t> is prime and </a:t>
            </a:r>
            <a:r>
              <a:rPr b="0" i="1" lang="en-US" sz="3000"/>
              <a:t>a</a:t>
            </a:r>
            <a:r>
              <a:rPr b="0" lang="en-US" sz="3000"/>
              <a:t> is an integer not divisible by </a:t>
            </a:r>
            <a:r>
              <a:rPr b="0" i="1" lang="en-US" sz="3000"/>
              <a:t>p</a:t>
            </a:r>
            <a:r>
              <a:rPr b="0" lang="en-US" sz="3000"/>
              <a:t>, then </a:t>
            </a:r>
            <a:endParaRPr/>
          </a:p>
          <a:p>
            <a:pPr indent="0" lvl="0" marL="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1" lang="en-US" sz="3000"/>
              <a:t>            a</a:t>
            </a:r>
            <a:r>
              <a:rPr b="0" baseline="30000" i="1" lang="en-US" sz="3000"/>
              <a:t>p-1</a:t>
            </a:r>
            <a:r>
              <a:rPr b="0" i="1" lang="en-US" sz="3000"/>
              <a:t>        </a:t>
            </a:r>
            <a:r>
              <a:rPr b="0" lang="en-US" sz="3000"/>
              <a:t>1</a:t>
            </a:r>
            <a:r>
              <a:rPr b="0" i="1" lang="en-US" sz="3000"/>
              <a:t> </a:t>
            </a:r>
            <a:r>
              <a:rPr b="0" lang="en-US" sz="3000"/>
              <a:t>(mod </a:t>
            </a:r>
            <a:r>
              <a:rPr b="0" i="1" lang="en-US" sz="3000"/>
              <a:t>p</a:t>
            </a:r>
            <a:r>
              <a:rPr b="0" lang="en-US" sz="3000"/>
              <a:t>).</a:t>
            </a:r>
            <a:endParaRPr/>
          </a:p>
          <a:p>
            <a:pPr indent="-190500" lvl="0" marL="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0" lang="en-US" sz="3000"/>
              <a:t>And for every integer </a:t>
            </a:r>
            <a:r>
              <a:rPr b="0" i="1" lang="en-US" sz="3000"/>
              <a:t>a and p is prime</a:t>
            </a:r>
            <a:endParaRPr b="0" sz="3000"/>
          </a:p>
          <a:p>
            <a:pPr indent="0" lvl="0" marL="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lang="en-US" sz="3000"/>
              <a:t>              </a:t>
            </a:r>
            <a:r>
              <a:rPr b="0" i="1" lang="en-US" sz="3000"/>
              <a:t>a</a:t>
            </a:r>
            <a:r>
              <a:rPr b="0" baseline="30000" i="1" lang="en-US" sz="3000"/>
              <a:t>p</a:t>
            </a:r>
            <a:r>
              <a:rPr b="0" i="1" lang="en-US" sz="3000"/>
              <a:t>      a</a:t>
            </a:r>
            <a:r>
              <a:rPr b="0" lang="en-US" sz="3000"/>
              <a:t> (mod </a:t>
            </a:r>
            <a:r>
              <a:rPr b="0" i="1" lang="en-US" sz="3000"/>
              <a:t>p</a:t>
            </a:r>
            <a:r>
              <a:rPr b="0" lang="en-US" sz="3000"/>
              <a:t>).</a:t>
            </a:r>
            <a:endParaRPr/>
          </a:p>
          <a:p>
            <a:pPr indent="0" lvl="0" marL="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 b="0" sz="3000"/>
          </a:p>
          <a:p>
            <a:pPr indent="-190500" lvl="0" marL="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0" lang="en-US" sz="3000"/>
              <a:t>This theorem is useful in public key (RSA) and primality testing.</a:t>
            </a:r>
            <a:endParaRPr/>
          </a:p>
          <a:p>
            <a:pPr indent="0" lvl="0" marL="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</p:txBody>
      </p:sp>
      <p:graphicFrame>
        <p:nvGraphicFramePr>
          <p:cNvPr id="308" name="Google Shape;308;p28"/>
          <p:cNvGraphicFramePr/>
          <p:nvPr/>
        </p:nvGraphicFramePr>
        <p:xfrm>
          <a:off x="2159000" y="3852863"/>
          <a:ext cx="320675" cy="290512"/>
        </p:xfrm>
        <a:graphic>
          <a:graphicData uri="http://schemas.openxmlformats.org/presentationml/2006/ole">
            <mc:AlternateContent>
              <mc:Choice Requires="v">
                <p:oleObj r:id="rId4" imgH="290512" imgW="320675" progId="" spid="_x0000_s1">
                  <p:embed/>
                </p:oleObj>
              </mc:Choice>
              <mc:Fallback>
                <p:oleObj r:id="rId5" imgH="290512" imgW="320675" progId="">
                  <p:embed/>
                  <p:pic>
                    <p:nvPicPr>
                      <p:cNvPr id="308" name="Google Shape;308;p2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159000" y="3852863"/>
                        <a:ext cx="320675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" name="Google Shape;309;p28"/>
          <p:cNvGraphicFramePr/>
          <p:nvPr/>
        </p:nvGraphicFramePr>
        <p:xfrm>
          <a:off x="2519363" y="2486025"/>
          <a:ext cx="322262" cy="288925"/>
        </p:xfrm>
        <a:graphic>
          <a:graphicData uri="http://schemas.openxmlformats.org/presentationml/2006/ole">
            <mc:AlternateContent>
              <mc:Choice Requires="v">
                <p:oleObj r:id="rId7" imgH="288925" imgW="322262" progId="" spid="_x0000_s2">
                  <p:embed/>
                </p:oleObj>
              </mc:Choice>
              <mc:Fallback>
                <p:oleObj r:id="rId8" imgH="288925" imgW="322262" progId="">
                  <p:embed/>
                  <p:pic>
                    <p:nvPicPr>
                      <p:cNvPr id="309" name="Google Shape;309;p2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19363" y="2486025"/>
                        <a:ext cx="32226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" name="Google Shape;310;p28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Euler’s theorem</a:t>
            </a:r>
            <a:endParaRPr/>
          </a:p>
        </p:txBody>
      </p:sp>
      <p:sp>
        <p:nvSpPr>
          <p:cNvPr id="316" name="Google Shape;316;p29"/>
          <p:cNvSpPr txBox="1"/>
          <p:nvPr>
            <p:ph idx="1" type="body"/>
          </p:nvPr>
        </p:nvSpPr>
        <p:spPr>
          <a:xfrm>
            <a:off x="182563" y="1836738"/>
            <a:ext cx="95329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lang="en-US" sz="2400"/>
              <a:t>Euler’s theorem uses modulus arithmetic which helps to lay the foundation for RSA encryption. 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lang="en-US" sz="2400"/>
              <a:t>To construct a personal cipher key we need an appropriate value we will call variable </a:t>
            </a:r>
            <a:r>
              <a:rPr b="0" i="1" lang="en-US" sz="2400"/>
              <a:t>R</a:t>
            </a:r>
            <a:r>
              <a:rPr b="0" lang="en-US" sz="2400"/>
              <a:t>. 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lang="en-US" sz="2400"/>
              <a:t>So, we select two very large prime numbers </a:t>
            </a:r>
            <a:r>
              <a:rPr b="0" i="1" lang="en-US" sz="2400"/>
              <a:t>U</a:t>
            </a:r>
            <a:r>
              <a:rPr b="0" lang="en-US" sz="2400"/>
              <a:t> and </a:t>
            </a:r>
            <a:r>
              <a:rPr b="0" i="1" lang="en-US" sz="2400"/>
              <a:t>V</a:t>
            </a:r>
            <a:r>
              <a:rPr b="0" lang="en-US" sz="2400"/>
              <a:t> and multiply them.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SzPts val="2400"/>
              <a:buFont typeface="Noto Sans Symbols"/>
              <a:buChar char="⇒"/>
            </a:pPr>
            <a:r>
              <a:rPr b="0" lang="en-US" sz="2400"/>
              <a:t>     (</a:t>
            </a:r>
            <a:r>
              <a:rPr b="0" i="1" lang="en-US" sz="2400"/>
              <a:t>R</a:t>
            </a:r>
            <a:r>
              <a:rPr b="0" lang="en-US" sz="2400"/>
              <a:t>) = (</a:t>
            </a:r>
            <a:r>
              <a:rPr b="0" i="1" lang="en-US" sz="2400"/>
              <a:t>U</a:t>
            </a:r>
            <a:r>
              <a:rPr b="0" lang="en-US" sz="2400"/>
              <a:t>-1)*(</a:t>
            </a:r>
            <a:r>
              <a:rPr b="0" i="1" lang="en-US" sz="2400"/>
              <a:t>V</a:t>
            </a:r>
            <a:r>
              <a:rPr b="0" lang="en-US" sz="2400"/>
              <a:t>-1). 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SzPts val="2400"/>
              <a:buFont typeface="Noto Sans Symbols"/>
              <a:buChar char="⇒"/>
            </a:pPr>
            <a:r>
              <a:rPr b="0" lang="en-US" sz="2400"/>
              <a:t>This makes </a:t>
            </a:r>
            <a:r>
              <a:rPr b="0" i="1" lang="en-US" sz="2400"/>
              <a:t>R</a:t>
            </a:r>
            <a:r>
              <a:rPr b="0" lang="en-US" sz="2400"/>
              <a:t> difficult to factor, since the fewer factors a number has, the longer it takes to find them.</a:t>
            </a:r>
            <a:endParaRPr/>
          </a:p>
        </p:txBody>
      </p:sp>
      <p:graphicFrame>
        <p:nvGraphicFramePr>
          <p:cNvPr id="317" name="Google Shape;317;p29"/>
          <p:cNvGraphicFramePr/>
          <p:nvPr/>
        </p:nvGraphicFramePr>
        <p:xfrm>
          <a:off x="646113" y="4213225"/>
          <a:ext cx="420687" cy="671513"/>
        </p:xfrm>
        <a:graphic>
          <a:graphicData uri="http://schemas.openxmlformats.org/presentationml/2006/ole">
            <mc:AlternateContent>
              <mc:Choice Requires="v">
                <p:oleObj r:id="rId4" imgH="671513" imgW="420687" progId="" spid="_x0000_s1">
                  <p:embed/>
                </p:oleObj>
              </mc:Choice>
              <mc:Fallback>
                <p:oleObj r:id="rId5" imgH="671513" imgW="420687" progId="">
                  <p:embed/>
                  <p:pic>
                    <p:nvPicPr>
                      <p:cNvPr id="317" name="Google Shape;317;p2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46113" y="4213225"/>
                        <a:ext cx="420687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Keyless Transposition Cipher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360363" y="1979613"/>
            <a:ext cx="93551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>
                <a:solidFill>
                  <a:srgbClr val="000000"/>
                </a:solidFill>
              </a:rPr>
              <a:t>Simple transposition ciphers, which were used in the past, are keyless. </a:t>
            </a:r>
            <a:endParaRPr b="0" sz="2800">
              <a:solidFill>
                <a:srgbClr val="000000"/>
              </a:solidFill>
            </a:endParaRPr>
          </a:p>
          <a:p>
            <a:pPr indent="-457200" lvl="0" marL="457200" rtl="0" algn="just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>
                <a:solidFill>
                  <a:srgbClr val="000000"/>
                </a:solidFill>
              </a:rPr>
              <a:t>Example:  </a:t>
            </a:r>
            <a:r>
              <a:rPr b="0" lang="en-US" sz="2800">
                <a:solidFill>
                  <a:schemeClr val="dk1"/>
                </a:solidFill>
              </a:rPr>
              <a:t>rail fence cipher. </a:t>
            </a:r>
            <a:endParaRPr b="0" sz="2800">
              <a:solidFill>
                <a:schemeClr val="dk1"/>
              </a:solidFill>
            </a:endParaRPr>
          </a:p>
          <a:p>
            <a:pPr indent="-279400" lvl="0" marL="457200" rtl="0" algn="just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Clr>
                <a:srgbClr val="2C3E50"/>
              </a:buClr>
              <a:buSzPts val="2800"/>
              <a:buFont typeface="Arial"/>
              <a:buNone/>
            </a:pPr>
            <a:r>
              <a:t/>
            </a:r>
            <a:endParaRPr b="0" sz="28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>
                <a:solidFill>
                  <a:srgbClr val="000000"/>
                </a:solidFill>
              </a:rPr>
              <a:t>The ciphertext is created reading the pattern row by row. </a:t>
            </a:r>
            <a:endParaRPr sz="2800"/>
          </a:p>
        </p:txBody>
      </p:sp>
      <p:sp>
        <p:nvSpPr>
          <p:cNvPr id="121" name="Google Shape;121;p3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Euler’s theorem</a:t>
            </a:r>
            <a:endParaRPr/>
          </a:p>
        </p:txBody>
      </p:sp>
      <p:sp>
        <p:nvSpPr>
          <p:cNvPr id="325" name="Google Shape;325;p30"/>
          <p:cNvSpPr txBox="1"/>
          <p:nvPr>
            <p:ph idx="1" type="body"/>
          </p:nvPr>
        </p:nvSpPr>
        <p:spPr>
          <a:xfrm>
            <a:off x="182563" y="1765300"/>
            <a:ext cx="9726612" cy="537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45"/>
              <a:buFont typeface="Arial"/>
              <a:buChar char="•"/>
            </a:pPr>
            <a:r>
              <a:rPr b="0" lang="en-US" sz="2645"/>
              <a:t>We also define the variables </a:t>
            </a:r>
            <a:r>
              <a:rPr b="0" i="1" lang="en-US" sz="2645"/>
              <a:t>P </a:t>
            </a:r>
            <a:r>
              <a:rPr b="0" lang="en-US" sz="2645"/>
              <a:t>and </a:t>
            </a:r>
            <a:r>
              <a:rPr b="0" i="1" lang="en-US" sz="2645"/>
              <a:t>Q</a:t>
            </a:r>
            <a:r>
              <a:rPr b="0" lang="en-US" sz="2645"/>
              <a:t>.  </a:t>
            </a:r>
            <a:r>
              <a:rPr b="0" i="1" lang="en-US" sz="2645"/>
              <a:t>P </a:t>
            </a:r>
            <a:r>
              <a:rPr b="0" lang="en-US" sz="2645"/>
              <a:t>is an arbitrary number that is relatively prime to     (</a:t>
            </a:r>
            <a:r>
              <a:rPr b="0" i="1" lang="en-US" sz="2645"/>
              <a:t>R).  Q</a:t>
            </a:r>
            <a:r>
              <a:rPr b="0" lang="en-US" sz="2645"/>
              <a:t> is the calculated inverse of </a:t>
            </a:r>
            <a:r>
              <a:rPr b="0" i="1" lang="en-US" sz="2645"/>
              <a:t>P</a:t>
            </a:r>
            <a:r>
              <a:rPr b="0" lang="en-US" sz="2645"/>
              <a:t> in (mod    (</a:t>
            </a:r>
            <a:r>
              <a:rPr b="0" i="1" lang="en-US" sz="2645"/>
              <a:t>R</a:t>
            </a:r>
            <a:r>
              <a:rPr b="0" lang="en-US" sz="2645"/>
              <a:t>)).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SzPts val="2645"/>
              <a:buFont typeface="Arial"/>
              <a:buChar char="•"/>
            </a:pPr>
            <a:r>
              <a:rPr b="0" lang="en-US" sz="2645"/>
              <a:t>We use </a:t>
            </a:r>
            <a:r>
              <a:rPr b="0" i="1" lang="en-US" sz="2645"/>
              <a:t>P</a:t>
            </a:r>
            <a:r>
              <a:rPr b="0" lang="en-US" sz="2645"/>
              <a:t> and </a:t>
            </a:r>
            <a:r>
              <a:rPr b="0" i="1" lang="en-US" sz="2645"/>
              <a:t>R</a:t>
            </a:r>
            <a:r>
              <a:rPr b="0" lang="en-US" sz="2645"/>
              <a:t> to create a public key, and </a:t>
            </a:r>
            <a:r>
              <a:rPr b="0" i="1" lang="en-US" sz="2645"/>
              <a:t>Q</a:t>
            </a:r>
            <a:r>
              <a:rPr b="0" lang="en-US" sz="2645"/>
              <a:t> and </a:t>
            </a:r>
            <a:r>
              <a:rPr b="0" i="1" lang="en-US" sz="2645"/>
              <a:t>R</a:t>
            </a:r>
            <a:r>
              <a:rPr b="0" lang="en-US" sz="2645"/>
              <a:t> to create a private key.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SzPts val="2645"/>
              <a:buFont typeface="Arial"/>
              <a:buChar char="•"/>
            </a:pPr>
            <a:r>
              <a:rPr b="0" lang="en-US" sz="2645"/>
              <a:t>This yields </a:t>
            </a:r>
            <a:r>
              <a:rPr b="0" i="1" lang="en-US" sz="2645"/>
              <a:t>P</a:t>
            </a:r>
            <a:r>
              <a:rPr b="0" lang="en-US" sz="2645"/>
              <a:t>*</a:t>
            </a:r>
            <a:r>
              <a:rPr b="0" i="1" lang="en-US" sz="2645"/>
              <a:t>Q</a:t>
            </a:r>
            <a:r>
              <a:rPr b="0" lang="en-US" sz="2645"/>
              <a:t>     1(mod     (</a:t>
            </a:r>
            <a:r>
              <a:rPr b="0" i="1" lang="en-US" sz="2645"/>
              <a:t>R</a:t>
            </a:r>
            <a:r>
              <a:rPr b="0" lang="en-US" sz="2645"/>
              <a:t>) ).</a:t>
            </a:r>
            <a:endParaRPr/>
          </a:p>
        </p:txBody>
      </p:sp>
      <p:sp>
        <p:nvSpPr>
          <p:cNvPr id="326" name="Google Shape;326;p30"/>
          <p:cNvSpPr txBox="1"/>
          <p:nvPr/>
        </p:nvSpPr>
        <p:spPr>
          <a:xfrm>
            <a:off x="4451350" y="7324725"/>
            <a:ext cx="56261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2"/>
              <a:buFont typeface="Noto Sans Symbols"/>
              <a:buNone/>
            </a:pPr>
            <a:r>
              <a:rPr b="0" i="1" lang="en-US" sz="88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in these slides compiled by Christopher Simons</a:t>
            </a:r>
            <a:endParaRPr/>
          </a:p>
        </p:txBody>
      </p:sp>
      <p:graphicFrame>
        <p:nvGraphicFramePr>
          <p:cNvPr id="327" name="Google Shape;327;p30"/>
          <p:cNvGraphicFramePr/>
          <p:nvPr/>
        </p:nvGraphicFramePr>
        <p:xfrm>
          <a:off x="4391025" y="3781425"/>
          <a:ext cx="419100" cy="671513"/>
        </p:xfrm>
        <a:graphic>
          <a:graphicData uri="http://schemas.openxmlformats.org/presentationml/2006/ole">
            <mc:AlternateContent>
              <mc:Choice Requires="v">
                <p:oleObj r:id="rId4" imgH="671513" imgW="419100" progId="" spid="_x0000_s1">
                  <p:embed/>
                </p:oleObj>
              </mc:Choice>
              <mc:Fallback>
                <p:oleObj r:id="rId5" imgH="671513" imgW="419100" progId="">
                  <p:embed/>
                  <p:pic>
                    <p:nvPicPr>
                      <p:cNvPr id="327" name="Google Shape;327;p3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391025" y="3781425"/>
                        <a:ext cx="4191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" name="Google Shape;328;p30"/>
          <p:cNvGraphicFramePr/>
          <p:nvPr/>
        </p:nvGraphicFramePr>
        <p:xfrm>
          <a:off x="3022600" y="3925888"/>
          <a:ext cx="334963" cy="303212"/>
        </p:xfrm>
        <a:graphic>
          <a:graphicData uri="http://schemas.openxmlformats.org/presentationml/2006/ole">
            <mc:AlternateContent>
              <mc:Choice Requires="v">
                <p:oleObj r:id="rId7" imgH="303212" imgW="334963" progId="" spid="_x0000_s2">
                  <p:embed/>
                </p:oleObj>
              </mc:Choice>
              <mc:Fallback>
                <p:oleObj r:id="rId8" imgH="303212" imgW="334963" progId="">
                  <p:embed/>
                  <p:pic>
                    <p:nvPicPr>
                      <p:cNvPr id="328" name="Google Shape;328;p30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22600" y="3925888"/>
                        <a:ext cx="334963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" name="Google Shape;329;p30"/>
          <p:cNvGraphicFramePr/>
          <p:nvPr/>
        </p:nvGraphicFramePr>
        <p:xfrm>
          <a:off x="3670300" y="2413000"/>
          <a:ext cx="303213" cy="503238"/>
        </p:xfrm>
        <a:graphic>
          <a:graphicData uri="http://schemas.openxmlformats.org/presentationml/2006/ole">
            <mc:AlternateContent>
              <mc:Choice Requires="v">
                <p:oleObj r:id="rId10" imgH="503238" imgW="303213" progId="" spid="_x0000_s3">
                  <p:embed/>
                </p:oleObj>
              </mc:Choice>
              <mc:Fallback>
                <p:oleObj r:id="rId11" imgH="503238" imgW="303213" progId="">
                  <p:embed/>
                  <p:pic>
                    <p:nvPicPr>
                      <p:cNvPr id="329" name="Google Shape;329;p30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670300" y="2413000"/>
                        <a:ext cx="3032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" name="Google Shape;330;p30"/>
          <p:cNvGraphicFramePr/>
          <p:nvPr/>
        </p:nvGraphicFramePr>
        <p:xfrm>
          <a:off x="5686425" y="2125663"/>
          <a:ext cx="252413" cy="420687"/>
        </p:xfrm>
        <a:graphic>
          <a:graphicData uri="http://schemas.openxmlformats.org/presentationml/2006/ole">
            <mc:AlternateContent>
              <mc:Choice Requires="v">
                <p:oleObj r:id="rId13" imgH="420687" imgW="252413" progId="" spid="_x0000_s4">
                  <p:embed/>
                </p:oleObj>
              </mc:Choice>
              <mc:Fallback>
                <p:oleObj r:id="rId14" imgH="420687" imgW="252413" progId="">
                  <p:embed/>
                  <p:pic>
                    <p:nvPicPr>
                      <p:cNvPr id="330" name="Google Shape;330;p30"/>
                      <p:cNvPicPr preferRelativeResize="0"/>
                      <p:nvPr/>
                    </p:nvPicPr>
                    <p:blipFill rotWithShape="1">
                      <a:blip r:embed="rId1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686425" y="2125663"/>
                        <a:ext cx="25241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" name="Google Shape;331;p30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Rail Fence 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182562" y="1765201"/>
            <a:ext cx="9894887" cy="5254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>
                <a:solidFill>
                  <a:srgbClr val="000000"/>
                </a:solidFill>
              </a:rPr>
              <a:t>For example, to send the message “Meet me at the park” to Bob, Alice writes</a:t>
            </a:r>
            <a:endParaRPr/>
          </a:p>
          <a:p>
            <a:pPr indent="-342900" lvl="0" marL="342900" rtl="0" algn="just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Clr>
                <a:srgbClr val="2C3E50"/>
              </a:buClr>
              <a:buSzPts val="2800"/>
              <a:buFont typeface="Source Sans Pro SemiBold"/>
              <a:buNone/>
            </a:pPr>
            <a:r>
              <a:t/>
            </a:r>
            <a:endParaRPr b="0" sz="28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13" y="3008313"/>
            <a:ext cx="9391622" cy="91712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286197" y="4429497"/>
            <a:ext cx="932065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 then creates the ciphertext “</a:t>
            </a: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MEMATEAKETETHPR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Row Transposition Cipher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182562" y="1765201"/>
            <a:ext cx="9894887" cy="5254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US" sz="2800">
                <a:solidFill>
                  <a:srgbClr val="000000"/>
                </a:solidFill>
              </a:rPr>
              <a:t>A more complex scheme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13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US" sz="2800">
                <a:solidFill>
                  <a:srgbClr val="000000"/>
                </a:solidFill>
              </a:rPr>
              <a:t>Write letters of message in rows over a specified number of columns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13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US" sz="2800">
                <a:solidFill>
                  <a:srgbClr val="000000"/>
                </a:solidFill>
              </a:rPr>
              <a:t>Then reorder the columns according to some key before reading the rows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913"/>
              </a:spcBef>
              <a:spcAft>
                <a:spcPts val="0"/>
              </a:spcAft>
              <a:buClr>
                <a:srgbClr val="2C3E50"/>
              </a:buClr>
              <a:buSzPts val="2800"/>
              <a:buFont typeface="Source Sans Pro"/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Columnar Transposition Cipher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182562" y="1765201"/>
            <a:ext cx="9894887" cy="5254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US" sz="2800">
                <a:solidFill>
                  <a:srgbClr val="000000"/>
                </a:solidFill>
              </a:rPr>
              <a:t>Alice and Bob can agree on the number of columns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13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US" sz="2800">
                <a:solidFill>
                  <a:srgbClr val="000000"/>
                </a:solidFill>
              </a:rPr>
              <a:t>Alice writes the same plaintext, row by row, in a table of four columns.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13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US" sz="2800">
                <a:solidFill>
                  <a:srgbClr val="000000"/>
                </a:solidFill>
              </a:rPr>
              <a:t>Plaintext: “Meet me at the park” </a:t>
            </a:r>
            <a:endParaRPr/>
          </a:p>
          <a:p>
            <a:pPr indent="-139700" lvl="0" marL="342900" rtl="0" algn="l">
              <a:lnSpc>
                <a:spcPct val="80000"/>
              </a:lnSpc>
              <a:spcBef>
                <a:spcPts val="2213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6437" y="3781425"/>
            <a:ext cx="278765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200843" y="6518850"/>
            <a:ext cx="87939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 then creates the ciphertext 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“MMTAEEHREAEKTTP”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Keyed Transposition Cipher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182562" y="1765201"/>
            <a:ext cx="9894887" cy="5254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US" sz="2800">
                <a:solidFill>
                  <a:srgbClr val="000000"/>
                </a:solidFill>
              </a:rPr>
              <a:t>The keyless ciphers permute the characters by using writing plaintext in one way and reading it in another way </a:t>
            </a:r>
            <a:endParaRPr b="0" sz="2800">
              <a:solidFill>
                <a:srgbClr val="000000"/>
              </a:solidFill>
            </a:endParaRPr>
          </a:p>
          <a:p>
            <a:pPr indent="-165100" lvl="0" marL="342900" rtl="0" algn="l">
              <a:lnSpc>
                <a:spcPct val="80000"/>
              </a:lnSpc>
              <a:spcBef>
                <a:spcPts val="2213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sz="28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213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US" sz="2800">
                <a:solidFill>
                  <a:srgbClr val="000000"/>
                </a:solidFill>
              </a:rPr>
              <a:t>The permutation is done on the whole plaintext to create the whole ciphertext.</a:t>
            </a:r>
            <a:endParaRPr/>
          </a:p>
          <a:p>
            <a:pPr indent="-165100" lvl="0" marL="342900" rtl="0" algn="l">
              <a:lnSpc>
                <a:spcPct val="80000"/>
              </a:lnSpc>
              <a:spcBef>
                <a:spcPts val="2213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sz="28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213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US" sz="2800">
                <a:solidFill>
                  <a:srgbClr val="000000"/>
                </a:solidFill>
              </a:rPr>
              <a:t> Another method is to divide the plaintext into groups of predetermined size, called blocks, and then use a key to permute the characters in each block separately.</a:t>
            </a:r>
            <a:endParaRPr/>
          </a:p>
          <a:p>
            <a:pPr indent="-139700" lvl="0" marL="342900" rtl="0" algn="l">
              <a:lnSpc>
                <a:spcPct val="80000"/>
              </a:lnSpc>
              <a:spcBef>
                <a:spcPts val="2213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Keyed Transposition Cipher</a:t>
            </a:r>
            <a:endParaRPr/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182562" y="1765201"/>
            <a:ext cx="9894887" cy="5254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urce Sans Pro SemiBold"/>
              <a:buNone/>
            </a:pPr>
            <a:r>
              <a:rPr b="0" lang="en-US" sz="3200">
                <a:solidFill>
                  <a:srgbClr val="000000"/>
                </a:solidFill>
              </a:rPr>
              <a:t>Alice needs to send the message “Enemy attacks tonight” to Bob.</a:t>
            </a:r>
            <a:endParaRPr/>
          </a:p>
          <a:p>
            <a:pPr indent="-139700" lvl="0" marL="342900" rtl="0" algn="l">
              <a:lnSpc>
                <a:spcPct val="80000"/>
              </a:lnSpc>
              <a:spcBef>
                <a:spcPts val="2213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0" name="Google Shape;160;p8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62" y="3205361"/>
            <a:ext cx="9534525" cy="50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/>
        </p:nvSpPr>
        <p:spPr>
          <a:xfrm>
            <a:off x="202869" y="3944996"/>
            <a:ext cx="969201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urce Sans Pro SemiBold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The key used for encryption and decryption is a permutation key, which shows how the character are permuted. </a:t>
            </a:r>
            <a:endParaRPr/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2301" y="5652928"/>
            <a:ext cx="6370638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360363" y="301625"/>
            <a:ext cx="93551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Keyed Transposition Cipher</a:t>
            </a:r>
            <a:endParaRPr/>
          </a:p>
        </p:txBody>
      </p:sp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182562" y="1765201"/>
            <a:ext cx="9894887" cy="5254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3200"/>
              <a:buFont typeface="Source Sans Pro SemiBold"/>
              <a:buNone/>
            </a:pPr>
            <a:r>
              <a:t/>
            </a:r>
            <a:endParaRPr b="0" sz="3200">
              <a:solidFill>
                <a:srgbClr val="000000"/>
              </a:solidFill>
            </a:endParaRPr>
          </a:p>
          <a:p>
            <a:pPr indent="-342900" lvl="0" marL="342900" rtl="0" algn="just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Clr>
                <a:srgbClr val="2C3E50"/>
              </a:buClr>
              <a:buSzPts val="3200"/>
              <a:buFont typeface="Source Sans Pro SemiBold"/>
              <a:buNone/>
            </a:pPr>
            <a:r>
              <a:t/>
            </a:r>
            <a:endParaRPr b="0">
              <a:solidFill>
                <a:srgbClr val="000000"/>
              </a:solidFill>
            </a:endParaRPr>
          </a:p>
          <a:p>
            <a:pPr indent="-342900" lvl="0" marL="342900" rtl="0" algn="just">
              <a:lnSpc>
                <a:spcPct val="104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urce Sans Pro SemiBold"/>
              <a:buNone/>
            </a:pPr>
            <a:r>
              <a:rPr b="0" lang="en-US" sz="3200">
                <a:solidFill>
                  <a:srgbClr val="000000"/>
                </a:solidFill>
              </a:rPr>
              <a:t>The permutation yields</a:t>
            </a:r>
            <a:endParaRPr/>
          </a:p>
          <a:p>
            <a:pPr indent="-139700" lvl="0" marL="342900" rtl="0" algn="l">
              <a:lnSpc>
                <a:spcPct val="80000"/>
              </a:lnSpc>
              <a:spcBef>
                <a:spcPts val="2213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9"/>
          <p:cNvSpPr txBox="1"/>
          <p:nvPr>
            <p:ph idx="12" type="sldNum"/>
          </p:nvPr>
        </p:nvSpPr>
        <p:spPr>
          <a:xfrm>
            <a:off x="9177338" y="6805613"/>
            <a:ext cx="717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0573" y="1354169"/>
            <a:ext cx="6370638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138" y="4333114"/>
            <a:ext cx="9571443" cy="67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2019-01-05T05:09:32Z</dcterms:created>
  <dc:creator>Nabanita Mandal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0x010100AAB57E6589E1484F96EA1AE2DD3539FC</vt:lpwstr>
  </property>
</Properties>
</file>