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sldIdLst>
    <p:sldId id="256" r:id="rId2"/>
    <p:sldId id="257" r:id="rId3"/>
    <p:sldId id="280" r:id="rId4"/>
    <p:sldId id="281" r:id="rId5"/>
    <p:sldId id="265" r:id="rId6"/>
    <p:sldId id="282" r:id="rId7"/>
    <p:sldId id="266" r:id="rId8"/>
    <p:sldId id="267" r:id="rId9"/>
    <p:sldId id="259" r:id="rId10"/>
    <p:sldId id="262" r:id="rId11"/>
    <p:sldId id="263" r:id="rId12"/>
    <p:sldId id="264" r:id="rId13"/>
    <p:sldId id="270" r:id="rId14"/>
    <p:sldId id="271" r:id="rId15"/>
    <p:sldId id="268" r:id="rId16"/>
    <p:sldId id="272" r:id="rId17"/>
    <p:sldId id="269" r:id="rId18"/>
    <p:sldId id="273" r:id="rId19"/>
    <p:sldId id="274" r:id="rId20"/>
    <p:sldId id="275" r:id="rId21"/>
    <p:sldId id="276" r:id="rId22"/>
    <p:sldId id="277" r:id="rId23"/>
    <p:sldId id="278" r:id="rId24"/>
    <p:sldId id="279"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D6AF2-8B69-4C6D-9F36-05AE60A0C464}" v="1985" dt="2021-04-27T06:34:59.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6543483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4260617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7353767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6865368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350879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68429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7381927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Tree>
    <p:extLst>
      <p:ext uri="{BB962C8B-B14F-4D97-AF65-F5344CB8AC3E}">
        <p14:creationId xmlns:p14="http://schemas.microsoft.com/office/powerpoint/2010/main" xmlns="" val="12699941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341214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1595037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07783973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4287488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ea typeface="+mj-lt"/>
                <a:cs typeface="+mj-lt"/>
              </a:rPr>
              <a:t>Hashes, Message digest and Digital Certificates</a:t>
            </a:r>
            <a:endParaRPr lang="en-US" dirty="0"/>
          </a:p>
        </p:txBody>
      </p:sp>
      <p:sp>
        <p:nvSpPr>
          <p:cNvPr id="3" name="Subtitle 2"/>
          <p:cNvSpPr>
            <a:spLocks noGrp="1"/>
          </p:cNvSpPr>
          <p:nvPr>
            <p:ph type="subTitle" idx="1"/>
          </p:nvPr>
        </p:nvSpPr>
        <p:spPr>
          <a:xfrm>
            <a:off x="451798" y="3990690"/>
            <a:ext cx="10993546" cy="590321"/>
          </a:xfrm>
        </p:spPr>
        <p:txBody>
          <a:bodyPr>
            <a:normAutofit/>
          </a:bodyPr>
          <a:lstStyle/>
          <a:p>
            <a:pPr algn="ctr"/>
            <a:r>
              <a:rPr lang="en-US" sz="2400" dirty="0">
                <a:solidFill>
                  <a:schemeClr val="bg1"/>
                </a:solidFill>
              </a:rPr>
              <a:t>Module-3</a:t>
            </a:r>
          </a:p>
        </p:txBody>
      </p:sp>
    </p:spTree>
    <p:extLst>
      <p:ext uri="{BB962C8B-B14F-4D97-AF65-F5344CB8AC3E}">
        <p14:creationId xmlns:p14="http://schemas.microsoft.com/office/powerpoint/2010/main" xmlns=""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389048" cy="4655962"/>
          </a:xfrm>
        </p:spPr>
        <p:txBody>
          <a:bodyPr>
            <a:normAutofit/>
          </a:bodyPr>
          <a:lstStyle/>
          <a:p>
            <a:pPr marL="305435" indent="-305435"/>
            <a:r>
              <a:rPr lang="en-US" sz="2800" dirty="0">
                <a:ea typeface="+mn-lt"/>
                <a:cs typeface="+mn-lt"/>
              </a:rPr>
              <a:t>Many functions can take an arbitrary-length input and return an output of fixed length, but one-way hash functions have additional characteristics that make them one-way: </a:t>
            </a:r>
            <a:endParaRPr lang="en-US" dirty="0"/>
          </a:p>
          <a:p>
            <a:pPr marL="305435" indent="-305435"/>
            <a:r>
              <a:rPr lang="en-US" sz="2800" dirty="0">
                <a:ea typeface="+mn-lt"/>
                <a:cs typeface="+mn-lt"/>
              </a:rPr>
              <a:t>Given M, it is easy to compute h. </a:t>
            </a:r>
            <a:endParaRPr lang="en-US" dirty="0">
              <a:ea typeface="+mn-lt"/>
              <a:cs typeface="+mn-lt"/>
            </a:endParaRPr>
          </a:p>
          <a:p>
            <a:pPr marL="305435" indent="-305435"/>
            <a:r>
              <a:rPr lang="en-US" sz="2800" dirty="0">
                <a:ea typeface="+mn-lt"/>
                <a:cs typeface="+mn-lt"/>
              </a:rPr>
              <a:t>Given h, it is hard to compute M such that H(M)= h. </a:t>
            </a:r>
            <a:endParaRPr lang="en-US">
              <a:ea typeface="+mn-lt"/>
              <a:cs typeface="+mn-lt"/>
            </a:endParaRPr>
          </a:p>
          <a:p>
            <a:pPr marL="305435" indent="-305435"/>
            <a:r>
              <a:rPr lang="en-US" sz="2800" dirty="0">
                <a:ea typeface="+mn-lt"/>
                <a:cs typeface="+mn-lt"/>
              </a:rPr>
              <a:t>Given M, it is hard to find another message, M’, such that H(M) = H(M’).</a:t>
            </a:r>
            <a:endParaRPr lang="en-US"/>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10</a:t>
            </a:fld>
            <a:endParaRPr lang="en-US" dirty="0"/>
          </a:p>
        </p:txBody>
      </p:sp>
    </p:spTree>
    <p:extLst>
      <p:ext uri="{BB962C8B-B14F-4D97-AF65-F5344CB8AC3E}">
        <p14:creationId xmlns:p14="http://schemas.microsoft.com/office/powerpoint/2010/main" xmlns="" val="421867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The whole point of the one-way hash function is to provide a “fingerprint” of M that is unique.</a:t>
            </a:r>
            <a:endParaRPr lang="en-US" dirty="0">
              <a:ea typeface="+mn-lt"/>
              <a:cs typeface="+mn-lt"/>
            </a:endParaRPr>
          </a:p>
          <a:p>
            <a:pPr marL="305435" indent="-305435"/>
            <a:r>
              <a:rPr lang="en-US" sz="2800" dirty="0">
                <a:ea typeface="+mn-lt"/>
                <a:cs typeface="+mn-lt"/>
              </a:rPr>
              <a:t>Example:  </a:t>
            </a:r>
            <a:endParaRPr lang="en-US" dirty="0">
              <a:ea typeface="+mn-lt"/>
              <a:cs typeface="+mn-lt"/>
            </a:endParaRPr>
          </a:p>
          <a:p>
            <a:pPr marL="629920" lvl="1" indent="-305435"/>
            <a:r>
              <a:rPr lang="en-US" sz="2600" dirty="0">
                <a:ea typeface="+mn-lt"/>
                <a:cs typeface="+mn-lt"/>
              </a:rPr>
              <a:t> If Alice signed M by using a digital signature algorithm on H(M), and Bob could produce M’, another message different from M where H(M) = H(M’), then Bob could claim that Alice signed M’</a:t>
            </a:r>
            <a:endParaRPr lang="en-US" sz="260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11</a:t>
            </a:fld>
            <a:endParaRPr lang="en-US" dirty="0"/>
          </a:p>
        </p:txBody>
      </p:sp>
    </p:spTree>
    <p:extLst>
      <p:ext uri="{BB962C8B-B14F-4D97-AF65-F5344CB8AC3E}">
        <p14:creationId xmlns:p14="http://schemas.microsoft.com/office/powerpoint/2010/main" xmlns="" val="154927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In some applications, one-</a:t>
            </a:r>
            <a:r>
              <a:rPr lang="en-US" sz="2800" dirty="0" err="1">
                <a:ea typeface="+mn-lt"/>
                <a:cs typeface="+mn-lt"/>
              </a:rPr>
              <a:t>wayness</a:t>
            </a:r>
            <a:r>
              <a:rPr lang="en-US" sz="2800" dirty="0">
                <a:ea typeface="+mn-lt"/>
                <a:cs typeface="+mn-lt"/>
              </a:rPr>
              <a:t> is insufficient; we need an additional requirement called collision-resistance. </a:t>
            </a:r>
            <a:endParaRPr lang="en-US" dirty="0">
              <a:ea typeface="+mn-lt"/>
              <a:cs typeface="+mn-lt"/>
            </a:endParaRPr>
          </a:p>
          <a:p>
            <a:pPr marL="305435" indent="-305435"/>
            <a:r>
              <a:rPr lang="en-US" sz="2800" dirty="0">
                <a:ea typeface="+mn-lt"/>
                <a:cs typeface="+mn-lt"/>
              </a:rPr>
              <a:t>It is hard to find two random messages, M and M’, such that H(M) = H(M’).</a:t>
            </a:r>
            <a:endParaRPr lang="en-US" dirty="0"/>
          </a:p>
          <a:p>
            <a:pPr marL="305435" indent="-305435"/>
            <a:r>
              <a:rPr lang="en-US" sz="2800" b="1" dirty="0"/>
              <a:t>Collision attack:</a:t>
            </a:r>
            <a:r>
              <a:rPr lang="en-US" sz="2800" dirty="0"/>
              <a:t>  In this attack, Eve tries to compute two distinct messages, M and M' which hash to the same value </a:t>
            </a:r>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12</a:t>
            </a:fld>
            <a:endParaRPr lang="en-US" dirty="0"/>
          </a:p>
        </p:txBody>
      </p:sp>
    </p:spTree>
    <p:extLst>
      <p:ext uri="{BB962C8B-B14F-4D97-AF65-F5344CB8AC3E}">
        <p14:creationId xmlns:p14="http://schemas.microsoft.com/office/powerpoint/2010/main" xmlns="" val="37674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Hashing functions are:</a:t>
            </a:r>
            <a:endParaRPr lang="en-US" dirty="0">
              <a:ea typeface="+mn-lt"/>
              <a:cs typeface="+mn-lt"/>
            </a:endParaRPr>
          </a:p>
          <a:p>
            <a:pPr marL="629920" lvl="1" indent="-305435"/>
            <a:r>
              <a:rPr lang="en-US" sz="2600" dirty="0">
                <a:ea typeface="+mn-lt"/>
                <a:cs typeface="+mn-lt"/>
              </a:rPr>
              <a:t>Deterministic (it always produces the same output given the same input), and</a:t>
            </a:r>
            <a:endParaRPr lang="en-US" sz="2600" dirty="0"/>
          </a:p>
          <a:p>
            <a:pPr marL="629920" lvl="1" indent="-305435"/>
            <a:r>
              <a:rPr lang="en-US" sz="2600" dirty="0">
                <a:ea typeface="+mn-lt"/>
                <a:cs typeface="+mn-lt"/>
              </a:rPr>
              <a:t>Irreversible (it’s impossible to convert hash values back to plaintext)</a:t>
            </a:r>
            <a:endParaRPr lang="en-US" sz="2600" dirty="0"/>
          </a:p>
          <a:p>
            <a:pPr marL="305435" indent="-305435"/>
            <a:r>
              <a:rPr lang="en-US" sz="2800" dirty="0">
                <a:ea typeface="+mn-lt"/>
                <a:cs typeface="+mn-lt"/>
              </a:rPr>
              <a:t>However, that poses a problem. How can we guarantee that each output will be unique so that two different passwords don’t map to the same output?</a:t>
            </a:r>
            <a:endParaRPr lang="en-US" dirty="0"/>
          </a:p>
          <a:p>
            <a:pPr marL="305435" indent="-305435"/>
            <a:r>
              <a:rPr lang="en-US" sz="2800" dirty="0">
                <a:ea typeface="+mn-lt"/>
                <a:cs typeface="+mn-lt"/>
              </a:rPr>
              <a:t>There is no </a:t>
            </a:r>
            <a:r>
              <a:rPr lang="en-US" sz="2800" dirty="0" err="1">
                <a:ea typeface="+mn-lt"/>
                <a:cs typeface="+mn-lt"/>
              </a:rPr>
              <a:t>gurantee</a:t>
            </a:r>
            <a:r>
              <a:rPr lang="en-US" sz="2800" dirty="0">
                <a:ea typeface="+mn-lt"/>
                <a:cs typeface="+mn-lt"/>
              </a:rPr>
              <a:t> to it  because hash functions will output a fixed-length hash. </a:t>
            </a:r>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13</a:t>
            </a:fld>
            <a:endParaRPr lang="en-US" dirty="0"/>
          </a:p>
        </p:txBody>
      </p:sp>
    </p:spTree>
    <p:extLst>
      <p:ext uri="{BB962C8B-B14F-4D97-AF65-F5344CB8AC3E}">
        <p14:creationId xmlns:p14="http://schemas.microsoft.com/office/powerpoint/2010/main" xmlns="" val="240158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633463" cy="4655962"/>
          </a:xfrm>
        </p:spPr>
        <p:txBody>
          <a:bodyPr>
            <a:normAutofit/>
          </a:bodyPr>
          <a:lstStyle/>
          <a:p>
            <a:pPr marL="305435" indent="-305435"/>
            <a:r>
              <a:rPr lang="en-US" sz="2800" dirty="0">
                <a:ea typeface="+mn-lt"/>
                <a:cs typeface="+mn-lt"/>
              </a:rPr>
              <a:t>The number of possible hash values will depend on the function used:</a:t>
            </a:r>
            <a:endParaRPr lang="en-US" dirty="0">
              <a:ea typeface="+mn-lt"/>
              <a:cs typeface="+mn-lt"/>
            </a:endParaRPr>
          </a:p>
          <a:p>
            <a:pPr marL="629920" lvl="1" indent="-305435"/>
            <a:r>
              <a:rPr lang="en-US" sz="2600" dirty="0">
                <a:ea typeface="+mn-lt"/>
                <a:cs typeface="+mn-lt"/>
              </a:rPr>
              <a:t>MD5 can output 2^128 different hash values,</a:t>
            </a:r>
            <a:endParaRPr lang="en-US" sz="2600">
              <a:ea typeface="+mn-lt"/>
              <a:cs typeface="+mn-lt"/>
            </a:endParaRPr>
          </a:p>
          <a:p>
            <a:pPr marL="629920" lvl="1" indent="-305435"/>
            <a:r>
              <a:rPr lang="en-US" sz="2600" dirty="0">
                <a:ea typeface="+mn-lt"/>
                <a:cs typeface="+mn-lt"/>
              </a:rPr>
              <a:t>SHA-1 can output 2^160 different hash values,</a:t>
            </a:r>
            <a:endParaRPr lang="en-US">
              <a:ea typeface="+mn-lt"/>
              <a:cs typeface="+mn-lt"/>
            </a:endParaRPr>
          </a:p>
          <a:p>
            <a:pPr marL="305435" indent="-305435"/>
            <a:r>
              <a:rPr lang="en-US" sz="2800" dirty="0">
                <a:ea typeface="+mn-lt"/>
                <a:cs typeface="+mn-lt"/>
              </a:rPr>
              <a:t>Since inputs are infinite, some of them will invariably be mapped to the same hash output.</a:t>
            </a:r>
            <a:endParaRPr lang="en-US"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14</a:t>
            </a:fld>
            <a:endParaRPr lang="en-US" dirty="0"/>
          </a:p>
        </p:txBody>
      </p:sp>
    </p:spTree>
    <p:extLst>
      <p:ext uri="{BB962C8B-B14F-4D97-AF65-F5344CB8AC3E}">
        <p14:creationId xmlns:p14="http://schemas.microsoft.com/office/powerpoint/2010/main" xmlns="" val="97093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Birthday attack-Problem</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93004" y="1907326"/>
            <a:ext cx="11417803" cy="4842868"/>
          </a:xfrm>
        </p:spPr>
        <p:txBody>
          <a:bodyPr>
            <a:normAutofit fontScale="92500"/>
          </a:bodyPr>
          <a:lstStyle/>
          <a:p>
            <a:pPr marL="305435" indent="-305435"/>
            <a:r>
              <a:rPr lang="en-US" sz="2800" dirty="0">
                <a:ea typeface="+mn-lt"/>
                <a:cs typeface="+mn-lt"/>
              </a:rPr>
              <a:t>The Pigeonhole principle states that if n items are put into m containers, with n &gt; m, then at least one container must contain more than one item.</a:t>
            </a:r>
            <a:endParaRPr lang="en-US" b="1" dirty="0"/>
          </a:p>
          <a:p>
            <a:pPr marL="305435" indent="-305435"/>
            <a:r>
              <a:rPr lang="en-US" sz="2800" dirty="0">
                <a:ea typeface="+mn-lt"/>
                <a:cs typeface="+mn-lt"/>
              </a:rPr>
              <a:t>For example, we have around 7.5 billion people on the planet (“n items”), but we can only be born in 365 days of the year (“m containers”).</a:t>
            </a:r>
            <a:endParaRPr lang="en-US" dirty="0"/>
          </a:p>
          <a:p>
            <a:pPr marL="305435" indent="-305435"/>
            <a:r>
              <a:rPr lang="en-US" sz="2800" dirty="0">
                <a:ea typeface="+mn-lt"/>
                <a:cs typeface="+mn-lt"/>
              </a:rPr>
              <a:t>There is a famous application of the Pigeonhole Principle in mathematics related to this problem known as the Birthday Problem. It can be stated as such:</a:t>
            </a:r>
            <a:endParaRPr lang="en-US" dirty="0"/>
          </a:p>
          <a:p>
            <a:pPr marL="305435" indent="-305435"/>
            <a:r>
              <a:rPr lang="en-US" sz="2800" i="1" dirty="0">
                <a:ea typeface="+mn-lt"/>
                <a:cs typeface="+mn-lt"/>
              </a:rPr>
              <a:t>How many people must be in a room such that the chance of two people sharing a birthday is 50%? We’ll exclude leap years for simplicity. We’ll also assume that the likelihood of a person being born in each of the 365 days is equal. </a:t>
            </a:r>
            <a:endParaRPr lang="en-US">
              <a:ea typeface="+mn-lt"/>
              <a:cs typeface="+mn-lt"/>
            </a:endParaRPr>
          </a:p>
          <a:p>
            <a:pPr marL="305435" indent="-305435"/>
            <a:r>
              <a:rPr lang="en-US" sz="2800" dirty="0">
                <a:ea typeface="+mn-lt"/>
                <a:cs typeface="+mn-lt"/>
              </a:rPr>
              <a:t>The answer is only 23 people.</a:t>
            </a:r>
            <a:endParaRPr lang="en-US" dirty="0"/>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15</a:t>
            </a:fld>
            <a:endParaRPr lang="en-US" dirty="0"/>
          </a:p>
        </p:txBody>
      </p:sp>
    </p:spTree>
    <p:extLst>
      <p:ext uri="{BB962C8B-B14F-4D97-AF65-F5344CB8AC3E}">
        <p14:creationId xmlns:p14="http://schemas.microsoft.com/office/powerpoint/2010/main" xmlns="" val="392637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Birthday attack-Problem</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93004" y="1907326"/>
            <a:ext cx="11417803" cy="4842868"/>
          </a:xfrm>
        </p:spPr>
        <p:txBody>
          <a:bodyPr>
            <a:normAutofit/>
          </a:bodyPr>
          <a:lstStyle/>
          <a:p>
            <a:pPr marL="305435" indent="-305435"/>
            <a:r>
              <a:rPr lang="en-US" sz="2800" dirty="0">
                <a:ea typeface="+mn-lt"/>
                <a:cs typeface="+mn-lt"/>
              </a:rPr>
              <a:t>That means that you stand a 50% chance of finding an MD5 collision (sample space of 2^128 possibilities) after around 2^64 operations and a 50% chance of finding an SHA-1 collision (sample space of 2^160 possibilities) after around 2^80 operations.</a:t>
            </a:r>
            <a:endParaRPr lang="en-US" b="1" dirty="0">
              <a:ea typeface="+mn-lt"/>
              <a:cs typeface="+mn-lt"/>
            </a:endParaRPr>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16</a:t>
            </a:fld>
            <a:endParaRPr lang="en-US" dirty="0"/>
          </a:p>
        </p:txBody>
      </p:sp>
    </p:spTree>
    <p:extLst>
      <p:ext uri="{BB962C8B-B14F-4D97-AF65-F5344CB8AC3E}">
        <p14:creationId xmlns:p14="http://schemas.microsoft.com/office/powerpoint/2010/main" xmlns="" val="426749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Birthday attack-Solution</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dirty="0">
                <a:ea typeface="+mn-lt"/>
                <a:cs typeface="+mn-lt"/>
              </a:rPr>
              <a:t>Hash functions of 64 bits are just too small to survive a birthday attack.</a:t>
            </a:r>
            <a:endParaRPr lang="en-US" b="1" dirty="0">
              <a:ea typeface="+mn-lt"/>
              <a:cs typeface="+mn-lt"/>
            </a:endParaRPr>
          </a:p>
          <a:p>
            <a:pPr marL="305435" indent="-305435"/>
            <a:r>
              <a:rPr lang="en-US" sz="2800" dirty="0">
                <a:ea typeface="+mn-lt"/>
                <a:cs typeface="+mn-lt"/>
              </a:rPr>
              <a:t>Most practical one-way hash functions produce 128-bit hashes. </a:t>
            </a:r>
            <a:endParaRPr lang="en-US" b="1">
              <a:ea typeface="+mn-lt"/>
              <a:cs typeface="+mn-lt"/>
            </a:endParaRPr>
          </a:p>
          <a:p>
            <a:pPr marL="305435" indent="-305435"/>
            <a:r>
              <a:rPr lang="en-US" sz="2800" dirty="0">
                <a:ea typeface="+mn-lt"/>
                <a:cs typeface="+mn-lt"/>
              </a:rPr>
              <a:t>This forces anyone attempting the birthday attack to hash 2^64 random documents to find two that hash to the same value, not enough for lasting security. </a:t>
            </a:r>
            <a:endParaRPr lang="en-US" b="1">
              <a:ea typeface="+mn-lt"/>
              <a:cs typeface="+mn-lt"/>
            </a:endParaRPr>
          </a:p>
          <a:p>
            <a:pPr marL="305435" indent="-305435"/>
            <a:r>
              <a:rPr lang="en-US" sz="2800" dirty="0">
                <a:ea typeface="+mn-lt"/>
                <a:cs typeface="+mn-lt"/>
              </a:rPr>
              <a:t>NIST, in its Secure Hash Standard (SHS), uses a 160-bit hash value. This makes the birthday attack even harder, requiring 2^80 random hashes</a:t>
            </a:r>
            <a:endParaRPr lang="en-US" b="1"/>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17</a:t>
            </a:fld>
            <a:endParaRPr lang="en-US" dirty="0"/>
          </a:p>
        </p:txBody>
      </p:sp>
    </p:spTree>
    <p:extLst>
      <p:ext uri="{BB962C8B-B14F-4D97-AF65-F5344CB8AC3E}">
        <p14:creationId xmlns:p14="http://schemas.microsoft.com/office/powerpoint/2010/main" xmlns="" val="43623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b="1" dirty="0">
                <a:ea typeface="+mn-lt"/>
                <a:cs typeface="+mn-lt"/>
              </a:rPr>
              <a:t>Input:</a:t>
            </a:r>
            <a:r>
              <a:rPr lang="en-US" sz="2800" dirty="0">
                <a:ea typeface="+mn-lt"/>
                <a:cs typeface="+mn-lt"/>
              </a:rPr>
              <a:t>  MD5 processes the input text in 512-bit blocks, divided into 16  32-bit sub-blocks. </a:t>
            </a:r>
            <a:endParaRPr lang="en-US" b="1" dirty="0">
              <a:ea typeface="+mn-lt"/>
              <a:cs typeface="+mn-lt"/>
            </a:endParaRPr>
          </a:p>
          <a:p>
            <a:pPr marL="305435" indent="-305435"/>
            <a:r>
              <a:rPr lang="en-US" sz="2800" b="1" dirty="0">
                <a:ea typeface="+mn-lt"/>
                <a:cs typeface="+mn-lt"/>
              </a:rPr>
              <a:t>Output:</a:t>
            </a:r>
            <a:r>
              <a:rPr lang="en-US" sz="2800" dirty="0">
                <a:ea typeface="+mn-lt"/>
                <a:cs typeface="+mn-lt"/>
              </a:rPr>
              <a:t> The output of the algorithm is a set of four 32-bit blocks, which concatenate to form a single 128-bit hash value.</a:t>
            </a: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18</a:t>
            </a:fld>
            <a:endParaRPr lang="en-US" dirty="0"/>
          </a:p>
        </p:txBody>
      </p:sp>
    </p:spTree>
    <p:extLst>
      <p:ext uri="{BB962C8B-B14F-4D97-AF65-F5344CB8AC3E}">
        <p14:creationId xmlns:p14="http://schemas.microsoft.com/office/powerpoint/2010/main" xmlns="" val="380468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1964836"/>
            <a:ext cx="11604709" cy="4612830"/>
          </a:xfrm>
        </p:spPr>
        <p:txBody>
          <a:bodyPr>
            <a:normAutofit fontScale="92500" lnSpcReduction="10000"/>
          </a:bodyPr>
          <a:lstStyle/>
          <a:p>
            <a:pPr marL="0" indent="0">
              <a:buNone/>
            </a:pPr>
            <a:r>
              <a:rPr lang="en-US" sz="2800" u="sng" dirty="0">
                <a:ea typeface="+mn-lt"/>
                <a:cs typeface="+mn-lt"/>
              </a:rPr>
              <a:t>Steps</a:t>
            </a:r>
          </a:p>
          <a:p>
            <a:pPr marL="305435" indent="-305435"/>
            <a:r>
              <a:rPr lang="en-US" sz="2800" dirty="0">
                <a:ea typeface="+mn-lt"/>
                <a:cs typeface="+mn-lt"/>
              </a:rPr>
              <a:t>First, the message is padded so that its length is just 64 bits short of being a multiple of 512. </a:t>
            </a:r>
            <a:endParaRPr lang="en-US" b="1">
              <a:ea typeface="+mn-lt"/>
              <a:cs typeface="+mn-lt"/>
            </a:endParaRPr>
          </a:p>
          <a:p>
            <a:pPr marL="305435" indent="-305435"/>
            <a:r>
              <a:rPr lang="en-US" sz="2800" dirty="0">
                <a:ea typeface="+mn-lt"/>
                <a:cs typeface="+mn-lt"/>
              </a:rPr>
              <a:t>This padding is a single </a:t>
            </a:r>
            <a:r>
              <a:rPr lang="en-US" sz="2800" dirty="0">
                <a:latin typeface="Arial"/>
                <a:ea typeface="+mn-lt"/>
                <a:cs typeface="+mn-lt"/>
              </a:rPr>
              <a:t>1</a:t>
            </a:r>
            <a:r>
              <a:rPr lang="en-US" sz="2800" dirty="0">
                <a:ea typeface="+mn-lt"/>
                <a:cs typeface="+mn-lt"/>
              </a:rPr>
              <a:t>-bit added to the end of the message, followed by as many zeros as are required. </a:t>
            </a:r>
            <a:endParaRPr lang="en-US" b="1">
              <a:ea typeface="+mn-lt"/>
              <a:cs typeface="+mn-lt"/>
            </a:endParaRPr>
          </a:p>
          <a:p>
            <a:pPr marL="305435" indent="-305435"/>
            <a:r>
              <a:rPr lang="en-US" sz="2800" dirty="0">
                <a:ea typeface="+mn-lt"/>
                <a:cs typeface="+mn-lt"/>
              </a:rPr>
              <a:t>Then, a 64-bit representation of the message’s length (before padding bits were added) is appended to the result.</a:t>
            </a:r>
            <a:endParaRPr lang="en-US" b="1" dirty="0">
              <a:ea typeface="+mn-lt"/>
              <a:cs typeface="+mn-lt"/>
            </a:endParaRPr>
          </a:p>
          <a:p>
            <a:pPr marL="305435" indent="-305435"/>
            <a:r>
              <a:rPr lang="en-US" sz="2800" dirty="0">
                <a:ea typeface="+mn-lt"/>
                <a:cs typeface="+mn-lt"/>
              </a:rPr>
              <a:t> These two steps serve to make the message length an exact multiple of 512 bits in length (required for the rest of the algorithm), while ensuring that different messages will not look the same after padding</a:t>
            </a:r>
            <a:endParaRPr lang="en-US" b="1">
              <a:ea typeface="+mn-lt"/>
              <a:cs typeface="+mn-lt"/>
            </a:endParaRP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19</a:t>
            </a:fld>
            <a:endParaRPr lang="en-US" dirty="0"/>
          </a:p>
        </p:txBody>
      </p:sp>
    </p:spTree>
    <p:extLst>
      <p:ext uri="{BB962C8B-B14F-4D97-AF65-F5344CB8AC3E}">
        <p14:creationId xmlns:p14="http://schemas.microsoft.com/office/powerpoint/2010/main" xmlns="" val="14441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dirty="0"/>
              <a:t>All cryptographic hash functions need to create a fixed size digest from a variable size message</a:t>
            </a:r>
          </a:p>
          <a:p>
            <a:pPr marL="305435" indent="-305435"/>
            <a:r>
              <a:rPr lang="en-US" sz="2800" dirty="0"/>
              <a:t>Creation of such a function is done using Iteration</a:t>
            </a:r>
          </a:p>
          <a:p>
            <a:pPr marL="305435" indent="-305435"/>
            <a:r>
              <a:rPr lang="en-US" sz="2800" dirty="0"/>
              <a:t>A function with fixed size input is created and is used necessary number of times for a variable length input</a:t>
            </a:r>
          </a:p>
          <a:p>
            <a:pPr marL="305435" indent="-305435"/>
            <a:r>
              <a:rPr lang="en-US" sz="2800" dirty="0"/>
              <a:t>This fixed size input is referred to as a compression function</a:t>
            </a:r>
          </a:p>
          <a:p>
            <a:pPr marL="305435" indent="-305435"/>
            <a:r>
              <a:rPr lang="en-US" sz="2800" dirty="0"/>
              <a:t>It compresses an n-bit string to create m-bit string where  n &gt; m</a:t>
            </a:r>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a:t>
            </a:fld>
            <a:endParaRPr lang="en-US" dirty="0"/>
          </a:p>
        </p:txBody>
      </p:sp>
    </p:spTree>
    <p:extLst>
      <p:ext uri="{BB962C8B-B14F-4D97-AF65-F5344CB8AC3E}">
        <p14:creationId xmlns:p14="http://schemas.microsoft.com/office/powerpoint/2010/main" xmlns="" val="2759443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1964836"/>
            <a:ext cx="11604709" cy="4612830"/>
          </a:xfrm>
        </p:spPr>
        <p:txBody>
          <a:bodyPr>
            <a:normAutofit lnSpcReduction="10000"/>
          </a:bodyPr>
          <a:lstStyle/>
          <a:p>
            <a:pPr marL="0" indent="0">
              <a:buNone/>
            </a:pPr>
            <a:r>
              <a:rPr lang="en-US" sz="2800" u="sng" dirty="0">
                <a:ea typeface="+mn-lt"/>
                <a:cs typeface="+mn-lt"/>
              </a:rPr>
              <a:t>Steps</a:t>
            </a:r>
          </a:p>
          <a:p>
            <a:pPr marL="305435" indent="-305435"/>
            <a:r>
              <a:rPr lang="en-US" sz="2800" dirty="0">
                <a:ea typeface="+mn-lt"/>
                <a:cs typeface="+mn-lt"/>
              </a:rPr>
              <a:t>Four 32-bit variables are initialized: </a:t>
            </a:r>
            <a:endParaRPr lang="en-US" b="1" dirty="0">
              <a:ea typeface="+mn-lt"/>
              <a:cs typeface="+mn-lt"/>
            </a:endParaRPr>
          </a:p>
          <a:p>
            <a:pPr marL="629920" lvl="1" indent="-305435"/>
            <a:r>
              <a:rPr lang="en-US" sz="2600" dirty="0">
                <a:ea typeface="+mn-lt"/>
                <a:cs typeface="+mn-lt"/>
              </a:rPr>
              <a:t>A = 0x01234567</a:t>
            </a:r>
            <a:endParaRPr lang="en-US" b="1" dirty="0">
              <a:ea typeface="+mn-lt"/>
              <a:cs typeface="+mn-lt"/>
            </a:endParaRPr>
          </a:p>
          <a:p>
            <a:pPr marL="629920" lvl="1" indent="-305435"/>
            <a:r>
              <a:rPr lang="en-US" sz="2600" dirty="0">
                <a:ea typeface="+mn-lt"/>
                <a:cs typeface="+mn-lt"/>
              </a:rPr>
              <a:t> B = 0x89abcdef </a:t>
            </a:r>
            <a:endParaRPr lang="en-US" b="1">
              <a:ea typeface="+mn-lt"/>
              <a:cs typeface="+mn-lt"/>
            </a:endParaRPr>
          </a:p>
          <a:p>
            <a:pPr marL="629920" lvl="1" indent="-305435"/>
            <a:r>
              <a:rPr lang="en-US" sz="2600" dirty="0">
                <a:ea typeface="+mn-lt"/>
                <a:cs typeface="+mn-lt"/>
              </a:rPr>
              <a:t>C = 0xfedcba98 </a:t>
            </a:r>
            <a:endParaRPr lang="en-US" b="1" dirty="0">
              <a:ea typeface="+mn-lt"/>
              <a:cs typeface="+mn-lt"/>
            </a:endParaRPr>
          </a:p>
          <a:p>
            <a:pPr marL="629920" lvl="1" indent="-305435"/>
            <a:r>
              <a:rPr lang="en-US" sz="2600" dirty="0">
                <a:ea typeface="+mn-lt"/>
                <a:cs typeface="+mn-lt"/>
              </a:rPr>
              <a:t>D = 0x76543210 </a:t>
            </a:r>
            <a:endParaRPr lang="en-US" b="1" dirty="0">
              <a:ea typeface="+mn-lt"/>
              <a:cs typeface="+mn-lt"/>
            </a:endParaRPr>
          </a:p>
          <a:p>
            <a:pPr marL="324485" lvl="1" indent="0">
              <a:buNone/>
            </a:pPr>
            <a:r>
              <a:rPr lang="en-US" sz="2600" dirty="0">
                <a:ea typeface="+mn-lt"/>
                <a:cs typeface="+mn-lt"/>
              </a:rPr>
              <a:t>These are called chaining variable</a:t>
            </a:r>
            <a:endParaRPr lang="en-US" b="1">
              <a:ea typeface="+mn-lt"/>
              <a:cs typeface="+mn-lt"/>
            </a:endParaRPr>
          </a:p>
          <a:p>
            <a:pPr marL="305435" indent="-305435"/>
            <a:r>
              <a:rPr lang="en-US" sz="2800" dirty="0">
                <a:ea typeface="+mn-lt"/>
                <a:cs typeface="+mn-lt"/>
              </a:rPr>
              <a:t>Now, the main loop of the algorithm begins. This loop continues for as many 512-bit blocks as are in the message.</a:t>
            </a: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20</a:t>
            </a:fld>
            <a:endParaRPr lang="en-US" dirty="0"/>
          </a:p>
        </p:txBody>
      </p:sp>
    </p:spTree>
    <p:extLst>
      <p:ext uri="{BB962C8B-B14F-4D97-AF65-F5344CB8AC3E}">
        <p14:creationId xmlns:p14="http://schemas.microsoft.com/office/powerpoint/2010/main" xmlns="" val="754211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fontScale="92500"/>
          </a:bodyPr>
          <a:lstStyle/>
          <a:p>
            <a:pPr marL="0" indent="0">
              <a:buNone/>
            </a:pPr>
            <a:r>
              <a:rPr lang="en-US" sz="2800" u="sng" dirty="0">
                <a:ea typeface="+mn-lt"/>
                <a:cs typeface="+mn-lt"/>
              </a:rPr>
              <a:t>Steps</a:t>
            </a:r>
          </a:p>
          <a:p>
            <a:pPr marL="305435" indent="-305435"/>
            <a:r>
              <a:rPr lang="en-US" sz="2800" dirty="0">
                <a:ea typeface="+mn-lt"/>
                <a:cs typeface="+mn-lt"/>
              </a:rPr>
              <a:t> The four variables are copied into different variables: a gets A, b gets B, c gets C, and d gets D</a:t>
            </a:r>
            <a:endParaRPr lang="en-US" sz="2800" b="1" dirty="0">
              <a:ea typeface="+mn-lt"/>
              <a:cs typeface="+mn-lt"/>
            </a:endParaRPr>
          </a:p>
          <a:p>
            <a:pPr marL="305435" indent="-305435"/>
            <a:r>
              <a:rPr lang="en-US" sz="2800" dirty="0">
                <a:ea typeface="+mn-lt"/>
                <a:cs typeface="+mn-lt"/>
              </a:rPr>
              <a:t>The main loop has four rounds (MD4 had only three rounds), all very similar.</a:t>
            </a:r>
          </a:p>
          <a:p>
            <a:pPr marL="305435" indent="-305435"/>
            <a:r>
              <a:rPr lang="en-US" sz="2800" dirty="0">
                <a:ea typeface="+mn-lt"/>
                <a:cs typeface="+mn-lt"/>
              </a:rPr>
              <a:t>Each round uses a different operation 16 times. </a:t>
            </a:r>
            <a:endParaRPr lang="en-US" dirty="0">
              <a:ea typeface="+mn-lt"/>
              <a:cs typeface="+mn-lt"/>
            </a:endParaRPr>
          </a:p>
          <a:p>
            <a:pPr marL="305435" indent="-305435"/>
            <a:r>
              <a:rPr lang="en-US" sz="2800" dirty="0">
                <a:ea typeface="+mn-lt"/>
                <a:cs typeface="+mn-lt"/>
              </a:rPr>
              <a:t>Each operation performs a nonlinear function on three variables a, b, c, and d.</a:t>
            </a:r>
            <a:endParaRPr lang="en-US" dirty="0">
              <a:ea typeface="+mn-lt"/>
              <a:cs typeface="+mn-lt"/>
            </a:endParaRPr>
          </a:p>
          <a:p>
            <a:pPr marL="305435" indent="-305435"/>
            <a:r>
              <a:rPr lang="en-US" sz="2800" dirty="0">
                <a:ea typeface="+mn-lt"/>
                <a:cs typeface="+mn-lt"/>
              </a:rPr>
              <a:t>Then it adds that result to the fourth variable, a sub-block of the text and a constant. </a:t>
            </a:r>
            <a:endParaRPr lang="en-US">
              <a:ea typeface="+mn-lt"/>
              <a:cs typeface="+mn-lt"/>
            </a:endParaRPr>
          </a:p>
          <a:p>
            <a:pPr marL="305435" indent="-305435"/>
            <a:r>
              <a:rPr lang="en-US" sz="2800" dirty="0">
                <a:ea typeface="+mn-lt"/>
                <a:cs typeface="+mn-lt"/>
              </a:rPr>
              <a:t>Then it rotates that result to the right a variable number of bits and adds the result to one of a, b, c, or d</a:t>
            </a:r>
            <a:endParaRPr lang="en-US"/>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21</a:t>
            </a:fld>
            <a:endParaRPr lang="en-US" dirty="0"/>
          </a:p>
        </p:txBody>
      </p:sp>
    </p:spTree>
    <p:extLst>
      <p:ext uri="{BB962C8B-B14F-4D97-AF65-F5344CB8AC3E}">
        <p14:creationId xmlns:p14="http://schemas.microsoft.com/office/powerpoint/2010/main" xmlns="" val="993505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lnSpcReduction="10000"/>
          </a:bodyPr>
          <a:lstStyle/>
          <a:p>
            <a:pPr marL="0" indent="0">
              <a:buNone/>
            </a:pPr>
            <a:r>
              <a:rPr lang="en-US" sz="2800" u="sng" dirty="0">
                <a:ea typeface="+mn-lt"/>
                <a:cs typeface="+mn-lt"/>
              </a:rPr>
              <a:t>Steps</a:t>
            </a:r>
          </a:p>
          <a:p>
            <a:pPr marL="305435" indent="-305435"/>
            <a:r>
              <a:rPr lang="en-US" sz="2800" dirty="0">
                <a:ea typeface="+mn-lt"/>
                <a:cs typeface="+mn-lt"/>
              </a:rPr>
              <a:t> There are four nonlinear functions, one used in each operation (a different one for each round). </a:t>
            </a:r>
            <a:endParaRPr lang="en-US" sz="2800" b="1" dirty="0">
              <a:ea typeface="+mn-lt"/>
              <a:cs typeface="+mn-lt"/>
            </a:endParaRPr>
          </a:p>
          <a:p>
            <a:pPr marL="629920" lvl="1" indent="-305435"/>
            <a:r>
              <a:rPr lang="en-US" sz="2600" dirty="0">
                <a:ea typeface="+mn-lt"/>
                <a:cs typeface="+mn-lt"/>
              </a:rPr>
              <a:t>F(X,Y,Z) = (X ¥ Y) ¦ ((¬ X) ¥ Z) </a:t>
            </a:r>
            <a:endParaRPr lang="en-US" sz="2600" b="1" dirty="0">
              <a:ea typeface="+mn-lt"/>
              <a:cs typeface="+mn-lt"/>
            </a:endParaRPr>
          </a:p>
          <a:p>
            <a:pPr marL="629920" lvl="1" indent="-305435"/>
            <a:r>
              <a:rPr lang="en-US" sz="2600" dirty="0">
                <a:ea typeface="+mn-lt"/>
                <a:cs typeface="+mn-lt"/>
              </a:rPr>
              <a:t>G(X,Y,Z) = (X ¥ Z) ¬ (Y (¬ Z)) </a:t>
            </a:r>
            <a:endParaRPr lang="en-US" sz="2600" b="1">
              <a:ea typeface="+mn-lt"/>
              <a:cs typeface="+mn-lt"/>
            </a:endParaRPr>
          </a:p>
          <a:p>
            <a:pPr marL="629920" lvl="1" indent="-305435"/>
            <a:r>
              <a:rPr lang="en-US" sz="2600" dirty="0">
                <a:ea typeface="+mn-lt"/>
                <a:cs typeface="+mn-lt"/>
              </a:rPr>
              <a:t>H(X,Y,Z) = X • Y • Z </a:t>
            </a:r>
            <a:endParaRPr lang="en-US" sz="2600" b="1" dirty="0">
              <a:ea typeface="+mn-lt"/>
              <a:cs typeface="+mn-lt"/>
            </a:endParaRPr>
          </a:p>
          <a:p>
            <a:pPr marL="629920" lvl="1" indent="-305435"/>
            <a:r>
              <a:rPr lang="en-US" sz="2600" dirty="0">
                <a:ea typeface="+mn-lt"/>
                <a:cs typeface="+mn-lt"/>
              </a:rPr>
              <a:t>I(X,Y,Z) = Y • (X ¦ (¬ Z))</a:t>
            </a:r>
            <a:endParaRPr lang="en-US" sz="2600" b="1" dirty="0">
              <a:ea typeface="+mn-lt"/>
              <a:cs typeface="+mn-lt"/>
            </a:endParaRPr>
          </a:p>
          <a:p>
            <a:pPr marL="324485" lvl="1" indent="0">
              <a:buNone/>
            </a:pPr>
            <a:endParaRPr lang="en-US" sz="2600" dirty="0">
              <a:ea typeface="+mn-lt"/>
              <a:cs typeface="+mn-lt"/>
            </a:endParaRPr>
          </a:p>
          <a:p>
            <a:pPr marL="324485" lvl="1" indent="0">
              <a:buNone/>
            </a:pPr>
            <a:r>
              <a:rPr lang="en-US" sz="2600" dirty="0">
                <a:ea typeface="+mn-lt"/>
                <a:cs typeface="+mn-lt"/>
              </a:rPr>
              <a:t> (• is XOR, ¥ is AND,   ¦ is OR, and ¬ is NOT)</a:t>
            </a:r>
            <a:endParaRPr lang="en-US" sz="26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22</a:t>
            </a:fld>
            <a:endParaRPr lang="en-US" dirty="0"/>
          </a:p>
        </p:txBody>
      </p:sp>
    </p:spTree>
    <p:extLst>
      <p:ext uri="{BB962C8B-B14F-4D97-AF65-F5344CB8AC3E}">
        <p14:creationId xmlns:p14="http://schemas.microsoft.com/office/powerpoint/2010/main" xmlns="" val="313793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MD5</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a:bodyPr>
          <a:lstStyle/>
          <a:p>
            <a:pPr marL="0" indent="0">
              <a:buNone/>
            </a:pPr>
            <a:r>
              <a:rPr lang="en-US" sz="2800" u="sng" dirty="0">
                <a:ea typeface="+mn-lt"/>
                <a:cs typeface="+mn-lt"/>
              </a:rPr>
              <a:t>Steps</a:t>
            </a:r>
          </a:p>
          <a:p>
            <a:pPr marL="305435" indent="-305435"/>
            <a:r>
              <a:rPr lang="en-US" sz="2800" dirty="0">
                <a:ea typeface="+mn-lt"/>
                <a:cs typeface="+mn-lt"/>
              </a:rPr>
              <a:t>These functions are designed so that if the corresponding bits of X, Y, and Z are independent and unbiased, then each bit of the result will also be independent and unbiased. </a:t>
            </a:r>
            <a:endParaRPr lang="en-US" sz="2800" b="1" dirty="0">
              <a:ea typeface="+mn-lt"/>
              <a:cs typeface="+mn-lt"/>
            </a:endParaRPr>
          </a:p>
          <a:p>
            <a:pPr marL="305435" indent="-305435"/>
            <a:r>
              <a:rPr lang="en-US" sz="2800" dirty="0">
                <a:ea typeface="+mn-lt"/>
                <a:cs typeface="+mn-lt"/>
              </a:rPr>
              <a:t>The function F is the bit-wise conditional: If X then Y else Z. </a:t>
            </a:r>
            <a:endParaRPr lang="en-US" sz="2800" b="1" dirty="0">
              <a:ea typeface="+mn-lt"/>
              <a:cs typeface="+mn-lt"/>
            </a:endParaRPr>
          </a:p>
          <a:p>
            <a:pPr marL="305435" indent="-305435"/>
            <a:r>
              <a:rPr lang="en-US" sz="2800" dirty="0">
                <a:ea typeface="+mn-lt"/>
                <a:cs typeface="+mn-lt"/>
              </a:rPr>
              <a:t>The function H is the bit-wise parity </a:t>
            </a:r>
            <a:r>
              <a:rPr lang="en-US" sz="2800" dirty="0" smtClean="0">
                <a:ea typeface="+mn-lt"/>
                <a:cs typeface="+mn-lt"/>
              </a:rPr>
              <a:t>operator</a:t>
            </a:r>
          </a:p>
          <a:p>
            <a:pPr marL="305435" indent="-305435"/>
            <a:endParaRPr lang="en-US" sz="28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23</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a:xfrm>
            <a:off x="581192" y="-117353"/>
            <a:ext cx="1109239" cy="639989"/>
          </a:xfrm>
        </p:spPr>
        <p:txBody>
          <a:bodyPr/>
          <a:lstStyle/>
          <a:p>
            <a:r>
              <a:rPr lang="en-US" dirty="0">
                <a:solidFill>
                  <a:srgbClr val="1A3260"/>
                </a:solidFill>
              </a:rPr>
              <a:t> MD5</a:t>
            </a:r>
            <a:endParaRPr lang="en-US" dirty="0">
              <a:solidFill>
                <a:srgbClr val="1A3260"/>
              </a:solidFill>
              <a:ea typeface="+mj-lt"/>
              <a:cs typeface="+mj-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24</a:t>
            </a:fld>
            <a:endParaRPr lang="en-US" dirty="0"/>
          </a:p>
        </p:txBody>
      </p:sp>
      <p:pic>
        <p:nvPicPr>
          <p:cNvPr id="7" name="Picture 7" descr="Diagram&#10;&#10;Description automatically generated">
            <a:extLst>
              <a:ext uri="{FF2B5EF4-FFF2-40B4-BE49-F238E27FC236}">
                <a16:creationId xmlns:a16="http://schemas.microsoft.com/office/drawing/2014/main" xmlns="" id="{4DFEB8E9-EE9D-4B24-84A7-4A3E3E8563EE}"/>
              </a:ext>
            </a:extLst>
          </p:cNvPr>
          <p:cNvPicPr>
            <a:picLocks noGrp="1" noChangeAspect="1"/>
          </p:cNvPicPr>
          <p:nvPr>
            <p:ph idx="1"/>
          </p:nvPr>
        </p:nvPicPr>
        <p:blipFill>
          <a:blip r:embed="rId2"/>
          <a:stretch>
            <a:fillRect/>
          </a:stretch>
        </p:blipFill>
        <p:spPr>
          <a:xfrm>
            <a:off x="5270" y="527099"/>
            <a:ext cx="11807648" cy="6323737"/>
          </a:xfrm>
        </p:spPr>
      </p:pic>
    </p:spTree>
    <p:extLst>
      <p:ext uri="{BB962C8B-B14F-4D97-AF65-F5344CB8AC3E}">
        <p14:creationId xmlns:p14="http://schemas.microsoft.com/office/powerpoint/2010/main" xmlns="" val="311653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a:bodyPr>
          <a:lstStyle/>
          <a:p>
            <a:pPr marL="0" indent="0"/>
            <a:r>
              <a:rPr lang="en-US" sz="2800" dirty="0" smtClean="0"/>
              <a:t>SHA produces a 160-bit hash, longer than MD5</a:t>
            </a:r>
          </a:p>
          <a:p>
            <a:pPr marL="0" indent="0"/>
            <a:r>
              <a:rPr lang="en-US" sz="2800" dirty="0" smtClean="0"/>
              <a:t>First, the message is padded to make it a multiple of 512 bits long. Padding is exactly the same as in MD5: </a:t>
            </a:r>
          </a:p>
          <a:p>
            <a:pPr marL="0" indent="0"/>
            <a:r>
              <a:rPr lang="en-US" sz="2800" dirty="0" smtClean="0"/>
              <a:t>First append a one, then as many zeros as necessary to make it 64 bits short of a multiple of 512, and finally a 64-bit representation of the length of the message before padding</a:t>
            </a:r>
          </a:p>
          <a:p>
            <a:pPr marL="0" indent="0">
              <a:buNone/>
            </a:pPr>
            <a:endParaRPr lang="en-US" sz="28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25</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964836"/>
            <a:ext cx="11892256" cy="4713471"/>
          </a:xfrm>
        </p:spPr>
        <p:txBody>
          <a:bodyPr>
            <a:normAutofit/>
          </a:bodyPr>
          <a:lstStyle/>
          <a:p>
            <a:pPr marL="0" indent="0"/>
            <a:r>
              <a:rPr lang="en-US" sz="2800" dirty="0" smtClean="0"/>
              <a:t>Five 32-bit variables (MD5 has four variables, but this algorithm needs to produce a 160-bit hash) are initialized as follows:</a:t>
            </a:r>
          </a:p>
          <a:p>
            <a:pPr marL="0" indent="0"/>
            <a:r>
              <a:rPr lang="pt-BR" sz="2800" dirty="0" smtClean="0"/>
              <a:t>A = 0x67452301 </a:t>
            </a:r>
          </a:p>
          <a:p>
            <a:pPr marL="0" indent="0"/>
            <a:r>
              <a:rPr lang="pt-BR" sz="2800" dirty="0" smtClean="0"/>
              <a:t>B = 0xefcdab89</a:t>
            </a:r>
          </a:p>
          <a:p>
            <a:pPr marL="0" indent="0"/>
            <a:r>
              <a:rPr lang="pt-BR" sz="2800" dirty="0" smtClean="0"/>
              <a:t> C = 0x98badcfe </a:t>
            </a:r>
          </a:p>
          <a:p>
            <a:pPr marL="0" indent="0"/>
            <a:r>
              <a:rPr lang="pt-BR" sz="2800" dirty="0" smtClean="0"/>
              <a:t>D = 0x10325476 </a:t>
            </a:r>
          </a:p>
          <a:p>
            <a:pPr marL="0" indent="0"/>
            <a:r>
              <a:rPr lang="pt-BR" sz="2800" dirty="0" smtClean="0"/>
              <a:t>E = 0xc3d2e1f</a:t>
            </a:r>
            <a:endParaRPr lang="en-US" sz="2800" b="1" dirty="0"/>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26</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fontScale="92500" lnSpcReduction="10000"/>
          </a:bodyPr>
          <a:lstStyle/>
          <a:p>
            <a:pPr marL="0" indent="0"/>
            <a:r>
              <a:rPr lang="en-US" sz="2800" dirty="0" smtClean="0"/>
              <a:t>The main loop of the algorithm then begins. It processes the message 512 bits at a time and continues for as many 512-bit blocks as are in the message. </a:t>
            </a:r>
          </a:p>
          <a:p>
            <a:pPr marL="0" indent="0"/>
            <a:endParaRPr lang="en-US" sz="2800" dirty="0" smtClean="0"/>
          </a:p>
          <a:p>
            <a:pPr marL="0" indent="0"/>
            <a:r>
              <a:rPr lang="en-US" sz="2800" dirty="0" smtClean="0"/>
              <a:t>First the five variables are copied into different variables: a gets A, b gets B, c gets C, d gets D, and e gets E</a:t>
            </a:r>
          </a:p>
          <a:p>
            <a:pPr marL="0" indent="0"/>
            <a:endParaRPr lang="en-US" sz="2800" dirty="0" smtClean="0">
              <a:ea typeface="+mn-lt"/>
              <a:cs typeface="+mn-lt"/>
            </a:endParaRPr>
          </a:p>
          <a:p>
            <a:pPr marL="0" indent="0"/>
            <a:r>
              <a:rPr lang="en-US" sz="2800" dirty="0" smtClean="0"/>
              <a:t>The main loop has four rounds of 20 operations each (MD5 has four rounds of 16 operations each). </a:t>
            </a:r>
          </a:p>
          <a:p>
            <a:pPr marL="0" indent="0"/>
            <a:endParaRPr lang="en-US" sz="2800" dirty="0" smtClean="0"/>
          </a:p>
          <a:p>
            <a:pPr marL="0" indent="0"/>
            <a:r>
              <a:rPr lang="en-US" sz="2800" dirty="0" smtClean="0"/>
              <a:t>Each operation performs a nonlinear function on three of a, b, c, d, and e, and then does shifting and adding similar to MD5</a:t>
            </a:r>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27</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a:bodyPr>
          <a:lstStyle/>
          <a:p>
            <a:pPr marL="0" indent="0"/>
            <a:r>
              <a:rPr lang="en-US" sz="2800" dirty="0" smtClean="0"/>
              <a:t>SHA’s set of nonlinear functions is: </a:t>
            </a:r>
          </a:p>
          <a:p>
            <a:pPr marL="0" indent="0"/>
            <a:r>
              <a:rPr lang="en-US" sz="2800" dirty="0" smtClean="0"/>
              <a:t>f</a:t>
            </a:r>
            <a:r>
              <a:rPr lang="en-US" sz="2800" baseline="-25000" dirty="0" smtClean="0"/>
              <a:t>t</a:t>
            </a:r>
            <a:r>
              <a:rPr lang="en-US" sz="2800" dirty="0" smtClean="0"/>
              <a:t> (X,Y,Z ) = (X¥ Y) ¦ ((¬ X )¥ Z), for t = 0 to 19. </a:t>
            </a:r>
          </a:p>
          <a:p>
            <a:pPr marL="0" indent="0"/>
            <a:r>
              <a:rPr lang="en-US" sz="2800" dirty="0" smtClean="0"/>
              <a:t>f</a:t>
            </a:r>
            <a:r>
              <a:rPr lang="en-US" sz="2800" baseline="-25000" dirty="0" smtClean="0"/>
              <a:t>t</a:t>
            </a:r>
            <a:r>
              <a:rPr lang="en-US" sz="2800" dirty="0" smtClean="0"/>
              <a:t> (X,Y,Z ) = X • Y • Z, for t = 20 to 39.</a:t>
            </a:r>
          </a:p>
          <a:p>
            <a:pPr marL="0" indent="0"/>
            <a:r>
              <a:rPr lang="en-US" sz="2800" dirty="0" smtClean="0"/>
              <a:t> f</a:t>
            </a:r>
            <a:r>
              <a:rPr lang="en-US" sz="2800" baseline="-25000" dirty="0" smtClean="0"/>
              <a:t>t</a:t>
            </a:r>
            <a:r>
              <a:rPr lang="en-US" sz="2800" dirty="0" smtClean="0"/>
              <a:t> (X,Y,Z ) = (X¥ Y ) ¦ (X¥ Z) ¦ (Y¥ Z), for t = 40 to 59. </a:t>
            </a:r>
          </a:p>
          <a:p>
            <a:pPr marL="0" indent="0"/>
            <a:r>
              <a:rPr lang="en-US" sz="2800" dirty="0" smtClean="0"/>
              <a:t>f</a:t>
            </a:r>
            <a:r>
              <a:rPr lang="en-US" sz="2800" baseline="-25000" dirty="0" smtClean="0"/>
              <a:t>t</a:t>
            </a:r>
            <a:r>
              <a:rPr lang="en-US" sz="2800" dirty="0" smtClean="0"/>
              <a:t> (X,Y,Z ) = X • Y • Z, for t = 60 to 79</a:t>
            </a:r>
            <a:endParaRPr lang="en-US" sz="28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28</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lnSpcReduction="10000"/>
          </a:bodyPr>
          <a:lstStyle/>
          <a:p>
            <a:pPr marL="0" indent="0"/>
            <a:r>
              <a:rPr lang="en-US" sz="2800" dirty="0" smtClean="0"/>
              <a:t>Four constants are used in the algorithm: </a:t>
            </a:r>
          </a:p>
          <a:p>
            <a:pPr marL="0" indent="0"/>
            <a:r>
              <a:rPr lang="en-US" sz="2800" dirty="0" smtClean="0"/>
              <a:t>K</a:t>
            </a:r>
            <a:r>
              <a:rPr lang="en-US" sz="2800" baseline="-25000" dirty="0" smtClean="0"/>
              <a:t>t </a:t>
            </a:r>
            <a:r>
              <a:rPr lang="en-US" sz="2800" dirty="0" smtClean="0"/>
              <a:t>= 0x5a827999, for t = 0 to 19. </a:t>
            </a:r>
          </a:p>
          <a:p>
            <a:pPr marL="0" indent="0"/>
            <a:r>
              <a:rPr lang="en-US" sz="2800" dirty="0" smtClean="0"/>
              <a:t>K</a:t>
            </a:r>
            <a:r>
              <a:rPr lang="en-US" sz="2800" baseline="-25000" dirty="0" smtClean="0"/>
              <a:t>t</a:t>
            </a:r>
            <a:r>
              <a:rPr lang="en-US" sz="2800" dirty="0" smtClean="0"/>
              <a:t> = 0x6ed9eba1, for t = 20 to 39. </a:t>
            </a:r>
          </a:p>
          <a:p>
            <a:pPr marL="0" indent="0"/>
            <a:r>
              <a:rPr lang="en-US" sz="2800" dirty="0" smtClean="0"/>
              <a:t>K</a:t>
            </a:r>
            <a:r>
              <a:rPr lang="en-US" sz="2800" baseline="-25000" dirty="0" smtClean="0"/>
              <a:t>t</a:t>
            </a:r>
            <a:r>
              <a:rPr lang="en-US" sz="2800" dirty="0" smtClean="0"/>
              <a:t> = 0x8f1bbcdc, for t = 40 to 59. </a:t>
            </a:r>
          </a:p>
          <a:p>
            <a:pPr marL="0" indent="0"/>
            <a:r>
              <a:rPr lang="en-US" sz="2800" dirty="0" smtClean="0"/>
              <a:t>K</a:t>
            </a:r>
            <a:r>
              <a:rPr lang="en-US" sz="2800" baseline="-25000" dirty="0" smtClean="0"/>
              <a:t>t</a:t>
            </a:r>
            <a:r>
              <a:rPr lang="en-US" sz="2800" dirty="0" smtClean="0"/>
              <a:t> = 0xca62c1d6, for t = 60 to 79</a:t>
            </a:r>
          </a:p>
          <a:p>
            <a:pPr marL="0" indent="0"/>
            <a:endParaRPr lang="en-US" sz="2800" dirty="0" smtClean="0">
              <a:ea typeface="+mn-lt"/>
              <a:cs typeface="+mn-lt"/>
            </a:endParaRPr>
          </a:p>
          <a:p>
            <a:pPr marL="0" indent="0"/>
            <a:r>
              <a:rPr lang="en-US" sz="2800" dirty="0" smtClean="0"/>
              <a:t>These numbers are obtained as follows:</a:t>
            </a:r>
          </a:p>
          <a:p>
            <a:pPr marL="324000" lvl="1" indent="0"/>
            <a:r>
              <a:rPr lang="en-US" sz="2600" dirty="0" smtClean="0"/>
              <a:t>0x5a827999 = 2</a:t>
            </a:r>
            <a:r>
              <a:rPr lang="en-US" sz="2600" baseline="30000" dirty="0" smtClean="0"/>
              <a:t>1/2</a:t>
            </a:r>
            <a:r>
              <a:rPr lang="en-US" sz="2600" dirty="0" smtClean="0"/>
              <a:t> /4,   0x6ed9eba1 = 3</a:t>
            </a:r>
            <a:r>
              <a:rPr lang="en-US" sz="2600" baseline="30000" dirty="0" smtClean="0"/>
              <a:t>1/2</a:t>
            </a:r>
            <a:r>
              <a:rPr lang="en-US" sz="2600" dirty="0" smtClean="0"/>
              <a:t> /4,   0x8f1bbcdc = 5</a:t>
            </a:r>
            <a:r>
              <a:rPr lang="en-US" sz="2600" baseline="30000" dirty="0" smtClean="0"/>
              <a:t>1/2</a:t>
            </a:r>
            <a:r>
              <a:rPr lang="en-US" sz="2600" dirty="0" smtClean="0"/>
              <a:t> /4, and   0xca62c1d6 = 10</a:t>
            </a:r>
            <a:r>
              <a:rPr lang="en-US" sz="2600" baseline="30000" dirty="0" smtClean="0"/>
              <a:t>1/2 </a:t>
            </a:r>
            <a:r>
              <a:rPr lang="en-US" sz="2600" dirty="0" smtClean="0"/>
              <a:t>/4;  all times 2</a:t>
            </a:r>
            <a:r>
              <a:rPr lang="en-US" sz="2600" baseline="30000" dirty="0" smtClean="0"/>
              <a:t>32</a:t>
            </a:r>
            <a:r>
              <a:rPr lang="en-US" sz="2600" dirty="0" smtClean="0"/>
              <a:t>.</a:t>
            </a:r>
            <a:endParaRPr lang="en-US" sz="26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29</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Hashing ALGORITHMS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dirty="0"/>
              <a:t>A set of cryptographic hash functions uses compression methods that are made from scratch</a:t>
            </a:r>
            <a:endParaRPr lang="en-US"/>
          </a:p>
          <a:p>
            <a:pPr marL="305435" indent="-305435"/>
            <a:r>
              <a:rPr lang="en-US" sz="2800" b="1" dirty="0"/>
              <a:t>Message Digest (MD)</a:t>
            </a:r>
            <a:r>
              <a:rPr lang="en-US" sz="2800" dirty="0"/>
              <a:t> - MD2, MD4, MD5</a:t>
            </a:r>
          </a:p>
          <a:p>
            <a:pPr marL="629920" lvl="1" indent="-305435"/>
            <a:r>
              <a:rPr lang="en-US" sz="2600" dirty="0"/>
              <a:t>MD5 is the strengthened version of MD4</a:t>
            </a:r>
          </a:p>
          <a:p>
            <a:pPr marL="629920" lvl="1" indent="-305435"/>
            <a:r>
              <a:rPr lang="en-US" sz="2600" dirty="0"/>
              <a:t>It divides the message into blocks of 512 bits and creates a 128 bit digest </a:t>
            </a:r>
          </a:p>
          <a:p>
            <a:pPr marL="324485" lvl="1" indent="0">
              <a:buNone/>
            </a:pPr>
            <a:endParaRPr lang="en-US" sz="2600"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3</a:t>
            </a:fld>
            <a:endParaRPr lang="en-US" dirty="0"/>
          </a:p>
        </p:txBody>
      </p:sp>
    </p:spTree>
    <p:extLst>
      <p:ext uri="{BB962C8B-B14F-4D97-AF65-F5344CB8AC3E}">
        <p14:creationId xmlns:p14="http://schemas.microsoft.com/office/powerpoint/2010/main" xmlns="" val="2501140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a:bodyPr>
          <a:lstStyle/>
          <a:p>
            <a:pPr marL="0" indent="0"/>
            <a:r>
              <a:rPr lang="en-US" sz="2800" dirty="0" smtClean="0"/>
              <a:t>The message block is transformed from 16 32-bit words (M0 to M15 ) to 80 32-bit words (W0 to W79) using the following algorithm: </a:t>
            </a:r>
          </a:p>
          <a:p>
            <a:pPr marL="324000" lvl="1" indent="0"/>
            <a:r>
              <a:rPr lang="en-US" sz="2600" dirty="0" smtClean="0"/>
              <a:t>W</a:t>
            </a:r>
            <a:r>
              <a:rPr lang="en-US" sz="2600" baseline="-25000" dirty="0" smtClean="0"/>
              <a:t>t</a:t>
            </a:r>
            <a:r>
              <a:rPr lang="en-US" sz="2600" dirty="0" smtClean="0"/>
              <a:t> = M</a:t>
            </a:r>
            <a:r>
              <a:rPr lang="en-US" sz="2600" baseline="-25000" dirty="0" smtClean="0"/>
              <a:t>t</a:t>
            </a:r>
            <a:r>
              <a:rPr lang="en-US" sz="2600" dirty="0" smtClean="0"/>
              <a:t> , for t = 0 to 15 </a:t>
            </a:r>
          </a:p>
          <a:p>
            <a:pPr marL="324000" lvl="1" indent="0"/>
            <a:r>
              <a:rPr lang="en-US" sz="2600" dirty="0" smtClean="0"/>
              <a:t>W</a:t>
            </a:r>
            <a:r>
              <a:rPr lang="en-US" sz="2600" baseline="-25000" dirty="0" smtClean="0"/>
              <a:t>t</a:t>
            </a:r>
            <a:r>
              <a:rPr lang="en-US" sz="2600" dirty="0" smtClean="0"/>
              <a:t> = (W</a:t>
            </a:r>
            <a:r>
              <a:rPr lang="en-US" sz="2600" baseline="-25000" dirty="0" smtClean="0"/>
              <a:t>t- 3</a:t>
            </a:r>
            <a:r>
              <a:rPr lang="en-US" sz="2600" dirty="0" smtClean="0"/>
              <a:t> • W</a:t>
            </a:r>
            <a:r>
              <a:rPr lang="en-US" sz="2600" baseline="-25000" dirty="0" smtClean="0"/>
              <a:t>t - 8</a:t>
            </a:r>
            <a:r>
              <a:rPr lang="en-US" sz="2600" dirty="0" smtClean="0"/>
              <a:t> • W</a:t>
            </a:r>
            <a:r>
              <a:rPr lang="en-US" sz="2600" baseline="-25000" dirty="0" smtClean="0"/>
              <a:t>t - 14</a:t>
            </a:r>
            <a:r>
              <a:rPr lang="en-US" sz="2600" dirty="0" smtClean="0"/>
              <a:t> • W</a:t>
            </a:r>
            <a:r>
              <a:rPr lang="en-US" sz="2600" baseline="-25000" dirty="0" smtClean="0"/>
              <a:t>t - 16 </a:t>
            </a:r>
            <a:r>
              <a:rPr lang="en-US" sz="2600" dirty="0" smtClean="0"/>
              <a:t>) &lt;&lt;&lt; 1, for t = 16 to 79</a:t>
            </a:r>
          </a:p>
          <a:p>
            <a:pPr marL="324000" lvl="1" indent="0">
              <a:buNone/>
            </a:pPr>
            <a:endParaRPr lang="en-US" sz="2600" dirty="0" smtClean="0">
              <a:ea typeface="+mn-lt"/>
              <a:cs typeface="+mn-lt"/>
            </a:endParaRPr>
          </a:p>
          <a:p>
            <a:pPr marL="324000" lvl="1" indent="0">
              <a:buNone/>
            </a:pPr>
            <a:r>
              <a:rPr lang="en-US" sz="2400" dirty="0" smtClean="0"/>
              <a:t>If t is the operation number (from 0 to 79), W</a:t>
            </a:r>
            <a:r>
              <a:rPr lang="en-US" sz="2400" baseline="-25000" dirty="0" smtClean="0"/>
              <a:t>t</a:t>
            </a:r>
            <a:r>
              <a:rPr lang="en-US" sz="2400" dirty="0" smtClean="0"/>
              <a:t> represents the </a:t>
            </a:r>
            <a:r>
              <a:rPr lang="en-US" sz="2400" dirty="0" err="1" smtClean="0"/>
              <a:t>t</a:t>
            </a:r>
            <a:r>
              <a:rPr lang="en-US" sz="2400" baseline="30000" dirty="0" err="1" smtClean="0"/>
              <a:t>th</a:t>
            </a:r>
            <a:r>
              <a:rPr lang="en-US" sz="2400" dirty="0" smtClean="0"/>
              <a:t> sub-block of the expanded message, and &lt;&lt;&lt; s represents a left circular shift of s bits</a:t>
            </a:r>
            <a:endParaRPr lang="en-US" sz="24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30</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a:t>
            </a:r>
            <a:r>
              <a:rPr lang="en-US" dirty="0" smtClean="0"/>
              <a:t>SHA</a:t>
            </a:r>
            <a:endParaRPr lang="en-US" dirty="0">
              <a:ea typeface="+mj-lt"/>
              <a:cs typeface="+mj-lt"/>
            </a:endParaRP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121117" y="1707776"/>
            <a:ext cx="11892256" cy="4970531"/>
          </a:xfrm>
        </p:spPr>
        <p:txBody>
          <a:bodyPr>
            <a:normAutofit/>
          </a:bodyPr>
          <a:lstStyle/>
          <a:p>
            <a:pPr marL="0" indent="0"/>
            <a:r>
              <a:rPr lang="en-US" sz="2800" dirty="0" smtClean="0"/>
              <a:t>After all of this, a, b, c, d, and e are added to A, B, C, D, and E respectively, and the algorithm continues with the next block of data. </a:t>
            </a:r>
          </a:p>
          <a:p>
            <a:pPr marL="0" indent="0"/>
            <a:endParaRPr lang="en-US" sz="2800" dirty="0" smtClean="0"/>
          </a:p>
          <a:p>
            <a:pPr marL="0" indent="0"/>
            <a:r>
              <a:rPr lang="en-US" sz="2800" dirty="0" smtClean="0"/>
              <a:t>The final output is the concatenation of A, B, C, D, and E</a:t>
            </a:r>
            <a:endParaRPr lang="en-US" sz="2400"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31</a:t>
            </a:fld>
            <a:endParaRPr lang="en-US" dirty="0"/>
          </a:p>
        </p:txBody>
      </p:sp>
    </p:spTree>
    <p:extLst>
      <p:ext uri="{BB962C8B-B14F-4D97-AF65-F5344CB8AC3E}">
        <p14:creationId xmlns:p14="http://schemas.microsoft.com/office/powerpoint/2010/main" xmlns="" val="4089475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a:xfrm>
            <a:off x="581192" y="-252585"/>
            <a:ext cx="11029616" cy="682891"/>
          </a:xfrm>
        </p:spPr>
        <p:txBody>
          <a:bodyPr/>
          <a:lstStyle/>
          <a:p>
            <a:r>
              <a:rPr lang="en-US" dirty="0">
                <a:solidFill>
                  <a:srgbClr val="002060"/>
                </a:solidFill>
              </a:rPr>
              <a:t> </a:t>
            </a:r>
            <a:r>
              <a:rPr lang="en-US" dirty="0" smtClean="0">
                <a:solidFill>
                  <a:srgbClr val="002060"/>
                </a:solidFill>
              </a:rPr>
              <a:t>SHA</a:t>
            </a:r>
            <a:endParaRPr lang="en-US" dirty="0">
              <a:solidFill>
                <a:srgbClr val="002060"/>
              </a:solidFill>
              <a:ea typeface="+mj-lt"/>
              <a:cs typeface="+mj-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a:xfrm>
            <a:off x="10948264" y="6492875"/>
            <a:ext cx="1052508" cy="365125"/>
          </a:xfrm>
        </p:spPr>
        <p:txBody>
          <a:bodyPr/>
          <a:lstStyle/>
          <a:p>
            <a:fld id="{D57F1E4F-1CFF-5643-939E-217C01CDF565}" type="slidenum">
              <a:rPr lang="en-US" dirty="0"/>
              <a:pPr/>
              <a:t>32</a:t>
            </a:fld>
            <a:endParaRPr lang="en-US" dirty="0"/>
          </a:p>
        </p:txBody>
      </p:sp>
      <p:pic>
        <p:nvPicPr>
          <p:cNvPr id="1026" name="Picture 2" descr="Secure Hash Algorithm (SHA-1) | Download Scientific Diagram"/>
          <p:cNvPicPr>
            <a:picLocks noChangeAspect="1" noChangeArrowheads="1"/>
          </p:cNvPicPr>
          <p:nvPr/>
        </p:nvPicPr>
        <p:blipFill>
          <a:blip r:embed="rId2"/>
          <a:srcRect/>
          <a:stretch>
            <a:fillRect/>
          </a:stretch>
        </p:blipFill>
        <p:spPr bwMode="auto">
          <a:xfrm>
            <a:off x="295837" y="632011"/>
            <a:ext cx="11631704" cy="5968253"/>
          </a:xfrm>
          <a:prstGeom prst="rect">
            <a:avLst/>
          </a:prstGeom>
          <a:noFill/>
        </p:spPr>
      </p:pic>
    </p:spTree>
    <p:extLst>
      <p:ext uri="{BB962C8B-B14F-4D97-AF65-F5344CB8AC3E}">
        <p14:creationId xmlns:p14="http://schemas.microsoft.com/office/powerpoint/2010/main" xmlns="" val="408947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a:t>
            </a:r>
            <a:r>
              <a:rPr lang="en-US" dirty="0">
                <a:ea typeface="+mj-lt"/>
                <a:cs typeface="+mj-lt"/>
              </a:rPr>
              <a:t>ALGORITHMS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lstStyle/>
          <a:p>
            <a:pPr marL="305435" indent="-305435"/>
            <a:r>
              <a:rPr lang="en-US" sz="2800" b="1" dirty="0"/>
              <a:t>Secure hash algorithm (SHA)</a:t>
            </a:r>
            <a:endParaRPr lang="en-US" b="1" dirty="0"/>
          </a:p>
          <a:p>
            <a:pPr marL="629920" lvl="1" indent="-305435"/>
            <a:r>
              <a:rPr lang="en-US" sz="2600" dirty="0"/>
              <a:t>It  is a standard based on MD5</a:t>
            </a:r>
          </a:p>
          <a:p>
            <a:pPr marL="629920" lvl="1" indent="-305435"/>
            <a:r>
              <a:rPr lang="en-US" sz="2600" dirty="0"/>
              <a:t>It has many versions SHA-224, SHA-256, SHA-384, SHA-512</a:t>
            </a:r>
          </a:p>
          <a:p>
            <a:pPr marL="629920" lvl="1" indent="-305435"/>
            <a:endParaRPr lang="en-US" sz="2600" dirty="0"/>
          </a:p>
          <a:p>
            <a:pPr marL="629920" lvl="1" indent="-305435"/>
            <a:endParaRPr lang="en-US" sz="2600" dirty="0"/>
          </a:p>
          <a:p>
            <a:pPr marL="324485" lvl="1" indent="0">
              <a:buNone/>
            </a:pPr>
            <a:endParaRPr lang="en-US" sz="26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4</a:t>
            </a:fld>
            <a:endParaRPr lang="en-US" dirty="0"/>
          </a:p>
        </p:txBody>
      </p:sp>
    </p:spTree>
    <p:extLst>
      <p:ext uri="{BB962C8B-B14F-4D97-AF65-F5344CB8AC3E}">
        <p14:creationId xmlns:p14="http://schemas.microsoft.com/office/powerpoint/2010/main" xmlns="" val="74286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normAutofit/>
          </a:bodyPr>
          <a:lstStyle/>
          <a:p>
            <a:pPr marL="305435" indent="-305435"/>
            <a:r>
              <a:rPr lang="en-US" sz="2800" dirty="0">
                <a:ea typeface="+mn-lt"/>
                <a:cs typeface="+mn-lt"/>
              </a:rPr>
              <a:t>The size of the data block(s) differs from one algorithm to another. </a:t>
            </a:r>
            <a:endParaRPr lang="en-US" sz="2800" dirty="0" smtClean="0">
              <a:ea typeface="+mn-lt"/>
              <a:cs typeface="+mn-lt"/>
            </a:endParaRPr>
          </a:p>
          <a:p>
            <a:pPr marL="305435" indent="-305435"/>
            <a:endParaRPr lang="en-US" dirty="0">
              <a:ea typeface="+mn-lt"/>
              <a:cs typeface="+mn-lt"/>
            </a:endParaRPr>
          </a:p>
          <a:p>
            <a:pPr marL="305435" indent="-305435"/>
            <a:r>
              <a:rPr lang="en-US" sz="2800" dirty="0">
                <a:ea typeface="+mn-lt"/>
                <a:cs typeface="+mn-lt"/>
              </a:rPr>
              <a:t>But for a particular algorithm, it remains the same. For example, SHA-1 takes in the message/data in blocks of 512-bit only. </a:t>
            </a:r>
            <a:endParaRPr lang="en-US" sz="2800" dirty="0" smtClean="0">
              <a:ea typeface="+mn-lt"/>
              <a:cs typeface="+mn-lt"/>
            </a:endParaRPr>
          </a:p>
          <a:p>
            <a:pPr marL="305435" indent="-305435"/>
            <a:endParaRPr lang="en-US" dirty="0">
              <a:ea typeface="+mn-lt"/>
              <a:cs typeface="+mn-lt"/>
            </a:endParaRPr>
          </a:p>
          <a:p>
            <a:pPr marL="305435" indent="-305435"/>
            <a:r>
              <a:rPr lang="en-US" sz="2800" dirty="0">
                <a:ea typeface="+mn-lt"/>
                <a:cs typeface="+mn-lt"/>
              </a:rPr>
              <a:t>So, if the message is exactly of 512-bit length, the hash function runs only once (80 rounds in case of SHA-1). </a:t>
            </a:r>
            <a:endParaRPr lang="en-US" sz="2800" dirty="0" smtClean="0">
              <a:ea typeface="+mn-lt"/>
              <a:cs typeface="+mn-lt"/>
            </a:endParaRPr>
          </a:p>
          <a:p>
            <a:pPr marL="305435" indent="-305435"/>
            <a:endParaRPr lang="en-US" dirty="0">
              <a:ea typeface="+mn-lt"/>
              <a:cs typeface="+mn-lt"/>
            </a:endParaRPr>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5</a:t>
            </a:fld>
            <a:endParaRPr lang="en-US" dirty="0"/>
          </a:p>
        </p:txBody>
      </p:sp>
    </p:spTree>
    <p:extLst>
      <p:ext uri="{BB962C8B-B14F-4D97-AF65-F5344CB8AC3E}">
        <p14:creationId xmlns:p14="http://schemas.microsoft.com/office/powerpoint/2010/main" xmlns="" val="199805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08664" y="2180496"/>
            <a:ext cx="11202143" cy="4397170"/>
          </a:xfrm>
        </p:spPr>
        <p:txBody>
          <a:bodyPr>
            <a:normAutofit/>
          </a:bodyPr>
          <a:lstStyle/>
          <a:p>
            <a:pPr marL="305435" indent="-305435"/>
            <a:r>
              <a:rPr lang="en-US" sz="2800" dirty="0" smtClean="0">
                <a:ea typeface="+mn-lt"/>
                <a:cs typeface="+mn-lt"/>
              </a:rPr>
              <a:t>Similarly</a:t>
            </a:r>
            <a:r>
              <a:rPr lang="en-US" sz="2800" dirty="0">
                <a:ea typeface="+mn-lt"/>
                <a:cs typeface="+mn-lt"/>
              </a:rPr>
              <a:t>, if the message is 1024-bit, it’s divided into two blocks of 512-bit and the hash function is run twice. </a:t>
            </a:r>
            <a:endParaRPr lang="en-US" sz="2800" dirty="0" smtClean="0">
              <a:ea typeface="+mn-lt"/>
              <a:cs typeface="+mn-lt"/>
            </a:endParaRPr>
          </a:p>
          <a:p>
            <a:pPr marL="305435" indent="-305435">
              <a:buNone/>
            </a:pPr>
            <a:endParaRPr lang="en-US" dirty="0">
              <a:ea typeface="+mn-lt"/>
              <a:cs typeface="+mn-lt"/>
            </a:endParaRPr>
          </a:p>
          <a:p>
            <a:pPr marL="305435" indent="-305435"/>
            <a:r>
              <a:rPr lang="en-US" sz="2800" dirty="0">
                <a:ea typeface="+mn-lt"/>
                <a:cs typeface="+mn-lt"/>
              </a:rPr>
              <a:t>However, most of the time, the message won’t be in the multiples of 512-bit. For such cases, a technique called </a:t>
            </a:r>
            <a:r>
              <a:rPr lang="en-US" sz="2800" b="1" dirty="0">
                <a:ea typeface="+mn-lt"/>
                <a:cs typeface="+mn-lt"/>
              </a:rPr>
              <a:t>Padding</a:t>
            </a:r>
            <a:r>
              <a:rPr lang="en-US" sz="2800" dirty="0">
                <a:ea typeface="+mn-lt"/>
                <a:cs typeface="+mn-lt"/>
              </a:rPr>
              <a:t> is used. </a:t>
            </a:r>
            <a:endParaRPr lang="en-US" sz="2800" dirty="0" smtClean="0">
              <a:ea typeface="+mn-lt"/>
              <a:cs typeface="+mn-lt"/>
            </a:endParaRPr>
          </a:p>
          <a:p>
            <a:pPr marL="305435" indent="-305435"/>
            <a:endParaRPr lang="en-US" sz="2800" dirty="0" smtClean="0">
              <a:ea typeface="+mn-lt"/>
              <a:cs typeface="+mn-lt"/>
            </a:endParaRPr>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6</a:t>
            </a:fld>
            <a:endParaRPr lang="en-US" dirty="0"/>
          </a:p>
        </p:txBody>
      </p:sp>
    </p:spTree>
    <p:extLst>
      <p:ext uri="{BB962C8B-B14F-4D97-AF65-F5344CB8AC3E}">
        <p14:creationId xmlns:p14="http://schemas.microsoft.com/office/powerpoint/2010/main" xmlns="" val="199805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437419" y="1821062"/>
            <a:ext cx="11604709" cy="4397170"/>
          </a:xfrm>
        </p:spPr>
        <p:txBody>
          <a:bodyPr>
            <a:normAutofit/>
          </a:bodyPr>
          <a:lstStyle/>
          <a:p>
            <a:pPr marL="305435" indent="-305435"/>
            <a:r>
              <a:rPr lang="en-US" sz="2800" dirty="0">
                <a:ea typeface="+mn-lt"/>
                <a:cs typeface="+mn-lt"/>
              </a:rPr>
              <a:t>Using a padding technique, the entire message is divided into fixed-size data blocks. </a:t>
            </a:r>
            <a:endParaRPr lang="en-US">
              <a:ea typeface="+mn-lt"/>
              <a:cs typeface="+mn-lt"/>
            </a:endParaRPr>
          </a:p>
          <a:p>
            <a:pPr marL="305435" indent="-305435"/>
            <a:r>
              <a:rPr lang="en-US" sz="2800" dirty="0">
                <a:ea typeface="+mn-lt"/>
                <a:cs typeface="+mn-lt"/>
              </a:rPr>
              <a:t>The hash function is repeated as many times as the number of data blocks. </a:t>
            </a:r>
            <a:endParaRPr lang="en-US" sz="2800"/>
          </a:p>
          <a:p>
            <a:pPr marL="305435" indent="-305435"/>
            <a:endParaRPr lang="en-US" sz="2800" dirty="0"/>
          </a:p>
          <a:p>
            <a:pPr marL="305435" indent="-305435"/>
            <a:endParaRPr lang="en-US" sz="2800" dirty="0"/>
          </a:p>
          <a:p>
            <a:pPr marL="305435" indent="-305435"/>
            <a:endParaRPr lang="en-US" sz="2800" dirty="0"/>
          </a:p>
          <a:p>
            <a:pPr marL="305435" indent="-305435"/>
            <a:endParaRPr lang="en-US" sz="2800"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7</a:t>
            </a:fld>
            <a:endParaRPr lang="en-US" dirty="0"/>
          </a:p>
        </p:txBody>
      </p:sp>
      <p:pic>
        <p:nvPicPr>
          <p:cNvPr id="6" name="Picture 7" descr="Graphical user interface, text, email&#10;&#10;Description automatically generated">
            <a:extLst>
              <a:ext uri="{FF2B5EF4-FFF2-40B4-BE49-F238E27FC236}">
                <a16:creationId xmlns:a16="http://schemas.microsoft.com/office/drawing/2014/main" xmlns="" id="{C925F66A-C69C-4A9F-B6A9-6F561A8824A3}"/>
              </a:ext>
            </a:extLst>
          </p:cNvPr>
          <p:cNvPicPr>
            <a:picLocks noChangeAspect="1"/>
          </p:cNvPicPr>
          <p:nvPr/>
        </p:nvPicPr>
        <p:blipFill rotWithShape="1">
          <a:blip r:embed="rId2"/>
          <a:srcRect l="12479" t="35346" r="39163" b="30883"/>
          <a:stretch/>
        </p:blipFill>
        <p:spPr>
          <a:xfrm>
            <a:off x="308763" y="3345062"/>
            <a:ext cx="11435999" cy="3511550"/>
          </a:xfrm>
          <a:prstGeom prst="rect">
            <a:avLst/>
          </a:prstGeom>
        </p:spPr>
      </p:pic>
    </p:spTree>
    <p:extLst>
      <p:ext uri="{BB962C8B-B14F-4D97-AF65-F5344CB8AC3E}">
        <p14:creationId xmlns:p14="http://schemas.microsoft.com/office/powerpoint/2010/main" xmlns="" val="139737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Iterated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93645" y="2410534"/>
            <a:ext cx="11604709" cy="4397170"/>
          </a:xfrm>
        </p:spPr>
        <p:txBody>
          <a:bodyPr>
            <a:normAutofit/>
          </a:bodyPr>
          <a:lstStyle/>
          <a:p>
            <a:pPr marL="305435" indent="-305435"/>
            <a:r>
              <a:rPr lang="en-US" sz="2800" dirty="0">
                <a:ea typeface="+mn-lt"/>
                <a:cs typeface="+mn-lt"/>
              </a:rPr>
              <a:t>The blocks are processed one at a time. </a:t>
            </a:r>
            <a:endParaRPr lang="en-US" dirty="0">
              <a:ea typeface="+mn-lt"/>
              <a:cs typeface="+mn-lt"/>
            </a:endParaRPr>
          </a:p>
          <a:p>
            <a:pPr marL="305435" indent="-305435"/>
            <a:r>
              <a:rPr lang="en-US" sz="2800" dirty="0">
                <a:ea typeface="+mn-lt"/>
                <a:cs typeface="+mn-lt"/>
              </a:rPr>
              <a:t>The output of the first data block is fed as input along with the second data block. </a:t>
            </a:r>
            <a:endParaRPr lang="en-US">
              <a:ea typeface="+mn-lt"/>
              <a:cs typeface="+mn-lt"/>
            </a:endParaRPr>
          </a:p>
          <a:p>
            <a:pPr marL="305435" indent="-305435"/>
            <a:r>
              <a:rPr lang="en-US" sz="2800" dirty="0">
                <a:ea typeface="+mn-lt"/>
                <a:cs typeface="+mn-lt"/>
              </a:rPr>
              <a:t>Consequently, the output of the second is fed along with the third block and so on.</a:t>
            </a:r>
            <a:endParaRPr lang="en-US" dirty="0">
              <a:ea typeface="+mn-lt"/>
              <a:cs typeface="+mn-lt"/>
            </a:endParaRPr>
          </a:p>
          <a:p>
            <a:pPr marL="305435" indent="-305435"/>
            <a:r>
              <a:rPr lang="en-US" sz="2800" dirty="0">
                <a:ea typeface="+mn-lt"/>
                <a:cs typeface="+mn-lt"/>
              </a:rPr>
              <a:t> Thus, making the final output the combined value of all the blocks. </a:t>
            </a:r>
            <a:endParaRPr lang="en-US">
              <a:ea typeface="+mn-lt"/>
              <a:cs typeface="+mn-lt"/>
            </a:endParaRPr>
          </a:p>
          <a:p>
            <a:pPr marL="305435" indent="-305435"/>
            <a:r>
              <a:rPr lang="en-US" sz="2800" dirty="0">
                <a:ea typeface="+mn-lt"/>
                <a:cs typeface="+mn-lt"/>
              </a:rPr>
              <a:t>If you change one bit anywhere in the message, the entire hash value changes. This is called ‘</a:t>
            </a:r>
            <a:r>
              <a:rPr lang="en-US" sz="2800" b="1" dirty="0">
                <a:ea typeface="+mn-lt"/>
                <a:cs typeface="+mn-lt"/>
              </a:rPr>
              <a:t>the avalanche effect’</a:t>
            </a:r>
            <a:r>
              <a:rPr lang="en-US" sz="2800" dirty="0">
                <a:ea typeface="+mn-lt"/>
                <a:cs typeface="+mn-lt"/>
              </a:rPr>
              <a:t>.</a:t>
            </a:r>
            <a:endParaRPr lang="en-US"/>
          </a:p>
          <a:p>
            <a:pPr marL="305435" indent="-305435"/>
            <a:endParaRPr lang="en-US" sz="2800" dirty="0"/>
          </a:p>
          <a:p>
            <a:pPr marL="305435" indent="-305435"/>
            <a:endParaRPr lang="en-US" sz="2800" dirty="0"/>
          </a:p>
          <a:p>
            <a:pPr marL="305435" indent="-305435"/>
            <a:endParaRPr lang="en-US" sz="2800" dirty="0"/>
          </a:p>
          <a:p>
            <a:pPr marL="305435" indent="-305435"/>
            <a:endParaRPr lang="en-US" sz="2800" dirty="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8</a:t>
            </a:fld>
            <a:endParaRPr lang="en-US" dirty="0"/>
          </a:p>
        </p:txBody>
      </p:sp>
    </p:spTree>
    <p:extLst>
      <p:ext uri="{BB962C8B-B14F-4D97-AF65-F5344CB8AC3E}">
        <p14:creationId xmlns:p14="http://schemas.microsoft.com/office/powerpoint/2010/main" xmlns="" val="371480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9F1F9-4D7A-4DEB-88DD-76E9EF9C41D1}"/>
              </a:ext>
            </a:extLst>
          </p:cNvPr>
          <p:cNvSpPr>
            <a:spLocks noGrp="1"/>
          </p:cNvSpPr>
          <p:nvPr>
            <p:ph type="title"/>
          </p:nvPr>
        </p:nvSpPr>
        <p:spPr/>
        <p:txBody>
          <a:bodyPr/>
          <a:lstStyle/>
          <a:p>
            <a:r>
              <a:rPr lang="en-US" dirty="0"/>
              <a:t> hash functions</a:t>
            </a:r>
          </a:p>
        </p:txBody>
      </p:sp>
      <p:sp>
        <p:nvSpPr>
          <p:cNvPr id="3" name="Content Placeholder 2">
            <a:extLst>
              <a:ext uri="{FF2B5EF4-FFF2-40B4-BE49-F238E27FC236}">
                <a16:creationId xmlns:a16="http://schemas.microsoft.com/office/drawing/2014/main" xmlns="" id="{C9E80F50-F882-431C-A34D-7169FB93B7BC}"/>
              </a:ext>
            </a:extLst>
          </p:cNvPr>
          <p:cNvSpPr>
            <a:spLocks noGrp="1"/>
          </p:cNvSpPr>
          <p:nvPr>
            <p:ph idx="1"/>
          </p:nvPr>
        </p:nvSpPr>
        <p:spPr>
          <a:xfrm>
            <a:off x="221759" y="1921704"/>
            <a:ext cx="11389048" cy="4655962"/>
          </a:xfrm>
        </p:spPr>
        <p:txBody>
          <a:bodyPr>
            <a:normAutofit/>
          </a:bodyPr>
          <a:lstStyle/>
          <a:p>
            <a:pPr marL="305435" indent="-305435"/>
            <a:r>
              <a:rPr lang="en-US" sz="2800" dirty="0">
                <a:ea typeface="+mn-lt"/>
                <a:cs typeface="+mn-lt"/>
              </a:rPr>
              <a:t>A one-way hash function, H(M), operates on an arbitrary-length pre-image message, M. </a:t>
            </a:r>
            <a:endParaRPr lang="en-US" dirty="0">
              <a:ea typeface="+mn-lt"/>
              <a:cs typeface="+mn-lt"/>
            </a:endParaRPr>
          </a:p>
          <a:p>
            <a:pPr marL="305435" indent="-305435"/>
            <a:r>
              <a:rPr lang="en-US" sz="2800" dirty="0">
                <a:ea typeface="+mn-lt"/>
                <a:cs typeface="+mn-lt"/>
              </a:rPr>
              <a:t>It returns a fixed-length hash value, h. </a:t>
            </a:r>
            <a:endParaRPr lang="en-US">
              <a:ea typeface="+mn-lt"/>
              <a:cs typeface="+mn-lt"/>
            </a:endParaRPr>
          </a:p>
          <a:p>
            <a:pPr marL="629920" lvl="1" indent="-305435"/>
            <a:r>
              <a:rPr lang="en-US" sz="2800" dirty="0">
                <a:ea typeface="+mn-lt"/>
                <a:cs typeface="+mn-lt"/>
              </a:rPr>
              <a:t>h = H(M), where h is of length m </a:t>
            </a:r>
          </a:p>
          <a:p>
            <a:pPr marL="305435" indent="-305435"/>
            <a:endParaRPr lang="en-US" sz="2600"/>
          </a:p>
        </p:txBody>
      </p:sp>
      <p:sp>
        <p:nvSpPr>
          <p:cNvPr id="4" name="Slide Number Placeholder 3">
            <a:extLst>
              <a:ext uri="{FF2B5EF4-FFF2-40B4-BE49-F238E27FC236}">
                <a16:creationId xmlns:a16="http://schemas.microsoft.com/office/drawing/2014/main" xmlns="" id="{D0C99F40-81F8-4525-A132-D0EA80E12974}"/>
              </a:ext>
            </a:extLst>
          </p:cNvPr>
          <p:cNvSpPr>
            <a:spLocks noGrp="1"/>
          </p:cNvSpPr>
          <p:nvPr>
            <p:ph type="sldNum" sz="quarter" idx="12"/>
          </p:nvPr>
        </p:nvSpPr>
        <p:spPr/>
        <p:txBody>
          <a:bodyPr/>
          <a:lstStyle/>
          <a:p>
            <a:fld id="{D57F1E4F-1CFF-5643-939E-217C01CDF565}" type="slidenum">
              <a:rPr lang="en-US" dirty="0"/>
              <a:pPr/>
              <a:t>9</a:t>
            </a:fld>
            <a:endParaRPr lang="en-US" dirty="0"/>
          </a:p>
        </p:txBody>
      </p:sp>
    </p:spTree>
    <p:extLst>
      <p:ext uri="{BB962C8B-B14F-4D97-AF65-F5344CB8AC3E}">
        <p14:creationId xmlns:p14="http://schemas.microsoft.com/office/powerpoint/2010/main" xmlns="" val="1851418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TC103457464[[fn=Dividend]]</Template>
  <TotalTime>22</TotalTime>
  <Words>1411</Words>
  <Application>Microsoft Office PowerPoint</Application>
  <PresentationFormat>Custom</PresentationFormat>
  <Paragraphs>200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Dividend</vt:lpstr>
      <vt:lpstr>Hashes, Message digest and Digital Certificates</vt:lpstr>
      <vt:lpstr>Iterated hash functions</vt:lpstr>
      <vt:lpstr> Hashing ALGORITHMS</vt:lpstr>
      <vt:lpstr> hash ALGORITHMS</vt:lpstr>
      <vt:lpstr>Iterated hash functions</vt:lpstr>
      <vt:lpstr>Iterated hash functions</vt:lpstr>
      <vt:lpstr>Iterated hash functions</vt:lpstr>
      <vt:lpstr>Iterated hash functions</vt:lpstr>
      <vt:lpstr> hash functions</vt:lpstr>
      <vt:lpstr> hash functions</vt:lpstr>
      <vt:lpstr> hash functions</vt:lpstr>
      <vt:lpstr> hash functions</vt:lpstr>
      <vt:lpstr> hash functions</vt:lpstr>
      <vt:lpstr> hash functions</vt:lpstr>
      <vt:lpstr> Birthday attack-Problem</vt:lpstr>
      <vt:lpstr> Birthday attack-Problem</vt:lpstr>
      <vt:lpstr> Birthday attack-Solution</vt:lpstr>
      <vt:lpstr> MD5</vt:lpstr>
      <vt:lpstr> MD5</vt:lpstr>
      <vt:lpstr> MD5</vt:lpstr>
      <vt:lpstr> MD5</vt:lpstr>
      <vt:lpstr> MD5</vt:lpstr>
      <vt:lpstr> MD5</vt:lpstr>
      <vt:lpstr> MD5</vt:lpstr>
      <vt:lpstr> SHA</vt:lpstr>
      <vt:lpstr> SHA</vt:lpstr>
      <vt:lpstr> SHA</vt:lpstr>
      <vt:lpstr> SHA</vt:lpstr>
      <vt:lpstr> SHA</vt:lpstr>
      <vt:lpstr> SHA</vt:lpstr>
      <vt:lpstr> SHA</vt:lpstr>
      <vt:lpstr> SHA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Nabanita Mandal</dc:creator>
  <cp:lastModifiedBy>Administrator</cp:lastModifiedBy>
  <cp:revision>231</cp:revision>
  <dcterms:created xsi:type="dcterms:W3CDTF">2021-04-27T05:24:18Z</dcterms:created>
  <dcterms:modified xsi:type="dcterms:W3CDTF">2023-02-17T07:36:06Z</dcterms:modified>
</cp:coreProperties>
</file>