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D4FC-B5A4-4F48-8DB8-8A3F52CF93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50CD-627B-46CC-8DEC-CE4D06D9F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2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69F67DC-C8BD-40C5-8FF7-009C252D222B}" type="slidenum">
              <a:rPr lang="en-US">
                <a:latin typeface="Lucida Sans Unicode" pitchFamily="34" charset="0"/>
              </a:rPr>
              <a:pPr/>
              <a:t>24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37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F9B3E78-3A3E-459E-850D-C6917E3C5431}" type="slidenum">
              <a:rPr lang="en-US">
                <a:latin typeface="Lucida Sans Unicode" pitchFamily="34" charset="0"/>
              </a:rPr>
              <a:pPr/>
              <a:t>33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55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D84E837-E317-4930-B561-41351FE267C2}" type="slidenum">
              <a:rPr lang="en-US">
                <a:latin typeface="Lucida Sans Unicode" pitchFamily="34" charset="0"/>
              </a:rPr>
              <a:pPr/>
              <a:t>34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57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70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6F78A8C-A221-4F2D-9FCD-31341C2B60F9}" type="slidenum">
              <a:rPr lang="en-US">
                <a:latin typeface="Lucida Sans Unicode" pitchFamily="34" charset="0"/>
              </a:rPr>
              <a:pPr/>
              <a:t>35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59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1784791-F156-4EB7-9A3D-6D5C36393DE8}" type="slidenum">
              <a:rPr lang="en-US">
                <a:latin typeface="Lucida Sans Unicode" pitchFamily="34" charset="0"/>
              </a:rPr>
              <a:pPr/>
              <a:t>36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61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DC1AC61-84A9-4692-801A-2897515A2987}" type="slidenum">
              <a:rPr lang="en-US">
                <a:latin typeface="Lucida Sans Unicode" pitchFamily="34" charset="0"/>
              </a:rPr>
              <a:pPr/>
              <a:t>37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63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4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8BB3D-07AF-4C99-B2E9-0817621CCE3F}" type="slidenum">
              <a:rPr lang="en-US">
                <a:latin typeface="Lucida Sans Unicode" pitchFamily="34" charset="0"/>
              </a:rPr>
              <a:pPr/>
              <a:t>38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65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421B644-873C-4E10-81D2-2D4B0C2B2DDB}" type="slidenum">
              <a:rPr lang="en-US">
                <a:latin typeface="Lucida Sans Unicode" pitchFamily="34" charset="0"/>
              </a:rPr>
              <a:pPr/>
              <a:t>39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67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794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E74F194-0935-4561-8721-2F7E10D966A6}" type="slidenum">
              <a:rPr lang="en-US">
                <a:latin typeface="Lucida Sans Unicode" pitchFamily="34" charset="0"/>
              </a:rPr>
              <a:pPr/>
              <a:t>40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69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538001B-3428-4007-B50E-E4938F3DBEC1}" type="slidenum">
              <a:rPr lang="en-US">
                <a:latin typeface="Lucida Sans Unicode" pitchFamily="34" charset="0"/>
              </a:rPr>
              <a:pPr/>
              <a:t>41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72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203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A49205B-26FE-4B43-A4BA-FE3FC50D50AD}" type="slidenum">
              <a:rPr lang="en-US">
                <a:latin typeface="Lucida Sans Unicode" pitchFamily="34" charset="0"/>
              </a:rPr>
              <a:pPr/>
              <a:t>42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74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08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C87E76A-D752-4535-A071-6E2E17AFB75F}" type="slidenum">
              <a:rPr lang="en-US">
                <a:latin typeface="Lucida Sans Unicode" pitchFamily="34" charset="0"/>
              </a:rPr>
              <a:pPr/>
              <a:t>25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39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4A1D936-04CA-4E5E-8F44-589FFCC757EF}" type="slidenum">
              <a:rPr lang="en-US">
                <a:latin typeface="Lucida Sans Unicode" pitchFamily="34" charset="0"/>
              </a:rPr>
              <a:pPr/>
              <a:t>43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76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410D5F1-BE4A-454D-9C67-573CB7253ED6}" type="slidenum">
              <a:rPr lang="en-US">
                <a:latin typeface="Lucida Sans Unicode" pitchFamily="34" charset="0"/>
              </a:rPr>
              <a:pPr/>
              <a:t>44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78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818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702BB2C-D7BC-442B-A46C-EC2C1008659E}" type="slidenum">
              <a:rPr lang="en-US">
                <a:latin typeface="Lucida Sans Unicode" pitchFamily="34" charset="0"/>
              </a:rPr>
              <a:pPr/>
              <a:t>45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80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38FC0E3-F916-4BE0-A6FC-03A25BE50B8B}" type="slidenum">
              <a:rPr lang="en-US">
                <a:latin typeface="Lucida Sans Unicode" pitchFamily="34" charset="0"/>
              </a:rPr>
              <a:pPr/>
              <a:t>46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82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02CDE2E-1981-4A17-B4C7-6C7BBCD1E3BA}" type="slidenum">
              <a:rPr lang="en-US">
                <a:latin typeface="Lucida Sans Unicode" pitchFamily="34" charset="0"/>
              </a:rPr>
              <a:pPr/>
              <a:t>47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84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2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60784A9-4EBF-48EA-9096-2ECFC29BD556}" type="slidenum">
              <a:rPr lang="en-US">
                <a:latin typeface="Lucida Sans Unicode" pitchFamily="34" charset="0"/>
              </a:rPr>
              <a:pPr/>
              <a:t>48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86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D334AAA-9099-47C2-9B93-B603156AC21B}" type="slidenum">
              <a:rPr lang="en-US">
                <a:latin typeface="Lucida Sans Unicode" pitchFamily="34" charset="0"/>
              </a:rPr>
              <a:pPr/>
              <a:t>49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88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842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35687D1-5D1B-42E1-8F1F-605443C98685}" type="slidenum">
              <a:rPr lang="en-US">
                <a:latin typeface="Lucida Sans Unicode" pitchFamily="34" charset="0"/>
              </a:rPr>
              <a:pPr/>
              <a:t>50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5D15362-066E-4EF8-BB05-68D2EB9E3C09}" type="slidenum">
              <a:rPr lang="en-US">
                <a:latin typeface="Lucida Sans Unicode" pitchFamily="34" charset="0"/>
              </a:rPr>
              <a:pPr/>
              <a:t>51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92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251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513C3DB-56FB-44F4-A67A-7F7966DC4B64}" type="slidenum">
              <a:rPr lang="en-US">
                <a:latin typeface="Lucida Sans Unicode" pitchFamily="34" charset="0"/>
              </a:rPr>
              <a:pPr/>
              <a:t>26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41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0D23AF6-4CB2-4857-B3F9-86C7FA03BCD6}" type="slidenum">
              <a:rPr lang="en-US">
                <a:latin typeface="Lucida Sans Unicode" pitchFamily="34" charset="0"/>
              </a:rPr>
              <a:pPr/>
              <a:t>27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43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8693FEB-FAB1-4D93-B8D2-0CBC9D88EB4A}" type="slidenum">
              <a:rPr lang="en-US">
                <a:latin typeface="Lucida Sans Unicode" pitchFamily="34" charset="0"/>
              </a:rPr>
              <a:pPr/>
              <a:t>28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45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D413C9E-5039-4FF8-9984-66965F19436E}" type="slidenum">
              <a:rPr lang="en-US">
                <a:latin typeface="Lucida Sans Unicode" pitchFamily="34" charset="0"/>
              </a:rPr>
              <a:pPr/>
              <a:t>29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47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6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6079AF2-C18C-44A6-A2D9-9CEFFE219357}" type="slidenum">
              <a:rPr lang="en-US">
                <a:latin typeface="Lucida Sans Unicode" pitchFamily="34" charset="0"/>
              </a:rPr>
              <a:pPr/>
              <a:t>30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49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A86474D-2BEF-469B-9D01-7A6761D79BDA}" type="slidenum">
              <a:rPr lang="en-US">
                <a:latin typeface="Lucida Sans Unicode" pitchFamily="34" charset="0"/>
              </a:rPr>
              <a:pPr/>
              <a:t>31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51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4094" indent="-27080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3221" indent="-216644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6510" indent="-216644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9798" indent="-216644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83086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6375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9663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82952" indent="-2166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5E44318-2B95-4645-8B19-3A38CA28B2DB}" type="slidenum">
              <a:rPr lang="en-US">
                <a:latin typeface="Lucida Sans Unicode" pitchFamily="34" charset="0"/>
              </a:rPr>
              <a:pPr/>
              <a:t>32</a:t>
            </a:fld>
            <a:endParaRPr lang="en-US">
              <a:latin typeface="Lucida Sans Unicode" pitchFamily="34" charset="0"/>
            </a:endParaRPr>
          </a:p>
        </p:txBody>
      </p:sp>
      <p:sp>
        <p:nvSpPr>
          <p:cNvPr id="153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7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3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2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0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2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9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2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9DBB-F068-441F-8E17-30A477D74BF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D1080-7DB8-4FE0-9558-3BF31EB5C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4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rity_bit" TargetMode="External"/><Relationship Id="rId2" Type="http://schemas.openxmlformats.org/officeDocument/2006/relationships/hyperlink" Target="http://en.wikipedia.org/wiki/Key_(cryptography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lock_size_(cryptography)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 and AES algorithms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2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mtClean="0"/>
              <a:t>1. Expansion P- box</a:t>
            </a:r>
          </a:p>
          <a:p>
            <a:r>
              <a:rPr lang="en-US" altLang="en-US" sz="2000" i="1" smtClean="0">
                <a:latin typeface="Times New Roman" pitchFamily="18" charset="0"/>
              </a:rPr>
              <a:t>Since R</a:t>
            </a:r>
            <a:r>
              <a:rPr lang="en-US" altLang="en-US" sz="2000" i="1" baseline="-25000" smtClean="0">
                <a:latin typeface="Times New Roman" pitchFamily="18" charset="0"/>
              </a:rPr>
              <a:t>I−1</a:t>
            </a:r>
            <a:r>
              <a:rPr lang="en-US" altLang="en-US" sz="2000" i="1" smtClean="0">
                <a:latin typeface="Times New Roman" pitchFamily="18" charset="0"/>
              </a:rPr>
              <a:t> is a 32-bit input and K</a:t>
            </a:r>
            <a:r>
              <a:rPr lang="en-US" altLang="en-US" sz="2000" i="1" baseline="-25000" smtClean="0">
                <a:latin typeface="Times New Roman" pitchFamily="18" charset="0"/>
              </a:rPr>
              <a:t>I</a:t>
            </a:r>
            <a:r>
              <a:rPr lang="en-US" altLang="en-US" sz="2000" i="1" smtClean="0">
                <a:latin typeface="Times New Roman" pitchFamily="18" charset="0"/>
              </a:rPr>
              <a:t> is a 48-bit key, we first need to expand R</a:t>
            </a:r>
            <a:r>
              <a:rPr lang="en-US" altLang="en-US" sz="2000" i="1" baseline="-25000" smtClean="0">
                <a:latin typeface="Times New Roman" pitchFamily="18" charset="0"/>
              </a:rPr>
              <a:t>I−1</a:t>
            </a:r>
            <a:r>
              <a:rPr lang="en-US" altLang="en-US" sz="2000" i="1" smtClean="0">
                <a:latin typeface="Times New Roman" pitchFamily="18" charset="0"/>
              </a:rPr>
              <a:t> to 48 bits. </a:t>
            </a:r>
          </a:p>
          <a:p>
            <a:r>
              <a:rPr lang="en-US" altLang="en-US" sz="2000" i="1" smtClean="0">
                <a:latin typeface="Times New Roman" pitchFamily="18" charset="0"/>
              </a:rPr>
              <a:t>R</a:t>
            </a:r>
            <a:r>
              <a:rPr lang="en-US" altLang="en-US" sz="2000" i="1" baseline="-25000" smtClean="0">
                <a:latin typeface="Times New Roman" pitchFamily="18" charset="0"/>
              </a:rPr>
              <a:t>I−1 </a:t>
            </a:r>
            <a:r>
              <a:rPr lang="en-US" altLang="en-US" sz="2000" i="1" smtClean="0">
                <a:latin typeface="Times New Roman" pitchFamily="18" charset="0"/>
              </a:rPr>
              <a:t>is divided  into 8   4-bit sections</a:t>
            </a:r>
          </a:p>
          <a:p>
            <a:r>
              <a:rPr lang="en-US" altLang="en-US" sz="2000" i="1" smtClean="0">
                <a:latin typeface="Times New Roman" pitchFamily="18" charset="0"/>
              </a:rPr>
              <a:t>Each 4-bit section is expanded to 6 bits in the following manner :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i="1" smtClean="0">
                <a:latin typeface="Times New Roman" pitchFamily="18" charset="0"/>
              </a:rPr>
              <a:t>Input bits 1,2,3,4 are copied to output bits 2,3,4,5 respectively.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i="1" smtClean="0">
                <a:latin typeface="Times New Roman" pitchFamily="18" charset="0"/>
              </a:rPr>
              <a:t>O/p bit 1 comes from the input bit 4 of the previous section.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000" i="1" smtClean="0">
                <a:latin typeface="Times New Roman" pitchFamily="18" charset="0"/>
              </a:rPr>
              <a:t>O/p bit 6 comes from input bit 1 of the next section.</a:t>
            </a:r>
          </a:p>
          <a:p>
            <a:pPr>
              <a:buFont typeface="Wingdings 3" pitchFamily="18" charset="2"/>
              <a:buNone/>
            </a:pPr>
            <a:endParaRPr lang="en-US" altLang="en-US" sz="2000" i="1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endParaRPr lang="en-US" altLang="en-US" sz="2400" i="1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 function</a:t>
            </a:r>
          </a:p>
        </p:txBody>
      </p:sp>
      <p:pic>
        <p:nvPicPr>
          <p:cNvPr id="10138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8915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9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 function</a:t>
            </a:r>
          </a:p>
        </p:txBody>
      </p:sp>
      <p:pic>
        <p:nvPicPr>
          <p:cNvPr id="122883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052638"/>
            <a:ext cx="8686800" cy="3967162"/>
          </a:xfrm>
          <a:noFill/>
        </p:spPr>
      </p:pic>
      <p:sp>
        <p:nvSpPr>
          <p:cNvPr id="122884" name="TextBox 6"/>
          <p:cNvSpPr txBox="1">
            <a:spLocks noChangeArrowheads="1"/>
          </p:cNvSpPr>
          <p:nvPr/>
        </p:nvSpPr>
        <p:spPr bwMode="auto">
          <a:xfrm>
            <a:off x="685800" y="144780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pitchFamily="18" charset="0"/>
              </a:rPr>
              <a:t>Expansion P-box table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35742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3" pitchFamily="18" charset="2"/>
              <a:buNone/>
            </a:pPr>
            <a:r>
              <a:rPr lang="en-US" altLang="en-US" sz="2400" smtClean="0"/>
              <a:t>2. Whitener(XOR)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i="1" smtClean="0">
                <a:latin typeface="Times New Roman" pitchFamily="18" charset="0"/>
              </a:rPr>
              <a:t>After the expansion permutation, DES uses the XOR operation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i="1" smtClean="0">
                <a:latin typeface="Times New Roman" pitchFamily="18" charset="0"/>
              </a:rPr>
              <a:t>on the expanded right section and the round key.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b="1" i="1" smtClean="0">
                <a:latin typeface="Times New Roman" pitchFamily="18" charset="0"/>
              </a:rPr>
              <a:t>Note : </a:t>
            </a:r>
            <a:r>
              <a:rPr lang="en-US" altLang="en-US" sz="2400" i="1" smtClean="0">
                <a:latin typeface="Times New Roman" pitchFamily="18" charset="0"/>
              </a:rPr>
              <a:t>Both the right section and the key are 48-bits in length.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i="1" smtClean="0">
                <a:latin typeface="Times New Roman" pitchFamily="18" charset="0"/>
              </a:rPr>
              <a:t>The 48-bit output goes as input to the S-box.</a:t>
            </a:r>
          </a:p>
          <a:p>
            <a:pPr>
              <a:buFont typeface="Wingdings 3" pitchFamily="18" charset="2"/>
              <a:buNone/>
            </a:pPr>
            <a:endParaRPr lang="en-US" altLang="en-US" sz="2400" i="1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altLang="en-US" sz="2400" smtClean="0">
                <a:cs typeface="Lucida Sans Unicode" pitchFamily="34" charset="0"/>
              </a:rPr>
              <a:t>3. S-boxes</a:t>
            </a:r>
          </a:p>
          <a:p>
            <a:r>
              <a:rPr lang="en-US" altLang="en-US" sz="2400" i="1" smtClean="0">
                <a:latin typeface="Times New Roman" pitchFamily="18" charset="0"/>
              </a:rPr>
              <a:t>DES uses 8 S-boxes, each with a 6-bit input and a 4-bit output.</a:t>
            </a:r>
          </a:p>
          <a:p>
            <a:r>
              <a:rPr lang="en-US" altLang="en-US" sz="2400" i="1" smtClean="0">
                <a:latin typeface="Times New Roman" pitchFamily="18" charset="0"/>
                <a:cs typeface="Lucida Sans Unicode" pitchFamily="34" charset="0"/>
              </a:rPr>
              <a:t>Substitution follows a predetermined rule :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i="1" smtClean="0">
                <a:latin typeface="Times New Roman" pitchFamily="18" charset="0"/>
                <a:cs typeface="Lucida Sans Unicode" pitchFamily="34" charset="0"/>
              </a:rPr>
              <a:t>   Outer 2 bits of the 6 bit input select the row.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i="1" smtClean="0">
                <a:latin typeface="Times New Roman" pitchFamily="18" charset="0"/>
                <a:cs typeface="Lucida Sans Unicode" pitchFamily="34" charset="0"/>
              </a:rPr>
              <a:t>   Inner 4 bits select the column.</a:t>
            </a:r>
            <a:endParaRPr lang="en-US" altLang="en-US" sz="2400" smtClean="0">
              <a:cs typeface="Lucida Sans Unicode" pitchFamily="34" charset="0"/>
            </a:endParaRPr>
          </a:p>
          <a:p>
            <a:pPr>
              <a:buFont typeface="Wingdings 3" pitchFamily="18" charset="2"/>
              <a:buNone/>
            </a:pPr>
            <a:endParaRPr lang="en-US" altLang="en-US" sz="2400" i="1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 function</a:t>
            </a:r>
          </a:p>
        </p:txBody>
      </p:sp>
    </p:spTree>
    <p:extLst>
      <p:ext uri="{BB962C8B-B14F-4D97-AF65-F5344CB8AC3E}">
        <p14:creationId xmlns:p14="http://schemas.microsoft.com/office/powerpoint/2010/main" val="18600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 function</a:t>
            </a:r>
          </a:p>
        </p:txBody>
      </p:sp>
      <p:pic>
        <p:nvPicPr>
          <p:cNvPr id="124931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2763" y="1481138"/>
            <a:ext cx="5578475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16093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Note : Each S-box has its own table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 function</a:t>
            </a:r>
          </a:p>
        </p:txBody>
      </p:sp>
      <p:pic>
        <p:nvPicPr>
          <p:cNvPr id="12595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8583613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TextBox 4"/>
          <p:cNvSpPr txBox="1">
            <a:spLocks noChangeArrowheads="1"/>
          </p:cNvSpPr>
          <p:nvPr/>
        </p:nvSpPr>
        <p:spPr bwMode="auto">
          <a:xfrm>
            <a:off x="1905000" y="2362200"/>
            <a:ext cx="563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/>
              <a:t>S box 1</a:t>
            </a:r>
          </a:p>
        </p:txBody>
      </p:sp>
    </p:spTree>
    <p:extLst>
      <p:ext uri="{BB962C8B-B14F-4D97-AF65-F5344CB8AC3E}">
        <p14:creationId xmlns:p14="http://schemas.microsoft.com/office/powerpoint/2010/main" val="36120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mtClean="0"/>
              <a:t>4. Straight P-box</a:t>
            </a:r>
          </a:p>
          <a:p>
            <a:pPr>
              <a:buFont typeface="Wingdings 3" pitchFamily="18" charset="2"/>
              <a:buNone/>
            </a:pPr>
            <a:endParaRPr lang="en-US" altLang="en-US" smtClean="0"/>
          </a:p>
          <a:p>
            <a:pPr>
              <a:buFont typeface="Wingdings 3" pitchFamily="18" charset="2"/>
              <a:buNone/>
            </a:pPr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 function</a:t>
            </a:r>
          </a:p>
        </p:txBody>
      </p:sp>
      <p:pic>
        <p:nvPicPr>
          <p:cNvPr id="12698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280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0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smtClean="0">
                <a:latin typeface="Times New Roman" pitchFamily="18" charset="0"/>
              </a:rPr>
              <a:t>The round-key generator creates sixteen 48-bit keys out of a 56-bit cipher key. </a:t>
            </a:r>
          </a:p>
          <a:p>
            <a:r>
              <a:rPr lang="en-US" altLang="en-US" sz="2400" smtClean="0">
                <a:latin typeface="Times New Roman" pitchFamily="18" charset="0"/>
              </a:rPr>
              <a:t>The cipher key is actually a 64-bit key in which 8 extra bits are the parity bits which are dropped before the actual key generation process.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b="1" smtClean="0">
                <a:latin typeface="Times New Roman" pitchFamily="18" charset="0"/>
              </a:rPr>
              <a:t>Process :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b="1" smtClean="0">
                <a:latin typeface="Times New Roman" pitchFamily="18" charset="0"/>
              </a:rPr>
              <a:t>1. Parity Drop :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b="1" smtClean="0">
                <a:latin typeface="Times New Roman" pitchFamily="18" charset="0"/>
              </a:rPr>
              <a:t>   </a:t>
            </a:r>
            <a:r>
              <a:rPr lang="en-US" altLang="en-US" sz="2400" smtClean="0">
                <a:latin typeface="Times New Roman" pitchFamily="18" charset="0"/>
              </a:rPr>
              <a:t>Parity drop step is called the compression transposition step.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   Step 1 : Drop the parity bits (bits 8,16,24,32,40,48,56,64) from the 64-bit 	   key.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  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   </a:t>
            </a:r>
          </a:p>
          <a:p>
            <a:pPr>
              <a:buFont typeface="Wingdings 3" pitchFamily="18" charset="2"/>
              <a:buNone/>
            </a:pPr>
            <a:endParaRPr lang="en-US" altLang="en-US" sz="2400" smtClean="0">
              <a:latin typeface="Times New Roman" pitchFamily="18" charset="0"/>
            </a:endParaRPr>
          </a:p>
          <a:p>
            <a:endParaRPr lang="en-US" altLang="en-US" sz="240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i="1" dirty="0">
                <a:solidFill>
                  <a:schemeClr val="folHlink"/>
                </a:solidFill>
                <a:latin typeface="Times New Roman" pitchFamily="18" charset="0"/>
              </a:rPr>
              <a:t>Key Generation</a:t>
            </a:r>
            <a:br>
              <a:rPr lang="en-US" sz="4400" i="1" dirty="0">
                <a:solidFill>
                  <a:schemeClr val="folHlink"/>
                </a:solidFill>
                <a:latin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z="2800" smtClean="0">
                <a:latin typeface="Times New Roman" pitchFamily="18" charset="0"/>
              </a:rPr>
              <a:t>Step2 : Permute the bits according to </a:t>
            </a:r>
            <a:r>
              <a:rPr lang="en-US" altLang="en-US" sz="2800" smtClean="0">
                <a:latin typeface="Times New Roman" pitchFamily="18" charset="0"/>
                <a:sym typeface="Wingdings" pitchFamily="2" charset="2"/>
              </a:rPr>
              <a:t></a:t>
            </a:r>
          </a:p>
          <a:p>
            <a:pPr>
              <a:buFont typeface="Wingdings 3" pitchFamily="18" charset="2"/>
              <a:buNone/>
            </a:pPr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i="1" dirty="0">
                <a:solidFill>
                  <a:schemeClr val="folHlink"/>
                </a:solidFill>
                <a:latin typeface="Times New Roman" pitchFamily="18" charset="0"/>
              </a:rPr>
              <a:t>Key Generation</a:t>
            </a:r>
            <a:endParaRPr lang="en-US" dirty="0"/>
          </a:p>
        </p:txBody>
      </p:sp>
      <p:sp>
        <p:nvSpPr>
          <p:cNvPr id="129028" name="Picture 11"/>
          <p:cNvSpPr>
            <a:spLocks noChangeAspect="1" noChangeArrowheads="1"/>
          </p:cNvSpPr>
          <p:nvPr/>
        </p:nvSpPr>
        <p:spPr bwMode="auto">
          <a:xfrm>
            <a:off x="304800" y="2286000"/>
            <a:ext cx="86344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2902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676525"/>
            <a:ext cx="7605712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3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52400"/>
            <a:ext cx="5486400" cy="6362700"/>
          </a:xfrm>
          <a:noFill/>
        </p:spPr>
      </p:pic>
      <p:sp>
        <p:nvSpPr>
          <p:cNvPr id="130051" name="TextBox 4"/>
          <p:cNvSpPr txBox="1">
            <a:spLocks noChangeArrowheads="1"/>
          </p:cNvSpPr>
          <p:nvPr/>
        </p:nvSpPr>
        <p:spPr bwMode="auto">
          <a:xfrm>
            <a:off x="7162800" y="5638800"/>
            <a:ext cx="175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pitchFamily="18" charset="0"/>
              </a:rPr>
              <a:t>Key generation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8428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z="2400" b="1" smtClean="0"/>
              <a:t>2. Shift left :</a:t>
            </a:r>
          </a:p>
          <a:p>
            <a:r>
              <a:rPr lang="en-US" altLang="en-US" sz="2000" smtClean="0"/>
              <a:t>Key is divided into 2 parts and each part is shifted left (circular) 1 or 2 bits; depending on the round.</a:t>
            </a:r>
          </a:p>
          <a:p>
            <a:r>
              <a:rPr lang="en-US" altLang="en-US" sz="2000" smtClean="0"/>
              <a:t>The 2 parts are then combined to form a 56-bit part.</a:t>
            </a:r>
          </a:p>
          <a:p>
            <a:endParaRPr lang="en-US" altLang="en-US" sz="2000" smtClean="0"/>
          </a:p>
          <a:p>
            <a:pPr>
              <a:buFont typeface="Wingdings 3" pitchFamily="18" charset="2"/>
              <a:buNone/>
            </a:pPr>
            <a:r>
              <a:rPr lang="en-US" altLang="en-US" sz="2400" b="1" smtClean="0"/>
              <a:t>3. Compression box :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/>
              <a:t>Changes 56 bits to 48 bits which are used as a key for a round.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i="1" dirty="0">
                <a:solidFill>
                  <a:schemeClr val="folHlink"/>
                </a:solidFill>
                <a:latin typeface="Times New Roman" pitchFamily="18" charset="0"/>
              </a:rPr>
              <a:t>Key Generation</a:t>
            </a:r>
            <a:endParaRPr lang="en-US" dirty="0"/>
          </a:p>
        </p:txBody>
      </p:sp>
      <p:pic>
        <p:nvPicPr>
          <p:cNvPr id="11059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80359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2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Modern symmetric key block cipher</a:t>
            </a:r>
          </a:p>
          <a:p>
            <a:r>
              <a:rPr lang="en-US" altLang="en-US" sz="2000" smtClean="0"/>
              <a:t>Published by National Institute of standards and technology(NIST).</a:t>
            </a:r>
          </a:p>
          <a:p>
            <a:endParaRPr lang="en-US" altLang="en-US" sz="200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Encryption Standard</a:t>
            </a:r>
          </a:p>
        </p:txBody>
      </p:sp>
      <p:pic>
        <p:nvPicPr>
          <p:cNvPr id="9318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09875"/>
            <a:ext cx="83915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TextBox 4"/>
          <p:cNvSpPr txBox="1">
            <a:spLocks noChangeArrowheads="1"/>
          </p:cNvSpPr>
          <p:nvPr/>
        </p:nvSpPr>
        <p:spPr bwMode="auto">
          <a:xfrm>
            <a:off x="2286000" y="57150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latin typeface="Times New Roman" pitchFamily="18" charset="0"/>
              </a:rPr>
              <a:t>Encryption and decryption with DES 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6372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>
                <a:effectLst/>
              </a:rPr>
              <a:t>Triple DES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The DES algorithm itself had become obsolete and was in need of replacement.</a:t>
            </a:r>
          </a:p>
          <a:p>
            <a:r>
              <a:rPr lang="en-US" altLang="en-US" sz="2000" smtClean="0"/>
              <a:t> To this end, the National Institute of Standards and Technology (NIST) ratified the Advanced Encryption Standard (AES) as a replacement for DES.</a:t>
            </a:r>
          </a:p>
          <a:p>
            <a:r>
              <a:rPr lang="en-US" altLang="en-US" sz="2000" smtClean="0"/>
              <a:t> Triple DES had been endorsed by NIST as a temporary standard to be used until AES was finished. </a:t>
            </a:r>
          </a:p>
          <a:p>
            <a:r>
              <a:rPr lang="en-US" altLang="en-US" sz="2000" smtClean="0"/>
              <a:t>Triple DES uses a "key bundle" which comprises three DES </a:t>
            </a:r>
            <a:r>
              <a:rPr lang="en-US" altLang="en-US" sz="2000" smtClean="0">
                <a:hlinkClick r:id="rId2" action="ppaction://hlinkfile" tooltip="Key (cryptography)"/>
              </a:rPr>
              <a:t>keys</a:t>
            </a:r>
            <a:r>
              <a:rPr lang="en-US" altLang="en-US" sz="2000" smtClean="0"/>
              <a:t>, K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K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and K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, each of 56 bits (excluding </a:t>
            </a:r>
            <a:r>
              <a:rPr lang="en-US" altLang="en-US" sz="2000" smtClean="0">
                <a:hlinkClick r:id="rId3" action="ppaction://hlinkfile" tooltip="Parity bit"/>
              </a:rPr>
              <a:t>parity bits</a:t>
            </a:r>
            <a:r>
              <a:rPr lang="en-US" altLang="en-US" sz="2000" smtClean="0"/>
              <a:t>)</a:t>
            </a:r>
          </a:p>
          <a:p>
            <a:r>
              <a:rPr lang="en-US" altLang="en-US" sz="2000" smtClean="0"/>
              <a:t>Each triple encryption encrypts </a:t>
            </a:r>
            <a:r>
              <a:rPr lang="en-US" altLang="en-US" sz="2000" smtClean="0">
                <a:hlinkClick r:id="rId4" action="ppaction://hlinkfile" tooltip="Block size (cryptography)"/>
              </a:rPr>
              <a:t>one block</a:t>
            </a:r>
            <a:r>
              <a:rPr lang="en-US" altLang="en-US" sz="2000" smtClean="0"/>
              <a:t> of 64 bits of data.</a:t>
            </a:r>
          </a:p>
          <a:p>
            <a:endParaRPr lang="en-US" altLang="en-US" sz="2000" smtClean="0"/>
          </a:p>
          <a:p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4058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dirty="0">
                <a:effectLst/>
                <a:ea typeface="新細明體" pitchFamily="18" charset="-120"/>
              </a:rPr>
              <a:t>Triple DES</a:t>
            </a:r>
            <a:endParaRPr lang="en-US" dirty="0">
              <a:effectLst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z="2000" smtClean="0"/>
              <a:t>The encryption algorithm is:</a:t>
            </a:r>
          </a:p>
          <a:p>
            <a:pPr>
              <a:buFont typeface="Wingdings 3" pitchFamily="18" charset="2"/>
              <a:buNone/>
            </a:pPr>
            <a:endParaRPr lang="en-US" altLang="en-US" sz="2000" smtClean="0"/>
          </a:p>
          <a:p>
            <a:r>
              <a:rPr lang="en-US" altLang="en-US" sz="2000" smtClean="0"/>
              <a:t>ciphertext = E</a:t>
            </a:r>
            <a:r>
              <a:rPr lang="en-US" altLang="en-US" sz="2000" baseline="-25000" smtClean="0"/>
              <a:t>K3</a:t>
            </a:r>
            <a:r>
              <a:rPr lang="en-US" altLang="en-US" sz="2000" smtClean="0"/>
              <a:t>(D</a:t>
            </a:r>
            <a:r>
              <a:rPr lang="en-US" altLang="en-US" sz="2000" baseline="-25000" smtClean="0"/>
              <a:t>K2</a:t>
            </a:r>
            <a:r>
              <a:rPr lang="en-US" altLang="en-US" sz="2000" smtClean="0"/>
              <a:t>(E</a:t>
            </a:r>
            <a:r>
              <a:rPr lang="en-US" altLang="en-US" sz="2000" baseline="-25000" smtClean="0"/>
              <a:t>K1</a:t>
            </a:r>
            <a:r>
              <a:rPr lang="en-US" altLang="en-US" sz="2000" smtClean="0"/>
              <a:t>(plaintext))) 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/>
              <a:t>    i.e., DES encrypt with K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DES </a:t>
            </a:r>
            <a:r>
              <a:rPr lang="en-US" altLang="en-US" sz="2000" i="1" smtClean="0"/>
              <a:t>decrypt</a:t>
            </a:r>
            <a:r>
              <a:rPr lang="en-US" altLang="en-US" sz="2000" smtClean="0"/>
              <a:t> with K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, then DES encrypt with K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en-US" sz="2000" smtClean="0"/>
          </a:p>
          <a:p>
            <a:pPr>
              <a:buFont typeface="Wingdings 3" pitchFamily="18" charset="2"/>
              <a:buNone/>
            </a:pPr>
            <a:r>
              <a:rPr lang="en-US" altLang="en-US" sz="2000" smtClean="0"/>
              <a:t>Decryption is the reverse:</a:t>
            </a:r>
          </a:p>
          <a:p>
            <a:r>
              <a:rPr lang="en-US" altLang="en-US" sz="2000" smtClean="0"/>
              <a:t>plaintext = D</a:t>
            </a:r>
            <a:r>
              <a:rPr lang="en-US" altLang="en-US" sz="2000" baseline="-25000" smtClean="0"/>
              <a:t>K1</a:t>
            </a:r>
            <a:r>
              <a:rPr lang="en-US" altLang="en-US" sz="2000" smtClean="0"/>
              <a:t>(E</a:t>
            </a:r>
            <a:r>
              <a:rPr lang="en-US" altLang="en-US" sz="2000" baseline="-25000" smtClean="0"/>
              <a:t>K2</a:t>
            </a:r>
            <a:r>
              <a:rPr lang="en-US" altLang="en-US" sz="2000" smtClean="0"/>
              <a:t>(D</a:t>
            </a:r>
            <a:r>
              <a:rPr lang="en-US" altLang="en-US" sz="2000" baseline="-25000" smtClean="0"/>
              <a:t>K3</a:t>
            </a:r>
            <a:r>
              <a:rPr lang="en-US" altLang="en-US" sz="2000" smtClean="0"/>
              <a:t>(ciphertext))) I.e., decrypt with K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, </a:t>
            </a:r>
            <a:r>
              <a:rPr lang="en-US" altLang="en-US" sz="2000" i="1" smtClean="0"/>
              <a:t>encrypt</a:t>
            </a:r>
            <a:r>
              <a:rPr lang="en-US" altLang="en-US" sz="2000" smtClean="0"/>
              <a:t> with K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, then decrypt with K</a:t>
            </a:r>
            <a:r>
              <a:rPr lang="en-US" altLang="en-US" sz="2000" baseline="-25000" smtClean="0"/>
              <a:t>1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8679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dirty="0">
                <a:effectLst/>
                <a:ea typeface="新細明體" pitchFamily="18" charset="-120"/>
              </a:rPr>
              <a:t>Triple DES</a:t>
            </a:r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1905000" y="2819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E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6400800" y="2819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E</a:t>
            </a: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4114800" y="2819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D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7620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P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352800" y="2743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A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2209800" y="1905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K1</a:t>
            </a: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V="1">
            <a:off x="1143000" y="3200400"/>
            <a:ext cx="6858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2438400" y="2286000"/>
            <a:ext cx="0" cy="4572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 flipV="1">
            <a:off x="3200400" y="3200400"/>
            <a:ext cx="838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5562600" y="2667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B</a:t>
            </a:r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5486400" y="3200400"/>
            <a:ext cx="838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4419600" y="1905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K2</a:t>
            </a: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4648200" y="2362200"/>
            <a:ext cx="0" cy="4572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6781800" y="1981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K3</a:t>
            </a: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>
            <a:off x="7010400" y="2362200"/>
            <a:ext cx="0" cy="4572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 flipV="1">
            <a:off x="7696200" y="3200400"/>
            <a:ext cx="6858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83058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C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2133600" y="5486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D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6629400" y="5486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D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4343400" y="5486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E</a:t>
            </a:r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990600" y="5638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C</a:t>
            </a:r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3581400" y="5410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B</a:t>
            </a: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2438400" y="4572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K3</a:t>
            </a:r>
          </a:p>
        </p:txBody>
      </p:sp>
      <p:sp>
        <p:nvSpPr>
          <p:cNvPr id="134170" name="Line 26"/>
          <p:cNvSpPr>
            <a:spLocks noChangeShapeType="1"/>
          </p:cNvSpPr>
          <p:nvPr/>
        </p:nvSpPr>
        <p:spPr bwMode="auto">
          <a:xfrm flipV="1">
            <a:off x="1371600" y="5867400"/>
            <a:ext cx="6858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71" name="Line 27"/>
          <p:cNvSpPr>
            <a:spLocks noChangeShapeType="1"/>
          </p:cNvSpPr>
          <p:nvPr/>
        </p:nvSpPr>
        <p:spPr bwMode="auto">
          <a:xfrm>
            <a:off x="2667000" y="4953000"/>
            <a:ext cx="0" cy="4572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72" name="Line 28"/>
          <p:cNvSpPr>
            <a:spLocks noChangeShapeType="1"/>
          </p:cNvSpPr>
          <p:nvPr/>
        </p:nvSpPr>
        <p:spPr bwMode="auto">
          <a:xfrm flipV="1">
            <a:off x="3429000" y="5867400"/>
            <a:ext cx="838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5791200" y="5334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A</a:t>
            </a:r>
          </a:p>
        </p:txBody>
      </p:sp>
      <p:sp>
        <p:nvSpPr>
          <p:cNvPr id="134174" name="Line 30"/>
          <p:cNvSpPr>
            <a:spLocks noChangeShapeType="1"/>
          </p:cNvSpPr>
          <p:nvPr/>
        </p:nvSpPr>
        <p:spPr bwMode="auto">
          <a:xfrm flipV="1">
            <a:off x="5715000" y="5867400"/>
            <a:ext cx="838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4648200" y="4572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K2</a:t>
            </a:r>
          </a:p>
        </p:txBody>
      </p:sp>
      <p:sp>
        <p:nvSpPr>
          <p:cNvPr id="134176" name="Line 32"/>
          <p:cNvSpPr>
            <a:spLocks noChangeShapeType="1"/>
          </p:cNvSpPr>
          <p:nvPr/>
        </p:nvSpPr>
        <p:spPr bwMode="auto">
          <a:xfrm>
            <a:off x="4876800" y="5029200"/>
            <a:ext cx="0" cy="4572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77" name="Text Box 33"/>
          <p:cNvSpPr txBox="1">
            <a:spLocks noChangeArrowheads="1"/>
          </p:cNvSpPr>
          <p:nvPr/>
        </p:nvSpPr>
        <p:spPr bwMode="auto">
          <a:xfrm>
            <a:off x="7010400" y="464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K1</a:t>
            </a:r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>
            <a:off x="7239000" y="5029200"/>
            <a:ext cx="0" cy="4572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79" name="Line 35"/>
          <p:cNvSpPr>
            <a:spLocks noChangeShapeType="1"/>
          </p:cNvSpPr>
          <p:nvPr/>
        </p:nvSpPr>
        <p:spPr bwMode="auto">
          <a:xfrm flipV="1">
            <a:off x="7924800" y="5867400"/>
            <a:ext cx="6858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8534400" y="5638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P</a:t>
            </a:r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1676400" y="37338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(a) Encryption</a:t>
            </a: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1828800" y="6172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TW" sz="2400">
                <a:latin typeface="Times New Roman" pitchFamily="18" charset="0"/>
                <a:ea typeface="新細明體" pitchFamily="16" charset="-120"/>
              </a:rPr>
              <a:t>(b) Decryption</a:t>
            </a:r>
          </a:p>
        </p:txBody>
      </p:sp>
    </p:spTree>
    <p:extLst>
      <p:ext uri="{BB962C8B-B14F-4D97-AF65-F5344CB8AC3E}">
        <p14:creationId xmlns:p14="http://schemas.microsoft.com/office/powerpoint/2010/main" val="41285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3" pitchFamily="18" charset="2"/>
              <a:buNone/>
            </a:pPr>
            <a:r>
              <a:rPr lang="en-US" altLang="en-US" sz="1800" smtClean="0"/>
              <a:t>Keying options</a:t>
            </a:r>
          </a:p>
          <a:p>
            <a:pPr>
              <a:buFont typeface="Wingdings 3" pitchFamily="18" charset="2"/>
              <a:buNone/>
            </a:pPr>
            <a:r>
              <a:rPr lang="en-US" altLang="en-US" sz="1800" smtClean="0"/>
              <a:t>The standards define three keying options:</a:t>
            </a:r>
          </a:p>
          <a:p>
            <a:r>
              <a:rPr lang="en-US" altLang="en-US" sz="1800" smtClean="0"/>
              <a:t>Keying option 1: </a:t>
            </a:r>
          </a:p>
          <a:p>
            <a:pPr>
              <a:buFont typeface="Wingdings 3" pitchFamily="18" charset="2"/>
              <a:buNone/>
            </a:pPr>
            <a:r>
              <a:rPr lang="en-US" altLang="en-US" sz="1800" smtClean="0"/>
              <a:t>	All three keys are independent. </a:t>
            </a:r>
          </a:p>
          <a:p>
            <a:r>
              <a:rPr lang="en-US" altLang="en-US" sz="1800" smtClean="0"/>
              <a:t>Keying option 2:</a:t>
            </a:r>
          </a:p>
          <a:p>
            <a:pPr>
              <a:buFont typeface="Wingdings 3" pitchFamily="18" charset="2"/>
              <a:buNone/>
            </a:pPr>
            <a:r>
              <a:rPr lang="en-US" altLang="en-US" sz="1800" smtClean="0"/>
              <a:t>	K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 and K</a:t>
            </a:r>
            <a:r>
              <a:rPr lang="en-US" altLang="en-US" sz="1800" baseline="-25000" smtClean="0"/>
              <a:t>2</a:t>
            </a:r>
            <a:r>
              <a:rPr lang="en-US" altLang="en-US" sz="1800" smtClean="0"/>
              <a:t> are independent, and K</a:t>
            </a:r>
            <a:r>
              <a:rPr lang="en-US" altLang="en-US" sz="1800" baseline="-25000" smtClean="0"/>
              <a:t>3</a:t>
            </a:r>
            <a:r>
              <a:rPr lang="en-US" altLang="en-US" sz="1800" smtClean="0"/>
              <a:t> = K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. </a:t>
            </a:r>
          </a:p>
          <a:p>
            <a:r>
              <a:rPr lang="en-US" altLang="en-US" sz="1800" smtClean="0"/>
              <a:t>Keying option 3: All three keys are identical, i.e. K</a:t>
            </a:r>
            <a:r>
              <a:rPr lang="en-US" altLang="en-US" sz="1800" baseline="-25000" smtClean="0"/>
              <a:t>1</a:t>
            </a:r>
            <a:r>
              <a:rPr lang="en-US" altLang="en-US" sz="1800" smtClean="0"/>
              <a:t> = K</a:t>
            </a:r>
            <a:r>
              <a:rPr lang="en-US" altLang="en-US" sz="1800" baseline="-25000" smtClean="0"/>
              <a:t>2</a:t>
            </a:r>
            <a:r>
              <a:rPr lang="en-US" altLang="en-US" sz="1800" smtClean="0"/>
              <a:t> = K</a:t>
            </a:r>
            <a:r>
              <a:rPr lang="en-US" altLang="en-US" sz="1800" baseline="-25000" smtClean="0"/>
              <a:t>3</a:t>
            </a:r>
            <a:r>
              <a:rPr lang="en-US" altLang="en-US" sz="1800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en-US" sz="1800" smtClean="0"/>
          </a:p>
          <a:p>
            <a:pPr>
              <a:buFont typeface="Wingdings 3" pitchFamily="18" charset="2"/>
              <a:buNone/>
            </a:pPr>
            <a:r>
              <a:rPr lang="en-US" altLang="en-US" sz="1800" smtClean="0"/>
              <a:t>Note : </a:t>
            </a:r>
            <a:r>
              <a:rPr lang="en-US" altLang="en-US" sz="1800" b="1" smtClean="0">
                <a:solidFill>
                  <a:srgbClr val="C00000"/>
                </a:solidFill>
              </a:rPr>
              <a:t>Keying option 1 is the strongest, with 3 × 56 = 168   </a:t>
            </a:r>
          </a:p>
          <a:p>
            <a:pPr>
              <a:buFont typeface="Wingdings 3" pitchFamily="18" charset="2"/>
              <a:buNone/>
            </a:pPr>
            <a:r>
              <a:rPr lang="en-US" altLang="en-US" sz="1800" b="1" smtClean="0">
                <a:solidFill>
                  <a:srgbClr val="C00000"/>
                </a:solidFill>
              </a:rPr>
              <a:t>          independent key bits. </a:t>
            </a:r>
          </a:p>
          <a:p>
            <a:pPr>
              <a:buFont typeface="Wingdings 3" pitchFamily="18" charset="2"/>
              <a:buNone/>
            </a:pPr>
            <a:r>
              <a:rPr lang="en-US" altLang="en-US" sz="1800" smtClean="0"/>
              <a:t>	       </a:t>
            </a:r>
            <a:r>
              <a:rPr lang="en-US" altLang="en-US" sz="1800" b="1" smtClean="0">
                <a:solidFill>
                  <a:srgbClr val="00B050"/>
                </a:solidFill>
              </a:rPr>
              <a:t>Keying option 2 provides less security, with 2 × 56 =    </a:t>
            </a:r>
          </a:p>
          <a:p>
            <a:pPr>
              <a:buFont typeface="Wingdings 3" pitchFamily="18" charset="2"/>
              <a:buNone/>
            </a:pPr>
            <a:r>
              <a:rPr lang="en-US" altLang="en-US" sz="1800" b="1" smtClean="0">
                <a:solidFill>
                  <a:srgbClr val="00B050"/>
                </a:solidFill>
              </a:rPr>
              <a:t>          112 key bits.</a:t>
            </a:r>
          </a:p>
          <a:p>
            <a:pPr>
              <a:buFont typeface="Wingdings 3" pitchFamily="18" charset="2"/>
              <a:buNone/>
            </a:pPr>
            <a:r>
              <a:rPr lang="en-US" altLang="en-US" sz="1800" b="1" smtClean="0"/>
              <a:t>          Keying option 3 is equivalent to DES, with only 56 key bits    </a:t>
            </a:r>
          </a:p>
          <a:p>
            <a:pPr>
              <a:buFont typeface="Wingdings 3" pitchFamily="18" charset="2"/>
              <a:buNone/>
            </a:pPr>
            <a:r>
              <a:rPr lang="en-US" altLang="en-US" sz="1800" b="1" smtClean="0"/>
              <a:t>          because the first and second DES operations cancel out</a:t>
            </a:r>
          </a:p>
          <a:p>
            <a:endParaRPr lang="en-US" altLang="en-US" sz="1800" smtClean="0"/>
          </a:p>
          <a:p>
            <a:endParaRPr lang="en-US" altLang="en-US" sz="180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  <a:ea typeface="新細明體" pitchFamily="18" charset="-120"/>
              </a:rPr>
              <a:t>Triple 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9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The Advanced Encryption Standard (AES) is a symmetric-key block cipher published by the National Institute of Standards and Technology (NIST) in December 2001.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AES is a non-Feistel cipher that encrypts and decrypts a data block of 128 bits.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It uses 10, 12, or 14 rounds. 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The key size, which can be 128, 192, or 256 bits, depends on the number of rounds.</a:t>
            </a: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   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But the round keys are always 128 bits.         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3 versions are :    AES - 128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			</a:t>
            </a: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        AES - 192	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   		         AES - 256</a:t>
            </a:r>
          </a:p>
        </p:txBody>
      </p:sp>
      <p:pic>
        <p:nvPicPr>
          <p:cNvPr id="136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68288"/>
            <a:ext cx="84248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3151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0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0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20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20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20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20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208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1208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82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481138"/>
            <a:ext cx="70008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9749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02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481138"/>
            <a:ext cx="64865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294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57200" y="15525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Structure of AES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128 bit block of plaintext (16 bytes) is organized as a     4 x 4 matrix called the state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Hence we have s[0,0]……s[3,3]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i.e if inputs are 16 bytes (bo, b1……..b15)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They are represented as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s(i,j)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i-</a:t>
            </a:r>
            <a:r>
              <a:rPr lang="en-US" sz="2000">
                <a:solidFill>
                  <a:srgbClr val="000000"/>
                </a:solidFill>
                <a:latin typeface="Wingdings" pitchFamily="2" charset="2"/>
                <a:ea typeface="Wingdings" pitchFamily="2" charset="2"/>
                <a:cs typeface="Wingdings" pitchFamily="2" charset="2"/>
              </a:rPr>
              <a:t></a:t>
            </a: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0-3                          bo	 	b4	b8	b12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j-</a:t>
            </a:r>
            <a:r>
              <a:rPr lang="en-US" sz="2000">
                <a:solidFill>
                  <a:srgbClr val="000000"/>
                </a:solidFill>
                <a:latin typeface="Wingdings" pitchFamily="2" charset="2"/>
                <a:ea typeface="Wingdings" pitchFamily="2" charset="2"/>
                <a:cs typeface="Wingdings" pitchFamily="2" charset="2"/>
              </a:rPr>
              <a:t></a:t>
            </a: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0-3 	                 b1		b5	b9	b13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			       	      b2		b6	b10	b14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			       	      b3		b7	b11	b15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pic>
        <p:nvPicPr>
          <p:cNvPr id="142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6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3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3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23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23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23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239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1239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1239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1239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239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2514600"/>
            <a:ext cx="85375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852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Each round consists of 4 operations :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Lucida Sans Unicode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Byte Substitution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Lucida Sans Unicode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Shift row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Lucida Sans Unicode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Mix column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Lucida Sans Unicode" pitchFamily="34" charset="0"/>
              <a:buAutoNum type="arabicPeriod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Add round key</a:t>
            </a:r>
          </a:p>
        </p:txBody>
      </p:sp>
      <p:pic>
        <p:nvPicPr>
          <p:cNvPr id="146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6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35150"/>
            <a:ext cx="4800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8805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5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5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25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259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259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562600"/>
          </a:xfrm>
        </p:spPr>
        <p:txBody>
          <a:bodyPr/>
          <a:lstStyle/>
          <a:p>
            <a:r>
              <a:rPr lang="en-US" altLang="en-US" sz="2000" smtClean="0">
                <a:latin typeface="Times New Roman" pitchFamily="18" charset="0"/>
              </a:rPr>
              <a:t>The encryption process is made of two permutations (P-boxes), which we call initial and final permutations, and sixteen Feistel rounds. </a:t>
            </a:r>
          </a:p>
          <a:p>
            <a:r>
              <a:rPr lang="en-US" altLang="en-US" sz="2000" smtClean="0">
                <a:latin typeface="Times New Roman" pitchFamily="18" charset="0"/>
              </a:rPr>
              <a:t>Each round uses a different 48 bit round key generated from the 56- bit cipher key.</a:t>
            </a:r>
          </a:p>
          <a:p>
            <a:endParaRPr lang="en-US" altLang="en-US" sz="2000" smtClean="0">
              <a:latin typeface="Times New Roman" pitchFamily="18" charset="0"/>
            </a:endParaRPr>
          </a:p>
          <a:p>
            <a:endParaRPr lang="en-US" altLang="en-US" sz="2000" smtClean="0"/>
          </a:p>
        </p:txBody>
      </p:sp>
      <p:pic>
        <p:nvPicPr>
          <p:cNvPr id="9421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57150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6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1. Byte Substitution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s(i,j) becomes s’(i,j) through a defined substitution table.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To substitute a byte, we interpret the byte as two hexadecimal digits.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Each byte b is replaced by another  byte based on the sub bytes transformation table.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Noto Sans CJK SC" charset="0"/>
              <a:cs typeface="Noto Sans CJK SC" charset="0"/>
            </a:endParaRPr>
          </a:p>
        </p:txBody>
      </p:sp>
      <p:pic>
        <p:nvPicPr>
          <p:cNvPr id="148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3214688"/>
            <a:ext cx="5845175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7075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6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6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26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26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05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6624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25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990600" y="5410200"/>
            <a:ext cx="67056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ea typeface="Noto Sans CJK SC" charset="0"/>
                <a:cs typeface="Noto Sans CJK SC" charset="0"/>
              </a:rPr>
              <a:t>(00100000)</a:t>
            </a:r>
            <a:r>
              <a:rPr lang="en-US" baseline="-25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2</a:t>
            </a:r>
            <a:r>
              <a:rPr lang="en-US">
                <a:solidFill>
                  <a:srgbClr val="000000"/>
                </a:solidFill>
                <a:ea typeface="Noto Sans CJK SC" charset="0"/>
                <a:cs typeface="Noto Sans CJK SC" charset="0"/>
              </a:rPr>
              <a:t> = (20)</a:t>
            </a:r>
            <a:r>
              <a:rPr lang="en-US" baseline="-25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16</a:t>
            </a:r>
          </a:p>
          <a:p>
            <a:r>
              <a:rPr lang="en-US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This byte is replaced by B7  (i.e. row 2 and column 0)</a:t>
            </a:r>
          </a:p>
        </p:txBody>
      </p:sp>
    </p:spTree>
    <p:extLst>
      <p:ext uri="{BB962C8B-B14F-4D97-AF65-F5344CB8AC3E}">
        <p14:creationId xmlns:p14="http://schemas.microsoft.com/office/powerpoint/2010/main" val="5955433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In decryption we have Inverse Sub bytes transformation</a:t>
            </a: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pic>
        <p:nvPicPr>
          <p:cNvPr id="1546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462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9138"/>
            <a:ext cx="8556625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230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667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66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886200"/>
            <a:ext cx="672147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6677" name="Rectangle 4"/>
          <p:cNvSpPr>
            <a:spLocks noChangeArrowheads="1"/>
          </p:cNvSpPr>
          <p:nvPr/>
        </p:nvSpPr>
        <p:spPr bwMode="auto">
          <a:xfrm>
            <a:off x="495300" y="5791200"/>
            <a:ext cx="8077200" cy="9477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SubBytes and InvSubBytes transformations are inverses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491665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2. Shift row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Each row of s’ undergoes a circular left shift.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Each row i is shifted left circular by i bytes   where i </a:t>
            </a:r>
            <a:r>
              <a:rPr lang="en-US" sz="2000">
                <a:solidFill>
                  <a:srgbClr val="000000"/>
                </a:solidFill>
                <a:latin typeface="Wingdings" pitchFamily="2" charset="2"/>
                <a:ea typeface="Wingdings" pitchFamily="2" charset="2"/>
                <a:cs typeface="Wingdings" pitchFamily="2" charset="2"/>
              </a:rPr>
              <a:t></a:t>
            </a: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0-3</a:t>
            </a: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pic>
        <p:nvPicPr>
          <p:cNvPr id="158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87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41600"/>
            <a:ext cx="65913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621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676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04800" y="3352800"/>
            <a:ext cx="8229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44B9E8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InvShiftRows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In the decryption, the transformation is called InvShiftRows and the shifting is to the right. </a:t>
            </a:r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4343400"/>
            <a:ext cx="8288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096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3. Mix columns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4 elements of each column are multiplied by a constant matrix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 i="1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The MixColumns transformation operates at the column level; it transforms each column of the state to a new column. </a:t>
            </a: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 i="1">
              <a:solidFill>
                <a:srgbClr val="000000"/>
              </a:solidFill>
              <a:latin typeface="Times New Roman" pitchFamily="18" charset="0"/>
              <a:ea typeface="Noto Sans CJK SC" charset="0"/>
              <a:cs typeface="Noto Sans CJK SC" charset="0"/>
            </a:endParaRPr>
          </a:p>
        </p:txBody>
      </p:sp>
      <p:pic>
        <p:nvPicPr>
          <p:cNvPr id="162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8288"/>
            <a:ext cx="84978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628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6962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6128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Byte substitution changes the value of the byte based on the 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original value and  an entry in the table;changing a byte does 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not affect the neighboring bytes.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Similarly shifting rows exchanges bytes without permuting the 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bits inside the bytes.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But what we need is an interbyte transformation that changes 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bits inside the byte, based on the bits inside the 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neighboring bytes.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DA1F28"/>
                </a:solidFill>
                <a:ea typeface="Noto Sans CJK SC" charset="0"/>
                <a:cs typeface="Noto Sans CJK SC" charset="0"/>
              </a:rPr>
              <a:t>i.e. we need to mix bytes to provide diffusion at the bit level.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This is done by taking 4 bytes at a time and combining them to </a:t>
            </a:r>
          </a:p>
          <a:p>
            <a:pPr marL="365125" indent="-255588">
              <a:lnSpc>
                <a:spcPct val="90000"/>
              </a:lnSpc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recreate 4 new bytes.</a:t>
            </a:r>
          </a:p>
        </p:txBody>
      </p:sp>
      <p:pic>
        <p:nvPicPr>
          <p:cNvPr id="164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163"/>
            <a:ext cx="8229600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5410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This is achieved by multiplying a square matrix(constant) by a column matrix, result is a new column matrix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pic>
        <p:nvPicPr>
          <p:cNvPr id="166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163"/>
            <a:ext cx="8229600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0"/>
            <a:ext cx="2286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79913"/>
            <a:ext cx="67818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848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6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i="1" dirty="0">
                <a:latin typeface="Times New Roman" pitchFamily="18" charset="0"/>
              </a:rPr>
              <a:t>Initial and final permutation steps in DES</a:t>
            </a:r>
            <a:endParaRPr lang="en-US" dirty="0"/>
          </a:p>
        </p:txBody>
      </p:sp>
      <p:pic>
        <p:nvPicPr>
          <p:cNvPr id="115715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1075" y="1600200"/>
            <a:ext cx="7181850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36077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8288"/>
            <a:ext cx="84740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DA1F28"/>
                </a:solidFill>
                <a:ea typeface="Noto Sans CJK SC" charset="0"/>
                <a:cs typeface="Noto Sans CJK SC" charset="0"/>
              </a:rPr>
              <a:t>Note :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Multiplying by 1 means leaving it unchanged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Multiplying by 2 means shifting each byte left 1 bit </a:t>
            </a:r>
            <a:r>
              <a:rPr lang="en-US" sz="2000">
                <a:solidFill>
                  <a:srgbClr val="DA1F28"/>
                </a:solidFill>
                <a:ea typeface="Noto Sans CJK SC" charset="0"/>
                <a:cs typeface="Noto Sans CJK SC" charset="0"/>
              </a:rPr>
              <a:t>and exoring with 0001 1011 if the leftmost bit of the original value (before the shift) is 1</a:t>
            </a: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DA1F28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Multiplying by 3 means shift left one bit and ex-oring with the 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original unshifted value </a:t>
            </a:r>
            <a:r>
              <a:rPr lang="en-US" sz="2000">
                <a:solidFill>
                  <a:srgbClr val="DA1F28"/>
                </a:solidFill>
                <a:ea typeface="Noto Sans CJK SC" charset="0"/>
                <a:cs typeface="Noto Sans CJK SC" charset="0"/>
              </a:rPr>
              <a:t>and exoring with 0001 1011 if the leftmost bit of the original value (before the shift) is 1</a:t>
            </a: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28600" y="4706938"/>
            <a:ext cx="8686800" cy="1008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44B9E8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InvMixColumns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The InvMixColumns transformation is basically the same as the MixColumns transformation. 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81000" y="6080125"/>
            <a:ext cx="8077200" cy="7032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MixColumns and InvMixColumns transformations are inverses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73063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8288"/>
            <a:ext cx="84740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/>
          </a:p>
        </p:txBody>
      </p:sp>
      <p:pic>
        <p:nvPicPr>
          <p:cNvPr id="1710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3810000"/>
            <a:ext cx="2185987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1013" name="Rectangle 4"/>
          <p:cNvSpPr>
            <a:spLocks noChangeArrowheads="1"/>
          </p:cNvSpPr>
          <p:nvPr/>
        </p:nvSpPr>
        <p:spPr bwMode="auto">
          <a:xfrm>
            <a:off x="474663" y="1524000"/>
            <a:ext cx="8059737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44B9E8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InvMixColumns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The InvMixColumns transformation is basically the same as the MixColumns transformation. </a:t>
            </a:r>
          </a:p>
        </p:txBody>
      </p:sp>
      <p:sp>
        <p:nvSpPr>
          <p:cNvPr id="171014" name="Rectangle 5"/>
          <p:cNvSpPr>
            <a:spLocks noChangeArrowheads="1"/>
          </p:cNvSpPr>
          <p:nvPr/>
        </p:nvSpPr>
        <p:spPr bwMode="auto">
          <a:xfrm>
            <a:off x="609600" y="2973388"/>
            <a:ext cx="7494588" cy="70326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MixColumns and InvMixColumns transformations are inverses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11669941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8288"/>
            <a:ext cx="84740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3059" name="Text Box 2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After row shifting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Taking the first column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					       x	</a:t>
            </a: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</p:txBody>
      </p:sp>
      <p:pic>
        <p:nvPicPr>
          <p:cNvPr id="1730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828800"/>
            <a:ext cx="30861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30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2286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306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371975"/>
            <a:ext cx="4318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306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1333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023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8288"/>
            <a:ext cx="84740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1495425"/>
            <a:ext cx="2286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4318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510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127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8305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1013"/>
              </a:spcBef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0110 0011 – after left shifting--- 1100 0110</a:t>
            </a:r>
          </a:p>
          <a:p>
            <a:pPr>
              <a:spcBef>
                <a:spcPts val="1013"/>
              </a:spcBef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1111 0010 ---- after left shifting--- 1110 0100 exor 1111 0010 exor 0001 1011</a:t>
            </a:r>
          </a:p>
          <a:p>
            <a:pPr>
              <a:spcBef>
                <a:spcPts val="1013"/>
              </a:spcBef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0111 1101 --- leave unchanged</a:t>
            </a:r>
          </a:p>
          <a:p>
            <a:pPr>
              <a:spcBef>
                <a:spcPts val="1013"/>
              </a:spcBef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1101 0100 --- leave unchanged</a:t>
            </a:r>
          </a:p>
          <a:p>
            <a:pPr>
              <a:spcBef>
                <a:spcPts val="1013"/>
              </a:spcBef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				11 00 0110</a:t>
            </a:r>
          </a:p>
          <a:p>
            <a:pPr>
              <a:spcBef>
                <a:spcPts val="1013"/>
              </a:spcBef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				0000 1101</a:t>
            </a:r>
          </a:p>
          <a:p>
            <a:pPr>
              <a:spcBef>
                <a:spcPts val="1013"/>
              </a:spcBef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				0111 1101</a:t>
            </a:r>
          </a:p>
          <a:p>
            <a:pPr>
              <a:spcBef>
                <a:spcPts val="1013"/>
              </a:spcBef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				1101 0100</a:t>
            </a:r>
          </a:p>
          <a:p>
            <a:pPr>
              <a:spcBef>
                <a:spcPts val="1013"/>
              </a:spcBef>
            </a:pPr>
            <a:r>
              <a:rPr lang="en-US" sz="16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				</a:t>
            </a:r>
            <a:r>
              <a:rPr lang="en-US" sz="1600" b="1">
                <a:solidFill>
                  <a:srgbClr val="000000"/>
                </a:solidFill>
                <a:ea typeface="Noto Sans CJK SC" charset="0"/>
                <a:cs typeface="Noto Sans CJK SC" charset="0"/>
              </a:rPr>
              <a:t>0110 0010 (62)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715000" y="220980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1138"/>
              </a:spcBef>
            </a:pPr>
            <a:r>
              <a:rPr lang="en-US">
                <a:solidFill>
                  <a:srgbClr val="000000"/>
                </a:solidFill>
                <a:ea typeface="Noto Sans CJK SC" charset="0"/>
                <a:cs typeface="Noto Sans CJK SC" charset="0"/>
              </a:rPr>
              <a:t>=</a:t>
            </a:r>
          </a:p>
        </p:txBody>
      </p:sp>
      <p:pic>
        <p:nvPicPr>
          <p:cNvPr id="140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09700"/>
            <a:ext cx="5619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3248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4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40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40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40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140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9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68288"/>
            <a:ext cx="84740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7155" name="Text Box 2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Step 4 : Add round key</a:t>
            </a:r>
          </a:p>
          <a:p>
            <a:pPr marL="365125" indent="-255588">
              <a:spcBef>
                <a:spcPts val="413"/>
              </a:spcBef>
              <a:buSzPct val="68000"/>
            </a:pPr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final step is to ex-or the key with the result so far.</a:t>
            </a:r>
          </a:p>
        </p:txBody>
      </p:sp>
      <p:pic>
        <p:nvPicPr>
          <p:cNvPr id="1771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22575"/>
            <a:ext cx="7002463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0187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To create round keys for each round, AES uses a key-expansion process. If the number of rounds is N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r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 , the key-expansion routine creates N</a:t>
            </a:r>
            <a:r>
              <a:rPr lang="en-US" sz="2400" baseline="-25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r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 + 1 128-bit round keys from one single 128-bit cipher key. 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The key expansion routine creates round keys word by word , where a word is an array of 4 bytes.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In the AES-128 version(10 rounds) there are 44 words.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In the AES-192 version(12 rounds) there are 52 words.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In the AES-256 version(14 rounds) there are 60 words.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Each round key is made up of 4 words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Noto Sans CJK SC" charset="0"/>
              <a:cs typeface="Noto Sans CJK SC" charset="0"/>
            </a:endParaRP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Noto Sans CJK SC" charset="0"/>
              <a:cs typeface="Noto Sans CJK SC" charset="0"/>
            </a:endParaRPr>
          </a:p>
        </p:txBody>
      </p:sp>
      <p:pic>
        <p:nvPicPr>
          <p:cNvPr id="179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68288"/>
            <a:ext cx="8521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349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42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42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42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42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42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85725"/>
            <a:ext cx="849153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12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7675"/>
            <a:ext cx="82296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6093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85725"/>
            <a:ext cx="849153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32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3300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7848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b="1">
                <a:solidFill>
                  <a:srgbClr val="000000"/>
                </a:solidFill>
                <a:ea typeface="Noto Sans CJK SC" charset="0"/>
                <a:cs typeface="Noto Sans CJK SC" charset="0"/>
              </a:rPr>
              <a:t>Creation of words from the original cipher key(128 bits)</a:t>
            </a:r>
          </a:p>
        </p:txBody>
      </p:sp>
    </p:spTree>
    <p:extLst>
      <p:ext uri="{BB962C8B-B14F-4D97-AF65-F5344CB8AC3E}">
        <p14:creationId xmlns:p14="http://schemas.microsoft.com/office/powerpoint/2010/main" val="33364932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SzPct val="68000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process is as follows :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first four words( w0,w1,w2,w3) are made directly from the cipher key.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cipher is an array of 16 bytes(k0 to k15). The first 4 bytes (k0 to k3) become w0; the next 4 bytes (k4 to k7) become w1; and so on.    i.e the concatenation of first 4 words replicates the cipher key.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The rest of the words( wi for i=4 to 43) are made as follows:           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   1. If  ( i mod 4) ≠ 0, w</a:t>
            </a:r>
            <a:r>
              <a:rPr lang="en-US" sz="1800" baseline="-25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</a:t>
            </a: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=w</a:t>
            </a:r>
            <a:r>
              <a:rPr lang="en-US" sz="1800" baseline="-25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i-1</a:t>
            </a: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⊕ w</a:t>
            </a:r>
            <a:r>
              <a:rPr lang="en-US" sz="1800" baseline="-25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i-4</a:t>
            </a: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 i.e each word is made    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       from the one at the left and the top.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  2.  If  ( i mod 4) = 0, w</a:t>
            </a:r>
            <a:r>
              <a:rPr lang="en-US" sz="1800" baseline="-25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</a:t>
            </a: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=t ⊕ w</a:t>
            </a:r>
            <a:r>
              <a:rPr lang="en-US" sz="1800" baseline="-25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i-4</a:t>
            </a: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. Here t is a temporary word,   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       t  is the result of applying 2 routines Subword and rotword   on 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       w</a:t>
            </a:r>
            <a:r>
              <a:rPr lang="en-US" sz="1800" baseline="-25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i-1</a:t>
            </a: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and exoring the result with a round constants RCon.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18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              </a:t>
            </a:r>
            <a:r>
              <a:rPr lang="en-US" sz="2000">
                <a:solidFill>
                  <a:srgbClr val="DA1F28"/>
                </a:solidFill>
                <a:ea typeface="Noto Sans CJK SC" charset="0"/>
                <a:cs typeface="Noto Sans CJK SC" charset="0"/>
              </a:rPr>
              <a:t>t= Subword ( Rotword( w</a:t>
            </a:r>
            <a:r>
              <a:rPr lang="en-US" sz="2000" baseline="-25000">
                <a:solidFill>
                  <a:srgbClr val="DA1F28"/>
                </a:solidFill>
                <a:ea typeface="Noto Sans CJK SC" charset="0"/>
                <a:cs typeface="Noto Sans CJK SC" charset="0"/>
              </a:rPr>
              <a:t>i-1</a:t>
            </a:r>
            <a:r>
              <a:rPr lang="en-US" sz="2000">
                <a:solidFill>
                  <a:srgbClr val="DA1F28"/>
                </a:solidFill>
                <a:ea typeface="Noto Sans CJK SC" charset="0"/>
                <a:cs typeface="Noto Sans CJK SC" charset="0"/>
              </a:rPr>
              <a:t> ) ) ⊕ Rcon</a:t>
            </a:r>
            <a:r>
              <a:rPr lang="en-US" sz="2000" baseline="-25000">
                <a:solidFill>
                  <a:srgbClr val="DA1F28"/>
                </a:solidFill>
                <a:ea typeface="Noto Sans CJK SC" charset="0"/>
                <a:cs typeface="Noto Sans CJK SC" charset="0"/>
              </a:rPr>
              <a:t>i/4</a:t>
            </a:r>
          </a:p>
        </p:txBody>
      </p:sp>
      <p:pic>
        <p:nvPicPr>
          <p:cNvPr id="185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268288"/>
            <a:ext cx="849153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5446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5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45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45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45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45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45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45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145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145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454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68288"/>
            <a:ext cx="8521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57864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4582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Rotword : Rotate Word routine is similar to ShiftRows transformation, but it is applied to only one row. The routine takes a word as an array of 4 bytes and shifts each byte to the left with wrapping.</a:t>
            </a:r>
          </a:p>
          <a:p>
            <a:endParaRPr lang="en-US" sz="2000">
              <a:solidFill>
                <a:srgbClr val="000000"/>
              </a:solidFill>
              <a:ea typeface="Noto Sans CJK SC" charset="0"/>
              <a:cs typeface="Noto Sans CJK SC" charset="0"/>
            </a:endParaRPr>
          </a:p>
          <a:p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Subword : The Subword (Substitute word) routine is similar to the subBytes transformation , but is applied to only 4 bytes. The routine takes each byte in the word and substitutes another byte for it.</a:t>
            </a:r>
          </a:p>
        </p:txBody>
      </p:sp>
    </p:spTree>
    <p:extLst>
      <p:ext uri="{BB962C8B-B14F-4D97-AF65-F5344CB8AC3E}">
        <p14:creationId xmlns:p14="http://schemas.microsoft.com/office/powerpoint/2010/main" val="31156552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0" dirty="0">
                <a:latin typeface="Times New Roman" pitchFamily="18" charset="0"/>
              </a:rPr>
              <a:t>Initial and final permutation tables</a:t>
            </a:r>
            <a:endParaRPr lang="en-US" b="0" dirty="0"/>
          </a:p>
        </p:txBody>
      </p:sp>
      <p:pic>
        <p:nvPicPr>
          <p:cNvPr id="96259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229600" cy="3783013"/>
          </a:xfrm>
          <a:noFill/>
        </p:spPr>
      </p:pic>
      <p:sp>
        <p:nvSpPr>
          <p:cNvPr id="96260" name="TextBox 4"/>
          <p:cNvSpPr txBox="1">
            <a:spLocks noChangeArrowheads="1"/>
          </p:cNvSpPr>
          <p:nvPr/>
        </p:nvSpPr>
        <p:spPr bwMode="auto">
          <a:xfrm>
            <a:off x="685800" y="5181600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Each of these permutations take 64 bit input and permutes the bits according to a predefined rule. Eg in the initial permutation 58</a:t>
            </a:r>
            <a:r>
              <a:rPr lang="en-US" altLang="en-US" baseline="30000"/>
              <a:t>th</a:t>
            </a:r>
            <a:r>
              <a:rPr lang="en-US" altLang="en-US"/>
              <a:t> bit in the input becomes bit no 1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6031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457200" y="1481138"/>
            <a:ext cx="8382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eaLnBrk="0" fontAlgn="base" hangingPunct="0"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Following slide shows how the keys for each round are calculated assuming that the 128-bit cipher key agreed upon by Alice and Bob is (24 75 A2 B3 34 75 56 88 31 E2 12 00 13 AA 54 87)</a:t>
            </a:r>
            <a:r>
              <a:rPr lang="en-US" sz="2000" baseline="-25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16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.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In each round , the calculation of the last three words are very simple. For the calculation of the first word we need to first calculate the value of the temporary  word (t). 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For example the first t for round 1 is calculated as----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          24 75 A2 B3	 34 75 56 88	 31 E2 12 00	 13 AA 54 87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 baseline="-25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		  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w0	                     w1		       w2                       w3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Rotword(13 AA 54 87 ) = AA 54 87 13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Subword(AA 54 87 13) = AC 20 17 7D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2000" b="1">
                <a:solidFill>
                  <a:srgbClr val="DA1F28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 = AC 20 17 7D </a:t>
            </a:r>
            <a:r>
              <a:rPr lang="en-US" sz="2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⊕ 01 00 00 00 = </a:t>
            </a:r>
            <a:r>
              <a:rPr lang="en-US" sz="2000" b="1">
                <a:solidFill>
                  <a:srgbClr val="DA1F28"/>
                </a:solidFill>
                <a:ea typeface="Noto Sans CJK SC" charset="0"/>
                <a:cs typeface="Noto Sans CJK SC" charset="0"/>
              </a:rPr>
              <a:t>AD </a:t>
            </a:r>
            <a:r>
              <a:rPr lang="en-US" sz="2000" b="1">
                <a:solidFill>
                  <a:srgbClr val="DA1F28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20 17 7D</a:t>
            </a:r>
          </a:p>
          <a:p>
            <a:pPr marL="365125" indent="-255588">
              <a:spcBef>
                <a:spcPts val="413"/>
              </a:spcBef>
              <a:buSzPct val="68000"/>
            </a:pPr>
            <a:r>
              <a:rPr lang="en-US" sz="1900" b="1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To form w04 ----  </a:t>
            </a:r>
            <a:r>
              <a:rPr lang="en-US" sz="1900" b="1">
                <a:solidFill>
                  <a:srgbClr val="DA1F28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w04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= t </a:t>
            </a:r>
            <a:r>
              <a:rPr lang="en-US" sz="1900" b="1">
                <a:solidFill>
                  <a:srgbClr val="000000"/>
                </a:solidFill>
                <a:ea typeface="Noto Sans CJK SC" charset="0"/>
                <a:cs typeface="Noto Sans CJK SC" charset="0"/>
              </a:rPr>
              <a:t>⊕ w</a:t>
            </a:r>
            <a:r>
              <a:rPr lang="en-US" sz="1900" b="1" baseline="-25000">
                <a:solidFill>
                  <a:srgbClr val="000000"/>
                </a:solidFill>
                <a:ea typeface="Noto Sans CJK SC" charset="0"/>
                <a:cs typeface="Noto Sans CJK SC" charset="0"/>
              </a:rPr>
              <a:t>i-4 </a:t>
            </a:r>
            <a:r>
              <a:rPr lang="en-US" sz="1900" b="1">
                <a:solidFill>
                  <a:srgbClr val="000000"/>
                </a:solidFill>
                <a:ea typeface="Noto Sans CJK SC" charset="0"/>
                <a:cs typeface="Noto Sans CJK SC" charset="0"/>
              </a:rPr>
              <a:t>= AD 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20 17 7D </a:t>
            </a:r>
            <a:r>
              <a:rPr lang="en-US" sz="1900" b="1">
                <a:solidFill>
                  <a:srgbClr val="000000"/>
                </a:solidFill>
                <a:ea typeface="Noto Sans CJK SC" charset="0"/>
                <a:cs typeface="Noto Sans CJK SC" charset="0"/>
              </a:rPr>
              <a:t>⊕ </a:t>
            </a:r>
            <a:r>
              <a:rPr lang="en-US" sz="1900" b="1">
                <a:solidFill>
                  <a:srgbClr val="000000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24 75 A2 B3 = </a:t>
            </a:r>
            <a:r>
              <a:rPr lang="en-US" sz="1900" b="1">
                <a:solidFill>
                  <a:srgbClr val="DA1F28"/>
                </a:solidFill>
                <a:latin typeface="Times New Roman" pitchFamily="18" charset="0"/>
                <a:ea typeface="Noto Sans CJK SC" charset="0"/>
                <a:cs typeface="Noto Sans CJK SC" charset="0"/>
              </a:rPr>
              <a:t>89 55 B5 CE</a:t>
            </a:r>
          </a:p>
          <a:p>
            <a:pPr marL="365125" indent="-255588">
              <a:spcBef>
                <a:spcPts val="413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sz="1900" b="1">
              <a:solidFill>
                <a:srgbClr val="DA1F28"/>
              </a:solidFill>
              <a:latin typeface="Times New Roman" pitchFamily="18" charset="0"/>
              <a:ea typeface="Noto Sans CJK SC" charset="0"/>
              <a:cs typeface="Noto Sans CJK SC" charset="0"/>
            </a:endParaRPr>
          </a:p>
        </p:txBody>
      </p:sp>
      <p:pic>
        <p:nvPicPr>
          <p:cNvPr id="1894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68288"/>
            <a:ext cx="8521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2468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47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47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47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47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47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47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147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47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68288"/>
            <a:ext cx="85217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149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313"/>
            <a:ext cx="8229600" cy="451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9988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AES S-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483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39" name="TextBox 2"/>
          <p:cNvSpPr txBox="1">
            <a:spLocks noChangeArrowheads="1"/>
          </p:cNvSpPr>
          <p:nvPr/>
        </p:nvSpPr>
        <p:spPr bwMode="auto">
          <a:xfrm>
            <a:off x="3048000" y="5867400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b="1"/>
              <a:t>S-box for key expansion</a:t>
            </a:r>
          </a:p>
        </p:txBody>
      </p:sp>
    </p:spTree>
    <p:extLst>
      <p:ext uri="{BB962C8B-B14F-4D97-AF65-F5344CB8AC3E}">
        <p14:creationId xmlns:p14="http://schemas.microsoft.com/office/powerpoint/2010/main" val="16235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latin typeface="Times New Roman" pitchFamily="18" charset="0"/>
              </a:rPr>
              <a:t>DES uses 16 rounds. Each round of DES is a </a:t>
            </a:r>
            <a:r>
              <a:rPr lang="en-US" sz="2000" dirty="0" err="1">
                <a:latin typeface="Times New Roman" pitchFamily="18" charset="0"/>
              </a:rPr>
              <a:t>Feistel</a:t>
            </a:r>
            <a:r>
              <a:rPr lang="en-US" sz="2000" dirty="0">
                <a:latin typeface="Times New Roman" pitchFamily="18" charset="0"/>
              </a:rPr>
              <a:t> cipher.</a:t>
            </a:r>
          </a:p>
          <a:p>
            <a:pPr>
              <a:defRPr/>
            </a:pPr>
            <a:r>
              <a:rPr lang="en-US" sz="2000" dirty="0"/>
              <a:t>Each round has 2 cipher elements :</a:t>
            </a:r>
          </a:p>
          <a:p>
            <a:pPr marL="566737" indent="-457200">
              <a:buFont typeface="Wingdings 3" pitchFamily="18" charset="2"/>
              <a:buAutoNum type="arabicPeriod"/>
              <a:defRPr/>
            </a:pPr>
            <a:r>
              <a:rPr lang="en-US" sz="2000" dirty="0"/>
              <a:t>Mixer</a:t>
            </a:r>
          </a:p>
          <a:p>
            <a:pPr marL="566737" indent="-457200">
              <a:buFont typeface="Wingdings 3" pitchFamily="18" charset="2"/>
              <a:buAutoNum type="arabicPeriod"/>
              <a:defRPr/>
            </a:pPr>
            <a:r>
              <a:rPr lang="en-US" sz="2000" dirty="0"/>
              <a:t>Swapper</a:t>
            </a:r>
          </a:p>
          <a:p>
            <a:pPr marL="566737" indent="-457200">
              <a:defRPr/>
            </a:pPr>
            <a:r>
              <a:rPr lang="en-US" sz="2000" dirty="0"/>
              <a:t>Each of these is invertible.</a:t>
            </a:r>
          </a:p>
          <a:p>
            <a:pPr marL="566737" indent="-457200">
              <a:defRPr/>
            </a:pPr>
            <a:r>
              <a:rPr lang="en-US" sz="2000" dirty="0"/>
              <a:t>The mixer is invertible because of the </a:t>
            </a:r>
            <a:r>
              <a:rPr lang="en-US" sz="2000" dirty="0" err="1"/>
              <a:t>Xor</a:t>
            </a:r>
            <a:r>
              <a:rPr lang="en-US" sz="2000" dirty="0"/>
              <a:t> operation.</a:t>
            </a:r>
          </a:p>
          <a:p>
            <a:pPr marL="566737" indent="-457200">
              <a:defRPr/>
            </a:pPr>
            <a:r>
              <a:rPr lang="en-US" sz="2000" dirty="0"/>
              <a:t>All the non invertible elements are collected inside         f(Ri-1,ki)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Rounds</a:t>
            </a:r>
          </a:p>
        </p:txBody>
      </p:sp>
    </p:spTree>
    <p:extLst>
      <p:ext uri="{BB962C8B-B14F-4D97-AF65-F5344CB8AC3E}">
        <p14:creationId xmlns:p14="http://schemas.microsoft.com/office/powerpoint/2010/main" val="40915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round in DES</a:t>
            </a:r>
          </a:p>
        </p:txBody>
      </p:sp>
      <p:pic>
        <p:nvPicPr>
          <p:cNvPr id="118787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3638" y="1481138"/>
            <a:ext cx="4652962" cy="4922837"/>
          </a:xfrm>
          <a:noFill/>
        </p:spPr>
      </p:pic>
    </p:spTree>
    <p:extLst>
      <p:ext uri="{BB962C8B-B14F-4D97-AF65-F5344CB8AC3E}">
        <p14:creationId xmlns:p14="http://schemas.microsoft.com/office/powerpoint/2010/main" val="34917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Heart of DES</a:t>
            </a:r>
          </a:p>
          <a:p>
            <a:r>
              <a:rPr lang="en-US" altLang="en-US" sz="2000" smtClean="0"/>
              <a:t>Input to DES function</a:t>
            </a:r>
            <a:r>
              <a:rPr lang="en-US" altLang="en-US" sz="2000" smtClean="0">
                <a:sym typeface="Wingdings" pitchFamily="2" charset="2"/>
              </a:rPr>
              <a:t>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>
                <a:sym typeface="Wingdings" pitchFamily="2" charset="2"/>
              </a:rPr>
              <a:t>				1. 48 bit Key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>
                <a:sym typeface="Wingdings" pitchFamily="2" charset="2"/>
              </a:rPr>
              <a:t>				2. Rightmost 32 bits</a:t>
            </a:r>
          </a:p>
          <a:p>
            <a:r>
              <a:rPr lang="en-US" altLang="en-US" sz="2000" smtClean="0">
                <a:sym typeface="Wingdings" pitchFamily="2" charset="2"/>
              </a:rPr>
              <a:t>Output -&gt;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>
                <a:sym typeface="Wingdings" pitchFamily="2" charset="2"/>
              </a:rPr>
              <a:t>			</a:t>
            </a:r>
            <a:r>
              <a:rPr lang="en-US" altLang="en-US" sz="1600" smtClean="0">
                <a:sym typeface="Wingdings" pitchFamily="2" charset="2"/>
              </a:rPr>
              <a:t> 32 bit output</a:t>
            </a:r>
          </a:p>
          <a:p>
            <a:r>
              <a:rPr lang="en-US" altLang="en-US" sz="2000" smtClean="0">
                <a:sym typeface="Wingdings" pitchFamily="2" charset="2"/>
              </a:rPr>
              <a:t>DES function is made up of 4 sections.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>
                <a:sym typeface="Wingdings" pitchFamily="2" charset="2"/>
              </a:rPr>
              <a:t>    1. Expansion Box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>
                <a:sym typeface="Wingdings" pitchFamily="2" charset="2"/>
              </a:rPr>
              <a:t>	 2. Whitener(XOR)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>
                <a:sym typeface="Wingdings" pitchFamily="2" charset="2"/>
              </a:rPr>
              <a:t>	 3. Group of S-boxes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>
                <a:sym typeface="Wingdings" pitchFamily="2" charset="2"/>
              </a:rPr>
              <a:t>	 4. A straight P-box</a:t>
            </a:r>
            <a:endParaRPr lang="en-US" altLang="en-US" sz="2000" smtClean="0"/>
          </a:p>
          <a:p>
            <a:pPr>
              <a:buFont typeface="Wingdings 3" pitchFamily="18" charset="2"/>
              <a:buNone/>
            </a:pPr>
            <a:r>
              <a:rPr lang="en-US" altLang="en-US" sz="2000" smtClean="0"/>
              <a:t>		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 function</a:t>
            </a:r>
          </a:p>
        </p:txBody>
      </p:sp>
    </p:spTree>
    <p:extLst>
      <p:ext uri="{BB962C8B-B14F-4D97-AF65-F5344CB8AC3E}">
        <p14:creationId xmlns:p14="http://schemas.microsoft.com/office/powerpoint/2010/main" val="2629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 function</a:t>
            </a:r>
          </a:p>
        </p:txBody>
      </p:sp>
      <p:pic>
        <p:nvPicPr>
          <p:cNvPr id="12083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013" y="1481138"/>
            <a:ext cx="4954587" cy="5027612"/>
          </a:xfrm>
          <a:noFill/>
        </p:spPr>
      </p:pic>
    </p:spTree>
    <p:extLst>
      <p:ext uri="{BB962C8B-B14F-4D97-AF65-F5344CB8AC3E}">
        <p14:creationId xmlns:p14="http://schemas.microsoft.com/office/powerpoint/2010/main" val="632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1889</Words>
  <Application>Microsoft Office PowerPoint</Application>
  <PresentationFormat>On-screen Show (4:3)</PresentationFormat>
  <Paragraphs>282</Paragraphs>
  <Slides>52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DES and AES algorithms </vt:lpstr>
      <vt:lpstr>Data Encryption Standard</vt:lpstr>
      <vt:lpstr>PowerPoint Presentation</vt:lpstr>
      <vt:lpstr>Initial and final permutation steps in DES</vt:lpstr>
      <vt:lpstr>Initial and final permutation tables</vt:lpstr>
      <vt:lpstr>Rounds</vt:lpstr>
      <vt:lpstr>A round in DES</vt:lpstr>
      <vt:lpstr>DES function</vt:lpstr>
      <vt:lpstr>DES function</vt:lpstr>
      <vt:lpstr>DES function</vt:lpstr>
      <vt:lpstr>DES function</vt:lpstr>
      <vt:lpstr>DES function</vt:lpstr>
      <vt:lpstr>DES function</vt:lpstr>
      <vt:lpstr>DES function</vt:lpstr>
      <vt:lpstr>DES function</vt:lpstr>
      <vt:lpstr>Key Generation </vt:lpstr>
      <vt:lpstr>Key Generation</vt:lpstr>
      <vt:lpstr>PowerPoint Presentation</vt:lpstr>
      <vt:lpstr>Key Generation</vt:lpstr>
      <vt:lpstr>Triple DES</vt:lpstr>
      <vt:lpstr>Triple DES</vt:lpstr>
      <vt:lpstr>Triple DES</vt:lpstr>
      <vt:lpstr>Triple 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and AES algorithms </dc:title>
  <dc:creator>lab403</dc:creator>
  <cp:lastModifiedBy>lab403</cp:lastModifiedBy>
  <cp:revision>1</cp:revision>
  <dcterms:created xsi:type="dcterms:W3CDTF">2023-03-31T09:02:00Z</dcterms:created>
  <dcterms:modified xsi:type="dcterms:W3CDTF">2023-03-31T09:03:23Z</dcterms:modified>
</cp:coreProperties>
</file>