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50" r:id="rId4"/>
    <p:sldMasterId id="2147483651" r:id="rId5"/>
    <p:sldMasterId id="2147483652" r:id="rId6"/>
    <p:sldMasterId id="2147483653" r:id="rId7"/>
  </p:sldMasterIdLst>
  <p:notesMasterIdLst>
    <p:notesMasterId r:id="rId33"/>
  </p:notesMasterIdLst>
  <p:sldIdLst>
    <p:sldId id="256" r:id="rId8"/>
    <p:sldId id="327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3" r:id="rId19"/>
    <p:sldId id="294" r:id="rId20"/>
    <p:sldId id="301" r:id="rId21"/>
    <p:sldId id="303" r:id="rId22"/>
    <p:sldId id="304" r:id="rId23"/>
    <p:sldId id="305" r:id="rId24"/>
    <p:sldId id="306" r:id="rId25"/>
    <p:sldId id="307" r:id="rId26"/>
    <p:sldId id="309" r:id="rId27"/>
    <p:sldId id="311" r:id="rId28"/>
    <p:sldId id="312" r:id="rId29"/>
    <p:sldId id="320" r:id="rId30"/>
    <p:sldId id="325" r:id="rId31"/>
    <p:sldId id="326" r:id="rId32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>
            <a:extLst>
              <a:ext uri="{FF2B5EF4-FFF2-40B4-BE49-F238E27FC236}">
                <a16:creationId xmlns:a16="http://schemas.microsoft.com/office/drawing/2014/main" xmlns="" id="{44B112DF-7F20-5291-6796-76B3EB84D11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F56573E2-3746-9B0E-3B22-23E4CC3B744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xmlns="" id="{253B927A-5605-E4BF-6F25-CBF3EB9021C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xmlns="" id="{4DA9CABB-6B45-8383-C4C8-2E17580665C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xmlns="" id="{460B67E8-C941-0AD7-AC6E-D325ACE654C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73294F-5DCD-4A01-B458-7F5F0B9E74C8}" type="slidenum">
              <a:rPr lang="en-US" altLang="en-US"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pPr/>
              <a:t>25</a:t>
            </a:fld>
            <a:endParaRPr lang="en-US" altLang="en-US" sz="120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xmlns="" id="{B08990C6-DC70-EEDE-4D6A-3B336969B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xmlns="" id="{CC258405-3AF3-D5AB-C45D-88E0BD392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v-SE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xmlns="" id="{0CAB9972-7FA2-CBAB-BA7C-7A34F8DC719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1CD5B80-1DBB-4589-87EF-F9B8DC74C364}" type="slidenum">
              <a:rPr lang="en-US" altLang="en-US"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pPr/>
              <a:t>4</a:t>
            </a:fld>
            <a:endParaRPr lang="en-US" altLang="en-US" sz="120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xmlns="" id="{6FB8B7A6-ED52-F891-3FE0-37873C6C52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xmlns="" id="{36892710-F74D-CD6C-9820-45D4CA7E3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Stallings Fig 19-1.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Taxonomy </a:t>
            </a:r>
            <a:r>
              <a:rPr lang="en-AU" altLang="en-US">
                <a:latin typeface="Times New Roman" panose="02020603050405020304" pitchFamily="18" charset="0"/>
              </a:rPr>
              <a:t>can be divided into two categories: those that need a host program, and those that are independent;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>
                <a:latin typeface="Times New Roman" panose="02020603050405020304" pitchFamily="18" charset="0"/>
              </a:rPr>
              <a:t>can also differentiate between those software threats that do not replicate and those that do.</a:t>
            </a:r>
          </a:p>
          <a:p>
            <a:pPr eaLnBrk="1" hangingPunct="1">
              <a:spcBef>
                <a:spcPct val="0"/>
              </a:spcBef>
            </a:pPr>
            <a:endParaRPr lang="en-AU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>
            <a:extLst>
              <a:ext uri="{FF2B5EF4-FFF2-40B4-BE49-F238E27FC236}">
                <a16:creationId xmlns:a16="http://schemas.microsoft.com/office/drawing/2014/main" xmlns="" id="{F9E063B0-3FB5-BE0D-A979-AC366B9A233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DBF7F37-97E1-4E35-AE52-0E268BEFBB03}" type="slidenum">
              <a:rPr lang="en-GB" altLang="en-US"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pPr/>
              <a:t>9</a:t>
            </a:fld>
            <a:endParaRPr lang="en-GB" altLang="en-US" sz="120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6259" name="Text Box 1">
            <a:extLst>
              <a:ext uri="{FF2B5EF4-FFF2-40B4-BE49-F238E27FC236}">
                <a16:creationId xmlns:a16="http://schemas.microsoft.com/office/drawing/2014/main" xmlns="" id="{47109906-F795-D8CF-A382-0FC681E7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40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xmlns="" id="{351F69D6-1856-CFCC-D0F6-EB04BB3E9D7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9">
            <a:extLst>
              <a:ext uri="{FF2B5EF4-FFF2-40B4-BE49-F238E27FC236}">
                <a16:creationId xmlns:a16="http://schemas.microsoft.com/office/drawing/2014/main" xmlns="" id="{98708B03-CCA1-ED19-573C-07775A62738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84D951-5BED-4378-B190-5602501DE0A8}" type="slidenum">
              <a:rPr lang="en-GB" altLang="en-US"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pPr/>
              <a:t>10</a:t>
            </a:fld>
            <a:endParaRPr lang="en-GB" altLang="en-US" sz="120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283" name="Text Box 1">
            <a:extLst>
              <a:ext uri="{FF2B5EF4-FFF2-40B4-BE49-F238E27FC236}">
                <a16:creationId xmlns:a16="http://schemas.microsoft.com/office/drawing/2014/main" xmlns="" id="{7993BC21-E553-B710-176D-9EBED5049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40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xmlns="" id="{13CB9680-F97B-8186-4FB4-B7CFCF20A12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9">
            <a:extLst>
              <a:ext uri="{FF2B5EF4-FFF2-40B4-BE49-F238E27FC236}">
                <a16:creationId xmlns:a16="http://schemas.microsoft.com/office/drawing/2014/main" xmlns="" id="{A03F4ABB-B747-1F98-5236-F7B3BA9C2C3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CE30854-DF17-479A-A6D8-068DEB6F5C3D}" type="slidenum">
              <a:rPr lang="en-GB" altLang="en-US"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pPr/>
              <a:t>11</a:t>
            </a:fld>
            <a:endParaRPr lang="en-GB" altLang="en-US" sz="120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8307" name="Text Box 1">
            <a:extLst>
              <a:ext uri="{FF2B5EF4-FFF2-40B4-BE49-F238E27FC236}">
                <a16:creationId xmlns:a16="http://schemas.microsoft.com/office/drawing/2014/main" xmlns="" id="{4F345F1F-BC15-1D75-03CA-815CA84C3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40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xmlns="" id="{DC4F4C95-D801-6E11-2F29-D279F69FC73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9">
            <a:extLst>
              <a:ext uri="{FF2B5EF4-FFF2-40B4-BE49-F238E27FC236}">
                <a16:creationId xmlns:a16="http://schemas.microsoft.com/office/drawing/2014/main" xmlns="" id="{9E73E419-9655-BF97-C0CB-994B5428661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CA87402-50C7-4FBA-B7FE-64781DA14D1B}" type="slidenum">
              <a:rPr lang="en-GB" altLang="en-US"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pPr/>
              <a:t>12</a:t>
            </a:fld>
            <a:endParaRPr lang="en-GB" altLang="en-US" sz="120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9331" name="Text Box 1">
            <a:extLst>
              <a:ext uri="{FF2B5EF4-FFF2-40B4-BE49-F238E27FC236}">
                <a16:creationId xmlns:a16="http://schemas.microsoft.com/office/drawing/2014/main" xmlns="" id="{21F58E08-7B2F-DEE6-C367-58FE8D17B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40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xmlns="" id="{8025F25F-7795-C79B-1DFA-E683D13B2DD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xmlns="" id="{31812959-8F10-3570-4F03-019444DAA45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F5F49B-4B0A-4112-AC66-19ED3437034E}" type="slidenum">
              <a:rPr lang="en-US" altLang="en-US"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pPr/>
              <a:t>14</a:t>
            </a:fld>
            <a:endParaRPr lang="en-US" altLang="en-US" sz="120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xmlns="" id="{EF8A31B5-6999-E156-A06E-C86A0BD30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xmlns="" id="{E39189A3-7C67-F18D-CBE3-C01F35D15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v-SE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xmlns="" id="{D00FD883-5DBF-6483-E3A8-569A5C8DAFB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FEC4934-2B0F-459B-AB94-4E4191208A11}" type="slidenum">
              <a:rPr lang="en-US" altLang="en-US"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pPr/>
              <a:t>19</a:t>
            </a:fld>
            <a:endParaRPr lang="en-US" altLang="en-US" sz="120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xmlns="" id="{F99E7398-6F67-4E38-E2E5-DC81E9272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xmlns="" id="{122D2D60-A447-AB15-2F8D-FF1335437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v-SE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xmlns="" id="{0B9E9C3F-C1EA-00D2-BD15-C186570926B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D60FE3E-406E-416A-8546-261C38F00DE3}" type="slidenum">
              <a:rPr lang="en-US" altLang="en-US"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pPr/>
              <a:t>24</a:t>
            </a:fld>
            <a:endParaRPr lang="en-US" altLang="en-US" sz="1200">
              <a:solidFill>
                <a:schemeClr val="tx1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xmlns="" id="{3381F93D-B7FC-4C70-1947-4CCEA0CE0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xmlns="" id="{C799CBE8-FA85-8A7C-EBCF-D383A352F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v-SE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67E4FC-029E-1F01-F1F2-7671A726EA6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FAF2A51-B62E-B364-C143-A60ABD33478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040E82-B895-4D5C-9FD0-365787A356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9248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B60F4F9-BBF9-08DD-036E-257C044D59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12564E9-0728-C195-EBD8-312BA90285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FDE40-F525-4100-8968-B4A9281FF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2797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67C891-F9F1-EA16-D8BF-A89FF16036A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DA99A2D-61C7-20C3-F9FB-D93B6551ED9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CCF8A-0F2F-44C1-A69B-7DB945921C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6866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1191D2-0581-0E50-2594-F15C25E25D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17ADD2-7BF1-42F7-DE76-0B730E58B9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F90F54-55BB-E75B-DB7A-F5F1D8220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3351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BDFD38E-F412-6615-896E-1AF8DB7FA33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Breno de Medeiros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3B6423D-5012-5AC0-B8C9-756A9C3E1E5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Florida State University</a:t>
            </a:r>
          </a:p>
          <a:p>
            <a:pPr>
              <a:defRPr/>
            </a:pPr>
            <a:r>
              <a:rPr lang="en-US"/>
              <a:t>Fall 2005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11B2C7E-726E-41ED-13C2-688EF98411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BDAA3-ED58-4E85-AE8D-AE07D7D6E6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15569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3B78BB5-A60E-10AF-D458-0233D5AEB7F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Breno de Medeiros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678F52-562A-E73B-838D-94C2A403C7B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Florida State University</a:t>
            </a:r>
          </a:p>
          <a:p>
            <a:pPr>
              <a:defRPr/>
            </a:pPr>
            <a:r>
              <a:rPr lang="en-US"/>
              <a:t>Fall 2005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ABEF44D-87DD-6E0B-8345-79E94BE45B5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D0255-0A9B-4403-BD46-3ED57F33A6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96570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137D723-A04D-CC9C-B976-BA659BE3F3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Breno de Medeiros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EB0749B-6AD3-98A1-3B45-12F9C5126BC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Florida State University</a:t>
            </a:r>
          </a:p>
          <a:p>
            <a:pPr>
              <a:defRPr/>
            </a:pPr>
            <a:r>
              <a:rPr lang="en-US"/>
              <a:t>Fall 2005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A8DCC63-5359-1AE6-9A7A-486CCC5629D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D0888-FBBC-4D69-8D94-AC56E14DCF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5781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4B87A3E-9879-B5AC-457F-3D5D0236389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Breno de Medeiros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53F4C767-F196-AB56-6686-D945F9A9A40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Florida State University</a:t>
            </a:r>
          </a:p>
          <a:p>
            <a:pPr>
              <a:defRPr/>
            </a:pPr>
            <a:r>
              <a:rPr lang="en-US"/>
              <a:t>Fall 2005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0F122AF-5D68-E0D5-B4C2-F814D2D0087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1902A-BADD-4276-8B76-C7527F6313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629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13275B3E-DF3B-AF22-AC15-608038B1AF6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Breno de Medeiros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F0FC798E-321E-7565-AD33-5F71CCC2029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Florida State University</a:t>
            </a:r>
          </a:p>
          <a:p>
            <a:pPr>
              <a:defRPr/>
            </a:pPr>
            <a:r>
              <a:rPr lang="en-US"/>
              <a:t>Fall 2005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E9F38FC7-0E24-CC65-CAA9-FA5EC99011D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A75C1-F8A6-4284-938B-AA74C6DBDB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1142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9B954ED3-9799-49CF-4E11-AFA934FF0DD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Breno de Medeiros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3CA742D-9D5E-2F9D-F1E4-FC2BDF25139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Florida State University</a:t>
            </a:r>
          </a:p>
          <a:p>
            <a:pPr>
              <a:defRPr/>
            </a:pPr>
            <a:r>
              <a:rPr lang="en-US"/>
              <a:t>Fall 2005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FF4D641-7573-9851-480C-187203E0F10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17996-AEDE-40F4-80BD-AB647136FF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91634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EA4FFB39-146C-80D3-1B68-EC90C96ADC9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Breno de Medeiros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D23D6FF4-40EC-8A25-1715-187FB1408A1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Florida State University</a:t>
            </a:r>
          </a:p>
          <a:p>
            <a:pPr>
              <a:defRPr/>
            </a:pPr>
            <a:r>
              <a:rPr lang="en-US"/>
              <a:t>Fall 2005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C8D36759-93DD-58B3-28B0-7D06F97DFE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54BAB-D176-4334-B1B9-44B3D8E197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3483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1E99D00-C253-EE39-8D01-7962B6E0D11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7E54B34-98DB-2D9B-C428-087741608A9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96E53-8052-4331-B8F4-5A3D06D441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84529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F49D856A-C39A-1C0B-AF50-F29BB37FCF8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Breno de Medeiros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975C6F3A-5281-A11A-61C8-69EE18E8D81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Florida State University</a:t>
            </a:r>
          </a:p>
          <a:p>
            <a:pPr>
              <a:defRPr/>
            </a:pPr>
            <a:r>
              <a:rPr lang="en-US"/>
              <a:t>Fall 2005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829EE983-FC70-FB37-847B-2BBC6148A4A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07413-BC17-41A4-A980-DB60A35856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63977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6144B746-9112-6CFB-9236-5DA4AD8542E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Breno de Medeiros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DA9805C2-121B-6B11-E2B9-AAB75CD4F73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Florida State University</a:t>
            </a:r>
          </a:p>
          <a:p>
            <a:pPr>
              <a:defRPr/>
            </a:pPr>
            <a:r>
              <a:rPr lang="en-US"/>
              <a:t>Fall 2005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F9127D60-0809-BA2A-7295-A2108E1575E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72073-6B15-473F-95FA-1D0C16756F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02188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68B74C4-3AC6-47A4-0466-8CBA8A7B65F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Breno de Medeiros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1177BB5-5AA7-4AC8-50A6-116E643227B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Florida State University</a:t>
            </a:r>
          </a:p>
          <a:p>
            <a:pPr>
              <a:defRPr/>
            </a:pPr>
            <a:r>
              <a:rPr lang="en-US"/>
              <a:t>Fall 2005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4F3466-25B7-766C-7BBF-0A0E9ADC7E4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16A52-A1BC-445E-BE20-51EAB226F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74747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7C2ECC3-EF17-F008-1E68-7A767ABD924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Breno de Medeiros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5894835-5FED-5279-89A7-0ED89F8A16F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Florida State University</a:t>
            </a:r>
          </a:p>
          <a:p>
            <a:pPr>
              <a:defRPr/>
            </a:pPr>
            <a:r>
              <a:rPr lang="en-US"/>
              <a:t>Fall 2005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3075C4-7302-2846-14E0-441981E754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0E76D6-034E-4B05-877E-7B2E2E08FD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51914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65FB75EC-AE47-4613-EDC9-F02533F7C8A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5416F-324F-49B6-A090-F1D1EF2A2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15845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052FFEF9-4392-07A4-0F5C-6808C944E98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6F7A-969A-4142-810C-FF69DAD52B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35795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457E4FF6-2FD5-0990-A06F-BC03ECD580E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EDC30A-60F6-4FEA-8419-277995A980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18428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35163"/>
            <a:ext cx="40386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6E5002D4-6A43-4575-DA5E-4146E119DEB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4E434-9CC3-41EE-936A-1FF1E474E0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799589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xmlns="" id="{344A375E-E627-1610-831F-CCF278165F0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6922B-45BA-4316-B93A-F3CFB273CF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68212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xmlns="" id="{4AE1CC78-D4EB-AB4D-2602-332BCCCD461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E9DBC4-CB90-4AF6-852A-ED1C29D340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5528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0B013FE-F72F-78F6-03B2-423FB7521A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452B52F-B6AB-6051-9A83-4A0EA7CFD79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317CA-E082-44A0-AD77-2F39A68C85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300797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xmlns="" id="{E3337F44-7613-F289-A163-C7843BFBE42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0C322-0F0F-419E-8CD6-180EB4F97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16286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BFE0C7F1-BEBE-F67B-CE72-9B50823F6C0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1097D9-0E7A-4BC2-9762-2F94B09E76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4257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1430B11C-2C83-6983-789C-282ED948C58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E7A87-E8AF-4243-88F0-7B5C0FCA61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55792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1B9C639D-D761-0892-AF40-98F6A279AE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ED250-3AD3-4B5B-AF11-B9461424AD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382388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5813" cy="561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30D9051F-53AE-3C4B-BF2E-02AE641D3DF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E36F1-B08E-4305-8304-B8778C0F3F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902947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BE3A8D8C-9EF3-9063-2C3A-83EF2B07076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8FC18-2617-452C-B0D3-2D11429CE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100449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6A2A46DE-6257-0E3F-83DB-325872F1D3C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BD328-4C43-4D8F-BE9F-7E615EEFDB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46951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A8CC138F-AE06-49FA-D24E-C67832B91FD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C8A828-2256-4B8E-9DC7-D99D0147E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91982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35163"/>
            <a:ext cx="40386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9BBF7FF1-0FD4-E3FB-A783-43539163061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356831-A84E-4182-A06F-A4D98144EE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973377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xmlns="" id="{C9B8BE3D-5F8C-0149-F417-782BF05B24C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4AC52-9C09-4E71-892B-37B2CBA96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038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F4A087F-62F6-18A3-A1CD-4816616160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CEDD40B-D1F5-BF11-EC14-6FB9A789EF6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DDA69-C154-42FE-8BBB-A66E14350A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457562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xmlns="" id="{07448FAF-2CC0-337B-8B68-424E94565AA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184FD-EB8C-4000-819B-3B8EE17FDC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57582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xmlns="" id="{4E6420C1-83CC-E085-B347-A0411B71BE2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93ECD-333A-4459-84FB-1E9A215C39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19825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543E1A37-948E-87E0-8145-F262BBA70D9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A34C9-0479-47BC-BDFA-EA9DC31D76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975400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CAD9EED2-81CF-73D3-012A-F4512267E82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0344DD-5D4B-42BD-9CC9-DAE90DF690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220400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D4B67852-CB6A-BBD3-16F5-1484DD528C1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6832D-549D-441B-ABC4-A2CA62BE4E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879674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5813" cy="561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C85673CE-44CA-6CBF-F612-E8026CCDA93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207CF-F0B8-417D-A039-E21D0E7F8F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581558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C2CA2F28-8ED7-18E2-D3EC-D6BB4F36951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E32E1-B98E-4508-9E55-AAFCF529B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108958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AAF19C12-72EE-EF3F-44FA-AED2E540D7C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8246F-A4C8-4117-BFCE-F013B284B7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731197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AFCB3917-A064-674A-9FC0-F05A5FA3C1B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9E46E-0E5D-4BE5-BE39-97933ACC2D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369298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35163"/>
            <a:ext cx="40386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431F57AB-FBD6-D9E3-59FA-E7BC6B218BA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F3DE3-EAB7-48F5-87C6-B694185E78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0889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CF2B00D-51F5-696E-7802-B1D424DEFAA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64C29A70-DB28-D374-A6AA-449ECFC7804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7DAB9-B840-4EDA-AE89-0FCC3B77F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729127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73152BA2-4930-9437-17EC-EAC637325C1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9D8B1-D0B9-46A6-90C0-C16AB7EB04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849804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05928CE9-3695-2510-B9CB-6A11D527C3D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80C84-7F05-4172-90F3-EB1E2E447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369117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xmlns="" id="{91F2DFC3-5043-9FF6-6916-AD4C51AAC28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3540C-8680-4E4E-A21C-40FE848EDD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487236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F609805F-6107-514F-E6D6-67DB3E6DF4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FB1BA2-6C73-484A-96E9-40BAC3743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003073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2E7F008E-A800-B123-E7E0-46558AFBAD4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E78D6-44A0-421B-A22D-D6321AA6F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343983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50303757-2067-926D-C0A4-A67AF9B5439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476BF-1F71-4C4B-BAC1-FE0A570F6B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685736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5813" cy="561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3BD24A28-E255-724A-6F09-C34BC9FDC5C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F40B5-C728-4993-87FE-5805047579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529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8A4B16CB-D383-53F5-F09D-48289C7732A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90619ED3-D01A-E283-8392-958BF9398F4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3F478B-B957-4328-BA48-317E134F5C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751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0ED8C1B3-5E9B-A95D-5D37-5BEF1E7E8B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0508C3F1-685F-7FF7-1623-C5DF60F8850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BA4A-5117-40A2-BFD6-092A4BC24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564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AA2AD67-5237-B54F-439E-3E815B44E43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9EA707F-4F91-2EDA-C47C-171053E2874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465E1-701B-4878-83C8-D8CE67CEAA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0754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03FC9A-2B6C-2E8B-43F9-02A416D7924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7F83CC-C953-695A-8233-1CB9DCA221F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711735-A085-4A5B-8B0B-F1A8E5EB4F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8746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xmlns="" id="{FDB5DA77-DEAE-1EDE-BCDC-0F258FCF8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0CC1C12F-4F6A-1861-062D-7CFC831EE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21D9F75D-8F5B-8A28-38D4-A41F47AFC65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xmlns="" id="{8CB536C0-1AB8-BCED-8A7B-0FF0B76A3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60E4ADDD-FE49-DB26-23AF-8163DD1FECB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CF9B9849-905D-4C89-9C7A-FFD7D371D2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800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xmlns="" id="{741145FF-5E78-4A82-4A11-82ADB8F64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xmlns="" id="{751D74B8-FAAF-8C1A-FFC6-57611D97B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EA81CD72-FB39-394A-8F62-8EB2108CEC3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 smtClean="0">
                <a:solidFill>
                  <a:srgbClr val="898989"/>
                </a:solidFill>
                <a:latin typeface="+mn-lt"/>
                <a:cs typeface="DejaVu Sans" charset="0"/>
              </a:defRPr>
            </a:lvl1pPr>
          </a:lstStyle>
          <a:p>
            <a:pPr>
              <a:defRPr/>
            </a:pPr>
            <a:r>
              <a:rPr lang="en-US"/>
              <a:t>Breno de Medeiros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BDA05AA1-4591-D13A-B4BE-5B0475CB99F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 smtClean="0">
                <a:solidFill>
                  <a:srgbClr val="898989"/>
                </a:solidFill>
                <a:latin typeface="+mn-lt"/>
                <a:cs typeface="DejaVu Sans" charset="0"/>
              </a:defRPr>
            </a:lvl1pPr>
          </a:lstStyle>
          <a:p>
            <a:pPr>
              <a:defRPr/>
            </a:pPr>
            <a:r>
              <a:rPr lang="en-US"/>
              <a:t>Florida State University</a:t>
            </a:r>
          </a:p>
          <a:p>
            <a:pPr>
              <a:defRPr/>
            </a:pPr>
            <a:r>
              <a:rPr lang="en-US"/>
              <a:t>Fall 2005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C1C95E5E-5013-871D-B4CA-48C61DFA515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898989"/>
                </a:solidFill>
                <a:latin typeface="Calibri" panose="020F0502020204030204" pitchFamily="34" charset="0"/>
                <a:cs typeface="DejaVu Sans" charset="0"/>
              </a:defRPr>
            </a:lvl1pPr>
          </a:lstStyle>
          <a:p>
            <a:fld id="{FCBFD432-48D6-467E-BF50-39ACA1BCBE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xmlns="" id="{23357BE3-DABC-B62E-D0CB-863DDE60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>
              <a:gd name="T0" fmla="*/ 9525 w 5772"/>
              <a:gd name="T1" fmla="*/ 3175 h 656"/>
              <a:gd name="T2" fmla="*/ 4035425 w 5772"/>
              <a:gd name="T3" fmla="*/ 0 h 656"/>
              <a:gd name="T4" fmla="*/ 6943725 w 5772"/>
              <a:gd name="T5" fmla="*/ 582613 h 656"/>
              <a:gd name="T6" fmla="*/ 9153525 w 5772"/>
              <a:gd name="T7" fmla="*/ 87313 h 656"/>
              <a:gd name="T8" fmla="*/ 9163050 w 5772"/>
              <a:gd name="T9" fmla="*/ 338138 h 656"/>
              <a:gd name="T10" fmla="*/ 6829425 w 5772"/>
              <a:gd name="T11" fmla="*/ 696913 h 656"/>
              <a:gd name="T12" fmla="*/ 2362200 w 5772"/>
              <a:gd name="T13" fmla="*/ 319088 h 656"/>
              <a:gd name="T14" fmla="*/ 0 w 5772"/>
              <a:gd name="T15" fmla="*/ 1041401 h 656"/>
              <a:gd name="T16" fmla="*/ 9525 w 5772"/>
              <a:gd name="T17" fmla="*/ 3175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998"/>
                </a:srgbClr>
              </a:gs>
              <a:gs pos="100000">
                <a:srgbClr val="00EBF8">
                  <a:alpha val="56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xmlns="" id="{47CCCF8C-6B60-72DE-6042-53D9D018C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-7938"/>
            <a:ext cx="4762500" cy="638176"/>
          </a:xfrm>
          <a:custGeom>
            <a:avLst/>
            <a:gdLst>
              <a:gd name="T0" fmla="*/ 0 w 3000"/>
              <a:gd name="T1" fmla="*/ 0 h 595"/>
              <a:gd name="T2" fmla="*/ 2647950 w 3000"/>
              <a:gd name="T3" fmla="*/ 604926 h 595"/>
              <a:gd name="T4" fmla="*/ 4762500 w 3000"/>
              <a:gd name="T5" fmla="*/ 199497 h 595"/>
              <a:gd name="T6" fmla="*/ 4762500 w 3000"/>
              <a:gd name="T7" fmla="*/ 6435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45998"/>
                </a:srgbClr>
              </a:gs>
              <a:gs pos="100000">
                <a:srgbClr val="009BE5">
                  <a:alpha val="31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6" name="Group 3">
            <a:extLst>
              <a:ext uri="{FF2B5EF4-FFF2-40B4-BE49-F238E27FC236}">
                <a16:creationId xmlns:a16="http://schemas.microsoft.com/office/drawing/2014/main" xmlns="" id="{1599A418-4879-BB15-679A-2C62BDCD6280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78925" cy="646113"/>
            <a:chOff x="-12" y="128"/>
            <a:chExt cx="5782" cy="407"/>
          </a:xfrm>
        </p:grpSpPr>
        <p:grpSp>
          <p:nvGrpSpPr>
            <p:cNvPr id="3082" name="Group 4">
              <a:extLst>
                <a:ext uri="{FF2B5EF4-FFF2-40B4-BE49-F238E27FC236}">
                  <a16:creationId xmlns:a16="http://schemas.microsoft.com/office/drawing/2014/main" xmlns="" id="{A9C97E2E-E028-5ACB-36E3-0C1E4A61FF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" y="128"/>
              <a:ext cx="5771" cy="407"/>
              <a:chOff x="-12" y="128"/>
              <a:chExt cx="5771" cy="407"/>
            </a:xfrm>
          </p:grpSpPr>
          <p:pic>
            <p:nvPicPr>
              <p:cNvPr id="3086" name="Picture 5">
                <a:extLst>
                  <a:ext uri="{FF2B5EF4-FFF2-40B4-BE49-F238E27FC236}">
                    <a16:creationId xmlns:a16="http://schemas.microsoft.com/office/drawing/2014/main" xmlns="" id="{E8C3A05A-3BCB-6F87-AAAA-4D25765ED4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28"/>
                <a:ext cx="5756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087" name="Text Box 6">
                <a:extLst>
                  <a:ext uri="{FF2B5EF4-FFF2-40B4-BE49-F238E27FC236}">
                    <a16:creationId xmlns:a16="http://schemas.microsoft.com/office/drawing/2014/main" xmlns="" id="{4A732257-2726-0392-51C7-0212ED3029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80000">
                <a:off x="-12" y="302"/>
                <a:ext cx="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083" name="Group 7">
              <a:extLst>
                <a:ext uri="{FF2B5EF4-FFF2-40B4-BE49-F238E27FC236}">
                  <a16:creationId xmlns:a16="http://schemas.microsoft.com/office/drawing/2014/main" xmlns="" id="{9A7B0456-4E46-0EDD-8809-F519DBF74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" y="156"/>
              <a:ext cx="5782" cy="353"/>
              <a:chOff x="-12" y="156"/>
              <a:chExt cx="5782" cy="353"/>
            </a:xfrm>
          </p:grpSpPr>
          <p:pic>
            <p:nvPicPr>
              <p:cNvPr id="3084" name="Picture 8">
                <a:extLst>
                  <a:ext uri="{FF2B5EF4-FFF2-40B4-BE49-F238E27FC236}">
                    <a16:creationId xmlns:a16="http://schemas.microsoft.com/office/drawing/2014/main" xmlns="" id="{C8159B28-742E-DDA5-7843-4F27DDBF7B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56"/>
                <a:ext cx="5772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085" name="Text Box 9">
                <a:extLst>
                  <a:ext uri="{FF2B5EF4-FFF2-40B4-BE49-F238E27FC236}">
                    <a16:creationId xmlns:a16="http://schemas.microsoft.com/office/drawing/2014/main" xmlns="" id="{F0072DFD-A233-0294-3D15-19ADAAD22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80000">
                <a:off x="-12" y="330"/>
                <a:ext cx="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</p:grpSp>
      <p:sp>
        <p:nvSpPr>
          <p:cNvPr id="3077" name="Rectangle 10">
            <a:extLst>
              <a:ext uri="{FF2B5EF4-FFF2-40B4-BE49-F238E27FC236}">
                <a16:creationId xmlns:a16="http://schemas.microsoft.com/office/drawing/2014/main" xmlns="" id="{98EE7872-5911-C1D2-2F96-202E99F63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80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8" name="Rectangle 11">
            <a:extLst>
              <a:ext uri="{FF2B5EF4-FFF2-40B4-BE49-F238E27FC236}">
                <a16:creationId xmlns:a16="http://schemas.microsoft.com/office/drawing/2014/main" xmlns="" id="{9198BC7D-A4B1-CA61-1E0D-4DF6119A8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8013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3079" name="Text Box 12">
            <a:extLst>
              <a:ext uri="{FF2B5EF4-FFF2-40B4-BE49-F238E27FC236}">
                <a16:creationId xmlns:a16="http://schemas.microsoft.com/office/drawing/2014/main" xmlns="" id="{8F2178C6-7F91-D30B-08A8-987C8321F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80" name="Text Box 13">
            <a:extLst>
              <a:ext uri="{FF2B5EF4-FFF2-40B4-BE49-F238E27FC236}">
                <a16:creationId xmlns:a16="http://schemas.microsoft.com/office/drawing/2014/main" xmlns="" id="{D71374F9-3C70-FA98-2221-5A640BA8C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xmlns="" id="{3CE64214-AFF3-213C-533B-96FC7DA67C6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356350"/>
            <a:ext cx="7604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</a:tabLst>
              <a:defRPr sz="1200">
                <a:solidFill>
                  <a:srgbClr val="D1EAEE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908A85D6-4975-41BB-998B-CDB7808FDA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xmlns="" id="{FFB32FA9-F785-9095-8AB2-C6EEDCC5F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>
              <a:gd name="T0" fmla="*/ 9525 w 5772"/>
              <a:gd name="T1" fmla="*/ 3175 h 656"/>
              <a:gd name="T2" fmla="*/ 4035425 w 5772"/>
              <a:gd name="T3" fmla="*/ 0 h 656"/>
              <a:gd name="T4" fmla="*/ 6943725 w 5772"/>
              <a:gd name="T5" fmla="*/ 582613 h 656"/>
              <a:gd name="T6" fmla="*/ 9153525 w 5772"/>
              <a:gd name="T7" fmla="*/ 87313 h 656"/>
              <a:gd name="T8" fmla="*/ 9163050 w 5772"/>
              <a:gd name="T9" fmla="*/ 338138 h 656"/>
              <a:gd name="T10" fmla="*/ 6829425 w 5772"/>
              <a:gd name="T11" fmla="*/ 696913 h 656"/>
              <a:gd name="T12" fmla="*/ 2362200 w 5772"/>
              <a:gd name="T13" fmla="*/ 319088 h 656"/>
              <a:gd name="T14" fmla="*/ 0 w 5772"/>
              <a:gd name="T15" fmla="*/ 1041401 h 656"/>
              <a:gd name="T16" fmla="*/ 9525 w 5772"/>
              <a:gd name="T17" fmla="*/ 3175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998"/>
                </a:srgbClr>
              </a:gs>
              <a:gs pos="100000">
                <a:srgbClr val="00EBF8">
                  <a:alpha val="56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xmlns="" id="{B4829224-2BD6-0AA7-51E9-7E522018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-7938"/>
            <a:ext cx="4762500" cy="638176"/>
          </a:xfrm>
          <a:custGeom>
            <a:avLst/>
            <a:gdLst>
              <a:gd name="T0" fmla="*/ 0 w 3000"/>
              <a:gd name="T1" fmla="*/ 0 h 595"/>
              <a:gd name="T2" fmla="*/ 2647950 w 3000"/>
              <a:gd name="T3" fmla="*/ 604926 h 595"/>
              <a:gd name="T4" fmla="*/ 4762500 w 3000"/>
              <a:gd name="T5" fmla="*/ 199497 h 595"/>
              <a:gd name="T6" fmla="*/ 4762500 w 3000"/>
              <a:gd name="T7" fmla="*/ 6435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45998"/>
                </a:srgbClr>
              </a:gs>
              <a:gs pos="100000">
                <a:srgbClr val="009BE5">
                  <a:alpha val="31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0" name="Group 3">
            <a:extLst>
              <a:ext uri="{FF2B5EF4-FFF2-40B4-BE49-F238E27FC236}">
                <a16:creationId xmlns:a16="http://schemas.microsoft.com/office/drawing/2014/main" xmlns="" id="{C64CDB48-0E86-5FFA-6989-D14D74D4E0BD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78925" cy="646113"/>
            <a:chOff x="-12" y="128"/>
            <a:chExt cx="5782" cy="407"/>
          </a:xfrm>
        </p:grpSpPr>
        <p:grpSp>
          <p:nvGrpSpPr>
            <p:cNvPr id="4106" name="Group 4">
              <a:extLst>
                <a:ext uri="{FF2B5EF4-FFF2-40B4-BE49-F238E27FC236}">
                  <a16:creationId xmlns:a16="http://schemas.microsoft.com/office/drawing/2014/main" xmlns="" id="{75CE4170-0A11-8CB7-DEC7-DC10C8C45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" y="128"/>
              <a:ext cx="5771" cy="407"/>
              <a:chOff x="-12" y="128"/>
              <a:chExt cx="5771" cy="407"/>
            </a:xfrm>
          </p:grpSpPr>
          <p:pic>
            <p:nvPicPr>
              <p:cNvPr id="4110" name="Picture 5">
                <a:extLst>
                  <a:ext uri="{FF2B5EF4-FFF2-40B4-BE49-F238E27FC236}">
                    <a16:creationId xmlns:a16="http://schemas.microsoft.com/office/drawing/2014/main" xmlns="" id="{060170ED-C6C9-F0E8-3D99-7D308703F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28"/>
                <a:ext cx="5756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4111" name="Text Box 6">
                <a:extLst>
                  <a:ext uri="{FF2B5EF4-FFF2-40B4-BE49-F238E27FC236}">
                    <a16:creationId xmlns:a16="http://schemas.microsoft.com/office/drawing/2014/main" xmlns="" id="{67A354A4-65E5-FBDE-1E6A-D3A24711B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80000">
                <a:off x="-12" y="302"/>
                <a:ext cx="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4107" name="Group 7">
              <a:extLst>
                <a:ext uri="{FF2B5EF4-FFF2-40B4-BE49-F238E27FC236}">
                  <a16:creationId xmlns:a16="http://schemas.microsoft.com/office/drawing/2014/main" xmlns="" id="{C9A23F66-91CC-E34D-AEA8-1B9D678C1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" y="156"/>
              <a:ext cx="5782" cy="353"/>
              <a:chOff x="-12" y="156"/>
              <a:chExt cx="5782" cy="353"/>
            </a:xfrm>
          </p:grpSpPr>
          <p:pic>
            <p:nvPicPr>
              <p:cNvPr id="4108" name="Picture 8">
                <a:extLst>
                  <a:ext uri="{FF2B5EF4-FFF2-40B4-BE49-F238E27FC236}">
                    <a16:creationId xmlns:a16="http://schemas.microsoft.com/office/drawing/2014/main" xmlns="" id="{40A7CBD1-26CF-60EF-6585-69D391AF0F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56"/>
                <a:ext cx="5772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4109" name="Text Box 9">
                <a:extLst>
                  <a:ext uri="{FF2B5EF4-FFF2-40B4-BE49-F238E27FC236}">
                    <a16:creationId xmlns:a16="http://schemas.microsoft.com/office/drawing/2014/main" xmlns="" id="{7D84A1A4-AF5A-12BB-5B6C-018CB3A1FC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80000">
                <a:off x="-12" y="330"/>
                <a:ext cx="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</p:grpSp>
      <p:sp>
        <p:nvSpPr>
          <p:cNvPr id="4101" name="Rectangle 10">
            <a:extLst>
              <a:ext uri="{FF2B5EF4-FFF2-40B4-BE49-F238E27FC236}">
                <a16:creationId xmlns:a16="http://schemas.microsoft.com/office/drawing/2014/main" xmlns="" id="{4F9DF158-F6C8-C229-76EB-61E743E6F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80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102" name="Rectangle 11">
            <a:extLst>
              <a:ext uri="{FF2B5EF4-FFF2-40B4-BE49-F238E27FC236}">
                <a16:creationId xmlns:a16="http://schemas.microsoft.com/office/drawing/2014/main" xmlns="" id="{2D05E6AE-7632-0DCD-AD02-300A0922E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8013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4103" name="Text Box 12">
            <a:extLst>
              <a:ext uri="{FF2B5EF4-FFF2-40B4-BE49-F238E27FC236}">
                <a16:creationId xmlns:a16="http://schemas.microsoft.com/office/drawing/2014/main" xmlns="" id="{5BBCFFBB-A06C-4C9B-7CF7-C2FD2F76D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04" name="Text Box 13">
            <a:extLst>
              <a:ext uri="{FF2B5EF4-FFF2-40B4-BE49-F238E27FC236}">
                <a16:creationId xmlns:a16="http://schemas.microsoft.com/office/drawing/2014/main" xmlns="" id="{A18764C2-9D6F-0D8E-6129-2CD1D2551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34" name="Rectangle 14">
            <a:extLst>
              <a:ext uri="{FF2B5EF4-FFF2-40B4-BE49-F238E27FC236}">
                <a16:creationId xmlns:a16="http://schemas.microsoft.com/office/drawing/2014/main" xmlns="" id="{9FA989C9-FD2D-23A3-F32D-4CC2AD0E7F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356350"/>
            <a:ext cx="7604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</a:tabLst>
              <a:defRPr sz="1200">
                <a:solidFill>
                  <a:srgbClr val="D1EAEE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CF03CDE6-B001-4ACB-8EE2-77B1E8048B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DBF5F9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>
            <a:extLst>
              <a:ext uri="{FF2B5EF4-FFF2-40B4-BE49-F238E27FC236}">
                <a16:creationId xmlns:a16="http://schemas.microsoft.com/office/drawing/2014/main" xmlns="" id="{9D5554B1-2390-DFEB-806D-2849A37BA02F}"/>
              </a:ext>
            </a:extLst>
          </p:cNvPr>
          <p:cNvSpPr>
            <a:spLocks noChangeArrowheads="1"/>
          </p:cNvSpPr>
          <p:nvPr/>
        </p:nvSpPr>
        <p:spPr bwMode="auto">
          <a:xfrm rot="420000" flipV="1">
            <a:off x="3163888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0 60000 65536"/>
              <a:gd name="T10" fmla="*/ 0 60000 65536"/>
              <a:gd name="T11" fmla="*/ 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240" cap="rnd">
            <a:solidFill>
              <a:srgbClr val="C0C0C0"/>
            </a:solidFill>
            <a:miter lim="800000"/>
            <a:headEnd/>
            <a:tailEnd/>
          </a:ln>
          <a:effectLst>
            <a:outerShdw dist="38547" dir="7483740" algn="ctr" rotWithShape="0">
              <a:srgbClr val="000000">
                <a:alpha val="2504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2">
            <a:extLst>
              <a:ext uri="{FF2B5EF4-FFF2-40B4-BE49-F238E27FC236}">
                <a16:creationId xmlns:a16="http://schemas.microsoft.com/office/drawing/2014/main" xmlns="" id="{04C7F064-089E-53D3-A4D9-48CE86A6008D}"/>
              </a:ext>
            </a:extLst>
          </p:cNvPr>
          <p:cNvSpPr>
            <a:spLocks noChangeArrowheads="1"/>
          </p:cNvSpPr>
          <p:nvPr/>
        </p:nvSpPr>
        <p:spPr bwMode="auto">
          <a:xfrm rot="420000" flipV="1">
            <a:off x="8002588" y="5359400"/>
            <a:ext cx="155575" cy="155575"/>
          </a:xfrm>
          <a:prstGeom prst="rtTriangle">
            <a:avLst/>
          </a:prstGeom>
          <a:solidFill>
            <a:srgbClr val="FFFFFF"/>
          </a:solidFill>
          <a:ln w="12600" cap="sq">
            <a:solidFill>
              <a:srgbClr val="FFFFFF"/>
            </a:solidFill>
            <a:bevel/>
            <a:headEnd/>
            <a:tailEnd/>
          </a:ln>
          <a:effectLst>
            <a:outerShdw dist="6194" dir="12932261" algn="ctr" rotWithShape="0">
              <a:srgbClr val="000000">
                <a:alpha val="47028"/>
              </a:srgbClr>
            </a:outerShdw>
          </a:effec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4" name="AutoShape 3">
            <a:extLst>
              <a:ext uri="{FF2B5EF4-FFF2-40B4-BE49-F238E27FC236}">
                <a16:creationId xmlns:a16="http://schemas.microsoft.com/office/drawing/2014/main" xmlns="" id="{D699AAF8-A623-FBCC-FF34-9F9C3C2D9D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9525" y="5815013"/>
            <a:ext cx="9163050" cy="1041400"/>
          </a:xfrm>
          <a:custGeom>
            <a:avLst/>
            <a:gdLst>
              <a:gd name="T0" fmla="*/ 9525 w 5772"/>
              <a:gd name="T1" fmla="*/ 3175 h 656"/>
              <a:gd name="T2" fmla="*/ 4035425 w 5772"/>
              <a:gd name="T3" fmla="*/ 0 h 656"/>
              <a:gd name="T4" fmla="*/ 6943725 w 5772"/>
              <a:gd name="T5" fmla="*/ 582613 h 656"/>
              <a:gd name="T6" fmla="*/ 9153525 w 5772"/>
              <a:gd name="T7" fmla="*/ 87313 h 656"/>
              <a:gd name="T8" fmla="*/ 9163050 w 5772"/>
              <a:gd name="T9" fmla="*/ 338138 h 656"/>
              <a:gd name="T10" fmla="*/ 6829425 w 5772"/>
              <a:gd name="T11" fmla="*/ 696913 h 656"/>
              <a:gd name="T12" fmla="*/ 2362200 w 5772"/>
              <a:gd name="T13" fmla="*/ 319088 h 656"/>
              <a:gd name="T14" fmla="*/ 0 w 5772"/>
              <a:gd name="T15" fmla="*/ 1041400 h 656"/>
              <a:gd name="T16" fmla="*/ 9525 w 5772"/>
              <a:gd name="T17" fmla="*/ 3175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998"/>
                </a:srgbClr>
              </a:gs>
              <a:gs pos="100000">
                <a:srgbClr val="00EBF8">
                  <a:alpha val="56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AutoShape 4">
            <a:extLst>
              <a:ext uri="{FF2B5EF4-FFF2-40B4-BE49-F238E27FC236}">
                <a16:creationId xmlns:a16="http://schemas.microsoft.com/office/drawing/2014/main" xmlns="" id="{3512F29A-90E8-3F1C-BE47-9AC61963D8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81500" y="6218238"/>
            <a:ext cx="4762500" cy="638175"/>
          </a:xfrm>
          <a:custGeom>
            <a:avLst/>
            <a:gdLst>
              <a:gd name="T0" fmla="*/ 0 w 3000"/>
              <a:gd name="T1" fmla="*/ 0 h 595"/>
              <a:gd name="T2" fmla="*/ 2647950 w 3000"/>
              <a:gd name="T3" fmla="*/ 604926 h 595"/>
              <a:gd name="T4" fmla="*/ 4762500 w 3000"/>
              <a:gd name="T5" fmla="*/ 199497 h 595"/>
              <a:gd name="T6" fmla="*/ 4762500 w 3000"/>
              <a:gd name="T7" fmla="*/ 6435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45998"/>
                </a:srgbClr>
              </a:gs>
              <a:gs pos="100000">
                <a:srgbClr val="009BE5">
                  <a:alpha val="31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5">
            <a:extLst>
              <a:ext uri="{FF2B5EF4-FFF2-40B4-BE49-F238E27FC236}">
                <a16:creationId xmlns:a16="http://schemas.microsoft.com/office/drawing/2014/main" xmlns="" id="{A0E3565A-2856-240F-19C3-0982E46A2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80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5127" name="Rectangle 6">
            <a:extLst>
              <a:ext uri="{FF2B5EF4-FFF2-40B4-BE49-F238E27FC236}">
                <a16:creationId xmlns:a16="http://schemas.microsoft.com/office/drawing/2014/main" xmlns="" id="{0C1DC0B4-541A-D0B9-B6F5-367177B84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8013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xmlns="" id="{07DDDDDA-194C-73AC-71D9-2AC101EF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9" name="Text Box 8">
            <a:extLst>
              <a:ext uri="{FF2B5EF4-FFF2-40B4-BE49-F238E27FC236}">
                <a16:creationId xmlns:a16="http://schemas.microsoft.com/office/drawing/2014/main" xmlns="" id="{ECB66F4A-2A85-B5D4-0140-348891A3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xmlns="" id="{C513804E-6CB0-EFBE-FC6B-7A7840424E3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077200" y="6356350"/>
            <a:ext cx="608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</a:tabLst>
              <a:defRPr sz="1200">
                <a:solidFill>
                  <a:srgbClr val="045C75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5D54D3F2-1E87-4AC0-858A-34E9C915C5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4617B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xmlns="" id="{7570297F-096C-6708-7ADF-0DE3D9A9B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</a:rPr>
              <a:t>Module-6</a:t>
            </a:r>
            <a:b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4000">
                <a:solidFill>
                  <a:srgbClr val="000000"/>
                </a:solidFill>
              </a:rPr>
              <a:t>System Security</a:t>
            </a:r>
            <a:endParaRPr lang="en-US" altLang="en-US" sz="4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xmlns="" id="{A0E22E50-936F-C5DA-12E0-6F1290CD0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6. Rootkits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04996771-30C2-8F15-878F-153F56F0F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567531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Insert file filters to cause files or directories disappear from normal listings</a:t>
            </a:r>
          </a:p>
          <a:p>
            <a:pPr marL="971550" lvl="1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Can replace Windows API pointers (user mode)</a:t>
            </a:r>
          </a:p>
          <a:p>
            <a:pPr marL="971550" lvl="1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Can also replace syscall table pointers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Both require privilege, but with Windows most installs require privilege anyway</a:t>
            </a:r>
          </a:p>
          <a:p>
            <a:pPr marL="971550" lvl="1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power of extensibility used for the dark side</a:t>
            </a:r>
          </a:p>
          <a:p>
            <a:pPr marL="514350" indent="-514350" eaLnBrk="1" hangingPunct="1">
              <a:lnSpc>
                <a:spcPct val="93000"/>
              </a:lnSpc>
              <a:buFont typeface="Calibri" panose="020F0502020204030204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Techniques apply equally well to Linux and Mac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xmlns="" id="{E82D7428-AA45-F323-1F8B-F657D88A8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/>
              <a:t>Virus Operation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C85D4FD2-D12D-1088-6745-10DC856DA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Virus Phases: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Dormant: Waiting on trigger event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Propagation: Replicating to programs/disks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Triggering: By event to execute payload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Execution: Executing payload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Details usually Machine/OS specific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Exploits different features or weaknesses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xmlns="" id="{7533E526-2B7D-DC15-1B8F-7548F3E23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Virus Pseudocode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75F2534F-8BBD-CD69-4E60-845293CF9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beginvirus:</a:t>
            </a:r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If spread-condition then begin</a:t>
            </a:r>
          </a:p>
          <a:p>
            <a:pPr lvl="1" eaLnBrk="1" hangingPunct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For some set of target files do begin</a:t>
            </a:r>
          </a:p>
          <a:p>
            <a:pPr lvl="2" eaLnBrk="1" hangingPunct="1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If target is not infected then begin</a:t>
            </a:r>
          </a:p>
          <a:p>
            <a:pPr lvl="3" eaLnBrk="1" hangingPunct="1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Determine where to place virus instructions</a:t>
            </a:r>
          </a:p>
          <a:p>
            <a:pPr lvl="3" eaLnBrk="1" hangingPunct="1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Copy instructions from beginvirus to endvirus into target</a:t>
            </a:r>
          </a:p>
          <a:p>
            <a:pPr lvl="3" eaLnBrk="1" hangingPunct="1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Alter target to execute new instructions</a:t>
            </a:r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Perform some actions</a:t>
            </a:r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Goto beginning of infected program</a:t>
            </a:r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endvirus: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1E7A335F-EF62-D8C8-A48A-89BC0A7F9C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704850"/>
            <a:ext cx="8305800" cy="1143000"/>
          </a:xfrm>
        </p:spPr>
        <p:txBody>
          <a:bodyPr/>
          <a:lstStyle/>
          <a:p>
            <a:r>
              <a:rPr lang="en-US" altLang="en-US"/>
              <a:t>Structure of A Virus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xmlns="" id="{3AD87E64-C0B4-265B-19B4-9D34C1969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76400"/>
            <a:ext cx="6600825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Virus() {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infectExecutable();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if (triggered()) {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 doDamage(); 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}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jump to main of infected program;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}</a:t>
            </a:r>
          </a:p>
          <a:p>
            <a:endParaRPr lang="en-US" altLang="en-US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void infectExecutable() {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file = choose an uninfected executable file;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prepend V to file; 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}</a:t>
            </a:r>
          </a:p>
          <a:p>
            <a:endParaRPr lang="en-US" altLang="en-US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void doDamage() { ... }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 triggered() { return (some test? 1 : 0); }</a:t>
            </a:r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xmlns="" id="{B5C68B2F-2ADB-CAEF-6334-3B61AF9FC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Attach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Append to program or e-mail</a:t>
            </a:r>
          </a:p>
          <a:p>
            <a:pPr lvl="4" eaLnBrk="1" hangingPunct="1">
              <a:lnSpc>
                <a:spcPct val="90000"/>
              </a:lnSpc>
            </a:pPr>
            <a:r>
              <a:rPr lang="en-GB" altLang="en-US" sz="1600"/>
              <a:t>Executes with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Surrounds program</a:t>
            </a:r>
          </a:p>
          <a:p>
            <a:pPr lvl="4" eaLnBrk="1" hangingPunct="1">
              <a:lnSpc>
                <a:spcPct val="90000"/>
              </a:lnSpc>
            </a:pPr>
            <a:r>
              <a:rPr lang="en-GB" altLang="en-US" sz="1600"/>
              <a:t>Executes before and after program</a:t>
            </a:r>
          </a:p>
          <a:p>
            <a:pPr lvl="4" eaLnBrk="1" hangingPunct="1">
              <a:lnSpc>
                <a:spcPct val="90000"/>
              </a:lnSpc>
            </a:pPr>
            <a:r>
              <a:rPr lang="en-GB" altLang="en-US" sz="1600"/>
              <a:t>Erases its tracks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Integrates or replaces program code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Gain control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Virus replaces target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Reside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In boot sector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Application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Libraries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  <a:p>
            <a:pPr lvl="2" eaLnBrk="1" hangingPunct="1">
              <a:lnSpc>
                <a:spcPct val="90000"/>
              </a:lnSpc>
            </a:pPr>
            <a:endParaRPr lang="en-GB" altLang="en-US" sz="1800"/>
          </a:p>
        </p:txBody>
      </p:sp>
      <p:sp>
        <p:nvSpPr>
          <p:cNvPr id="1731588" name="Rectangle 4">
            <a:extLst>
              <a:ext uri="{FF2B5EF4-FFF2-40B4-BE49-F238E27FC236}">
                <a16:creationId xmlns:a16="http://schemas.microsoft.com/office/drawing/2014/main" xmlns="" id="{364E0FF7-E8B0-B844-DAF6-3A982F488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Viruses Work</a:t>
            </a:r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xmlns="" id="{3D2193AA-F3BC-2D9E-A9B0-E29EA066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81200"/>
            <a:ext cx="3505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xmlns="" id="{066D4565-D850-5D36-6BF2-2EB326858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5292725"/>
            <a:ext cx="5305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Figure 3-5  Virus Surrounding a Program.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xmlns="" id="{3E938F9A-11FF-F676-A2AA-E35A77724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3338" y="1957388"/>
            <a:ext cx="3995737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>
            <a:extLst>
              <a:ext uri="{FF2B5EF4-FFF2-40B4-BE49-F238E27FC236}">
                <a16:creationId xmlns:a16="http://schemas.microsoft.com/office/drawing/2014/main" xmlns="" id="{1F9C33D9-8CCA-45FE-6FD7-FD66D9C14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396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3">
            <a:extLst>
              <a:ext uri="{FF2B5EF4-FFF2-40B4-BE49-F238E27FC236}">
                <a16:creationId xmlns:a16="http://schemas.microsoft.com/office/drawing/2014/main" xmlns="" id="{6E60CFE3-5D16-10C0-A24A-969401012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556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Figure 3-6  Virus Integrated into a Program.</a:t>
            </a:r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xmlns="" id="{F4BA45AD-FFD3-B6F4-F253-B3987EFAF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5563" y="2136775"/>
            <a:ext cx="395128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>
            <a:extLst>
              <a:ext uri="{FF2B5EF4-FFF2-40B4-BE49-F238E27FC236}">
                <a16:creationId xmlns:a16="http://schemas.microsoft.com/office/drawing/2014/main" xmlns="" id="{24A943FC-4141-36DE-BEE2-7B8332EC1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7100" y="1644650"/>
            <a:ext cx="47498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 Box 3">
            <a:extLst>
              <a:ext uri="{FF2B5EF4-FFF2-40B4-BE49-F238E27FC236}">
                <a16:creationId xmlns:a16="http://schemas.microsoft.com/office/drawing/2014/main" xmlns="" id="{06C1CBD1-3D7E-4814-CB97-B7DD3C61D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562600"/>
            <a:ext cx="651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Figure 3-7  Virus Completely Replacing a Program.</a:t>
            </a:r>
          </a:p>
        </p:txBody>
      </p:sp>
      <p:pic>
        <p:nvPicPr>
          <p:cNvPr id="60420" name="Picture 4">
            <a:extLst>
              <a:ext uri="{FF2B5EF4-FFF2-40B4-BE49-F238E27FC236}">
                <a16:creationId xmlns:a16="http://schemas.microsoft.com/office/drawing/2014/main" xmlns="" id="{9FD8EABB-26E3-906B-F584-6607102B5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1863" y="1649413"/>
            <a:ext cx="4740275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xmlns="" id="{1CE90EB0-AB20-81D0-ECDB-012098D0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Viruses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C21731-DEB6-D786-5D73-D4402AB1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Document Virus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Within the format of a document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Macro Virus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Appealing Qualities for Virus Writers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Hard to detect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Not easily destroyed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Spreads widely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Re-infects easily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Easy to create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Machine and OS independent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610" name="Rectangle 2">
            <a:extLst>
              <a:ext uri="{FF2B5EF4-FFF2-40B4-BE49-F238E27FC236}">
                <a16:creationId xmlns:a16="http://schemas.microsoft.com/office/drawing/2014/main" xmlns="" id="{3FEFC80A-3DCF-9374-7D3A-D88A72074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 New Roman" pitchFamily="16" charset="0"/>
              <a:buNone/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Viruses Work, cont.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DB1C6752-595B-1B80-E52D-F6A15BA82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46250"/>
            <a:ext cx="7772400" cy="4505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Detection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Virus signatures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Storage patterns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Execution patterns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Transmission patterns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Prevention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Don</a:t>
            </a:r>
            <a:r>
              <a:rPr lang="en-GB" altLang="sv-SE" sz="1800"/>
              <a:t>’</a:t>
            </a:r>
            <a:r>
              <a:rPr lang="en-GB" altLang="en-US" sz="1800"/>
              <a:t>t share executables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Use commercial software from reliable 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Test new software on isolated computers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Open only safe attachments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Keep recoverable system image in safe place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Backup executable system file copies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Use virus detectors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/>
              <a:t>Update virus detectors often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C27CEC-F141-6DCE-9894-759F4B784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84200"/>
            <a:ext cx="8534400" cy="57404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marL="0" lvl="1" indent="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Times New Roman" pitchFamily="16" charset="0"/>
              <a:buNone/>
              <a:defRPr/>
            </a:pPr>
            <a:r>
              <a:rPr lang="en-GB" sz="2400" dirty="0"/>
              <a:t>Virus  - program that attaches itself to non-malicious programs and propagates itself to other programs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Times New Roman" pitchFamily="16" charset="0"/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Times New Roman" pitchFamily="16" charset="0"/>
              <a:buNone/>
              <a:defRPr/>
            </a:pPr>
            <a:r>
              <a:rPr lang="en-US" sz="2400" dirty="0"/>
              <a:t>Trojan Horse – Malicious code that in addition to its primary non-malicious effect, has a non-obvious malicious effect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Times New Roman" pitchFamily="16" charset="0"/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Times New Roman" pitchFamily="16" charset="0"/>
              <a:buNone/>
              <a:defRPr/>
            </a:pPr>
            <a:r>
              <a:rPr lang="en-US" sz="2400" dirty="0"/>
              <a:t>Logic Bomb – only on a condition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Times New Roman" pitchFamily="16" charset="0"/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Times New Roman" pitchFamily="16" charset="0"/>
              <a:buNone/>
              <a:defRPr/>
            </a:pPr>
            <a:r>
              <a:rPr lang="en-US" sz="2400" dirty="0"/>
              <a:t>Time bomb – only at certain time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Times New Roman" pitchFamily="16" charset="0"/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Times New Roman" pitchFamily="16" charset="0"/>
              <a:buNone/>
              <a:defRPr/>
            </a:pPr>
            <a:r>
              <a:rPr lang="en-US" sz="2400" dirty="0"/>
              <a:t>Trapdoor (backdoor) – other means of privileged access; intentional and non-intentional . i.e. unauthorized access to functionality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5059" name="TextBox 3">
            <a:extLst>
              <a:ext uri="{FF2B5EF4-FFF2-40B4-BE49-F238E27FC236}">
                <a16:creationId xmlns:a16="http://schemas.microsoft.com/office/drawing/2014/main" xmlns="" id="{5FD70F34-538D-5945-A15B-7EBC4048F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0"/>
            <a:ext cx="502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Types of Malicious 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xmlns="" id="{5966E5C4-59DD-CD7D-D9CB-8CCCEA29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792162"/>
          </a:xfrm>
        </p:spPr>
        <p:txBody>
          <a:bodyPr/>
          <a:lstStyle/>
          <a:p>
            <a:r>
              <a:rPr lang="en-US" altLang="en-US" sz="3200" b="1"/>
              <a:t>Q. How to protect ourselves from virus?</a:t>
            </a:r>
            <a:br>
              <a:rPr lang="en-US" altLang="en-US" sz="3200" b="1"/>
            </a:br>
            <a:endParaRPr lang="en-US" altLang="en-US" sz="3200"/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xmlns="" id="{34DBE8DA-FE5E-37BA-53AA-D8D6EC70E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8013" cy="5210175"/>
          </a:xfrm>
        </p:spPr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Open email attachments that are expected and that come from a trusted source.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Use internet security software that automatically scans email attachments for viruses and other malicious software before opening them.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Delete any suspect messages without opening them.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Do not click on web links or download files sent through emails or instant messages by someone you don’t know.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endParaRPr lang="en-US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xmlns="" id="{B7200FD2-4DE9-F329-F29F-6C0255EF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Viruses (Continued)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xmlns="" id="{B2657EDC-DEDB-E26A-D4A3-296B5B34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do they live?</a:t>
            </a:r>
          </a:p>
          <a:p>
            <a:pPr lvl="1" eaLnBrk="1" hangingPunct="1"/>
            <a:r>
              <a:rPr lang="en-US" altLang="en-US"/>
              <a:t>One-Time Execution Virus – come in on EMAIL; these are popular, it is executed just by being opened.</a:t>
            </a:r>
          </a:p>
          <a:p>
            <a:pPr lvl="1" eaLnBrk="1" hangingPunct="1"/>
            <a:r>
              <a:rPr lang="en-US" altLang="en-US"/>
              <a:t>Boot Sector Virus</a:t>
            </a:r>
          </a:p>
          <a:p>
            <a:pPr lvl="2" eaLnBrk="1" hangingPunct="1"/>
            <a:r>
              <a:rPr lang="en-US" altLang="en-US"/>
              <a:t>From the bootsrap (bootup); bootse ctor of the hard disk</a:t>
            </a:r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lvl="2"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lvl="2" eaLnBrk="1" hangingPunct="1"/>
            <a:endParaRPr lang="en-US" altLang="en-US"/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xmlns="" id="{7B04E959-CB8B-8F0F-C5FA-87A8D27CF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35438"/>
            <a:ext cx="441960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xmlns="" id="{0E9E7198-65A0-D6AA-CF95-AAE47962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8013" cy="715963"/>
          </a:xfrm>
        </p:spPr>
        <p:txBody>
          <a:bodyPr/>
          <a:lstStyle/>
          <a:p>
            <a:r>
              <a:rPr lang="en-US" altLang="en-US"/>
              <a:t>Viruses (Continued)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xmlns="" id="{9A17D047-6161-153D-4B4B-C317786E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0413" cy="52101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A </a:t>
            </a:r>
            <a:r>
              <a:rPr lang="en-US" altLang="en-US" sz="2800" b="1"/>
              <a:t>boot sector virus</a:t>
            </a:r>
            <a:r>
              <a:rPr lang="en-US" altLang="en-US" sz="2800"/>
              <a:t> alters or hides in the boot sector, usually the 1st sector, of a bootable disk or hard drive.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 The boot sector is where your computer starts reading your operating system.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By inserting its code into the boot sector, a virus guarantees that it loads into memory during every boot sequence.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A boot virus does not affect files; instead, it affects the disks that contain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/>
              <a:t>Examples:</a:t>
            </a:r>
            <a:r>
              <a:rPr lang="en-US" altLang="en-US" sz="2800"/>
              <a:t> Form, Disk Killer, Michelangelo, and Stone virus</a:t>
            </a:r>
            <a:br>
              <a:rPr lang="en-US" altLang="en-US" sz="2800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46C8B878-55D1-E17A-9B2D-ABD9BFDD7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006475"/>
          </a:xfrm>
        </p:spPr>
        <p:txBody>
          <a:bodyPr/>
          <a:lstStyle/>
          <a:p>
            <a:r>
              <a:rPr lang="en-US" altLang="en-US"/>
              <a:t>Worms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2A8B59A2-C3E7-F86B-AEBB-18DBB6713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9888" y="1349375"/>
            <a:ext cx="8461375" cy="52371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Autonomous, active code that can replicate to remote hosts without any triggering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AU" dirty="0"/>
              <a:t>Replicating but not infecting program </a:t>
            </a:r>
          </a:p>
          <a:p>
            <a:pPr marL="457200" lvl="1" indent="0">
              <a:buFont typeface="Times New Roman" pitchFamily="16" charset="0"/>
              <a:buNone/>
              <a:defRPr/>
            </a:pPr>
            <a:endParaRPr lang="en-AU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Because they propagate autonomously, they can </a:t>
            </a:r>
            <a:r>
              <a:rPr lang="en-US" b="1" dirty="0"/>
              <a:t>spread much more quickly </a:t>
            </a:r>
            <a:r>
              <a:rPr lang="en-US" dirty="0"/>
              <a:t>than viruses!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Speed and general lack of user interaction make them the most significant threats</a:t>
            </a:r>
          </a:p>
          <a:p>
            <a:pPr>
              <a:buFont typeface="Times New Roman" pitchFamily="16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706" name="Rectangle 2">
            <a:extLst>
              <a:ext uri="{FF2B5EF4-FFF2-40B4-BE49-F238E27FC236}">
                <a16:creationId xmlns:a16="http://schemas.microsoft.com/office/drawing/2014/main" xmlns="" id="{BDF47F90-4B1B-AC23-C6DF-499582470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 New Roman" pitchFamily="16" charset="0"/>
              <a:buNone/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Exploitation of Flaws:</a:t>
            </a:r>
            <a:b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 Targeted Malicious Code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03080466-3073-8380-0EB1-AB66A3F3B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Trapdoors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/>
              <a:t>Program stubs during testing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/>
              <a:t>Intentionally or unintentionally left</a:t>
            </a:r>
          </a:p>
          <a:p>
            <a:pPr lvl="4" eaLnBrk="1" hangingPunct="1">
              <a:lnSpc>
                <a:spcPct val="90000"/>
              </a:lnSpc>
            </a:pPr>
            <a:r>
              <a:rPr lang="en-GB" altLang="en-US" sz="1800"/>
              <a:t>Forgotten</a:t>
            </a:r>
          </a:p>
          <a:p>
            <a:pPr lvl="4" eaLnBrk="1" hangingPunct="1">
              <a:lnSpc>
                <a:spcPct val="90000"/>
              </a:lnSpc>
            </a:pPr>
            <a:r>
              <a:rPr lang="en-GB" altLang="en-US" sz="1800"/>
              <a:t>Left for testing or maintenance</a:t>
            </a:r>
          </a:p>
          <a:p>
            <a:pPr lvl="4" eaLnBrk="1" hangingPunct="1">
              <a:lnSpc>
                <a:spcPct val="90000"/>
              </a:lnSpc>
            </a:pPr>
            <a:r>
              <a:rPr lang="en-GB" altLang="en-US" sz="1800"/>
              <a:t>Left for covert access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Salami attack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/>
              <a:t>Merges inconsequential pieces to get big results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/>
              <a:t>Ex: deliberate diversion of fractional cents</a:t>
            </a:r>
          </a:p>
          <a:p>
            <a:pPr lvl="4" eaLnBrk="1" hangingPunct="1">
              <a:lnSpc>
                <a:spcPct val="90000"/>
              </a:lnSpc>
            </a:pPr>
            <a:r>
              <a:rPr lang="en-GB" altLang="en-US" sz="1800"/>
              <a:t>Too difficult to audit</a:t>
            </a:r>
          </a:p>
          <a:p>
            <a:pPr lvl="4" eaLnBrk="1" hangingPunct="1">
              <a:lnSpc>
                <a:spcPct val="90000"/>
              </a:lnSpc>
            </a:pPr>
            <a:endParaRPr lang="en-GB" alt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>
            <a:extLst>
              <a:ext uri="{FF2B5EF4-FFF2-40B4-BE49-F238E27FC236}">
                <a16:creationId xmlns:a16="http://schemas.microsoft.com/office/drawing/2014/main" xmlns="" id="{1EDEAE94-5507-2E1A-5000-425BCDF10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5813" y="1963738"/>
            <a:ext cx="7800975" cy="4132262"/>
          </a:xfrm>
        </p:spPr>
        <p:txBody>
          <a:bodyPr/>
          <a:lstStyle/>
          <a:p>
            <a:pPr eaLnBrk="1" hangingPunct="1"/>
            <a:r>
              <a:rPr lang="en-GB" altLang="en-US"/>
              <a:t>Covert Channels</a:t>
            </a:r>
          </a:p>
          <a:p>
            <a:pPr lvl="1" eaLnBrk="1" hangingPunct="1"/>
            <a:r>
              <a:rPr lang="en-GB" altLang="en-US"/>
              <a:t>Programs that leak information</a:t>
            </a:r>
          </a:p>
          <a:p>
            <a:pPr lvl="2" eaLnBrk="1" hangingPunct="1"/>
            <a:r>
              <a:rPr lang="en-GB" altLang="en-US" sz="2800"/>
              <a:t>Trojan horse</a:t>
            </a:r>
          </a:p>
          <a:p>
            <a:pPr lvl="1" eaLnBrk="1" hangingPunct="1"/>
            <a:r>
              <a:rPr lang="en-GB" altLang="en-US"/>
              <a:t>Discovery</a:t>
            </a:r>
          </a:p>
          <a:p>
            <a:pPr lvl="3" eaLnBrk="1" hangingPunct="1"/>
            <a:r>
              <a:rPr lang="en-GB" altLang="en-US"/>
              <a:t>Analyze system resources for patterns</a:t>
            </a:r>
          </a:p>
          <a:p>
            <a:pPr lvl="3" eaLnBrk="1" hangingPunct="1"/>
            <a:r>
              <a:rPr lang="en-GB" altLang="en-US"/>
              <a:t>Flow analysis from a program</a:t>
            </a:r>
            <a:r>
              <a:rPr lang="en-GB" altLang="sv-SE"/>
              <a:t>’</a:t>
            </a:r>
            <a:r>
              <a:rPr lang="en-GB" altLang="en-US"/>
              <a:t>s syntax (automated)</a:t>
            </a:r>
          </a:p>
          <a:p>
            <a:pPr lvl="1" eaLnBrk="1" hangingPunct="1"/>
            <a:r>
              <a:rPr lang="en-GB" altLang="en-US"/>
              <a:t>Difficult to close</a:t>
            </a:r>
          </a:p>
          <a:p>
            <a:pPr lvl="3" eaLnBrk="1" hangingPunct="1"/>
            <a:r>
              <a:rPr lang="en-GB" altLang="en-US"/>
              <a:t>Not much documented</a:t>
            </a:r>
          </a:p>
          <a:p>
            <a:pPr lvl="3" eaLnBrk="1" hangingPunct="1"/>
            <a:r>
              <a:rPr lang="en-GB" altLang="en-US"/>
              <a:t>Potential damage is extreme</a:t>
            </a:r>
          </a:p>
        </p:txBody>
      </p:sp>
      <p:sp>
        <p:nvSpPr>
          <p:cNvPr id="1737732" name="Rectangle 4">
            <a:extLst>
              <a:ext uri="{FF2B5EF4-FFF2-40B4-BE49-F238E27FC236}">
                <a16:creationId xmlns:a16="http://schemas.microsoft.com/office/drawing/2014/main" xmlns="" id="{EDA0C7BD-A6BC-5AD8-A015-3025A10F9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 New Roman" pitchFamily="16" charset="0"/>
              <a:buNone/>
              <a:defRPr/>
            </a:pPr>
            <a:r>
              <a:rPr lang="en-GB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Exploitation of Flaws:</a:t>
            </a:r>
            <a:br>
              <a:rPr lang="en-GB" sz="36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GB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Targeted Malicious Code, cont.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E5C3F2-34D8-3D87-5EF0-50969F6F8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84200"/>
            <a:ext cx="8534400" cy="5740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Times New Roman" pitchFamily="16" charset="0"/>
              <a:buNone/>
              <a:defRPr/>
            </a:pPr>
            <a:r>
              <a:rPr lang="en-US" sz="2400" dirty="0"/>
              <a:t>Worm – spreads virus via network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Times New Roman" pitchFamily="16" charset="0"/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Times New Roman" pitchFamily="16" charset="0"/>
              <a:buNone/>
              <a:defRPr/>
            </a:pPr>
            <a:r>
              <a:rPr lang="en-US" sz="2400" dirty="0"/>
              <a:t>Rabbit – replicates to exhaust recourses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Times New Roman" pitchFamily="16" charset="0"/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Times New Roman" pitchFamily="16" charset="0"/>
              <a:buNone/>
              <a:defRPr/>
            </a:pPr>
            <a:r>
              <a:rPr lang="en-GB" sz="2400" dirty="0"/>
              <a:t>Rootkits - Tools to misrepresent what is on the system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Times New Roman" pitchFamily="16" charset="0"/>
              <a:buNone/>
              <a:defRPr/>
            </a:pPr>
            <a:endParaRPr lang="en-GB" sz="2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Times New Roman" pitchFamily="16" charset="0"/>
              <a:buNone/>
              <a:defRPr/>
            </a:pPr>
            <a:r>
              <a:rPr lang="en-GB" sz="2400" dirty="0" err="1"/>
              <a:t>Keylogger</a:t>
            </a:r>
            <a:r>
              <a:rPr lang="en-GB" sz="2400" dirty="0"/>
              <a:t>/spyware - Code that observers and reports actions on the computer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6083" name="TextBox 3">
            <a:extLst>
              <a:ext uri="{FF2B5EF4-FFF2-40B4-BE49-F238E27FC236}">
                <a16:creationId xmlns:a16="http://schemas.microsoft.com/office/drawing/2014/main" xmlns="" id="{C64876B6-6D73-1A83-4B8D-6EC6A8421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0"/>
            <a:ext cx="502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Types of Malicious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70BF51A2-BC64-E59C-1118-757F26372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Malicious Software</a:t>
            </a:r>
            <a:endParaRPr lang="en-AU" altLang="en-US"/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xmlns="" id="{4D3F3D2B-5925-2070-318C-FCEF53C3C8D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1281113"/>
            <a:ext cx="9144000" cy="54689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809D42E8-2188-E18F-C3CC-3B2BE0477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66688"/>
            <a:ext cx="7772400" cy="928687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1. Trojan Horse</a:t>
            </a:r>
            <a:endParaRPr lang="en-US" altLang="en-US"/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xmlns="" id="{C6A2E308-C80E-4726-3A1E-0CD7AF3D53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39838"/>
            <a:ext cx="8432800" cy="4779962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zh-TW" sz="2400">
                <a:ea typeface="新細明體" panose="02020500000000000000" pitchFamily="18" charset="-120"/>
              </a:rPr>
              <a:t>Programs that appear to have one function but actually perform another. </a:t>
            </a:r>
          </a:p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457200" indent="-4572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zh-TW" sz="2400">
                <a:ea typeface="新細明體" panose="02020500000000000000" pitchFamily="18" charset="-120"/>
              </a:rPr>
              <a:t>Modern Trojan Horse: resemble a program that the user wishes to run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 </a:t>
            </a:r>
            <a:r>
              <a:rPr lang="en-US" altLang="zh-TW" sz="2400">
                <a:ea typeface="新細明體" panose="02020500000000000000" pitchFamily="18" charset="-120"/>
              </a:rPr>
              <a:t>- </a:t>
            </a:r>
            <a:r>
              <a:rPr lang="en-AU" altLang="en-US" sz="2400"/>
              <a:t>usually superficially attractive</a:t>
            </a:r>
          </a:p>
          <a:p>
            <a:pPr marL="457200" lvl="1" indent="0">
              <a:lnSpc>
                <a:spcPct val="90000"/>
              </a:lnSpc>
            </a:pPr>
            <a:r>
              <a:rPr lang="en-AU" altLang="en-US" sz="2000"/>
              <a:t>eg game, s/w upgrade etc </a:t>
            </a:r>
          </a:p>
          <a:p>
            <a:pPr marL="457200" lvl="1" indent="0">
              <a:lnSpc>
                <a:spcPct val="90000"/>
              </a:lnSpc>
            </a:pPr>
            <a:endParaRPr lang="en-AU" altLang="en-US" sz="2000"/>
          </a:p>
          <a:p>
            <a:pPr marL="457200" lvl="1" indent="0">
              <a:lnSpc>
                <a:spcPct val="90000"/>
              </a:lnSpc>
            </a:pPr>
            <a:r>
              <a:rPr lang="en-AU" altLang="en-US" sz="2000"/>
              <a:t>3. </a:t>
            </a:r>
            <a:r>
              <a:rPr lang="en-AU" altLang="en-US" sz="2400"/>
              <a:t>When run it performs some additional tasks</a:t>
            </a:r>
          </a:p>
          <a:p>
            <a:pPr marL="457200" lvl="1" indent="0">
              <a:lnSpc>
                <a:spcPct val="90000"/>
              </a:lnSpc>
            </a:pPr>
            <a:r>
              <a:rPr lang="en-US" altLang="en-US" sz="2000"/>
              <a:t>allows attacker to indirectly gain access they do not have directly</a:t>
            </a:r>
          </a:p>
          <a:p>
            <a:pPr marL="457200" lvl="1" indent="0">
              <a:lnSpc>
                <a:spcPct val="90000"/>
              </a:lnSpc>
            </a:pPr>
            <a:endParaRPr lang="en-AU" altLang="en-US" sz="2000"/>
          </a:p>
          <a:p>
            <a:pPr marL="457200" indent="-457200">
              <a:lnSpc>
                <a:spcPct val="90000"/>
              </a:lnSpc>
            </a:pPr>
            <a:r>
              <a:rPr lang="en-AU" altLang="en-US" sz="2400"/>
              <a:t>4. Often used to propagate a virus/worm or install a backdoor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400"/>
              <a:t>Or simply to destroy data</a:t>
            </a:r>
            <a:endParaRPr lang="en-AU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1D74A545-3DE6-C95A-07E4-9B7684BD4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"/>
            <a:ext cx="8228013" cy="581025"/>
          </a:xfrm>
        </p:spPr>
        <p:txBody>
          <a:bodyPr/>
          <a:lstStyle/>
          <a:p>
            <a:r>
              <a:rPr lang="en-US" altLang="en-US"/>
              <a:t>2. Trapdoors (Back doors)</a:t>
            </a:r>
            <a:endParaRPr lang="en-AU" altLang="en-US"/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xmlns="" id="{F97D0DA3-0A66-0FAE-870E-AFE52448C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456613" cy="5210175"/>
          </a:xfrm>
        </p:spPr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Secret entry point into a program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Allows those who know access bypassing usual security procedures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Have been commonly used by developers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A threat when left in production programs allowing exploited by attackers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Very hard to block in O/S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Requires good s/w development &amp; update</a:t>
            </a:r>
            <a:endParaRPr lang="en-AU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6D77AA66-016F-28BD-E206-90CC76CB2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8013" cy="457200"/>
          </a:xfrm>
        </p:spPr>
        <p:txBody>
          <a:bodyPr/>
          <a:lstStyle/>
          <a:p>
            <a:r>
              <a:rPr lang="en-US" altLang="en-US"/>
              <a:t>3. Logic Bomb</a:t>
            </a:r>
            <a:endParaRPr lang="en-AU" altLang="en-US"/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xmlns="" id="{5C5ED62B-686A-A9D5-3986-49BEF7F37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5484813"/>
          </a:xfrm>
        </p:spPr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one of oldest types of malicious software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code embedded in legitimate program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activated when specified conditions met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en-US" sz="2400"/>
              <a:t>eg presence/absence of some file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en-US" sz="2400"/>
              <a:t>particular date/time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en-US" sz="2400"/>
              <a:t>particular user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en-US" sz="2400"/>
              <a:t>particular series of keystrokes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when triggered typically damage system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en-US" sz="2400"/>
              <a:t>modify/delete files/disks</a:t>
            </a:r>
            <a:endParaRPr lang="en-AU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E1B27EDD-E624-3C82-D861-5A1F9DEF4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8013" cy="715963"/>
          </a:xfrm>
        </p:spPr>
        <p:txBody>
          <a:bodyPr/>
          <a:lstStyle/>
          <a:p>
            <a:r>
              <a:rPr lang="en-US" altLang="en-US"/>
              <a:t>4. Zombie</a:t>
            </a:r>
            <a:endParaRPr lang="en-AU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5F2FB510-D7ED-CE04-C11A-4FCAB8AAB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0413" cy="5057775"/>
          </a:xfrm>
        </p:spPr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/>
              <a:t>program which secretly takes over another networked computer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/>
              <a:t>then uses it to indirectly launch attacks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/>
              <a:t>often used to launch distributed denial of service (DDoS) attacks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/>
              <a:t>exploits known flaws in network systems</a:t>
            </a:r>
            <a:endParaRPr lang="en-A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xmlns="" id="{E837A22E-1D68-8AD5-0A46-CA219AED7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5.Key Loggers and Spyware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08B0FE85-716E-7A41-A77E-CEC32D114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Gather information from computer</a:t>
            </a:r>
          </a:p>
          <a:p>
            <a:pPr marL="971550" lvl="1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Send back to the central office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From key loggers can gather</a:t>
            </a:r>
          </a:p>
          <a:p>
            <a:pPr marL="971550" lvl="1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Passwords</a:t>
            </a:r>
          </a:p>
          <a:p>
            <a:pPr marL="971550" lvl="1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Confidential communication</a:t>
            </a:r>
          </a:p>
          <a:p>
            <a:pPr marL="971550" lvl="1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Keep track of your kids/employees</a:t>
            </a:r>
          </a:p>
          <a:p>
            <a:pPr marL="514350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From spyware can gather</a:t>
            </a:r>
          </a:p>
          <a:p>
            <a:pPr marL="971550" lvl="1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Web browsing habits</a:t>
            </a:r>
          </a:p>
          <a:p>
            <a:pPr marL="971550" lvl="1" indent="-51435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Gather marketing information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onstanti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onstanti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onstanti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B57E6589E1484F96EA1AE2DD3539FC" ma:contentTypeVersion="4" ma:contentTypeDescription="Create a new document." ma:contentTypeScope="" ma:versionID="4ac6efe8c22f066e59f297a61b352361">
  <xsd:schema xmlns:xsd="http://www.w3.org/2001/XMLSchema" xmlns:xs="http://www.w3.org/2001/XMLSchema" xmlns:p="http://schemas.microsoft.com/office/2006/metadata/properties" xmlns:ns2="1dc245d4-6514-4de7-b5e2-80c281680b67" targetNamespace="http://schemas.microsoft.com/office/2006/metadata/properties" ma:root="true" ma:fieldsID="6c20c8985e24add757811113c640ea30" ns2:_="">
    <xsd:import namespace="1dc245d4-6514-4de7-b5e2-80c281680b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245d4-6514-4de7-b5e2-80c281680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1C58F7-AE8B-4A70-91F6-3D39F43A8F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c245d4-6514-4de7-b5e2-80c281680b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61B701-57CE-4207-8E87-FABFBE9044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911</Words>
  <Application>Microsoft Office PowerPoint</Application>
  <PresentationFormat>On-screen Show (4:3)</PresentationFormat>
  <Paragraphs>215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Office Theme</vt:lpstr>
      <vt:lpstr>1_Office Theme</vt:lpstr>
      <vt:lpstr>2_Office Theme</vt:lpstr>
      <vt:lpstr>3_Office Theme</vt:lpstr>
      <vt:lpstr>4_Office Theme</vt:lpstr>
      <vt:lpstr>Slide 1</vt:lpstr>
      <vt:lpstr>Slide 2</vt:lpstr>
      <vt:lpstr>Slide 3</vt:lpstr>
      <vt:lpstr>Malicious Software</vt:lpstr>
      <vt:lpstr>1. Trojan Horse</vt:lpstr>
      <vt:lpstr>2. Trapdoors (Back doors)</vt:lpstr>
      <vt:lpstr>3. Logic Bomb</vt:lpstr>
      <vt:lpstr>4. Zombie</vt:lpstr>
      <vt:lpstr>5.Key Loggers and Spyware</vt:lpstr>
      <vt:lpstr>6. Rootkits</vt:lpstr>
      <vt:lpstr>Virus Operation</vt:lpstr>
      <vt:lpstr>Virus Pseudocode</vt:lpstr>
      <vt:lpstr>Structure of A Virus</vt:lpstr>
      <vt:lpstr>How Viruses Work</vt:lpstr>
      <vt:lpstr>Slide 15</vt:lpstr>
      <vt:lpstr>Slide 16</vt:lpstr>
      <vt:lpstr>Slide 17</vt:lpstr>
      <vt:lpstr>Viruses (Continued)</vt:lpstr>
      <vt:lpstr>How Viruses Work, cont.</vt:lpstr>
      <vt:lpstr>Q. How to protect ourselves from virus? </vt:lpstr>
      <vt:lpstr>Viruses (Continued)</vt:lpstr>
      <vt:lpstr>Viruses (Continued)</vt:lpstr>
      <vt:lpstr>Worms</vt:lpstr>
      <vt:lpstr>Exploitation of Flaws:  Targeted Malicious Code</vt:lpstr>
      <vt:lpstr>Exploitation of Flaws:  Targeted Malicious Code, 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arti</dc:creator>
  <cp:lastModifiedBy>Administrator</cp:lastModifiedBy>
  <cp:revision>15</cp:revision>
  <cp:lastPrinted>1601-01-01T00:00:00Z</cp:lastPrinted>
  <dcterms:created xsi:type="dcterms:W3CDTF">2011-08-01T07:05:15Z</dcterms:created>
  <dcterms:modified xsi:type="dcterms:W3CDTF">2023-03-28T11:11:32Z</dcterms:modified>
</cp:coreProperties>
</file>