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sldIdLst>
    <p:sldId id="256" r:id="rId5"/>
    <p:sldId id="258" r:id="rId6"/>
    <p:sldId id="309" r:id="rId7"/>
    <p:sldId id="308" r:id="rId8"/>
    <p:sldId id="259" r:id="rId9"/>
    <p:sldId id="307" r:id="rId10"/>
    <p:sldId id="260" r:id="rId11"/>
    <p:sldId id="286" r:id="rId12"/>
    <p:sldId id="287" r:id="rId13"/>
    <p:sldId id="289" r:id="rId14"/>
    <p:sldId id="291" r:id="rId15"/>
    <p:sldId id="292" r:id="rId16"/>
    <p:sldId id="288" r:id="rId17"/>
    <p:sldId id="290" r:id="rId18"/>
    <p:sldId id="261" r:id="rId19"/>
    <p:sldId id="262" r:id="rId20"/>
    <p:sldId id="311" r:id="rId21"/>
    <p:sldId id="310" r:id="rId22"/>
    <p:sldId id="293" r:id="rId23"/>
    <p:sldId id="263" r:id="rId24"/>
    <p:sldId id="294" r:id="rId25"/>
    <p:sldId id="298" r:id="rId26"/>
    <p:sldId id="296" r:id="rId27"/>
    <p:sldId id="297" r:id="rId28"/>
    <p:sldId id="295" r:id="rId29"/>
    <p:sldId id="300" r:id="rId30"/>
    <p:sldId id="299" r:id="rId31"/>
    <p:sldId id="301" r:id="rId32"/>
    <p:sldId id="302" r:id="rId33"/>
    <p:sldId id="303" r:id="rId34"/>
    <p:sldId id="305" r:id="rId35"/>
    <p:sldId id="304" r:id="rId36"/>
    <p:sldId id="306"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0709F8-6BA2-458B-8A66-8C98FF701171}" v="4" dt="2022-05-13T10:20:31.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wani Gaurav" userId="S::chandwani16505@tsecedu.org::7d7bbc3a-a487-4693-995d-3398188c3066" providerId="AD" clId="Web-{130709F8-6BA2-458B-8A66-8C98FF701171}"/>
    <pc:docChg chg="addSld delSld">
      <pc:chgData name="Chandwani Gaurav" userId="S::chandwani16505@tsecedu.org::7d7bbc3a-a487-4693-995d-3398188c3066" providerId="AD" clId="Web-{130709F8-6BA2-458B-8A66-8C98FF701171}" dt="2022-05-13T10:20:31.229" v="3"/>
      <pc:docMkLst>
        <pc:docMk/>
      </pc:docMkLst>
      <pc:sldChg chg="new del">
        <pc:chgData name="Chandwani Gaurav" userId="S::chandwani16505@tsecedu.org::7d7bbc3a-a487-4693-995d-3398188c3066" providerId="AD" clId="Web-{130709F8-6BA2-458B-8A66-8C98FF701171}" dt="2022-05-13T10:20:31.229" v="3"/>
        <pc:sldMkLst>
          <pc:docMk/>
          <pc:sldMk cId="885113865" sldId="312"/>
        </pc:sldMkLst>
      </pc:sldChg>
      <pc:sldChg chg="new del">
        <pc:chgData name="Chandwani Gaurav" userId="S::chandwani16505@tsecedu.org::7d7bbc3a-a487-4693-995d-3398188c3066" providerId="AD" clId="Web-{130709F8-6BA2-458B-8A66-8C98FF701171}" dt="2022-05-13T09:47:56.267" v="1"/>
        <pc:sldMkLst>
          <pc:docMk/>
          <pc:sldMk cId="2888276215" sldId="312"/>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073BD-043C-41E4-B850-2807EED77F9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B4ADC6C-BA17-4D0C-BDD3-306EA1A3FF2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073BD-043C-41E4-B850-2807EED77F9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ADC6C-BA17-4D0C-BDD3-306EA1A3FF2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9073BD-043C-41E4-B850-2807EED77F9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ADC6C-BA17-4D0C-BDD3-306EA1A3FF2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073BD-043C-41E4-B850-2807EED77F9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4ADC6C-BA17-4D0C-BDD3-306EA1A3FF2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09073BD-043C-41E4-B850-2807EED77F99}" type="datetimeFigureOut">
              <a:rPr lang="en-US" smtClean="0"/>
              <a:t>5/13/2022</a:t>
            </a:fld>
            <a:endParaRPr lang="en-US"/>
          </a:p>
        </p:txBody>
      </p:sp>
      <p:sp>
        <p:nvSpPr>
          <p:cNvPr id="8" name="Slide Number Placeholder 7"/>
          <p:cNvSpPr>
            <a:spLocks noGrp="1"/>
          </p:cNvSpPr>
          <p:nvPr>
            <p:ph type="sldNum" sz="quarter" idx="11"/>
          </p:nvPr>
        </p:nvSpPr>
        <p:spPr/>
        <p:txBody>
          <a:bodyPr/>
          <a:lstStyle/>
          <a:p>
            <a:fld id="{AB4ADC6C-BA17-4D0C-BDD3-306EA1A3FF2F}"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073BD-043C-41E4-B850-2807EED77F9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ADC6C-BA17-4D0C-BDD3-306EA1A3FF2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073BD-043C-41E4-B850-2807EED77F99}"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4ADC6C-BA17-4D0C-BDD3-306EA1A3FF2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9073BD-043C-41E4-B850-2807EED77F99}"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4ADC6C-BA17-4D0C-BDD3-306EA1A3FF2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073BD-043C-41E4-B850-2807EED77F99}"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4ADC6C-BA17-4D0C-BDD3-306EA1A3FF2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073BD-043C-41E4-B850-2807EED77F9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4ADC6C-BA17-4D0C-BDD3-306EA1A3FF2F}"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9073BD-043C-41E4-B850-2807EED77F9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AB4ADC6C-BA17-4D0C-BDD3-306EA1A3FF2F}"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09073BD-043C-41E4-B850-2807EED77F99}" type="datetimeFigureOut">
              <a:rPr lang="en-US" smtClean="0"/>
              <a:t>5/13/2022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AB4ADC6C-BA17-4D0C-BDD3-306EA1A3FF2F}"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keyfactor.com/blog/what-it-is-ip-spoofing-how-to-protect-against-it/" TargetMode="External"/><Relationship Id="rId2" Type="http://schemas.openxmlformats.org/officeDocument/2006/relationships/hyperlink" Target="https://www.cloudflare.com/en-in/learning/ddos/glossary/ip-spoofing/"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www.cloudflare.com/learning/ddos/glossary/internet-control-message-protocol-icmp/"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381000" y="1828800"/>
            <a:ext cx="8305800" cy="3352800"/>
          </a:xfrm>
        </p:spPr>
        <p:txBody>
          <a:bodyPr>
            <a:noAutofit/>
          </a:bodyPr>
          <a:lstStyle/>
          <a:p>
            <a: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Module 5 </a:t>
            </a:r>
            <a:b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4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network security and applications</a:t>
            </a:r>
          </a:p>
        </p:txBody>
      </p:sp>
    </p:spTree>
    <p:extLst>
      <p:ext uri="{BB962C8B-B14F-4D97-AF65-F5344CB8AC3E}">
        <p14:creationId xmlns:p14="http://schemas.microsoft.com/office/powerpoint/2010/main" val="41999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55098"/>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 spoofing</a:t>
            </a:r>
          </a:p>
        </p:txBody>
      </p:sp>
      <p:sp>
        <p:nvSpPr>
          <p:cNvPr id="7" name="modem">
            <a:extLst>
              <a:ext uri="{FF2B5EF4-FFF2-40B4-BE49-F238E27FC236}">
                <a16:creationId xmlns:a16="http://schemas.microsoft.com/office/drawing/2014/main" id="{DDCB794C-D5EE-49B1-A214-E82F35EBE179}"/>
              </a:ext>
            </a:extLst>
          </p:cNvPr>
          <p:cNvSpPr>
            <a:spLocks noEditPoints="1" noChangeArrowheads="1"/>
          </p:cNvSpPr>
          <p:nvPr/>
        </p:nvSpPr>
        <p:spPr bwMode="auto">
          <a:xfrm>
            <a:off x="1436688" y="3200400"/>
            <a:ext cx="849312" cy="406400"/>
          </a:xfrm>
          <a:custGeom>
            <a:avLst/>
            <a:gdLst>
              <a:gd name="T0" fmla="*/ 0 w 21600"/>
              <a:gd name="T1" fmla="*/ 645618423 h 21600"/>
              <a:gd name="T2" fmla="*/ 2147483647 w 21600"/>
              <a:gd name="T3" fmla="*/ 0 h 21600"/>
              <a:gd name="T4" fmla="*/ 2147483647 w 21600"/>
              <a:gd name="T5" fmla="*/ 0 h 21600"/>
              <a:gd name="T6" fmla="*/ 2147483647 w 21600"/>
              <a:gd name="T7" fmla="*/ 645618423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1676201090 h 21600"/>
              <a:gd name="T18" fmla="*/ 2147483647 w 21600"/>
              <a:gd name="T19" fmla="*/ 167620109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cxnSp>
        <p:nvCxnSpPr>
          <p:cNvPr id="8" name="Straight Arrow Connector 7">
            <a:extLst>
              <a:ext uri="{FF2B5EF4-FFF2-40B4-BE49-F238E27FC236}">
                <a16:creationId xmlns:a16="http://schemas.microsoft.com/office/drawing/2014/main" id="{CA8956A9-8420-4844-B387-832A8C32FBA8}"/>
              </a:ext>
            </a:extLst>
          </p:cNvPr>
          <p:cNvCxnSpPr>
            <a:stCxn id="7" idx="3"/>
            <a:endCxn id="14" idx="1"/>
          </p:cNvCxnSpPr>
          <p:nvPr/>
        </p:nvCxnSpPr>
        <p:spPr>
          <a:xfrm flipV="1">
            <a:off x="2286000" y="2819400"/>
            <a:ext cx="1676400" cy="477838"/>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9" name="laptop">
            <a:extLst>
              <a:ext uri="{FF2B5EF4-FFF2-40B4-BE49-F238E27FC236}">
                <a16:creationId xmlns:a16="http://schemas.microsoft.com/office/drawing/2014/main" id="{DDE19055-11DF-4FAA-AC3E-BE3CCD4A111E}"/>
              </a:ext>
            </a:extLst>
          </p:cNvPr>
          <p:cNvSpPr>
            <a:spLocks noEditPoints="1" noChangeArrowheads="1"/>
          </p:cNvSpPr>
          <p:nvPr/>
        </p:nvSpPr>
        <p:spPr bwMode="auto">
          <a:xfrm>
            <a:off x="6858000" y="2971800"/>
            <a:ext cx="914400" cy="787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10" name="TextBox 9">
            <a:extLst>
              <a:ext uri="{FF2B5EF4-FFF2-40B4-BE49-F238E27FC236}">
                <a16:creationId xmlns:a16="http://schemas.microsoft.com/office/drawing/2014/main" id="{9581188E-B805-48CB-85CE-2E86B33980A8}"/>
              </a:ext>
            </a:extLst>
          </p:cNvPr>
          <p:cNvSpPr txBox="1">
            <a:spLocks noChangeArrowheads="1"/>
          </p:cNvSpPr>
          <p:nvPr/>
        </p:nvSpPr>
        <p:spPr bwMode="auto">
          <a:xfrm>
            <a:off x="304800" y="2438400"/>
            <a:ext cx="26685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00279F"/>
                </a:solidFill>
                <a:latin typeface="Batang" panose="02030600000101010101" pitchFamily="18" charset="-127"/>
              </a:defRPr>
            </a:lvl1pPr>
            <a:lvl2pPr marL="742950" indent="-285750">
              <a:defRPr sz="2400" b="1">
                <a:solidFill>
                  <a:srgbClr val="00279F"/>
                </a:solidFill>
                <a:latin typeface="Batang" panose="02030600000101010101" pitchFamily="18" charset="-127"/>
              </a:defRPr>
            </a:lvl2pPr>
            <a:lvl3pPr marL="1143000" indent="-228600">
              <a:defRPr sz="2400" b="1">
                <a:solidFill>
                  <a:srgbClr val="00279F"/>
                </a:solidFill>
                <a:latin typeface="Batang" panose="02030600000101010101" pitchFamily="18" charset="-127"/>
              </a:defRPr>
            </a:lvl3pPr>
            <a:lvl4pPr marL="1600200" indent="-228600">
              <a:defRPr sz="2400" b="1">
                <a:solidFill>
                  <a:srgbClr val="00279F"/>
                </a:solidFill>
                <a:latin typeface="Batang" panose="02030600000101010101" pitchFamily="18" charset="-127"/>
              </a:defRPr>
            </a:lvl4pPr>
            <a:lvl5pPr marL="2057400" indent="-228600">
              <a:defRPr sz="2400" b="1">
                <a:solidFill>
                  <a:srgbClr val="00279F"/>
                </a:solidFill>
                <a:latin typeface="Batang" panose="02030600000101010101" pitchFamily="18" charset="-127"/>
              </a:defRPr>
            </a:lvl5pPr>
            <a:lvl6pPr marL="2514600" indent="-228600" algn="ctr" eaLnBrk="0" fontAlgn="base" hangingPunct="0">
              <a:spcBef>
                <a:spcPct val="0"/>
              </a:spcBef>
              <a:spcAft>
                <a:spcPct val="0"/>
              </a:spcAft>
              <a:defRPr sz="2400" b="1">
                <a:solidFill>
                  <a:srgbClr val="00279F"/>
                </a:solidFill>
                <a:latin typeface="Batang" panose="02030600000101010101" pitchFamily="18" charset="-127"/>
              </a:defRPr>
            </a:lvl6pPr>
            <a:lvl7pPr marL="2971800" indent="-228600" algn="ctr" eaLnBrk="0" fontAlgn="base" hangingPunct="0">
              <a:spcBef>
                <a:spcPct val="0"/>
              </a:spcBef>
              <a:spcAft>
                <a:spcPct val="0"/>
              </a:spcAft>
              <a:defRPr sz="2400" b="1">
                <a:solidFill>
                  <a:srgbClr val="00279F"/>
                </a:solidFill>
                <a:latin typeface="Batang" panose="02030600000101010101" pitchFamily="18" charset="-127"/>
              </a:defRPr>
            </a:lvl7pPr>
            <a:lvl8pPr marL="3429000" indent="-228600" algn="ctr" eaLnBrk="0" fontAlgn="base" hangingPunct="0">
              <a:spcBef>
                <a:spcPct val="0"/>
              </a:spcBef>
              <a:spcAft>
                <a:spcPct val="0"/>
              </a:spcAft>
              <a:defRPr sz="2400" b="1">
                <a:solidFill>
                  <a:srgbClr val="00279F"/>
                </a:solidFill>
                <a:latin typeface="Batang" panose="02030600000101010101" pitchFamily="18" charset="-127"/>
              </a:defRPr>
            </a:lvl8pPr>
            <a:lvl9pPr marL="3886200" indent="-228600" algn="ctr" eaLnBrk="0" fontAlgn="base" hangingPunct="0">
              <a:spcBef>
                <a:spcPct val="0"/>
              </a:spcBef>
              <a:spcAft>
                <a:spcPct val="0"/>
              </a:spcAft>
              <a:defRPr sz="2400" b="1">
                <a:solidFill>
                  <a:srgbClr val="00279F"/>
                </a:solidFill>
                <a:latin typeface="Batang" panose="02030600000101010101" pitchFamily="18" charset="-127"/>
              </a:defRPr>
            </a:lvl9pPr>
          </a:lstStyle>
          <a:p>
            <a:r>
              <a:rPr lang="en-US" altLang="en-US" sz="1800">
                <a:solidFill>
                  <a:schemeClr val="tx1"/>
                </a:solidFill>
              </a:rPr>
              <a:t>IP: 192.168.1.1</a:t>
            </a:r>
          </a:p>
          <a:p>
            <a:r>
              <a:rPr lang="en-US" altLang="en-US" sz="1800">
                <a:solidFill>
                  <a:schemeClr val="tx1"/>
                </a:solidFill>
              </a:rPr>
              <a:t>MAC: 00:11:22:33:44:01</a:t>
            </a:r>
          </a:p>
        </p:txBody>
      </p:sp>
      <p:sp>
        <p:nvSpPr>
          <p:cNvPr id="11" name="TextBox 10">
            <a:extLst>
              <a:ext uri="{FF2B5EF4-FFF2-40B4-BE49-F238E27FC236}">
                <a16:creationId xmlns:a16="http://schemas.microsoft.com/office/drawing/2014/main" id="{5C45AE07-BE81-424A-8214-B81406206E86}"/>
              </a:ext>
            </a:extLst>
          </p:cNvPr>
          <p:cNvSpPr txBox="1">
            <a:spLocks noChangeArrowheads="1"/>
          </p:cNvSpPr>
          <p:nvPr/>
        </p:nvSpPr>
        <p:spPr bwMode="auto">
          <a:xfrm>
            <a:off x="6324600" y="2362200"/>
            <a:ext cx="26685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00279F"/>
                </a:solidFill>
                <a:latin typeface="Batang" panose="02030600000101010101" pitchFamily="18" charset="-127"/>
              </a:defRPr>
            </a:lvl1pPr>
            <a:lvl2pPr marL="742950" indent="-285750">
              <a:defRPr sz="2400" b="1">
                <a:solidFill>
                  <a:srgbClr val="00279F"/>
                </a:solidFill>
                <a:latin typeface="Batang" panose="02030600000101010101" pitchFamily="18" charset="-127"/>
              </a:defRPr>
            </a:lvl2pPr>
            <a:lvl3pPr marL="1143000" indent="-228600">
              <a:defRPr sz="2400" b="1">
                <a:solidFill>
                  <a:srgbClr val="00279F"/>
                </a:solidFill>
                <a:latin typeface="Batang" panose="02030600000101010101" pitchFamily="18" charset="-127"/>
              </a:defRPr>
            </a:lvl3pPr>
            <a:lvl4pPr marL="1600200" indent="-228600">
              <a:defRPr sz="2400" b="1">
                <a:solidFill>
                  <a:srgbClr val="00279F"/>
                </a:solidFill>
                <a:latin typeface="Batang" panose="02030600000101010101" pitchFamily="18" charset="-127"/>
              </a:defRPr>
            </a:lvl4pPr>
            <a:lvl5pPr marL="2057400" indent="-228600">
              <a:defRPr sz="2400" b="1">
                <a:solidFill>
                  <a:srgbClr val="00279F"/>
                </a:solidFill>
                <a:latin typeface="Batang" panose="02030600000101010101" pitchFamily="18" charset="-127"/>
              </a:defRPr>
            </a:lvl5pPr>
            <a:lvl6pPr marL="2514600" indent="-228600" algn="ctr" eaLnBrk="0" fontAlgn="base" hangingPunct="0">
              <a:spcBef>
                <a:spcPct val="0"/>
              </a:spcBef>
              <a:spcAft>
                <a:spcPct val="0"/>
              </a:spcAft>
              <a:defRPr sz="2400" b="1">
                <a:solidFill>
                  <a:srgbClr val="00279F"/>
                </a:solidFill>
                <a:latin typeface="Batang" panose="02030600000101010101" pitchFamily="18" charset="-127"/>
              </a:defRPr>
            </a:lvl6pPr>
            <a:lvl7pPr marL="2971800" indent="-228600" algn="ctr" eaLnBrk="0" fontAlgn="base" hangingPunct="0">
              <a:spcBef>
                <a:spcPct val="0"/>
              </a:spcBef>
              <a:spcAft>
                <a:spcPct val="0"/>
              </a:spcAft>
              <a:defRPr sz="2400" b="1">
                <a:solidFill>
                  <a:srgbClr val="00279F"/>
                </a:solidFill>
                <a:latin typeface="Batang" panose="02030600000101010101" pitchFamily="18" charset="-127"/>
              </a:defRPr>
            </a:lvl7pPr>
            <a:lvl8pPr marL="3429000" indent="-228600" algn="ctr" eaLnBrk="0" fontAlgn="base" hangingPunct="0">
              <a:spcBef>
                <a:spcPct val="0"/>
              </a:spcBef>
              <a:spcAft>
                <a:spcPct val="0"/>
              </a:spcAft>
              <a:defRPr sz="2400" b="1">
                <a:solidFill>
                  <a:srgbClr val="00279F"/>
                </a:solidFill>
                <a:latin typeface="Batang" panose="02030600000101010101" pitchFamily="18" charset="-127"/>
              </a:defRPr>
            </a:lvl8pPr>
            <a:lvl9pPr marL="3886200" indent="-228600" algn="ctr" eaLnBrk="0" fontAlgn="base" hangingPunct="0">
              <a:spcBef>
                <a:spcPct val="0"/>
              </a:spcBef>
              <a:spcAft>
                <a:spcPct val="0"/>
              </a:spcAft>
              <a:defRPr sz="2400" b="1">
                <a:solidFill>
                  <a:srgbClr val="00279F"/>
                </a:solidFill>
                <a:latin typeface="Batang" panose="02030600000101010101" pitchFamily="18" charset="-127"/>
              </a:defRPr>
            </a:lvl9pPr>
          </a:lstStyle>
          <a:p>
            <a:r>
              <a:rPr lang="en-US" altLang="en-US" sz="1800">
                <a:solidFill>
                  <a:schemeClr val="tx1"/>
                </a:solidFill>
              </a:rPr>
              <a:t>IP: 192.168.1.105</a:t>
            </a:r>
          </a:p>
          <a:p>
            <a:r>
              <a:rPr lang="en-US" altLang="en-US" sz="1800">
                <a:solidFill>
                  <a:schemeClr val="tx1"/>
                </a:solidFill>
              </a:rPr>
              <a:t>MAC: 00:11:22:33:44:02</a:t>
            </a:r>
          </a:p>
        </p:txBody>
      </p:sp>
      <p:graphicFrame>
        <p:nvGraphicFramePr>
          <p:cNvPr id="12" name="Table 11">
            <a:extLst>
              <a:ext uri="{FF2B5EF4-FFF2-40B4-BE49-F238E27FC236}">
                <a16:creationId xmlns:a16="http://schemas.microsoft.com/office/drawing/2014/main" id="{CA10D4F3-7857-403E-B579-CC83689686C7}"/>
              </a:ext>
            </a:extLst>
          </p:cNvPr>
          <p:cNvGraphicFramePr>
            <a:graphicFrameLocks noGrp="1"/>
          </p:cNvGraphicFramePr>
          <p:nvPr/>
        </p:nvGraphicFramePr>
        <p:xfrm>
          <a:off x="309563" y="4000500"/>
          <a:ext cx="3271837" cy="609600"/>
        </p:xfrm>
        <a:graphic>
          <a:graphicData uri="http://schemas.openxmlformats.org/drawingml/2006/table">
            <a:tbl>
              <a:tblPr firstRow="1" bandRow="1">
                <a:tableStyleId>{5C22544A-7EE6-4342-B048-85BDC9FD1C3A}</a:tableStyleId>
              </a:tblPr>
              <a:tblGrid>
                <a:gridCol w="1402216">
                  <a:extLst>
                    <a:ext uri="{9D8B030D-6E8A-4147-A177-3AD203B41FA5}">
                      <a16:colId xmlns:a16="http://schemas.microsoft.com/office/drawing/2014/main" val="20000"/>
                    </a:ext>
                  </a:extLst>
                </a:gridCol>
                <a:gridCol w="1869621">
                  <a:extLst>
                    <a:ext uri="{9D8B030D-6E8A-4147-A177-3AD203B41FA5}">
                      <a16:colId xmlns:a16="http://schemas.microsoft.com/office/drawing/2014/main" val="20001"/>
                    </a:ext>
                  </a:extLst>
                </a:gridCol>
              </a:tblGrid>
              <a:tr h="190500">
                <a:tc gridSpan="2">
                  <a:txBody>
                    <a:bodyPr/>
                    <a:lstStyle/>
                    <a:p>
                      <a:pPr algn="ctr"/>
                      <a:r>
                        <a:rPr lang="en-US" sz="1400" dirty="0">
                          <a:solidFill>
                            <a:schemeClr val="tx1"/>
                          </a:solidFill>
                        </a:rPr>
                        <a:t>ARP Cache</a:t>
                      </a:r>
                    </a:p>
                  </a:txBody>
                  <a:tcPr marL="91456" marR="91456">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10000"/>
                  </a:ext>
                </a:extLst>
              </a:tr>
              <a:tr h="190500">
                <a:tc>
                  <a:txBody>
                    <a:bodyPr/>
                    <a:lstStyle/>
                    <a:p>
                      <a:r>
                        <a:rPr lang="en-US" sz="1400" dirty="0"/>
                        <a:t>192.168.1</a:t>
                      </a:r>
                      <a:r>
                        <a:rPr lang="en-US" sz="1400" b="1" dirty="0"/>
                        <a:t>.105</a:t>
                      </a:r>
                    </a:p>
                  </a:txBody>
                  <a:tcPr marL="91456" marR="91456"/>
                </a:tc>
                <a:tc>
                  <a:txBody>
                    <a:bodyPr/>
                    <a:lstStyle/>
                    <a:p>
                      <a:r>
                        <a:rPr lang="en-US" sz="1400" dirty="0"/>
                        <a:t>00:11:22:33:44:</a:t>
                      </a:r>
                      <a:r>
                        <a:rPr lang="en-US" sz="1400" b="1" dirty="0"/>
                        <a:t>02</a:t>
                      </a:r>
                    </a:p>
                  </a:txBody>
                  <a:tcPr marL="91456" marR="91456"/>
                </a:tc>
                <a:extLst>
                  <a:ext uri="{0D108BD9-81ED-4DB2-BD59-A6C34878D82A}">
                    <a16:rowId xmlns:a16="http://schemas.microsoft.com/office/drawing/2014/main" val="10001"/>
                  </a:ext>
                </a:extLst>
              </a:tr>
            </a:tbl>
          </a:graphicData>
        </a:graphic>
      </p:graphicFrame>
      <p:graphicFrame>
        <p:nvGraphicFramePr>
          <p:cNvPr id="13" name="Table 12">
            <a:extLst>
              <a:ext uri="{FF2B5EF4-FFF2-40B4-BE49-F238E27FC236}">
                <a16:creationId xmlns:a16="http://schemas.microsoft.com/office/drawing/2014/main" id="{1E4B15C3-75A2-476F-A744-3D27D2C7D40C}"/>
              </a:ext>
            </a:extLst>
          </p:cNvPr>
          <p:cNvGraphicFramePr>
            <a:graphicFrameLocks noGrp="1"/>
          </p:cNvGraphicFramePr>
          <p:nvPr/>
        </p:nvGraphicFramePr>
        <p:xfrm>
          <a:off x="5715000" y="4000500"/>
          <a:ext cx="3200400" cy="60960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90500">
                <a:tc gridSpan="2">
                  <a:txBody>
                    <a:bodyPr/>
                    <a:lstStyle/>
                    <a:p>
                      <a:pPr algn="ctr"/>
                      <a:r>
                        <a:rPr lang="en-US" sz="1400" dirty="0">
                          <a:solidFill>
                            <a:schemeClr val="tx1"/>
                          </a:solidFill>
                        </a:rPr>
                        <a:t>ARP Cache</a:t>
                      </a:r>
                    </a:p>
                  </a:txBody>
                  <a:tcPr>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10000"/>
                  </a:ext>
                </a:extLst>
              </a:tr>
              <a:tr h="190500">
                <a:tc>
                  <a:txBody>
                    <a:bodyPr/>
                    <a:lstStyle/>
                    <a:p>
                      <a:r>
                        <a:rPr lang="en-US" sz="1400" dirty="0"/>
                        <a:t>192.168.1.</a:t>
                      </a:r>
                      <a:r>
                        <a:rPr lang="en-US" sz="1400" b="1" dirty="0"/>
                        <a:t>1</a:t>
                      </a:r>
                    </a:p>
                  </a:txBody>
                  <a:tcPr/>
                </a:tc>
                <a:tc>
                  <a:txBody>
                    <a:bodyPr/>
                    <a:lstStyle/>
                    <a:p>
                      <a:r>
                        <a:rPr lang="en-US" sz="1400" dirty="0"/>
                        <a:t>00:11:22:33:44:</a:t>
                      </a:r>
                      <a:r>
                        <a:rPr lang="en-US" sz="1400" b="1" dirty="0"/>
                        <a:t>01</a:t>
                      </a:r>
                    </a:p>
                  </a:txBody>
                  <a:tcPr/>
                </a:tc>
                <a:extLst>
                  <a:ext uri="{0D108BD9-81ED-4DB2-BD59-A6C34878D82A}">
                    <a16:rowId xmlns:a16="http://schemas.microsoft.com/office/drawing/2014/main" val="10001"/>
                  </a:ext>
                </a:extLst>
              </a:tr>
            </a:tbl>
          </a:graphicData>
        </a:graphic>
      </p:graphicFrame>
      <p:sp>
        <p:nvSpPr>
          <p:cNvPr id="14" name="Rectangle 13">
            <a:extLst>
              <a:ext uri="{FF2B5EF4-FFF2-40B4-BE49-F238E27FC236}">
                <a16:creationId xmlns:a16="http://schemas.microsoft.com/office/drawing/2014/main" id="{72FE141C-51F8-47B4-A9D4-F396ABDC96B6}"/>
              </a:ext>
            </a:extLst>
          </p:cNvPr>
          <p:cNvSpPr/>
          <p:nvPr/>
        </p:nvSpPr>
        <p:spPr>
          <a:xfrm>
            <a:off x="3962400" y="2590800"/>
            <a:ext cx="1371600" cy="4572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dirty="0">
                <a:solidFill>
                  <a:srgbClr val="000000"/>
                </a:solidFill>
              </a:rPr>
              <a:t>Data</a:t>
            </a:r>
          </a:p>
        </p:txBody>
      </p:sp>
      <p:cxnSp>
        <p:nvCxnSpPr>
          <p:cNvPr id="15" name="Straight Arrow Connector 14">
            <a:extLst>
              <a:ext uri="{FF2B5EF4-FFF2-40B4-BE49-F238E27FC236}">
                <a16:creationId xmlns:a16="http://schemas.microsoft.com/office/drawing/2014/main" id="{6E62A6B3-D125-4A8D-96EF-5BE1CE904400}"/>
              </a:ext>
            </a:extLst>
          </p:cNvPr>
          <p:cNvCxnSpPr>
            <a:stCxn id="7" idx="9"/>
            <a:endCxn id="16" idx="1"/>
          </p:cNvCxnSpPr>
          <p:nvPr/>
        </p:nvCxnSpPr>
        <p:spPr>
          <a:xfrm flipV="1">
            <a:off x="2286000" y="3406775"/>
            <a:ext cx="1524000" cy="4603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D380E5B-17DA-411A-B58B-F1AE7A88CACB}"/>
              </a:ext>
            </a:extLst>
          </p:cNvPr>
          <p:cNvSpPr/>
          <p:nvPr/>
        </p:nvSpPr>
        <p:spPr>
          <a:xfrm>
            <a:off x="3810000" y="3216275"/>
            <a:ext cx="1676400" cy="381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dirty="0">
                <a:solidFill>
                  <a:schemeClr val="bg1"/>
                </a:solidFill>
              </a:rPr>
              <a:t>192.168.1.1 is at 00:11:22:33:44:01</a:t>
            </a:r>
          </a:p>
        </p:txBody>
      </p:sp>
      <p:cxnSp>
        <p:nvCxnSpPr>
          <p:cNvPr id="17" name="Straight Arrow Connector 16">
            <a:extLst>
              <a:ext uri="{FF2B5EF4-FFF2-40B4-BE49-F238E27FC236}">
                <a16:creationId xmlns:a16="http://schemas.microsoft.com/office/drawing/2014/main" id="{ACCE299D-CC80-42BD-A210-D26E48F3EE02}"/>
              </a:ext>
            </a:extLst>
          </p:cNvPr>
          <p:cNvCxnSpPr>
            <a:stCxn id="18" idx="3"/>
          </p:cNvCxnSpPr>
          <p:nvPr/>
        </p:nvCxnSpPr>
        <p:spPr>
          <a:xfrm flipV="1">
            <a:off x="5486400" y="3657600"/>
            <a:ext cx="1371600" cy="1905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569D635-6184-4494-860E-35D991A9FD31}"/>
              </a:ext>
            </a:extLst>
          </p:cNvPr>
          <p:cNvSpPr/>
          <p:nvPr/>
        </p:nvSpPr>
        <p:spPr>
          <a:xfrm>
            <a:off x="3810000" y="3657600"/>
            <a:ext cx="1676400" cy="3810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defRPr/>
            </a:pPr>
            <a:r>
              <a:rPr lang="en-US" sz="1200" dirty="0">
                <a:solidFill>
                  <a:schemeClr val="bg1"/>
                </a:solidFill>
              </a:rPr>
              <a:t>192.168.1.105 is at 00:11:22:33:44:02</a:t>
            </a:r>
          </a:p>
        </p:txBody>
      </p:sp>
      <p:cxnSp>
        <p:nvCxnSpPr>
          <p:cNvPr id="19" name="Straight Arrow Connector 18">
            <a:extLst>
              <a:ext uri="{FF2B5EF4-FFF2-40B4-BE49-F238E27FC236}">
                <a16:creationId xmlns:a16="http://schemas.microsoft.com/office/drawing/2014/main" id="{54085EEA-1BD4-4140-B74C-BC89CB58E245}"/>
              </a:ext>
            </a:extLst>
          </p:cNvPr>
          <p:cNvCxnSpPr>
            <a:stCxn id="16" idx="3"/>
          </p:cNvCxnSpPr>
          <p:nvPr/>
        </p:nvCxnSpPr>
        <p:spPr>
          <a:xfrm>
            <a:off x="5486400" y="3406775"/>
            <a:ext cx="1524000" cy="22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FF4ED8-EC2C-434E-947B-8EE108B961C2}"/>
              </a:ext>
            </a:extLst>
          </p:cNvPr>
          <p:cNvCxnSpPr>
            <a:stCxn id="14" idx="3"/>
            <a:endCxn id="9" idx="1"/>
          </p:cNvCxnSpPr>
          <p:nvPr/>
        </p:nvCxnSpPr>
        <p:spPr>
          <a:xfrm>
            <a:off x="5334000" y="2819400"/>
            <a:ext cx="1666875" cy="414338"/>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C784A03-8FBE-4E3D-9CAB-64B6DCF31145}"/>
              </a:ext>
            </a:extLst>
          </p:cNvPr>
          <p:cNvCxnSpPr>
            <a:stCxn id="7" idx="4"/>
            <a:endCxn id="18" idx="1"/>
          </p:cNvCxnSpPr>
          <p:nvPr/>
        </p:nvCxnSpPr>
        <p:spPr>
          <a:xfrm>
            <a:off x="2286000" y="3606800"/>
            <a:ext cx="1524000" cy="24130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696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 spoofing</a:t>
            </a:r>
          </a:p>
        </p:txBody>
      </p:sp>
      <p:sp>
        <p:nvSpPr>
          <p:cNvPr id="5" name="Subtitle 2"/>
          <p:cNvSpPr>
            <a:spLocks noGrp="1"/>
          </p:cNvSpPr>
          <p:nvPr>
            <p:ph type="subTitle" idx="1"/>
          </p:nvPr>
        </p:nvSpPr>
        <p:spPr>
          <a:xfrm>
            <a:off x="381000" y="1219200"/>
            <a:ext cx="8534400" cy="5257800"/>
          </a:xfrm>
        </p:spPr>
        <p:txBody>
          <a:bodyPr>
            <a:noAutofit/>
          </a:bodyPr>
          <a:lstStyle/>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The ARP table is updated whenever an ARP response is received</a:t>
            </a:r>
          </a:p>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Requests are not tracked</a:t>
            </a:r>
          </a:p>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ARP announcements are not authenticated</a:t>
            </a:r>
          </a:p>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Machines trust each other</a:t>
            </a:r>
          </a:p>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A rogue machine can spoof other machines</a:t>
            </a:r>
          </a:p>
        </p:txBody>
      </p:sp>
    </p:spTree>
    <p:extLst>
      <p:ext uri="{BB962C8B-B14F-4D97-AF65-F5344CB8AC3E}">
        <p14:creationId xmlns:p14="http://schemas.microsoft.com/office/powerpoint/2010/main" val="26159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 spoofing (</a:t>
            </a:r>
            <a:r>
              <a:rPr lang="en-US" sz="4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a:t>
            </a: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poisoning)</a:t>
            </a:r>
          </a:p>
        </p:txBody>
      </p:sp>
      <p:sp>
        <p:nvSpPr>
          <p:cNvPr id="5" name="Subtitle 2"/>
          <p:cNvSpPr>
            <a:spLocks noGrp="1"/>
          </p:cNvSpPr>
          <p:nvPr>
            <p:ph type="subTitle" idx="1"/>
          </p:nvPr>
        </p:nvSpPr>
        <p:spPr>
          <a:xfrm>
            <a:off x="381000" y="1219200"/>
            <a:ext cx="8534400" cy="5257800"/>
          </a:xfrm>
        </p:spPr>
        <p:txBody>
          <a:bodyPr>
            <a:noAutofit/>
          </a:bodyPr>
          <a:lstStyle/>
          <a:p>
            <a:pPr marL="342900" indent="-342900">
              <a:buFont typeface="Wingdings" panose="05000000000000000000" pitchFamily="2" charset="2"/>
              <a:buChar char="ü"/>
              <a:defRPr/>
            </a:pPr>
            <a:r>
              <a:rPr lang="en-US" sz="2400" i="1" cap="none" dirty="0">
                <a:solidFill>
                  <a:schemeClr val="tx1"/>
                </a:solidFill>
                <a:latin typeface="Times New Roman" panose="02020603050405020304" pitchFamily="18" charset="0"/>
                <a:cs typeface="Times New Roman" panose="02020603050405020304" pitchFamily="18" charset="0"/>
              </a:rPr>
              <a:t>According to the standard, almost all ARP implementations are stateless</a:t>
            </a:r>
          </a:p>
          <a:p>
            <a:pPr marL="342900" indent="-342900">
              <a:buFont typeface="Wingdings" panose="05000000000000000000" pitchFamily="2" charset="2"/>
              <a:buChar char="ü"/>
              <a:defRPr/>
            </a:pPr>
            <a:r>
              <a:rPr lang="en-US" sz="2400" i="1" cap="none" dirty="0">
                <a:solidFill>
                  <a:schemeClr val="tx1"/>
                </a:solidFill>
                <a:latin typeface="Times New Roman" panose="02020603050405020304" pitchFamily="18" charset="0"/>
                <a:cs typeface="Times New Roman" panose="02020603050405020304" pitchFamily="18" charset="0"/>
              </a:rPr>
              <a:t>An ARP cache updates every time that it receives an ARP reply… even if it did not send any ARP request!</a:t>
            </a:r>
          </a:p>
          <a:p>
            <a:pPr marL="342900" indent="-342900">
              <a:buFont typeface="Wingdings" panose="05000000000000000000" pitchFamily="2" charset="2"/>
              <a:buChar char="ü"/>
              <a:defRPr/>
            </a:pPr>
            <a:r>
              <a:rPr lang="en-US" sz="2400" i="1" cap="none" dirty="0">
                <a:solidFill>
                  <a:schemeClr val="tx1"/>
                </a:solidFill>
                <a:latin typeface="Times New Roman" panose="02020603050405020304" pitchFamily="18" charset="0"/>
                <a:cs typeface="Times New Roman" panose="02020603050405020304" pitchFamily="18" charset="0"/>
              </a:rPr>
              <a:t>It is possible to “poison” an ARP cache by sending gratuitous ARP replies</a:t>
            </a:r>
          </a:p>
        </p:txBody>
      </p:sp>
    </p:spTree>
    <p:extLst>
      <p:ext uri="{BB962C8B-B14F-4D97-AF65-F5344CB8AC3E}">
        <p14:creationId xmlns:p14="http://schemas.microsoft.com/office/powerpoint/2010/main" val="742672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55098"/>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 spoofing (</a:t>
            </a:r>
            <a:r>
              <a:rPr lang="en-US" sz="4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a:t>
            </a:r>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poisoning)</a:t>
            </a:r>
          </a:p>
        </p:txBody>
      </p:sp>
      <p:pic>
        <p:nvPicPr>
          <p:cNvPr id="5" name="Picture 1">
            <a:extLst>
              <a:ext uri="{FF2B5EF4-FFF2-40B4-BE49-F238E27FC236}">
                <a16:creationId xmlns:a16="http://schemas.microsoft.com/office/drawing/2014/main" id="{7269AC76-2F66-436D-BFF9-1566D206906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838200"/>
            <a:ext cx="54864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3EF620D-B663-43D2-9159-0B94508DA863}"/>
              </a:ext>
            </a:extLst>
          </p:cNvPr>
          <p:cNvSpPr/>
          <p:nvPr/>
        </p:nvSpPr>
        <p:spPr>
          <a:xfrm>
            <a:off x="381000" y="4724400"/>
            <a:ext cx="8534400" cy="2037481"/>
          </a:xfrm>
          <a:prstGeom prst="rect">
            <a:avLst/>
          </a:prstGeom>
        </p:spPr>
        <p:txBody>
          <a:bodyPr wrap="square">
            <a:spAutoFit/>
          </a:bodyPr>
          <a:lstStyle/>
          <a:p>
            <a:pPr>
              <a:lnSpc>
                <a:spcPct val="80000"/>
              </a:lnSpc>
            </a:pPr>
            <a:r>
              <a:rPr lang="en-US" altLang="en-US" sz="2400" i="1" dirty="0">
                <a:latin typeface="Times New Roman" panose="02020603050405020304" pitchFamily="18" charset="0"/>
                <a:cs typeface="Times New Roman" panose="02020603050405020304" pitchFamily="18" charset="0"/>
              </a:rPr>
              <a:t>Send fake or 'spoofed', ARP messages to an Ethernet LAN. </a:t>
            </a:r>
          </a:p>
          <a:p>
            <a:pPr lvl="1">
              <a:lnSpc>
                <a:spcPct val="80000"/>
              </a:lnSpc>
            </a:pPr>
            <a:r>
              <a:rPr lang="en-US" altLang="en-US" sz="2200" i="1" dirty="0">
                <a:latin typeface="Times New Roman" panose="02020603050405020304" pitchFamily="18" charset="0"/>
                <a:cs typeface="Times New Roman" panose="02020603050405020304" pitchFamily="18" charset="0"/>
              </a:rPr>
              <a:t>To have other machines associate IP addresses with the attacker’s MAC </a:t>
            </a:r>
          </a:p>
          <a:p>
            <a:pPr>
              <a:lnSpc>
                <a:spcPct val="80000"/>
              </a:lnSpc>
            </a:pPr>
            <a:r>
              <a:rPr lang="en-US" altLang="en-US" sz="2400" i="1" dirty="0">
                <a:latin typeface="Times New Roman" panose="02020603050405020304" pitchFamily="18" charset="0"/>
                <a:cs typeface="Times New Roman" panose="02020603050405020304" pitchFamily="18" charset="0"/>
              </a:rPr>
              <a:t>Legitimate use</a:t>
            </a:r>
          </a:p>
          <a:p>
            <a:pPr lvl="1">
              <a:lnSpc>
                <a:spcPct val="80000"/>
              </a:lnSpc>
            </a:pPr>
            <a:r>
              <a:rPr lang="en-US" altLang="en-US" sz="2200" i="1" dirty="0">
                <a:latin typeface="Times New Roman" panose="02020603050405020304" pitchFamily="18" charset="0"/>
                <a:cs typeface="Times New Roman" panose="02020603050405020304" pitchFamily="18" charset="0"/>
              </a:rPr>
              <a:t>redirect a user to a registration page before allow usage of the network.</a:t>
            </a:r>
          </a:p>
          <a:p>
            <a:pPr lvl="1">
              <a:lnSpc>
                <a:spcPct val="80000"/>
              </a:lnSpc>
            </a:pPr>
            <a:r>
              <a:rPr lang="en-US" altLang="en-US" sz="2200" i="1" dirty="0">
                <a:latin typeface="Times New Roman" panose="02020603050405020304" pitchFamily="18" charset="0"/>
                <a:cs typeface="Times New Roman" panose="02020603050405020304" pitchFamily="18" charset="0"/>
              </a:rPr>
              <a:t>Implementing redundancy and fault tolerance</a:t>
            </a:r>
          </a:p>
        </p:txBody>
      </p:sp>
    </p:spTree>
    <p:extLst>
      <p:ext uri="{BB962C8B-B14F-4D97-AF65-F5344CB8AC3E}">
        <p14:creationId xmlns:p14="http://schemas.microsoft.com/office/powerpoint/2010/main" val="296652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55098"/>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 spoofing</a:t>
            </a:r>
          </a:p>
        </p:txBody>
      </p:sp>
      <p:sp>
        <p:nvSpPr>
          <p:cNvPr id="22" name="modem">
            <a:extLst>
              <a:ext uri="{FF2B5EF4-FFF2-40B4-BE49-F238E27FC236}">
                <a16:creationId xmlns:a16="http://schemas.microsoft.com/office/drawing/2014/main" id="{FF20F781-920C-42F9-93C6-456A69B93F69}"/>
              </a:ext>
            </a:extLst>
          </p:cNvPr>
          <p:cNvSpPr>
            <a:spLocks noEditPoints="1" noChangeArrowheads="1"/>
          </p:cNvSpPr>
          <p:nvPr/>
        </p:nvSpPr>
        <p:spPr bwMode="auto">
          <a:xfrm>
            <a:off x="2278063" y="4683125"/>
            <a:ext cx="850900" cy="406400"/>
          </a:xfrm>
          <a:custGeom>
            <a:avLst/>
            <a:gdLst>
              <a:gd name="T0" fmla="*/ 0 w 21600"/>
              <a:gd name="T1" fmla="*/ 645618423 h 21600"/>
              <a:gd name="T2" fmla="*/ 2147483647 w 21600"/>
              <a:gd name="T3" fmla="*/ 0 h 21600"/>
              <a:gd name="T4" fmla="*/ 2147483647 w 21600"/>
              <a:gd name="T5" fmla="*/ 0 h 21600"/>
              <a:gd name="T6" fmla="*/ 2147483647 w 21600"/>
              <a:gd name="T7" fmla="*/ 645618423 h 21600"/>
              <a:gd name="T8" fmla="*/ 2147483647 w 21600"/>
              <a:gd name="T9" fmla="*/ 2147483647 h 21600"/>
              <a:gd name="T10" fmla="*/ 0 w 21600"/>
              <a:gd name="T11" fmla="*/ 2147483647 h 21600"/>
              <a:gd name="T12" fmla="*/ 2147483647 w 21600"/>
              <a:gd name="T13" fmla="*/ 0 h 21600"/>
              <a:gd name="T14" fmla="*/ 2147483647 w 21600"/>
              <a:gd name="T15" fmla="*/ 2147483647 h 21600"/>
              <a:gd name="T16" fmla="*/ 0 w 21600"/>
              <a:gd name="T17" fmla="*/ 1676201090 h 21600"/>
              <a:gd name="T18" fmla="*/ 2147483647 w 21600"/>
              <a:gd name="T19" fmla="*/ 167620109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00 w 21600"/>
              <a:gd name="T31" fmla="*/ 22400 h 21600"/>
              <a:gd name="T32" fmla="*/ 21200 w 21600"/>
              <a:gd name="T33" fmla="*/ 30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C0C0C0"/>
          </a:solidFill>
          <a:ln w="9525">
            <a:solidFill>
              <a:srgbClr val="000000"/>
            </a:solidFill>
            <a:miter lim="800000"/>
            <a:headEnd/>
            <a:tailEnd/>
          </a:ln>
        </p:spPr>
        <p:txBody>
          <a:bodyPr/>
          <a:lstStyle/>
          <a:p>
            <a:endParaRPr lang="en-US"/>
          </a:p>
        </p:txBody>
      </p:sp>
      <p:sp>
        <p:nvSpPr>
          <p:cNvPr id="23" name="laptop">
            <a:extLst>
              <a:ext uri="{FF2B5EF4-FFF2-40B4-BE49-F238E27FC236}">
                <a16:creationId xmlns:a16="http://schemas.microsoft.com/office/drawing/2014/main" id="{E66653E0-E0F8-41E8-945F-4A49AA4FA23A}"/>
              </a:ext>
            </a:extLst>
          </p:cNvPr>
          <p:cNvSpPr>
            <a:spLocks noEditPoints="1" noChangeArrowheads="1"/>
          </p:cNvSpPr>
          <p:nvPr/>
        </p:nvSpPr>
        <p:spPr bwMode="auto">
          <a:xfrm>
            <a:off x="6280150" y="4419600"/>
            <a:ext cx="914400" cy="78740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en-US"/>
          </a:p>
        </p:txBody>
      </p:sp>
      <p:sp>
        <p:nvSpPr>
          <p:cNvPr id="24" name="laptop">
            <a:extLst>
              <a:ext uri="{FF2B5EF4-FFF2-40B4-BE49-F238E27FC236}">
                <a16:creationId xmlns:a16="http://schemas.microsoft.com/office/drawing/2014/main" id="{0503B108-F506-42CD-94A9-2700A810E80B}"/>
              </a:ext>
            </a:extLst>
          </p:cNvPr>
          <p:cNvSpPr>
            <a:spLocks noEditPoints="1" noChangeArrowheads="1"/>
          </p:cNvSpPr>
          <p:nvPr/>
        </p:nvSpPr>
        <p:spPr bwMode="auto">
          <a:xfrm>
            <a:off x="4265613" y="1752600"/>
            <a:ext cx="914400" cy="7874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p>
            <a:pPr>
              <a:defRPr/>
            </a:pPr>
            <a:endParaRPr lang="en-US" dirty="0"/>
          </a:p>
        </p:txBody>
      </p:sp>
      <p:cxnSp>
        <p:nvCxnSpPr>
          <p:cNvPr id="25" name="Straight Arrow Connector 24">
            <a:extLst>
              <a:ext uri="{FF2B5EF4-FFF2-40B4-BE49-F238E27FC236}">
                <a16:creationId xmlns:a16="http://schemas.microsoft.com/office/drawing/2014/main" id="{4D7FCD57-40FD-439A-8EE1-EB72860F4D38}"/>
              </a:ext>
            </a:extLst>
          </p:cNvPr>
          <p:cNvCxnSpPr>
            <a:stCxn id="26" idx="2"/>
            <a:endCxn id="22" idx="9"/>
          </p:cNvCxnSpPr>
          <p:nvPr/>
        </p:nvCxnSpPr>
        <p:spPr>
          <a:xfrm rot="5400000">
            <a:off x="2963069" y="4128294"/>
            <a:ext cx="973138" cy="64135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26" name="Rectangle 25">
            <a:extLst>
              <a:ext uri="{FF2B5EF4-FFF2-40B4-BE49-F238E27FC236}">
                <a16:creationId xmlns:a16="http://schemas.microsoft.com/office/drawing/2014/main" id="{1DCD1E05-E98A-48B9-8199-19D0362F54F8}"/>
              </a:ext>
            </a:extLst>
          </p:cNvPr>
          <p:cNvSpPr/>
          <p:nvPr/>
        </p:nvSpPr>
        <p:spPr>
          <a:xfrm>
            <a:off x="2894013" y="3505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dirty="0">
                <a:solidFill>
                  <a:srgbClr val="00B0F0"/>
                </a:solidFill>
              </a:rPr>
              <a:t>192.168.1.105 is at 00:11:22:33:44:03</a:t>
            </a:r>
          </a:p>
        </p:txBody>
      </p:sp>
      <p:graphicFrame>
        <p:nvGraphicFramePr>
          <p:cNvPr id="27" name="Table 26">
            <a:extLst>
              <a:ext uri="{FF2B5EF4-FFF2-40B4-BE49-F238E27FC236}">
                <a16:creationId xmlns:a16="http://schemas.microsoft.com/office/drawing/2014/main" id="{8917183B-ECA6-4DB5-B952-E93CFA3160E7}"/>
              </a:ext>
            </a:extLst>
          </p:cNvPr>
          <p:cNvGraphicFramePr>
            <a:graphicFrameLocks noGrp="1"/>
          </p:cNvGraphicFramePr>
          <p:nvPr/>
        </p:nvGraphicFramePr>
        <p:xfrm>
          <a:off x="5270500" y="5318125"/>
          <a:ext cx="3111500" cy="609600"/>
        </p:xfrm>
        <a:graphic>
          <a:graphicData uri="http://schemas.openxmlformats.org/drawingml/2006/table">
            <a:tbl>
              <a:tblPr firstRow="1" bandRow="1">
                <a:tableStyleId>{93296810-A885-4BE3-A3E7-6D5BEEA58F35}</a:tableStyleId>
              </a:tblPr>
              <a:tblGrid>
                <a:gridCol w="1333501">
                  <a:extLst>
                    <a:ext uri="{9D8B030D-6E8A-4147-A177-3AD203B41FA5}">
                      <a16:colId xmlns:a16="http://schemas.microsoft.com/office/drawing/2014/main" val="20000"/>
                    </a:ext>
                  </a:extLst>
                </a:gridCol>
                <a:gridCol w="1777999">
                  <a:extLst>
                    <a:ext uri="{9D8B030D-6E8A-4147-A177-3AD203B41FA5}">
                      <a16:colId xmlns:a16="http://schemas.microsoft.com/office/drawing/2014/main" val="20001"/>
                    </a:ext>
                  </a:extLst>
                </a:gridCol>
              </a:tblGrid>
              <a:tr h="190500">
                <a:tc gridSpan="2">
                  <a:txBody>
                    <a:bodyPr/>
                    <a:lstStyle/>
                    <a:p>
                      <a:pPr algn="ctr"/>
                      <a:r>
                        <a:rPr lang="en-US" sz="1400" dirty="0">
                          <a:solidFill>
                            <a:schemeClr val="tx1"/>
                          </a:solidFill>
                        </a:rPr>
                        <a:t>Poisoned ARP Cache</a:t>
                      </a:r>
                    </a:p>
                  </a:txBody>
                  <a:tcPr marL="91451" marR="91451"/>
                </a:tc>
                <a:tc hMerge="1">
                  <a:txBody>
                    <a:bodyPr/>
                    <a:lstStyle/>
                    <a:p>
                      <a:endParaRPr lang="en-US" dirty="0"/>
                    </a:p>
                  </a:txBody>
                  <a:tcPr/>
                </a:tc>
                <a:extLst>
                  <a:ext uri="{0D108BD9-81ED-4DB2-BD59-A6C34878D82A}">
                    <a16:rowId xmlns:a16="http://schemas.microsoft.com/office/drawing/2014/main" val="10000"/>
                  </a:ext>
                </a:extLst>
              </a:tr>
              <a:tr h="190500">
                <a:tc>
                  <a:txBody>
                    <a:bodyPr/>
                    <a:lstStyle/>
                    <a:p>
                      <a:r>
                        <a:rPr lang="en-US" sz="1400" dirty="0"/>
                        <a:t>192.168.1.</a:t>
                      </a:r>
                      <a:r>
                        <a:rPr lang="en-US" sz="1400" b="1" dirty="0"/>
                        <a:t>1</a:t>
                      </a:r>
                    </a:p>
                  </a:txBody>
                  <a:tcPr marL="91451" marR="91451"/>
                </a:tc>
                <a:tc>
                  <a:txBody>
                    <a:bodyPr/>
                    <a:lstStyle/>
                    <a:p>
                      <a:r>
                        <a:rPr lang="en-US" sz="1400" dirty="0"/>
                        <a:t>00:11:22:33:44:</a:t>
                      </a:r>
                      <a:r>
                        <a:rPr lang="en-US" sz="1400" b="1" dirty="0"/>
                        <a:t>03</a:t>
                      </a:r>
                    </a:p>
                  </a:txBody>
                  <a:tcPr marL="91451" marR="91451"/>
                </a:tc>
                <a:extLst>
                  <a:ext uri="{0D108BD9-81ED-4DB2-BD59-A6C34878D82A}">
                    <a16:rowId xmlns:a16="http://schemas.microsoft.com/office/drawing/2014/main" val="10001"/>
                  </a:ext>
                </a:extLst>
              </a:tr>
            </a:tbl>
          </a:graphicData>
        </a:graphic>
      </p:graphicFrame>
      <p:graphicFrame>
        <p:nvGraphicFramePr>
          <p:cNvPr id="28" name="Table 27">
            <a:extLst>
              <a:ext uri="{FF2B5EF4-FFF2-40B4-BE49-F238E27FC236}">
                <a16:creationId xmlns:a16="http://schemas.microsoft.com/office/drawing/2014/main" id="{A1860BFF-C0E9-4F71-ACC1-BE01AB08C836}"/>
              </a:ext>
            </a:extLst>
          </p:cNvPr>
          <p:cNvGraphicFramePr>
            <a:graphicFrameLocks noGrp="1"/>
          </p:cNvGraphicFramePr>
          <p:nvPr/>
        </p:nvGraphicFramePr>
        <p:xfrm>
          <a:off x="1143000" y="5318125"/>
          <a:ext cx="3311525" cy="609600"/>
        </p:xfrm>
        <a:graphic>
          <a:graphicData uri="http://schemas.openxmlformats.org/drawingml/2006/table">
            <a:tbl>
              <a:tblPr firstRow="1" bandRow="1">
                <a:tableStyleId>{93296810-A885-4BE3-A3E7-6D5BEEA58F35}</a:tableStyleId>
              </a:tblPr>
              <a:tblGrid>
                <a:gridCol w="1419225">
                  <a:extLst>
                    <a:ext uri="{9D8B030D-6E8A-4147-A177-3AD203B41FA5}">
                      <a16:colId xmlns:a16="http://schemas.microsoft.com/office/drawing/2014/main" val="20000"/>
                    </a:ext>
                  </a:extLst>
                </a:gridCol>
                <a:gridCol w="1892300">
                  <a:extLst>
                    <a:ext uri="{9D8B030D-6E8A-4147-A177-3AD203B41FA5}">
                      <a16:colId xmlns:a16="http://schemas.microsoft.com/office/drawing/2014/main" val="20001"/>
                    </a:ext>
                  </a:extLst>
                </a:gridCol>
              </a:tblGrid>
              <a:tr h="190500">
                <a:tc gridSpan="2">
                  <a:txBody>
                    <a:bodyPr/>
                    <a:lstStyle/>
                    <a:p>
                      <a:pPr algn="ctr"/>
                      <a:r>
                        <a:rPr lang="en-US" sz="1400" dirty="0">
                          <a:solidFill>
                            <a:schemeClr val="tx1"/>
                          </a:solidFill>
                        </a:rPr>
                        <a:t>Poisoned</a:t>
                      </a:r>
                      <a:r>
                        <a:rPr lang="en-US" sz="1400" baseline="0" dirty="0">
                          <a:solidFill>
                            <a:schemeClr val="tx1"/>
                          </a:solidFill>
                        </a:rPr>
                        <a:t> </a:t>
                      </a:r>
                      <a:r>
                        <a:rPr lang="en-US" sz="1400" dirty="0">
                          <a:solidFill>
                            <a:schemeClr val="tx1"/>
                          </a:solidFill>
                        </a:rPr>
                        <a:t>ARP Cache</a:t>
                      </a:r>
                    </a:p>
                  </a:txBody>
                  <a:tcPr marL="91431" marR="91431"/>
                </a:tc>
                <a:tc hMerge="1">
                  <a:txBody>
                    <a:bodyPr/>
                    <a:lstStyle/>
                    <a:p>
                      <a:endParaRPr lang="en-US" dirty="0"/>
                    </a:p>
                  </a:txBody>
                  <a:tcPr/>
                </a:tc>
                <a:extLst>
                  <a:ext uri="{0D108BD9-81ED-4DB2-BD59-A6C34878D82A}">
                    <a16:rowId xmlns:a16="http://schemas.microsoft.com/office/drawing/2014/main" val="10000"/>
                  </a:ext>
                </a:extLst>
              </a:tr>
              <a:tr h="190500">
                <a:tc>
                  <a:txBody>
                    <a:bodyPr/>
                    <a:lstStyle/>
                    <a:p>
                      <a:r>
                        <a:rPr lang="en-US" sz="1400" dirty="0"/>
                        <a:t>192.168.1.</a:t>
                      </a:r>
                      <a:r>
                        <a:rPr lang="en-US" sz="1400" b="1" dirty="0"/>
                        <a:t>105</a:t>
                      </a:r>
                    </a:p>
                  </a:txBody>
                  <a:tcPr marL="91431" marR="91431"/>
                </a:tc>
                <a:tc>
                  <a:txBody>
                    <a:bodyPr/>
                    <a:lstStyle/>
                    <a:p>
                      <a:r>
                        <a:rPr lang="en-US" sz="1400" dirty="0"/>
                        <a:t>00:11:22:33:44:</a:t>
                      </a:r>
                      <a:r>
                        <a:rPr lang="en-US" sz="1400" b="1" dirty="0"/>
                        <a:t>03</a:t>
                      </a:r>
                    </a:p>
                  </a:txBody>
                  <a:tcPr marL="91431" marR="91431"/>
                </a:tc>
                <a:extLst>
                  <a:ext uri="{0D108BD9-81ED-4DB2-BD59-A6C34878D82A}">
                    <a16:rowId xmlns:a16="http://schemas.microsoft.com/office/drawing/2014/main" val="10001"/>
                  </a:ext>
                </a:extLst>
              </a:tr>
            </a:tbl>
          </a:graphicData>
        </a:graphic>
      </p:graphicFrame>
      <p:sp>
        <p:nvSpPr>
          <p:cNvPr id="29" name="Rectangle 28">
            <a:extLst>
              <a:ext uri="{FF2B5EF4-FFF2-40B4-BE49-F238E27FC236}">
                <a16:creationId xmlns:a16="http://schemas.microsoft.com/office/drawing/2014/main" id="{59F97827-AB33-48A3-A452-D649569D91CB}"/>
              </a:ext>
            </a:extLst>
          </p:cNvPr>
          <p:cNvSpPr/>
          <p:nvPr/>
        </p:nvSpPr>
        <p:spPr>
          <a:xfrm>
            <a:off x="2514600" y="2438400"/>
            <a:ext cx="685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1800" dirty="0">
                <a:solidFill>
                  <a:srgbClr val="000000"/>
                </a:solidFill>
              </a:rPr>
              <a:t>Data</a:t>
            </a:r>
          </a:p>
        </p:txBody>
      </p:sp>
      <p:cxnSp>
        <p:nvCxnSpPr>
          <p:cNvPr id="30" name="Straight Arrow Connector 29">
            <a:extLst>
              <a:ext uri="{FF2B5EF4-FFF2-40B4-BE49-F238E27FC236}">
                <a16:creationId xmlns:a16="http://schemas.microsoft.com/office/drawing/2014/main" id="{276C574A-AFA8-445A-A9AD-CABBB53C8F5A}"/>
              </a:ext>
            </a:extLst>
          </p:cNvPr>
          <p:cNvCxnSpPr>
            <a:stCxn id="29" idx="0"/>
            <a:endCxn id="24" idx="1"/>
          </p:cNvCxnSpPr>
          <p:nvPr/>
        </p:nvCxnSpPr>
        <p:spPr>
          <a:xfrm rot="5400000" flipH="1" flipV="1">
            <a:off x="3421063" y="1450975"/>
            <a:ext cx="423862" cy="1550988"/>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253E7A7-1F61-4B97-971A-F7FC650E849B}"/>
              </a:ext>
            </a:extLst>
          </p:cNvPr>
          <p:cNvCxnSpPr>
            <a:stCxn id="22" idx="6"/>
            <a:endCxn id="29" idx="2"/>
          </p:cNvCxnSpPr>
          <p:nvPr/>
        </p:nvCxnSpPr>
        <p:spPr>
          <a:xfrm flipV="1">
            <a:off x="2703513" y="2819400"/>
            <a:ext cx="153987" cy="1863725"/>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BFF36F54-7CCA-4741-AB65-01FC9CA20957}"/>
              </a:ext>
            </a:extLst>
          </p:cNvPr>
          <p:cNvSpPr/>
          <p:nvPr/>
        </p:nvSpPr>
        <p:spPr>
          <a:xfrm>
            <a:off x="6172200" y="2438400"/>
            <a:ext cx="685800" cy="3810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sz="1800" dirty="0">
                <a:solidFill>
                  <a:srgbClr val="000000"/>
                </a:solidFill>
              </a:rPr>
              <a:t>Data</a:t>
            </a:r>
          </a:p>
        </p:txBody>
      </p:sp>
      <p:cxnSp>
        <p:nvCxnSpPr>
          <p:cNvPr id="33" name="Straight Arrow Connector 32">
            <a:extLst>
              <a:ext uri="{FF2B5EF4-FFF2-40B4-BE49-F238E27FC236}">
                <a16:creationId xmlns:a16="http://schemas.microsoft.com/office/drawing/2014/main" id="{AF2338F7-1E42-400F-8275-9218315C2F26}"/>
              </a:ext>
            </a:extLst>
          </p:cNvPr>
          <p:cNvCxnSpPr>
            <a:stCxn id="24" idx="3"/>
            <a:endCxn id="32" idx="0"/>
          </p:cNvCxnSpPr>
          <p:nvPr/>
        </p:nvCxnSpPr>
        <p:spPr>
          <a:xfrm>
            <a:off x="5041900" y="2014538"/>
            <a:ext cx="1473200" cy="423862"/>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B03C99B-536F-4089-9577-FD8CE9EC63DD}"/>
              </a:ext>
            </a:extLst>
          </p:cNvPr>
          <p:cNvCxnSpPr>
            <a:stCxn id="32" idx="2"/>
            <a:endCxn id="23" idx="4"/>
          </p:cNvCxnSpPr>
          <p:nvPr/>
        </p:nvCxnSpPr>
        <p:spPr>
          <a:xfrm rot="16200000" flipH="1">
            <a:off x="5826125" y="3508375"/>
            <a:ext cx="1600200" cy="222250"/>
          </a:xfrm>
          <a:prstGeom prst="straightConnector1">
            <a:avLst/>
          </a:prstGeom>
          <a:ln w="19050">
            <a:solidFill>
              <a:srgbClr val="0070C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FDAA573-BEDD-4F12-9D87-1550A49331A0}"/>
              </a:ext>
            </a:extLst>
          </p:cNvPr>
          <p:cNvCxnSpPr>
            <a:stCxn id="24" idx="5"/>
            <a:endCxn id="26" idx="0"/>
          </p:cNvCxnSpPr>
          <p:nvPr/>
        </p:nvCxnSpPr>
        <p:spPr>
          <a:xfrm flipH="1">
            <a:off x="3770313" y="2540000"/>
            <a:ext cx="952500" cy="96520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36" name="Rectangle 35">
            <a:extLst>
              <a:ext uri="{FF2B5EF4-FFF2-40B4-BE49-F238E27FC236}">
                <a16:creationId xmlns:a16="http://schemas.microsoft.com/office/drawing/2014/main" id="{65F780F7-5DC3-494A-B2E8-8B5C9459F382}"/>
              </a:ext>
            </a:extLst>
          </p:cNvPr>
          <p:cNvSpPr/>
          <p:nvPr/>
        </p:nvSpPr>
        <p:spPr>
          <a:xfrm>
            <a:off x="4799013" y="3505200"/>
            <a:ext cx="1752600" cy="4572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defRPr/>
            </a:pPr>
            <a:r>
              <a:rPr lang="en-US" sz="1400" dirty="0">
                <a:solidFill>
                  <a:srgbClr val="00B0F0"/>
                </a:solidFill>
              </a:rPr>
              <a:t>192.168.1.1 is at 00:11:22:33:44:03</a:t>
            </a:r>
          </a:p>
        </p:txBody>
      </p:sp>
      <p:cxnSp>
        <p:nvCxnSpPr>
          <p:cNvPr id="37" name="Straight Arrow Connector 36">
            <a:extLst>
              <a:ext uri="{FF2B5EF4-FFF2-40B4-BE49-F238E27FC236}">
                <a16:creationId xmlns:a16="http://schemas.microsoft.com/office/drawing/2014/main" id="{8AE47383-1CB2-4CCE-A92C-5F8980C5F8EB}"/>
              </a:ext>
            </a:extLst>
          </p:cNvPr>
          <p:cNvCxnSpPr>
            <a:stCxn id="24" idx="5"/>
            <a:endCxn id="36" idx="0"/>
          </p:cNvCxnSpPr>
          <p:nvPr/>
        </p:nvCxnSpPr>
        <p:spPr>
          <a:xfrm>
            <a:off x="4722813" y="2540000"/>
            <a:ext cx="952500" cy="965200"/>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cxnSp>
        <p:nvCxnSpPr>
          <p:cNvPr id="38" name="Straight Arrow Connector 37">
            <a:extLst>
              <a:ext uri="{FF2B5EF4-FFF2-40B4-BE49-F238E27FC236}">
                <a16:creationId xmlns:a16="http://schemas.microsoft.com/office/drawing/2014/main" id="{E0995C7C-E31D-4F51-9553-6B332294A6CF}"/>
              </a:ext>
            </a:extLst>
          </p:cNvPr>
          <p:cNvCxnSpPr>
            <a:stCxn id="36" idx="2"/>
            <a:endCxn id="23" idx="1"/>
          </p:cNvCxnSpPr>
          <p:nvPr/>
        </p:nvCxnSpPr>
        <p:spPr>
          <a:xfrm rot="16200000" flipH="1">
            <a:off x="5689600" y="3948113"/>
            <a:ext cx="719138" cy="747712"/>
          </a:xfrm>
          <a:prstGeom prst="straightConnector1">
            <a:avLst/>
          </a:prstGeom>
          <a:ln>
            <a:tailEnd type="arrow"/>
          </a:ln>
        </p:spPr>
        <p:style>
          <a:lnRef idx="1">
            <a:schemeClr val="accent6"/>
          </a:lnRef>
          <a:fillRef idx="2">
            <a:schemeClr val="accent6"/>
          </a:fillRef>
          <a:effectRef idx="1">
            <a:schemeClr val="accent6"/>
          </a:effectRef>
          <a:fontRef idx="minor">
            <a:schemeClr val="dk1"/>
          </a:fontRef>
        </p:style>
      </p:cxnSp>
      <p:sp>
        <p:nvSpPr>
          <p:cNvPr id="39" name="TextBox 22">
            <a:extLst>
              <a:ext uri="{FF2B5EF4-FFF2-40B4-BE49-F238E27FC236}">
                <a16:creationId xmlns:a16="http://schemas.microsoft.com/office/drawing/2014/main" id="{AC097DD1-7AB9-45E6-90FF-174B822AD01D}"/>
              </a:ext>
            </a:extLst>
          </p:cNvPr>
          <p:cNvSpPr txBox="1">
            <a:spLocks noChangeArrowheads="1"/>
          </p:cNvSpPr>
          <p:nvPr/>
        </p:nvSpPr>
        <p:spPr bwMode="auto">
          <a:xfrm>
            <a:off x="457200" y="3886200"/>
            <a:ext cx="202723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00279F"/>
                </a:solidFill>
                <a:latin typeface="Batang" panose="02030600000101010101" pitchFamily="18" charset="-127"/>
              </a:defRPr>
            </a:lvl1pPr>
            <a:lvl2pPr marL="742950" indent="-285750">
              <a:defRPr sz="2400" b="1">
                <a:solidFill>
                  <a:srgbClr val="00279F"/>
                </a:solidFill>
                <a:latin typeface="Batang" panose="02030600000101010101" pitchFamily="18" charset="-127"/>
              </a:defRPr>
            </a:lvl2pPr>
            <a:lvl3pPr marL="1143000" indent="-228600">
              <a:defRPr sz="2400" b="1">
                <a:solidFill>
                  <a:srgbClr val="00279F"/>
                </a:solidFill>
                <a:latin typeface="Batang" panose="02030600000101010101" pitchFamily="18" charset="-127"/>
              </a:defRPr>
            </a:lvl3pPr>
            <a:lvl4pPr marL="1600200" indent="-228600">
              <a:defRPr sz="2400" b="1">
                <a:solidFill>
                  <a:srgbClr val="00279F"/>
                </a:solidFill>
                <a:latin typeface="Batang" panose="02030600000101010101" pitchFamily="18" charset="-127"/>
              </a:defRPr>
            </a:lvl4pPr>
            <a:lvl5pPr marL="2057400" indent="-228600">
              <a:defRPr sz="2400" b="1">
                <a:solidFill>
                  <a:srgbClr val="00279F"/>
                </a:solidFill>
                <a:latin typeface="Batang" panose="02030600000101010101" pitchFamily="18" charset="-127"/>
              </a:defRPr>
            </a:lvl5pPr>
            <a:lvl6pPr marL="2514600" indent="-228600" algn="ctr" eaLnBrk="0" fontAlgn="base" hangingPunct="0">
              <a:spcBef>
                <a:spcPct val="0"/>
              </a:spcBef>
              <a:spcAft>
                <a:spcPct val="0"/>
              </a:spcAft>
              <a:defRPr sz="2400" b="1">
                <a:solidFill>
                  <a:srgbClr val="00279F"/>
                </a:solidFill>
                <a:latin typeface="Batang" panose="02030600000101010101" pitchFamily="18" charset="-127"/>
              </a:defRPr>
            </a:lvl6pPr>
            <a:lvl7pPr marL="2971800" indent="-228600" algn="ctr" eaLnBrk="0" fontAlgn="base" hangingPunct="0">
              <a:spcBef>
                <a:spcPct val="0"/>
              </a:spcBef>
              <a:spcAft>
                <a:spcPct val="0"/>
              </a:spcAft>
              <a:defRPr sz="2400" b="1">
                <a:solidFill>
                  <a:srgbClr val="00279F"/>
                </a:solidFill>
                <a:latin typeface="Batang" panose="02030600000101010101" pitchFamily="18" charset="-127"/>
              </a:defRPr>
            </a:lvl7pPr>
            <a:lvl8pPr marL="3429000" indent="-228600" algn="ctr" eaLnBrk="0" fontAlgn="base" hangingPunct="0">
              <a:spcBef>
                <a:spcPct val="0"/>
              </a:spcBef>
              <a:spcAft>
                <a:spcPct val="0"/>
              </a:spcAft>
              <a:defRPr sz="2400" b="1">
                <a:solidFill>
                  <a:srgbClr val="00279F"/>
                </a:solidFill>
                <a:latin typeface="Batang" panose="02030600000101010101" pitchFamily="18" charset="-127"/>
              </a:defRPr>
            </a:lvl8pPr>
            <a:lvl9pPr marL="3886200" indent="-228600" algn="ctr" eaLnBrk="0" fontAlgn="base" hangingPunct="0">
              <a:spcBef>
                <a:spcPct val="0"/>
              </a:spcBef>
              <a:spcAft>
                <a:spcPct val="0"/>
              </a:spcAft>
              <a:defRPr sz="2400" b="1">
                <a:solidFill>
                  <a:srgbClr val="00279F"/>
                </a:solidFill>
                <a:latin typeface="Batang" panose="02030600000101010101" pitchFamily="18" charset="-127"/>
              </a:defRPr>
            </a:lvl9pPr>
          </a:lstStyle>
          <a:p>
            <a:r>
              <a:rPr lang="en-US" altLang="en-US" sz="1800">
                <a:solidFill>
                  <a:schemeClr val="tx1"/>
                </a:solidFill>
              </a:rPr>
              <a:t>192.168.1.1</a:t>
            </a:r>
          </a:p>
          <a:p>
            <a:r>
              <a:rPr lang="en-US" altLang="en-US" sz="1800">
                <a:solidFill>
                  <a:schemeClr val="tx1"/>
                </a:solidFill>
              </a:rPr>
              <a:t>00:11:22:33:44:01</a:t>
            </a:r>
          </a:p>
        </p:txBody>
      </p:sp>
      <p:sp>
        <p:nvSpPr>
          <p:cNvPr id="40" name="TextBox 23">
            <a:extLst>
              <a:ext uri="{FF2B5EF4-FFF2-40B4-BE49-F238E27FC236}">
                <a16:creationId xmlns:a16="http://schemas.microsoft.com/office/drawing/2014/main" id="{047E7435-D775-4E3C-BC2E-5F01857BC831}"/>
              </a:ext>
            </a:extLst>
          </p:cNvPr>
          <p:cNvSpPr txBox="1">
            <a:spLocks noChangeArrowheads="1"/>
          </p:cNvSpPr>
          <p:nvPr/>
        </p:nvSpPr>
        <p:spPr bwMode="auto">
          <a:xfrm>
            <a:off x="6858000" y="3886200"/>
            <a:ext cx="202723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rgbClr val="00279F"/>
                </a:solidFill>
                <a:latin typeface="Batang" panose="02030600000101010101" pitchFamily="18" charset="-127"/>
              </a:defRPr>
            </a:lvl1pPr>
            <a:lvl2pPr marL="742950" indent="-285750">
              <a:defRPr sz="2400" b="1">
                <a:solidFill>
                  <a:srgbClr val="00279F"/>
                </a:solidFill>
                <a:latin typeface="Batang" panose="02030600000101010101" pitchFamily="18" charset="-127"/>
              </a:defRPr>
            </a:lvl2pPr>
            <a:lvl3pPr marL="1143000" indent="-228600">
              <a:defRPr sz="2400" b="1">
                <a:solidFill>
                  <a:srgbClr val="00279F"/>
                </a:solidFill>
                <a:latin typeface="Batang" panose="02030600000101010101" pitchFamily="18" charset="-127"/>
              </a:defRPr>
            </a:lvl3pPr>
            <a:lvl4pPr marL="1600200" indent="-228600">
              <a:defRPr sz="2400" b="1">
                <a:solidFill>
                  <a:srgbClr val="00279F"/>
                </a:solidFill>
                <a:latin typeface="Batang" panose="02030600000101010101" pitchFamily="18" charset="-127"/>
              </a:defRPr>
            </a:lvl4pPr>
            <a:lvl5pPr marL="2057400" indent="-228600">
              <a:defRPr sz="2400" b="1">
                <a:solidFill>
                  <a:srgbClr val="00279F"/>
                </a:solidFill>
                <a:latin typeface="Batang" panose="02030600000101010101" pitchFamily="18" charset="-127"/>
              </a:defRPr>
            </a:lvl5pPr>
            <a:lvl6pPr marL="2514600" indent="-228600" algn="ctr" eaLnBrk="0" fontAlgn="base" hangingPunct="0">
              <a:spcBef>
                <a:spcPct val="0"/>
              </a:spcBef>
              <a:spcAft>
                <a:spcPct val="0"/>
              </a:spcAft>
              <a:defRPr sz="2400" b="1">
                <a:solidFill>
                  <a:srgbClr val="00279F"/>
                </a:solidFill>
                <a:latin typeface="Batang" panose="02030600000101010101" pitchFamily="18" charset="-127"/>
              </a:defRPr>
            </a:lvl6pPr>
            <a:lvl7pPr marL="2971800" indent="-228600" algn="ctr" eaLnBrk="0" fontAlgn="base" hangingPunct="0">
              <a:spcBef>
                <a:spcPct val="0"/>
              </a:spcBef>
              <a:spcAft>
                <a:spcPct val="0"/>
              </a:spcAft>
              <a:defRPr sz="2400" b="1">
                <a:solidFill>
                  <a:srgbClr val="00279F"/>
                </a:solidFill>
                <a:latin typeface="Batang" panose="02030600000101010101" pitchFamily="18" charset="-127"/>
              </a:defRPr>
            </a:lvl7pPr>
            <a:lvl8pPr marL="3429000" indent="-228600" algn="ctr" eaLnBrk="0" fontAlgn="base" hangingPunct="0">
              <a:spcBef>
                <a:spcPct val="0"/>
              </a:spcBef>
              <a:spcAft>
                <a:spcPct val="0"/>
              </a:spcAft>
              <a:defRPr sz="2400" b="1">
                <a:solidFill>
                  <a:srgbClr val="00279F"/>
                </a:solidFill>
                <a:latin typeface="Batang" panose="02030600000101010101" pitchFamily="18" charset="-127"/>
              </a:defRPr>
            </a:lvl8pPr>
            <a:lvl9pPr marL="3886200" indent="-228600" algn="ctr" eaLnBrk="0" fontAlgn="base" hangingPunct="0">
              <a:spcBef>
                <a:spcPct val="0"/>
              </a:spcBef>
              <a:spcAft>
                <a:spcPct val="0"/>
              </a:spcAft>
              <a:defRPr sz="2400" b="1">
                <a:solidFill>
                  <a:srgbClr val="00279F"/>
                </a:solidFill>
                <a:latin typeface="Batang" panose="02030600000101010101" pitchFamily="18" charset="-127"/>
              </a:defRPr>
            </a:lvl9pPr>
          </a:lstStyle>
          <a:p>
            <a:r>
              <a:rPr lang="en-US" altLang="en-US" sz="1800">
                <a:solidFill>
                  <a:schemeClr val="tx1"/>
                </a:solidFill>
              </a:rPr>
              <a:t>192.168.1.105</a:t>
            </a:r>
          </a:p>
          <a:p>
            <a:r>
              <a:rPr lang="en-US" altLang="en-US" sz="1800">
                <a:solidFill>
                  <a:schemeClr val="tx1"/>
                </a:solidFill>
              </a:rPr>
              <a:t>00:11:22:33:44:02</a:t>
            </a:r>
          </a:p>
        </p:txBody>
      </p:sp>
      <p:sp>
        <p:nvSpPr>
          <p:cNvPr id="41" name="TextBox 40">
            <a:extLst>
              <a:ext uri="{FF2B5EF4-FFF2-40B4-BE49-F238E27FC236}">
                <a16:creationId xmlns:a16="http://schemas.microsoft.com/office/drawing/2014/main" id="{A6BD28C7-FB25-4CF5-95D3-B816D5D8B158}"/>
              </a:ext>
            </a:extLst>
          </p:cNvPr>
          <p:cNvSpPr txBox="1"/>
          <p:nvPr/>
        </p:nvSpPr>
        <p:spPr>
          <a:xfrm>
            <a:off x="3657600" y="1143000"/>
            <a:ext cx="2027238" cy="608013"/>
          </a:xfrm>
          <a:prstGeom prst="rect">
            <a:avLst/>
          </a:prstGeom>
          <a:noFill/>
        </p:spPr>
        <p:txBody>
          <a:bodyPr wrap="none">
            <a:spAutoFit/>
          </a:bodyPr>
          <a:lstStyle/>
          <a:p>
            <a:pPr>
              <a:defRPr/>
            </a:pPr>
            <a:r>
              <a:rPr lang="en-US" sz="1800" dirty="0">
                <a:solidFill>
                  <a:schemeClr val="accent6"/>
                </a:solidFill>
              </a:rPr>
              <a:t>192.168.1.106</a:t>
            </a:r>
          </a:p>
          <a:p>
            <a:pPr>
              <a:defRPr/>
            </a:pPr>
            <a:r>
              <a:rPr lang="en-US" sz="1800" dirty="0">
                <a:solidFill>
                  <a:schemeClr val="accent6"/>
                </a:solidFill>
              </a:rPr>
              <a:t>00:11:22:33:44:03</a:t>
            </a:r>
          </a:p>
        </p:txBody>
      </p:sp>
    </p:spTree>
    <p:extLst>
      <p:ext uri="{BB962C8B-B14F-4D97-AF65-F5344CB8AC3E}">
        <p14:creationId xmlns:p14="http://schemas.microsoft.com/office/powerpoint/2010/main" val="571255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Port </a:t>
            </a:r>
            <a:r>
              <a:rPr lang="en-US" sz="4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scannig</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F8AADFD4-D7EC-4D4B-8F9F-E6756EB16563}"/>
              </a:ext>
            </a:extLst>
          </p:cNvPr>
          <p:cNvPicPr>
            <a:picLocks noChangeAspect="1"/>
          </p:cNvPicPr>
          <p:nvPr/>
        </p:nvPicPr>
        <p:blipFill>
          <a:blip r:embed="rId2"/>
          <a:stretch>
            <a:fillRect/>
          </a:stretch>
        </p:blipFill>
        <p:spPr>
          <a:xfrm>
            <a:off x="609600" y="1066800"/>
            <a:ext cx="7844280" cy="2264898"/>
          </a:xfrm>
          <a:prstGeom prst="rect">
            <a:avLst/>
          </a:prstGeom>
        </p:spPr>
      </p:pic>
      <p:sp>
        <p:nvSpPr>
          <p:cNvPr id="8" name="Subtitle 2">
            <a:extLst>
              <a:ext uri="{FF2B5EF4-FFF2-40B4-BE49-F238E27FC236}">
                <a16:creationId xmlns:a16="http://schemas.microsoft.com/office/drawing/2014/main" id="{447EEA90-D0A2-4C24-B5E3-961EDD45DBD8}"/>
              </a:ext>
            </a:extLst>
          </p:cNvPr>
          <p:cNvSpPr>
            <a:spLocks noGrp="1"/>
          </p:cNvSpPr>
          <p:nvPr>
            <p:ph type="subTitle" idx="1"/>
          </p:nvPr>
        </p:nvSpPr>
        <p:spPr>
          <a:xfrm>
            <a:off x="381000" y="1066800"/>
            <a:ext cx="8534400" cy="5257800"/>
          </a:xfrm>
        </p:spPr>
        <p:txBody>
          <a:bodyPr>
            <a:normAutofit/>
          </a:bodyPr>
          <a:lstStyle/>
          <a:p>
            <a:pPr algn="just"/>
            <a:endParaRPr lang="en-US" altLang="en-US" sz="2400" i="1" cap="none" dirty="0">
              <a:solidFill>
                <a:schemeClr val="tx1"/>
              </a:solidFill>
              <a:latin typeface="Times New Roman" pitchFamily="18" charset="0"/>
            </a:endParaRPr>
          </a:p>
          <a:p>
            <a:pPr algn="just"/>
            <a:endParaRPr lang="en-US" altLang="en-US" sz="2400" i="1" cap="none" dirty="0">
              <a:solidFill>
                <a:schemeClr val="tx1"/>
              </a:solidFill>
              <a:latin typeface="Times New Roman" pitchFamily="18" charset="0"/>
            </a:endParaRPr>
          </a:p>
          <a:p>
            <a:pPr algn="just"/>
            <a:endParaRPr lang="en-US" altLang="en-US" sz="2400" i="1" cap="none" dirty="0">
              <a:solidFill>
                <a:schemeClr val="tx1"/>
              </a:solidFill>
              <a:latin typeface="Times New Roman" pitchFamily="18" charset="0"/>
            </a:endParaRPr>
          </a:p>
          <a:p>
            <a:pPr algn="just"/>
            <a:endParaRPr lang="en-US" altLang="en-US" sz="2400" i="1" cap="none" dirty="0">
              <a:solidFill>
                <a:schemeClr val="tx1"/>
              </a:solidFill>
              <a:latin typeface="Times New Roman" pitchFamily="18" charset="0"/>
            </a:endParaRPr>
          </a:p>
          <a:p>
            <a:pPr algn="just"/>
            <a:r>
              <a:rPr lang="en-US" altLang="en-US" sz="2400" i="1" cap="none" dirty="0">
                <a:solidFill>
                  <a:schemeClr val="tx1"/>
                </a:solidFill>
                <a:latin typeface="Times New Roman" pitchFamily="18" charset="0"/>
              </a:rPr>
              <a:t>Types of Port Scans</a:t>
            </a:r>
          </a:p>
        </p:txBody>
      </p:sp>
      <p:pic>
        <p:nvPicPr>
          <p:cNvPr id="9" name="Picture 8">
            <a:extLst>
              <a:ext uri="{FF2B5EF4-FFF2-40B4-BE49-F238E27FC236}">
                <a16:creationId xmlns:a16="http://schemas.microsoft.com/office/drawing/2014/main" id="{073EFC84-6102-483F-BF41-B22390E67E49}"/>
              </a:ext>
            </a:extLst>
          </p:cNvPr>
          <p:cNvPicPr>
            <a:picLocks noChangeAspect="1"/>
          </p:cNvPicPr>
          <p:nvPr/>
        </p:nvPicPr>
        <p:blipFill>
          <a:blip r:embed="rId3"/>
          <a:stretch>
            <a:fillRect/>
          </a:stretch>
        </p:blipFill>
        <p:spPr>
          <a:xfrm>
            <a:off x="381000" y="3581400"/>
            <a:ext cx="8229600" cy="3124200"/>
          </a:xfrm>
          <a:prstGeom prst="rect">
            <a:avLst/>
          </a:prstGeom>
        </p:spPr>
      </p:pic>
    </p:spTree>
    <p:extLst>
      <p:ext uri="{BB962C8B-B14F-4D97-AF65-F5344CB8AC3E}">
        <p14:creationId xmlns:p14="http://schemas.microsoft.com/office/powerpoint/2010/main" val="225605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 spoofing</a:t>
            </a:r>
          </a:p>
        </p:txBody>
      </p:sp>
      <p:sp>
        <p:nvSpPr>
          <p:cNvPr id="5" name="Subtitle 2"/>
          <p:cNvSpPr>
            <a:spLocks noGrp="1"/>
          </p:cNvSpPr>
          <p:nvPr>
            <p:ph type="subTitle" idx="1"/>
          </p:nvPr>
        </p:nvSpPr>
        <p:spPr>
          <a:xfrm>
            <a:off x="381000" y="1066800"/>
            <a:ext cx="8534400" cy="5257800"/>
          </a:xfrm>
        </p:spPr>
        <p:txBody>
          <a:bodyPr>
            <a:noAutofit/>
          </a:bodyPr>
          <a:lstStyle/>
          <a:p>
            <a:pPr marL="106363">
              <a:lnSpc>
                <a:spcPct val="93000"/>
              </a:lnSpc>
              <a:spcAft>
                <a:spcPts val="1150"/>
              </a:spcAft>
              <a:buClr>
                <a:srgbClr val="000000"/>
              </a:buClr>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400" i="1" cap="none" dirty="0">
                <a:solidFill>
                  <a:srgbClr val="000000"/>
                </a:solidFill>
                <a:latin typeface="Times New Roman" panose="02020603050405020304" pitchFamily="18" charset="0"/>
                <a:cs typeface="Times New Roman" panose="02020603050405020304" pitchFamily="18" charset="0"/>
              </a:rPr>
              <a:t>An attacker sends IP packets from a false (or “spoofed”) source address in order to disguise itself.</a:t>
            </a:r>
          </a:p>
          <a:p>
            <a:pPr marL="106363">
              <a:lnSpc>
                <a:spcPct val="93000"/>
              </a:lnSpc>
              <a:spcAft>
                <a:spcPts val="1150"/>
              </a:spcAft>
              <a:buClr>
                <a:srgbClr val="000000"/>
              </a:buClr>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r>
              <a:rPr lang="en-US" sz="2400" i="1" cap="none" dirty="0">
                <a:solidFill>
                  <a:srgbClr val="000000"/>
                </a:solidFill>
                <a:latin typeface="Times New Roman" panose="02020603050405020304" pitchFamily="18" charset="0"/>
                <a:cs typeface="Times New Roman" panose="02020603050405020304" pitchFamily="18" charset="0"/>
              </a:rPr>
              <a:t>Denial-of-service attacks often use IP spoofing to overload networks and devices with packets that appear to be from legitimate source IP addresses.</a:t>
            </a:r>
          </a:p>
          <a:p>
            <a:pPr>
              <a:spcAft>
                <a:spcPts val="1150"/>
              </a:spcAft>
              <a:buSzPct val="45000"/>
            </a:pPr>
            <a:r>
              <a:rPr lang="en-US" altLang="en-US" sz="2400" i="1" cap="none" dirty="0">
                <a:solidFill>
                  <a:srgbClr val="000000"/>
                </a:solidFill>
                <a:latin typeface="Times New Roman" panose="02020603050405020304" pitchFamily="18" charset="0"/>
                <a:cs typeface="Times New Roman" panose="02020603050405020304" pitchFamily="18" charset="0"/>
              </a:rPr>
              <a:t>There are two ways that IP spoofing attacks can be used to overload targets with traffic.</a:t>
            </a:r>
          </a:p>
          <a:p>
            <a:pPr marL="342900" indent="-342900">
              <a:spcAft>
                <a:spcPts val="1150"/>
              </a:spcAft>
              <a:buSzPct val="75000"/>
              <a:buFont typeface="Wingdings" panose="05000000000000000000" pitchFamily="2" charset="2"/>
              <a:buChar char="v"/>
            </a:pPr>
            <a:r>
              <a:rPr lang="en-US" altLang="en-US" sz="2400" i="1" cap="none" dirty="0">
                <a:solidFill>
                  <a:srgbClr val="000000"/>
                </a:solidFill>
                <a:latin typeface="Times New Roman" panose="02020603050405020304" pitchFamily="18" charset="0"/>
                <a:cs typeface="Times New Roman" panose="02020603050405020304" pitchFamily="18" charset="0"/>
              </a:rPr>
              <a:t>One method is to simply flood a selected target with packets from multiple spoofed addresses. </a:t>
            </a:r>
          </a:p>
          <a:p>
            <a:pPr>
              <a:spcAft>
                <a:spcPts val="1150"/>
              </a:spcAft>
              <a:buSzPct val="45000"/>
            </a:pPr>
            <a:r>
              <a:rPr lang="en-US" altLang="en-US" sz="2400" i="1" cap="none" dirty="0">
                <a:solidFill>
                  <a:srgbClr val="000000"/>
                </a:solidFill>
                <a:latin typeface="Times New Roman" panose="02020603050405020304" pitchFamily="18" charset="0"/>
                <a:cs typeface="Times New Roman" panose="02020603050405020304" pitchFamily="18" charset="0"/>
              </a:rPr>
              <a:t>	This method works by directly sending a victim more 	data than it can handle. </a:t>
            </a:r>
          </a:p>
          <a:p>
            <a:pPr marL="106363">
              <a:lnSpc>
                <a:spcPct val="93000"/>
              </a:lnSpc>
              <a:spcAft>
                <a:spcPts val="1150"/>
              </a:spcAft>
              <a:buClr>
                <a:srgbClr val="000000"/>
              </a:buClr>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endParaRPr lang="en-US" sz="2400" i="1" cap="none" dirty="0">
              <a:solidFill>
                <a:srgbClr val="000000"/>
              </a:solidFill>
              <a:latin typeface="Times New Roman" panose="02020603050405020304" pitchFamily="18" charset="0"/>
              <a:cs typeface="Times New Roman" panose="02020603050405020304" pitchFamily="18" charset="0"/>
            </a:endParaRPr>
          </a:p>
          <a:p>
            <a:pPr marL="431800" indent="-322263">
              <a:lnSpc>
                <a:spcPct val="93000"/>
              </a:lnSpc>
              <a:spcAft>
                <a:spcPts val="1150"/>
              </a:spcAft>
              <a:buSzPct val="45000"/>
              <a:tabLst>
                <a:tab pos="430213" algn="l"/>
                <a:tab pos="534988" algn="l"/>
                <a:tab pos="984250" algn="l"/>
                <a:tab pos="1433513" algn="l"/>
                <a:tab pos="1882775" algn="l"/>
                <a:tab pos="2332038" algn="l"/>
                <a:tab pos="2781300" algn="l"/>
                <a:tab pos="3230563" algn="l"/>
                <a:tab pos="3679825" algn="l"/>
                <a:tab pos="4129088" algn="l"/>
                <a:tab pos="4578350" algn="l"/>
                <a:tab pos="5027613" algn="l"/>
                <a:tab pos="5476875" algn="l"/>
                <a:tab pos="5926138" algn="l"/>
                <a:tab pos="6375400" algn="l"/>
                <a:tab pos="6824663" algn="l"/>
                <a:tab pos="7273925" algn="l"/>
                <a:tab pos="7723188" algn="l"/>
                <a:tab pos="8172450" algn="l"/>
                <a:tab pos="8621713" algn="l"/>
                <a:tab pos="9070975" algn="l"/>
              </a:tabLst>
              <a:defRPr/>
            </a:pPr>
            <a:endParaRPr lang="en-US" sz="2400" i="1" cap="none" dirty="0">
              <a:solidFill>
                <a:srgbClr val="000000"/>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804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 spoofing</a:t>
            </a:r>
          </a:p>
        </p:txBody>
      </p:sp>
      <p:sp>
        <p:nvSpPr>
          <p:cNvPr id="5" name="Subtitle 2"/>
          <p:cNvSpPr>
            <a:spLocks noGrp="1"/>
          </p:cNvSpPr>
          <p:nvPr>
            <p:ph type="subTitle" idx="1"/>
          </p:nvPr>
        </p:nvSpPr>
        <p:spPr>
          <a:xfrm>
            <a:off x="-76200" y="1066800"/>
            <a:ext cx="8991600" cy="5257800"/>
          </a:xfrm>
        </p:spPr>
        <p:txBody>
          <a:bodyPr>
            <a:noAutofit/>
          </a:bodyPr>
          <a:lstStyle/>
          <a:p>
            <a:pPr marL="800100" lvl="1" indent="-342900" algn="l">
              <a:spcAft>
                <a:spcPts val="925"/>
              </a:spcAft>
              <a:buClrTx/>
              <a:buSzPct val="75000"/>
              <a:buFont typeface="Wingdings" panose="05000000000000000000" pitchFamily="2" charset="2"/>
              <a:buChar char="v"/>
            </a:pPr>
            <a:r>
              <a:rPr lang="en-US" altLang="en-US" sz="2400" i="1" dirty="0">
                <a:solidFill>
                  <a:srgbClr val="000000"/>
                </a:solidFill>
                <a:latin typeface="Times New Roman" panose="02020603050405020304" pitchFamily="18" charset="0"/>
                <a:cs typeface="Times New Roman" panose="02020603050405020304" pitchFamily="18" charset="0"/>
              </a:rPr>
              <a:t>The other method is to spoof the target’s IP address and send packets from that address to many different recipients on the network. </a:t>
            </a:r>
          </a:p>
          <a:p>
            <a:pPr lvl="1" algn="l">
              <a:spcAft>
                <a:spcPts val="925"/>
              </a:spcAft>
              <a:buClrTx/>
              <a:buSzPct val="75000"/>
            </a:pPr>
            <a:r>
              <a:rPr lang="en-US" altLang="en-US" sz="2400" i="1" dirty="0">
                <a:solidFill>
                  <a:srgbClr val="000000"/>
                </a:solidFill>
                <a:latin typeface="Times New Roman" panose="02020603050405020304" pitchFamily="18" charset="0"/>
                <a:cs typeface="Times New Roman" panose="02020603050405020304" pitchFamily="18" charset="0"/>
              </a:rPr>
              <a:t>	When another machine receives a packet, it will automatically 	transmit a packet to the sender in response. </a:t>
            </a:r>
          </a:p>
          <a:p>
            <a:pPr lvl="1" algn="l">
              <a:spcAft>
                <a:spcPts val="925"/>
              </a:spcAft>
              <a:buClrTx/>
              <a:buSzPct val="75000"/>
            </a:pPr>
            <a:r>
              <a:rPr lang="en-US" altLang="en-US" sz="2400" i="1" dirty="0">
                <a:solidFill>
                  <a:srgbClr val="000000"/>
                </a:solidFill>
                <a:latin typeface="Times New Roman" panose="02020603050405020304" pitchFamily="18" charset="0"/>
                <a:cs typeface="Times New Roman" panose="02020603050405020304" pitchFamily="18" charset="0"/>
              </a:rPr>
              <a:t>	Since the spoofed packets appear to be sent from the target’s IP 	address, all responses to the spoofed packets will be sent to (and 	flood) the target’s IP address.</a:t>
            </a:r>
          </a:p>
        </p:txBody>
      </p:sp>
    </p:spTree>
    <p:extLst>
      <p:ext uri="{BB962C8B-B14F-4D97-AF65-F5344CB8AC3E}">
        <p14:creationId xmlns:p14="http://schemas.microsoft.com/office/powerpoint/2010/main" val="357149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 spoofing</a:t>
            </a:r>
          </a:p>
        </p:txBody>
      </p:sp>
      <p:sp>
        <p:nvSpPr>
          <p:cNvPr id="5" name="Subtitle 2"/>
          <p:cNvSpPr>
            <a:spLocks noGrp="1"/>
          </p:cNvSpPr>
          <p:nvPr>
            <p:ph type="subTitle" idx="1"/>
          </p:nvPr>
        </p:nvSpPr>
        <p:spPr>
          <a:xfrm>
            <a:off x="381000" y="1066800"/>
            <a:ext cx="8534400" cy="5257800"/>
          </a:xfrm>
        </p:spPr>
        <p:txBody>
          <a:bodyPr>
            <a:noAutofit/>
          </a:bodyPr>
          <a:lstStyle/>
          <a:p>
            <a:pPr algn="just"/>
            <a:r>
              <a:rPr lang="en-US" sz="2400" i="1" cap="none" dirty="0">
                <a:solidFill>
                  <a:schemeClr val="tx1"/>
                </a:solidFill>
                <a:latin typeface="Times New Roman" panose="02020603050405020304" pitchFamily="18" charset="0"/>
                <a:cs typeface="Times New Roman" panose="02020603050405020304" pitchFamily="18" charset="0"/>
              </a:rPr>
              <a:t>IP spoofing is the creation of internet protocol (IP) packets which have a modified source address in order to either hide the identity of the sender, to impersonate another computer system, or both. It is a technique often used by bad actors to invoke DDOS attacks against a target device or the surrounding infrastructure.</a:t>
            </a:r>
            <a:r>
              <a:rPr lang="en-US" altLang="en-US" sz="2400" i="1" cap="none" dirty="0">
                <a:solidFill>
                  <a:schemeClr val="tx1"/>
                </a:solidFill>
                <a:latin typeface="Times New Roman" panose="02020603050405020304" pitchFamily="18" charset="0"/>
                <a:cs typeface="Times New Roman" panose="02020603050405020304" pitchFamily="18" charset="0"/>
              </a:rPr>
              <a:t>		</a:t>
            </a:r>
          </a:p>
          <a:p>
            <a:pPr algn="just"/>
            <a:r>
              <a:rPr lang="en-US" altLang="en-US" sz="2400" i="1" cap="none" dirty="0">
                <a:solidFill>
                  <a:schemeClr val="tx1"/>
                </a:solidFill>
                <a:latin typeface="Times New Roman" panose="02020603050405020304" pitchFamily="18" charset="0"/>
                <a:cs typeface="Times New Roman" panose="02020603050405020304" pitchFamily="18" charset="0"/>
              </a:rPr>
              <a:t> </a:t>
            </a: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r>
              <a:rPr lang="en-US" altLang="en-US" sz="2400" i="1" cap="none" dirty="0">
                <a:solidFill>
                  <a:schemeClr val="tx1"/>
                </a:solidFill>
                <a:latin typeface="Times New Roman" panose="02020603050405020304" pitchFamily="18" charset="0"/>
                <a:cs typeface="Times New Roman" panose="02020603050405020304" pitchFamily="18" charset="0"/>
              </a:rPr>
              <a:t>		Fig.1. User ID and password file</a:t>
            </a:r>
          </a:p>
        </p:txBody>
      </p:sp>
      <p:pic>
        <p:nvPicPr>
          <p:cNvPr id="1026" name="Picture 2" descr="IP Spoofing DDoS Attack">
            <a:extLst>
              <a:ext uri="{FF2B5EF4-FFF2-40B4-BE49-F238E27FC236}">
                <a16:creationId xmlns:a16="http://schemas.microsoft.com/office/drawing/2014/main" id="{27DF50AB-F6B9-42AC-8045-69B1B6358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26471"/>
            <a:ext cx="6019800" cy="3175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59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Ip spoofing</a:t>
            </a:r>
          </a:p>
        </p:txBody>
      </p:sp>
      <p:sp>
        <p:nvSpPr>
          <p:cNvPr id="5" name="Subtitle 2"/>
          <p:cNvSpPr>
            <a:spLocks noGrp="1"/>
          </p:cNvSpPr>
          <p:nvPr>
            <p:ph type="subTitle" idx="1"/>
          </p:nvPr>
        </p:nvSpPr>
        <p:spPr>
          <a:xfrm>
            <a:off x="381000" y="1066800"/>
            <a:ext cx="8534400" cy="5257800"/>
          </a:xfrm>
        </p:spPr>
        <p:txBody>
          <a:bodyPr>
            <a:noAutofit/>
          </a:bodyPr>
          <a:lstStyle/>
          <a:p>
            <a:pPr algn="just"/>
            <a:r>
              <a:rPr lang="en-US" sz="2400" i="1" cap="none" dirty="0">
                <a:solidFill>
                  <a:schemeClr val="tx1"/>
                </a:solidFill>
                <a:latin typeface="Times New Roman" panose="02020603050405020304" pitchFamily="18" charset="0"/>
                <a:cs typeface="Times New Roman" panose="02020603050405020304" pitchFamily="18" charset="0"/>
              </a:rPr>
              <a:t>How to protect against IP spoofing ?</a:t>
            </a:r>
          </a:p>
          <a:p>
            <a:pPr algn="just"/>
            <a:r>
              <a:rPr lang="en-US" altLang="en-US" sz="2400" i="1" cap="none" dirty="0">
                <a:solidFill>
                  <a:schemeClr val="tx1"/>
                </a:solidFill>
                <a:latin typeface="Times New Roman" panose="02020603050405020304" pitchFamily="18" charset="0"/>
                <a:cs typeface="Times New Roman" panose="02020603050405020304" pitchFamily="18" charset="0"/>
                <a:hlinkClick r:id="rId2"/>
              </a:rPr>
              <a:t>https://www.cloudflare.com/en-in/learning/ddos/glossary/ip-spoofing/</a:t>
            </a:r>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r>
              <a:rPr lang="en-US" altLang="en-US" sz="2400" i="1" cap="none" dirty="0">
                <a:solidFill>
                  <a:schemeClr val="tx1"/>
                </a:solidFill>
                <a:latin typeface="Times New Roman" panose="02020603050405020304" pitchFamily="18" charset="0"/>
                <a:cs typeface="Times New Roman" panose="02020603050405020304" pitchFamily="18" charset="0"/>
              </a:rPr>
              <a:t>Types of IP Spoofing Attacks ?</a:t>
            </a:r>
          </a:p>
          <a:p>
            <a:pPr algn="just"/>
            <a:r>
              <a:rPr lang="en-US" altLang="en-US" sz="2400" i="1" cap="none" dirty="0">
                <a:solidFill>
                  <a:schemeClr val="tx1"/>
                </a:solidFill>
                <a:latin typeface="Times New Roman" panose="02020603050405020304" pitchFamily="18" charset="0"/>
                <a:cs typeface="Times New Roman" panose="02020603050405020304" pitchFamily="18" charset="0"/>
                <a:hlinkClick r:id="rId3"/>
              </a:rPr>
              <a:t>https://www.keyfactor.com/blog/what-it-is-ip-spoofing-how-to-protect-against-it/</a:t>
            </a:r>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algn="just"/>
            <a:endParaRPr lang="en-US" altLang="en-US" sz="2400" i="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40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do we need Security?</a:t>
            </a:r>
          </a:p>
        </p:txBody>
      </p:sp>
      <p:sp>
        <p:nvSpPr>
          <p:cNvPr id="5" name="Subtitle 2"/>
          <p:cNvSpPr>
            <a:spLocks noGrp="1"/>
          </p:cNvSpPr>
          <p:nvPr>
            <p:ph type="subTitle" idx="1"/>
          </p:nvPr>
        </p:nvSpPr>
        <p:spPr>
          <a:xfrm>
            <a:off x="381000" y="990600"/>
            <a:ext cx="8534400" cy="5257800"/>
          </a:xfrm>
        </p:spPr>
        <p:txBody>
          <a:bodyPr>
            <a:normAutofit/>
          </a:bodyPr>
          <a:lstStyle/>
          <a:p>
            <a:pPr marL="342900" indent="-342900">
              <a:spcBef>
                <a:spcPts val="661"/>
              </a:spcBef>
              <a:buSzPct val="80000"/>
              <a:buFont typeface="Wingdings" panose="05000000000000000000" pitchFamily="2" charset="2"/>
              <a:buChar char="ü"/>
              <a:defRPr/>
            </a:pPr>
            <a:r>
              <a:rPr lang="en-US" sz="2400" i="1" cap="none" spc="-1" dirty="0">
                <a:solidFill>
                  <a:srgbClr val="000000"/>
                </a:solidFill>
                <a:latin typeface="Times New Roman" panose="02020603050405020304" pitchFamily="18" charset="0"/>
                <a:cs typeface="Times New Roman" panose="02020603050405020304" pitchFamily="18" charset="0"/>
              </a:rPr>
              <a:t>Protect vital information while still allowing access to those who need it</a:t>
            </a:r>
            <a:endParaRPr lang="en-US" sz="2400" i="1" spc="-1" dirty="0">
              <a:latin typeface="Times New Roman" panose="02020603050405020304" pitchFamily="18" charset="0"/>
              <a:cs typeface="Times New Roman" panose="02020603050405020304" pitchFamily="18" charset="0"/>
            </a:endParaRPr>
          </a:p>
          <a:p>
            <a:pPr marL="342900" indent="-342900">
              <a:spcBef>
                <a:spcPts val="661"/>
              </a:spcBef>
              <a:buSzPct val="80000"/>
              <a:buFont typeface="Wingdings" panose="05000000000000000000" pitchFamily="2" charset="2"/>
              <a:buChar char="ü"/>
              <a:defRPr/>
            </a:pPr>
            <a:r>
              <a:rPr lang="en-US" sz="2400" i="1" cap="none" spc="-1" dirty="0">
                <a:solidFill>
                  <a:srgbClr val="000000"/>
                </a:solidFill>
                <a:latin typeface="Times New Roman" panose="02020603050405020304" pitchFamily="18" charset="0"/>
                <a:cs typeface="Times New Roman" panose="02020603050405020304" pitchFamily="18" charset="0"/>
              </a:rPr>
              <a:t>Provide authentication and access control for resources</a:t>
            </a:r>
            <a:endParaRPr lang="en-US" sz="2400" i="1" cap="none" spc="-1" dirty="0">
              <a:latin typeface="Times New Roman" panose="02020603050405020304" pitchFamily="18" charset="0"/>
              <a:cs typeface="Times New Roman" panose="02020603050405020304" pitchFamily="18" charset="0"/>
            </a:endParaRPr>
          </a:p>
          <a:p>
            <a:pPr marL="342900" indent="-342900">
              <a:spcBef>
                <a:spcPts val="661"/>
              </a:spcBef>
              <a:buSzPct val="80000"/>
              <a:buFont typeface="Wingdings" panose="05000000000000000000" pitchFamily="2" charset="2"/>
              <a:buChar char="ü"/>
              <a:defRPr/>
            </a:pPr>
            <a:r>
              <a:rPr lang="en-US" sz="2400" i="1" cap="none" spc="-1" dirty="0">
                <a:solidFill>
                  <a:srgbClr val="000000"/>
                </a:solidFill>
                <a:latin typeface="Times New Roman" panose="02020603050405020304" pitchFamily="18" charset="0"/>
                <a:cs typeface="Times New Roman" panose="02020603050405020304" pitchFamily="18" charset="0"/>
              </a:rPr>
              <a:t>Guarantee availability of resources</a:t>
            </a:r>
            <a:endParaRPr lang="en-US" sz="2400" i="1" cap="non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865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Denial of service (Dos) attack</a:t>
            </a:r>
          </a:p>
        </p:txBody>
      </p:sp>
      <p:sp>
        <p:nvSpPr>
          <p:cNvPr id="5" name="Subtitle 2"/>
          <p:cNvSpPr>
            <a:spLocks noGrp="1"/>
          </p:cNvSpPr>
          <p:nvPr>
            <p:ph type="subTitle" idx="1"/>
          </p:nvPr>
        </p:nvSpPr>
        <p:spPr>
          <a:xfrm>
            <a:off x="381000" y="1066800"/>
            <a:ext cx="8534400" cy="5257800"/>
          </a:xfrm>
        </p:spPr>
        <p:txBody>
          <a:bodyPr>
            <a:noAutofit/>
          </a:bodyPr>
          <a:lstStyle/>
          <a:p>
            <a:pPr marL="342900" indent="-342900" algn="just">
              <a:buFont typeface="Arial" panose="020B0604020202020204" pitchFamily="34" charset="0"/>
              <a:buChar char="•"/>
            </a:pPr>
            <a:r>
              <a:rPr lang="en-US" sz="2400" i="1" cap="none" dirty="0">
                <a:solidFill>
                  <a:schemeClr val="tx1"/>
                </a:solidFill>
                <a:latin typeface="Times New Roman" panose="02020603050405020304" pitchFamily="18" charset="0"/>
                <a:cs typeface="Times New Roman" panose="02020603050405020304" pitchFamily="18" charset="0"/>
              </a:rPr>
              <a:t>Dos attacks typically function by overwhelming or flooding a targeted machine with requests until normal traffic is unable to be processed, resulting in denial-of-service to addition users. A dos attack is characterized by using a single computer to launch the attack.</a:t>
            </a:r>
          </a:p>
          <a:p>
            <a:pPr marL="342900" indent="-342900" algn="just">
              <a:buFont typeface="Arial" panose="020B0604020202020204" pitchFamily="34" charset="0"/>
              <a:buChar char="•"/>
            </a:pPr>
            <a:r>
              <a:rPr lang="en-US" sz="2400" i="1" cap="none" dirty="0">
                <a:solidFill>
                  <a:schemeClr val="tx1"/>
                </a:solidFill>
                <a:latin typeface="Times New Roman" panose="02020603050405020304" pitchFamily="18" charset="0"/>
                <a:cs typeface="Times New Roman" panose="02020603050405020304" pitchFamily="18" charset="0"/>
              </a:rPr>
              <a:t>There are two general methods of dos attacks: flooding services or crashing services. Flood attacks occur when the system receives too much traffic for the server to buffer, causing them to slow down and eventually stop.</a:t>
            </a:r>
          </a:p>
          <a:p>
            <a:pPr algn="just"/>
            <a:r>
              <a:rPr lang="en-US" sz="2400" i="1" cap="none" dirty="0">
                <a:solidFill>
                  <a:schemeClr val="tx1"/>
                </a:solidFill>
                <a:latin typeface="Times New Roman" panose="02020603050405020304" pitchFamily="18" charset="0"/>
                <a:cs typeface="Times New Roman" panose="02020603050405020304" pitchFamily="18" charset="0"/>
              </a:rPr>
              <a:t>Popular flood attacks include:</a:t>
            </a:r>
          </a:p>
          <a:p>
            <a:r>
              <a:rPr lang="en-US" sz="2400" b="1" i="1" cap="none" dirty="0">
                <a:solidFill>
                  <a:schemeClr val="tx1"/>
                </a:solidFill>
                <a:latin typeface="Times New Roman" panose="02020603050405020304" pitchFamily="18" charset="0"/>
                <a:cs typeface="Times New Roman" panose="02020603050405020304" pitchFamily="18" charset="0"/>
              </a:rPr>
              <a:t>Buffer overflow attacks</a:t>
            </a:r>
          </a:p>
          <a:p>
            <a:r>
              <a:rPr lang="en-US" sz="2400" b="1" i="1" cap="none" dirty="0">
                <a:solidFill>
                  <a:schemeClr val="tx1"/>
                </a:solidFill>
                <a:latin typeface="Times New Roman" panose="02020603050405020304" pitchFamily="18" charset="0"/>
                <a:cs typeface="Times New Roman" panose="02020603050405020304" pitchFamily="18" charset="0"/>
              </a:rPr>
              <a:t>ICMP flood</a:t>
            </a:r>
          </a:p>
          <a:p>
            <a:r>
              <a:rPr lang="en-US" sz="2400" b="1" i="1" cap="none" dirty="0">
                <a:solidFill>
                  <a:schemeClr val="tx1"/>
                </a:solidFill>
                <a:latin typeface="Times New Roman" panose="02020603050405020304" pitchFamily="18" charset="0"/>
                <a:cs typeface="Times New Roman" panose="02020603050405020304" pitchFamily="18" charset="0"/>
              </a:rPr>
              <a:t>Syn flood</a:t>
            </a:r>
            <a:r>
              <a:rPr lang="en-US" sz="2400" i="1" cap="none" dirty="0">
                <a:solidFill>
                  <a:schemeClr val="tx1"/>
                </a:solidFill>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altLang="en-US" sz="2400" i="1" cap="none" dirty="0">
              <a:solidFill>
                <a:schemeClr val="tx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400" i="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133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fontScale="90000"/>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buffer overflow</a:t>
            </a:r>
          </a:p>
        </p:txBody>
      </p:sp>
      <p:sp>
        <p:nvSpPr>
          <p:cNvPr id="5" name="Subtitle 2"/>
          <p:cNvSpPr>
            <a:spLocks noGrp="1"/>
          </p:cNvSpPr>
          <p:nvPr>
            <p:ph type="subTitle" idx="1"/>
          </p:nvPr>
        </p:nvSpPr>
        <p:spPr>
          <a:xfrm>
            <a:off x="381000" y="1066800"/>
            <a:ext cx="8534400" cy="5257800"/>
          </a:xfrm>
        </p:spPr>
        <p:txBody>
          <a:bodyPr>
            <a:noAutofit/>
          </a:bodyPr>
          <a:lstStyle/>
          <a:p>
            <a:r>
              <a:rPr lang="en-US" sz="2400" b="1" i="1" cap="none" dirty="0">
                <a:solidFill>
                  <a:schemeClr val="tx1"/>
                </a:solidFill>
                <a:latin typeface="Times New Roman" panose="02020603050405020304" pitchFamily="18" charset="0"/>
                <a:cs typeface="Times New Roman" panose="02020603050405020304" pitchFamily="18" charset="0"/>
              </a:rPr>
              <a:t>Buffer overflow attacks</a:t>
            </a:r>
            <a:r>
              <a:rPr lang="en-US" sz="2400" i="1" cap="none" dirty="0">
                <a:solidFill>
                  <a:schemeClr val="tx1"/>
                </a:solidFill>
                <a:latin typeface="Times New Roman" panose="02020603050405020304" pitchFamily="18" charset="0"/>
                <a:cs typeface="Times New Roman" panose="02020603050405020304" pitchFamily="18" charset="0"/>
              </a:rPr>
              <a:t> – the most common dos attack. The concept is to send more traffic to a network address than the programmers have built the system to handle. It includes the attacks listed below, in addition to others that are designed to exploit bugs specific to certain applications or networks</a:t>
            </a:r>
          </a:p>
          <a:p>
            <a:pPr marL="342900" indent="-342900" algn="just">
              <a:buFont typeface="Arial" panose="020B0604020202020204" pitchFamily="34" charset="0"/>
              <a:buChar char="•"/>
            </a:pPr>
            <a:endParaRPr lang="en-US" altLang="en-US" sz="2400" i="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357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ICMP</a:t>
            </a:r>
          </a:p>
        </p:txBody>
      </p:sp>
      <p:sp>
        <p:nvSpPr>
          <p:cNvPr id="5" name="Subtitle 2"/>
          <p:cNvSpPr>
            <a:spLocks noGrp="1"/>
          </p:cNvSpPr>
          <p:nvPr>
            <p:ph type="subTitle" idx="1"/>
          </p:nvPr>
        </p:nvSpPr>
        <p:spPr>
          <a:xfrm>
            <a:off x="381000" y="1066800"/>
            <a:ext cx="8534400" cy="5257800"/>
          </a:xfrm>
        </p:spPr>
        <p:txBody>
          <a:bodyPr>
            <a:noAutofit/>
          </a:bodyPr>
          <a:lstStyle/>
          <a:p>
            <a:r>
              <a:rPr lang="en-US" sz="2400" b="1" i="1" cap="none" dirty="0">
                <a:solidFill>
                  <a:schemeClr val="tx1"/>
                </a:solidFill>
                <a:latin typeface="Times New Roman" panose="02020603050405020304" pitchFamily="18" charset="0"/>
                <a:cs typeface="Times New Roman" panose="02020603050405020304" pitchFamily="18" charset="0"/>
              </a:rPr>
              <a:t>ICMP flood</a:t>
            </a:r>
            <a:r>
              <a:rPr lang="en-US" sz="2400" i="1" cap="none" dirty="0">
                <a:solidFill>
                  <a:schemeClr val="tx1"/>
                </a:solidFill>
                <a:latin typeface="Times New Roman" panose="02020603050405020304" pitchFamily="18" charset="0"/>
                <a:cs typeface="Times New Roman" panose="02020603050405020304" pitchFamily="18" charset="0"/>
              </a:rPr>
              <a:t> –</a:t>
            </a:r>
          </a:p>
          <a:p>
            <a:r>
              <a:rPr lang="en-US" sz="2400" i="1" cap="none" dirty="0">
                <a:solidFill>
                  <a:schemeClr val="tx1"/>
                </a:solidFill>
                <a:latin typeface="Times New Roman" panose="02020603050405020304" pitchFamily="18" charset="0"/>
                <a:cs typeface="Times New Roman" panose="02020603050405020304" pitchFamily="18" charset="0"/>
              </a:rPr>
              <a:t>A ping flood is a denial-of-service attack in which the attacker attempts to overwhelm a targeted device with ICMP echo-request packets, causing the target to become inaccessible to normal traffic. When the attack traffic comes from multiple devices, the attack becomes a DDOS or distributed denial-of-service attack.</a:t>
            </a:r>
          </a:p>
          <a:p>
            <a:r>
              <a:rPr lang="en-US" sz="2400" i="1" cap="none" dirty="0">
                <a:solidFill>
                  <a:schemeClr val="tx1"/>
                </a:solidFill>
                <a:latin typeface="Times New Roman" panose="02020603050405020304" pitchFamily="18" charset="0"/>
                <a:cs typeface="Times New Roman" panose="02020603050405020304" pitchFamily="18" charset="0"/>
              </a:rPr>
              <a:t>Leverages misconfigured network devices by sending spoofed packets that ping every computer on the targeted network, instead of just one specific machine. The network is then triggered to amplify the traffic. </a:t>
            </a:r>
          </a:p>
          <a:p>
            <a:r>
              <a:rPr lang="en-US" sz="2400" i="1" cap="none" dirty="0">
                <a:solidFill>
                  <a:schemeClr val="tx1"/>
                </a:solidFill>
                <a:latin typeface="Times New Roman" panose="02020603050405020304" pitchFamily="18" charset="0"/>
                <a:cs typeface="Times New Roman" panose="02020603050405020304" pitchFamily="18" charset="0"/>
              </a:rPr>
              <a:t>This attack is also known as the </a:t>
            </a:r>
            <a:r>
              <a:rPr lang="en-US" sz="2400" i="1" cap="none" dirty="0" err="1">
                <a:solidFill>
                  <a:schemeClr val="tx1"/>
                </a:solidFill>
                <a:latin typeface="Times New Roman" panose="02020603050405020304" pitchFamily="18" charset="0"/>
                <a:cs typeface="Times New Roman" panose="02020603050405020304" pitchFamily="18" charset="0"/>
              </a:rPr>
              <a:t>smurf</a:t>
            </a:r>
            <a:r>
              <a:rPr lang="en-US" sz="2400" i="1" cap="none" dirty="0">
                <a:solidFill>
                  <a:schemeClr val="tx1"/>
                </a:solidFill>
                <a:latin typeface="Times New Roman" panose="02020603050405020304" pitchFamily="18" charset="0"/>
                <a:cs typeface="Times New Roman" panose="02020603050405020304" pitchFamily="18" charset="0"/>
              </a:rPr>
              <a:t> attack or ping of death.</a:t>
            </a:r>
          </a:p>
        </p:txBody>
      </p:sp>
    </p:spTree>
    <p:extLst>
      <p:ext uri="{BB962C8B-B14F-4D97-AF65-F5344CB8AC3E}">
        <p14:creationId xmlns:p14="http://schemas.microsoft.com/office/powerpoint/2010/main" val="3527036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6492A-AC0D-45CF-B785-E8682DFE25A8}"/>
              </a:ext>
            </a:extLst>
          </p:cNvPr>
          <p:cNvSpPr/>
          <p:nvPr/>
        </p:nvSpPr>
        <p:spPr>
          <a:xfrm>
            <a:off x="228600" y="1011702"/>
            <a:ext cx="8458200" cy="3416320"/>
          </a:xfrm>
          <a:prstGeom prst="rect">
            <a:avLst/>
          </a:prstGeom>
        </p:spPr>
        <p:txBody>
          <a:bodyPr wrap="square">
            <a:spAutoFit/>
          </a:bodyPr>
          <a:lstStyle/>
          <a:p>
            <a:r>
              <a:rPr lang="en-US" sz="2400" i="1" dirty="0">
                <a:latin typeface="Times New Roman" panose="02020603050405020304" pitchFamily="18" charset="0"/>
                <a:cs typeface="Times New Roman" panose="02020603050405020304" pitchFamily="18" charset="0"/>
              </a:rPr>
              <a:t>A Smurf attack is a distributed denial-of-service (DDoS) attack in which an attacker attempts to flood a targeted server with Internet</a:t>
            </a:r>
            <a:r>
              <a:rPr lang="en-US" sz="2400" i="1" dirty="0">
                <a:latin typeface="Times New Roman" panose="02020603050405020304" pitchFamily="18" charset="0"/>
                <a:cs typeface="Times New Roman" panose="02020603050405020304" pitchFamily="18" charset="0"/>
                <a:hlinkClick r:id="rId2"/>
              </a:rPr>
              <a:t> </a:t>
            </a:r>
            <a:r>
              <a:rPr lang="en-US" sz="2400" i="1" dirty="0">
                <a:latin typeface="Times New Roman" panose="02020603050405020304" pitchFamily="18" charset="0"/>
                <a:cs typeface="Times New Roman" panose="02020603050405020304" pitchFamily="18" charset="0"/>
              </a:rPr>
              <a:t>Control Message Protocol (ICMP) packets. By making requests with the spoofed IP address of the targeted device to one or more computer networks, the computer networks then respond to the targeted server, amplifying the initial attack traffic and potentially overwhelming the target, rendering it inaccessible. This attack vector is generally considered a solved vulnerability and is no longer prevalent.</a:t>
            </a:r>
            <a:endParaRPr lang="en-US" sz="3200" i="1" dirty="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481B4669-2C07-4BC4-89E6-940EA9060998}"/>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ICMP</a:t>
            </a:r>
          </a:p>
        </p:txBody>
      </p:sp>
    </p:spTree>
    <p:extLst>
      <p:ext uri="{BB962C8B-B14F-4D97-AF65-F5344CB8AC3E}">
        <p14:creationId xmlns:p14="http://schemas.microsoft.com/office/powerpoint/2010/main" val="1001479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503982D8-2B63-46B8-8A4F-A393E8D2D001}"/>
              </a:ext>
            </a:extLst>
          </p:cNvPr>
          <p:cNvGraphicFramePr>
            <a:graphicFrameLocks/>
          </p:cNvGraphicFramePr>
          <p:nvPr/>
        </p:nvGraphicFramePr>
        <p:xfrm>
          <a:off x="1498600" y="1393825"/>
          <a:ext cx="6194425" cy="4776788"/>
        </p:xfrm>
        <a:graphic>
          <a:graphicData uri="http://schemas.openxmlformats.org/presentationml/2006/ole">
            <mc:AlternateContent xmlns:mc="http://schemas.openxmlformats.org/markup-compatibility/2006">
              <mc:Choice xmlns:v="urn:schemas-microsoft-com:vml" Requires="v">
                <p:oleObj spid="_x0000_s8234" name="VISIO" r:id="rId3" imgW="4983163" imgH="4203700" progId="Visio.Drawing.4">
                  <p:embed/>
                </p:oleObj>
              </mc:Choice>
              <mc:Fallback>
                <p:oleObj name="VISIO" r:id="rId3" imgW="4983163" imgH="4203700" progId="Visio.Drawing.4">
                  <p:embed/>
                  <p:pic>
                    <p:nvPicPr>
                      <p:cNvPr id="4" name="Object 3">
                        <a:extLst>
                          <a:ext uri="{FF2B5EF4-FFF2-40B4-BE49-F238E27FC236}">
                            <a16:creationId xmlns:a16="http://schemas.microsoft.com/office/drawing/2014/main" id="{503982D8-2B63-46B8-8A4F-A393E8D2D00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8600" y="1393825"/>
                        <a:ext cx="61944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ular Callout 1">
            <a:extLst>
              <a:ext uri="{FF2B5EF4-FFF2-40B4-BE49-F238E27FC236}">
                <a16:creationId xmlns:a16="http://schemas.microsoft.com/office/drawing/2014/main" id="{39BEC683-4A1C-4F86-A183-939F2681B5ED}"/>
              </a:ext>
            </a:extLst>
          </p:cNvPr>
          <p:cNvSpPr>
            <a:spLocks noChangeArrowheads="1"/>
          </p:cNvSpPr>
          <p:nvPr/>
        </p:nvSpPr>
        <p:spPr bwMode="auto">
          <a:xfrm>
            <a:off x="338138" y="4071938"/>
            <a:ext cx="2474912" cy="592137"/>
          </a:xfrm>
          <a:prstGeom prst="wedgeRectCallout">
            <a:avLst>
              <a:gd name="adj1" fmla="val 104384"/>
              <a:gd name="adj2" fmla="val -28125"/>
            </a:avLst>
          </a:prstGeom>
          <a:solidFill>
            <a:srgbClr val="DEBD30"/>
          </a:solidFill>
          <a:ln w="12700" algn="ctr">
            <a:solidFill>
              <a:srgbClr val="000000"/>
            </a:solidFill>
            <a:round/>
            <a:headEnd/>
            <a:tailEnd/>
          </a:ln>
        </p:spPr>
        <p:txBody>
          <a:bodyPr wrap="none" anchor="ctr"/>
          <a:lstStyle>
            <a:lvl1pPr>
              <a:defRPr sz="2400" b="1">
                <a:solidFill>
                  <a:srgbClr val="00279F"/>
                </a:solidFill>
                <a:latin typeface="Batang" panose="02030600000101010101" pitchFamily="18" charset="-127"/>
              </a:defRPr>
            </a:lvl1pPr>
            <a:lvl2pPr marL="742950" indent="-285750">
              <a:defRPr sz="2400" b="1">
                <a:solidFill>
                  <a:srgbClr val="00279F"/>
                </a:solidFill>
                <a:latin typeface="Batang" panose="02030600000101010101" pitchFamily="18" charset="-127"/>
              </a:defRPr>
            </a:lvl2pPr>
            <a:lvl3pPr marL="1143000" indent="-228600">
              <a:defRPr sz="2400" b="1">
                <a:solidFill>
                  <a:srgbClr val="00279F"/>
                </a:solidFill>
                <a:latin typeface="Batang" panose="02030600000101010101" pitchFamily="18" charset="-127"/>
              </a:defRPr>
            </a:lvl3pPr>
            <a:lvl4pPr marL="1600200" indent="-228600">
              <a:defRPr sz="2400" b="1">
                <a:solidFill>
                  <a:srgbClr val="00279F"/>
                </a:solidFill>
                <a:latin typeface="Batang" panose="02030600000101010101" pitchFamily="18" charset="-127"/>
              </a:defRPr>
            </a:lvl4pPr>
            <a:lvl5pPr marL="2057400" indent="-228600">
              <a:defRPr sz="2400" b="1">
                <a:solidFill>
                  <a:srgbClr val="00279F"/>
                </a:solidFill>
                <a:latin typeface="Batang" panose="02030600000101010101" pitchFamily="18" charset="-127"/>
              </a:defRPr>
            </a:lvl5pPr>
            <a:lvl6pPr marL="2514600" indent="-228600" algn="ctr" eaLnBrk="0" fontAlgn="base" hangingPunct="0">
              <a:spcBef>
                <a:spcPct val="0"/>
              </a:spcBef>
              <a:spcAft>
                <a:spcPct val="0"/>
              </a:spcAft>
              <a:defRPr sz="2400" b="1">
                <a:solidFill>
                  <a:srgbClr val="00279F"/>
                </a:solidFill>
                <a:latin typeface="Batang" panose="02030600000101010101" pitchFamily="18" charset="-127"/>
              </a:defRPr>
            </a:lvl6pPr>
            <a:lvl7pPr marL="2971800" indent="-228600" algn="ctr" eaLnBrk="0" fontAlgn="base" hangingPunct="0">
              <a:spcBef>
                <a:spcPct val="0"/>
              </a:spcBef>
              <a:spcAft>
                <a:spcPct val="0"/>
              </a:spcAft>
              <a:defRPr sz="2400" b="1">
                <a:solidFill>
                  <a:srgbClr val="00279F"/>
                </a:solidFill>
                <a:latin typeface="Batang" panose="02030600000101010101" pitchFamily="18" charset="-127"/>
              </a:defRPr>
            </a:lvl7pPr>
            <a:lvl8pPr marL="3429000" indent="-228600" algn="ctr" eaLnBrk="0" fontAlgn="base" hangingPunct="0">
              <a:spcBef>
                <a:spcPct val="0"/>
              </a:spcBef>
              <a:spcAft>
                <a:spcPct val="0"/>
              </a:spcAft>
              <a:defRPr sz="2400" b="1">
                <a:solidFill>
                  <a:srgbClr val="00279F"/>
                </a:solidFill>
                <a:latin typeface="Batang" panose="02030600000101010101" pitchFamily="18" charset="-127"/>
              </a:defRPr>
            </a:lvl8pPr>
            <a:lvl9pPr marL="3886200" indent="-228600" algn="ctr" eaLnBrk="0" fontAlgn="base" hangingPunct="0">
              <a:spcBef>
                <a:spcPct val="0"/>
              </a:spcBef>
              <a:spcAft>
                <a:spcPct val="0"/>
              </a:spcAft>
              <a:defRPr sz="2400" b="1">
                <a:solidFill>
                  <a:srgbClr val="00279F"/>
                </a:solidFill>
                <a:latin typeface="Batang" panose="02030600000101010101" pitchFamily="18" charset="-127"/>
              </a:defRPr>
            </a:lvl9pPr>
          </a:lstStyle>
          <a:p>
            <a:r>
              <a:rPr lang="en-US" altLang="en-US" sz="1800" dirty="0"/>
              <a:t>Router broadcasts to </a:t>
            </a:r>
          </a:p>
          <a:p>
            <a:r>
              <a:rPr lang="en-US" altLang="en-US" sz="1800" dirty="0"/>
              <a:t>all LAN’s computers</a:t>
            </a:r>
          </a:p>
        </p:txBody>
      </p:sp>
      <p:sp>
        <p:nvSpPr>
          <p:cNvPr id="7" name="Title 1">
            <a:extLst>
              <a:ext uri="{FF2B5EF4-FFF2-40B4-BE49-F238E27FC236}">
                <a16:creationId xmlns:a16="http://schemas.microsoft.com/office/drawing/2014/main" id="{5CCBA242-2080-4BE5-ACE6-AFD824E77F75}"/>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ICMP</a:t>
            </a:r>
          </a:p>
        </p:txBody>
      </p:sp>
    </p:spTree>
    <p:extLst>
      <p:ext uri="{BB962C8B-B14F-4D97-AF65-F5344CB8AC3E}">
        <p14:creationId xmlns:p14="http://schemas.microsoft.com/office/powerpoint/2010/main" val="86516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6492A-AC0D-45CF-B785-E8682DFE25A8}"/>
              </a:ext>
            </a:extLst>
          </p:cNvPr>
          <p:cNvSpPr/>
          <p:nvPr/>
        </p:nvSpPr>
        <p:spPr>
          <a:xfrm>
            <a:off x="228600" y="1011702"/>
            <a:ext cx="8534400" cy="4154984"/>
          </a:xfrm>
          <a:prstGeom prst="rect">
            <a:avLst/>
          </a:prstGeom>
        </p:spPr>
        <p:txBody>
          <a:bodyPr wrap="square">
            <a:spAutoFit/>
          </a:bodyPr>
          <a:lstStyle/>
          <a:p>
            <a:r>
              <a:rPr lang="en-US" sz="2400" b="1" i="1" dirty="0">
                <a:latin typeface="Times New Roman" panose="02020603050405020304" pitchFamily="18" charset="0"/>
                <a:cs typeface="Times New Roman" panose="02020603050405020304" pitchFamily="18" charset="0"/>
              </a:rPr>
              <a:t>Syn flood</a:t>
            </a:r>
            <a:r>
              <a:rPr lang="en-US" sz="2400" i="1" dirty="0">
                <a:latin typeface="Times New Roman" panose="02020603050405020304" pitchFamily="18" charset="0"/>
                <a:cs typeface="Times New Roman" panose="02020603050405020304" pitchFamily="18" charset="0"/>
              </a:rPr>
              <a:t> – </a:t>
            </a:r>
          </a:p>
          <a:p>
            <a:r>
              <a:rPr lang="en-US" sz="2400" i="1" dirty="0">
                <a:latin typeface="Times New Roman" panose="02020603050405020304" pitchFamily="18" charset="0"/>
                <a:cs typeface="Times New Roman" panose="02020603050405020304" pitchFamily="18" charset="0"/>
              </a:rPr>
              <a:t>A SYN flood (half-open attack) is a type of denial-of-service (DDoS) attack which aims to make a server unavailable to legitimate traffic by consuming all available server resources. By repeatedly sending initial connection request (SYN) packets, the attacker is able to overwhelm all available ports on a targeted server machine, causing the targeted device to respond to legitimate traffic sluggishly or not at all.</a:t>
            </a:r>
          </a:p>
          <a:p>
            <a:r>
              <a:rPr lang="en-US" sz="2400" i="1" dirty="0">
                <a:latin typeface="Times New Roman" panose="02020603050405020304" pitchFamily="18" charset="0"/>
                <a:cs typeface="Times New Roman" panose="02020603050405020304" pitchFamily="18" charset="0"/>
              </a:rPr>
              <a:t>Sends a request to connect to a server, but never completes the </a:t>
            </a:r>
            <a:r>
              <a:rPr lang="en-US" sz="2400" i="1" dirty="0">
                <a:solidFill>
                  <a:srgbClr val="0070C0"/>
                </a:solidFill>
                <a:latin typeface="Times New Roman" panose="02020603050405020304" pitchFamily="18" charset="0"/>
                <a:cs typeface="Times New Roman" panose="02020603050405020304" pitchFamily="18" charset="0"/>
              </a:rPr>
              <a:t>handshake</a:t>
            </a:r>
            <a:r>
              <a:rPr lang="en-US" sz="2400" i="1" dirty="0">
                <a:latin typeface="Times New Roman" panose="02020603050405020304" pitchFamily="18" charset="0"/>
                <a:cs typeface="Times New Roman" panose="02020603050405020304" pitchFamily="18" charset="0"/>
              </a:rPr>
              <a:t>. Continues until all open ports are saturated with requests and none are available for legitimate users to connect to.</a:t>
            </a:r>
          </a:p>
        </p:txBody>
      </p:sp>
      <p:sp>
        <p:nvSpPr>
          <p:cNvPr id="9" name="Title 1">
            <a:extLst>
              <a:ext uri="{FF2B5EF4-FFF2-40B4-BE49-F238E27FC236}">
                <a16:creationId xmlns:a16="http://schemas.microsoft.com/office/drawing/2014/main" id="{36EFE0C5-3978-48BC-8EDE-82AD1040F0B7}"/>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syn</a:t>
            </a:r>
          </a:p>
        </p:txBody>
      </p:sp>
    </p:spTree>
    <p:extLst>
      <p:ext uri="{BB962C8B-B14F-4D97-AF65-F5344CB8AC3E}">
        <p14:creationId xmlns:p14="http://schemas.microsoft.com/office/powerpoint/2010/main" val="1377146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6492A-AC0D-45CF-B785-E8682DFE25A8}"/>
              </a:ext>
            </a:extLst>
          </p:cNvPr>
          <p:cNvSpPr/>
          <p:nvPr/>
        </p:nvSpPr>
        <p:spPr>
          <a:xfrm>
            <a:off x="228600" y="1011702"/>
            <a:ext cx="8534400" cy="461665"/>
          </a:xfrm>
          <a:prstGeom prst="rect">
            <a:avLst/>
          </a:prstGeom>
        </p:spPr>
        <p:txBody>
          <a:bodyPr wrap="square">
            <a:spAutoFit/>
          </a:bodyPr>
          <a:lstStyle/>
          <a:p>
            <a:r>
              <a:rPr lang="en-US" sz="2400" b="1" i="1" dirty="0">
                <a:latin typeface="Times New Roman" panose="02020603050405020304" pitchFamily="18" charset="0"/>
                <a:cs typeface="Times New Roman" panose="02020603050405020304" pitchFamily="18" charset="0"/>
              </a:rPr>
              <a:t>Syn flood</a:t>
            </a:r>
            <a:r>
              <a:rPr lang="en-US" sz="2400" i="1" dirty="0">
                <a:latin typeface="Times New Roman" panose="02020603050405020304" pitchFamily="18" charset="0"/>
                <a:cs typeface="Times New Roman" panose="02020603050405020304" pitchFamily="18" charset="0"/>
              </a:rPr>
              <a:t> – </a:t>
            </a:r>
          </a:p>
        </p:txBody>
      </p:sp>
      <p:sp>
        <p:nvSpPr>
          <p:cNvPr id="5" name="Rectangle 4">
            <a:extLst>
              <a:ext uri="{FF2B5EF4-FFF2-40B4-BE49-F238E27FC236}">
                <a16:creationId xmlns:a16="http://schemas.microsoft.com/office/drawing/2014/main" id="{EDDEA683-65B6-417F-929C-29D29C1866D9}"/>
              </a:ext>
            </a:extLst>
          </p:cNvPr>
          <p:cNvSpPr/>
          <p:nvPr/>
        </p:nvSpPr>
        <p:spPr>
          <a:xfrm>
            <a:off x="228600" y="1465957"/>
            <a:ext cx="8458200" cy="5262979"/>
          </a:xfrm>
          <a:prstGeom prst="rect">
            <a:avLst/>
          </a:prstGeom>
        </p:spPr>
        <p:txBody>
          <a:bodyPr wrap="square">
            <a:spAutoFit/>
          </a:bodyPr>
          <a:lstStyle/>
          <a:p>
            <a:r>
              <a:rPr lang="en-US" sz="2400" i="1" dirty="0">
                <a:solidFill>
                  <a:srgbClr val="222222"/>
                </a:solidFill>
                <a:latin typeface="Times New Roman" panose="02020603050405020304" pitchFamily="18" charset="0"/>
                <a:cs typeface="Times New Roman" panose="02020603050405020304" pitchFamily="18" charset="0"/>
              </a:rPr>
              <a:t>To create </a:t>
            </a:r>
            <a:r>
              <a:rPr lang="en-US" sz="2400" i="1" dirty="0">
                <a:solidFill>
                  <a:srgbClr val="0051C3"/>
                </a:solidFill>
                <a:latin typeface="Times New Roman" panose="02020603050405020304" pitchFamily="18" charset="0"/>
                <a:cs typeface="Times New Roman" panose="02020603050405020304" pitchFamily="18" charset="0"/>
              </a:rPr>
              <a:t>denial-of-service</a:t>
            </a:r>
            <a:r>
              <a:rPr lang="en-US" sz="2400" i="1" dirty="0">
                <a:solidFill>
                  <a:srgbClr val="222222"/>
                </a:solidFill>
                <a:latin typeface="Times New Roman" panose="02020603050405020304" pitchFamily="18" charset="0"/>
                <a:cs typeface="Times New Roman" panose="02020603050405020304" pitchFamily="18" charset="0"/>
              </a:rPr>
              <a:t>, an attacker exploits the fact that after an initial SYN packet has been received, the server will respond back with one or more SYN/ACK packets and wait for the final step in the handshake. Here’s how it works:</a:t>
            </a:r>
          </a:p>
          <a:p>
            <a:pPr>
              <a:buFont typeface="+mj-lt"/>
              <a:buAutoNum type="arabicPeriod"/>
            </a:pPr>
            <a:r>
              <a:rPr lang="en-US" sz="2400" i="1" dirty="0">
                <a:solidFill>
                  <a:srgbClr val="222222"/>
                </a:solidFill>
                <a:latin typeface="Times New Roman" panose="02020603050405020304" pitchFamily="18" charset="0"/>
                <a:cs typeface="Times New Roman" panose="02020603050405020304" pitchFamily="18" charset="0"/>
              </a:rPr>
              <a:t>The attacker sends a high volume of SYN packets to the targeted server, often with </a:t>
            </a:r>
            <a:r>
              <a:rPr lang="en-US" sz="2400" i="1" dirty="0">
                <a:solidFill>
                  <a:srgbClr val="0051C3"/>
                </a:solidFill>
                <a:latin typeface="Times New Roman" panose="02020603050405020304" pitchFamily="18" charset="0"/>
                <a:cs typeface="Times New Roman" panose="02020603050405020304" pitchFamily="18" charset="0"/>
              </a:rPr>
              <a:t>spoofed</a:t>
            </a:r>
            <a:r>
              <a:rPr lang="en-US" sz="2400" i="1" dirty="0">
                <a:solidFill>
                  <a:srgbClr val="222222"/>
                </a:solidFill>
                <a:latin typeface="Times New Roman" panose="02020603050405020304" pitchFamily="18" charset="0"/>
                <a:cs typeface="Times New Roman" panose="02020603050405020304" pitchFamily="18" charset="0"/>
              </a:rPr>
              <a:t> IP addresses.</a:t>
            </a:r>
          </a:p>
          <a:p>
            <a:pPr>
              <a:buFont typeface="+mj-lt"/>
              <a:buAutoNum type="arabicPeriod"/>
            </a:pPr>
            <a:r>
              <a:rPr lang="en-US" sz="2400" i="1" dirty="0">
                <a:solidFill>
                  <a:srgbClr val="222222"/>
                </a:solidFill>
                <a:latin typeface="Times New Roman" panose="02020603050405020304" pitchFamily="18" charset="0"/>
                <a:cs typeface="Times New Roman" panose="02020603050405020304" pitchFamily="18" charset="0"/>
              </a:rPr>
              <a:t>The server then responds to each one of the connection requests and leaves an open port ready to receive the response.</a:t>
            </a:r>
          </a:p>
          <a:p>
            <a:pPr>
              <a:buFont typeface="+mj-lt"/>
              <a:buAutoNum type="arabicPeriod"/>
            </a:pPr>
            <a:r>
              <a:rPr lang="en-US" sz="2400" i="1" dirty="0">
                <a:solidFill>
                  <a:srgbClr val="222222"/>
                </a:solidFill>
                <a:latin typeface="Times New Roman" panose="02020603050405020304" pitchFamily="18" charset="0"/>
                <a:cs typeface="Times New Roman" panose="02020603050405020304" pitchFamily="18" charset="0"/>
              </a:rPr>
              <a:t>While the server waits for the final ACK packet, which never arrives, the attacker continues to send more SYN packets. The arrival of each new SYN packet causes the server to temporarily maintain a new open port connection for a certain length of time, and once all the available ports have been utilized the server is unable to function normally.</a:t>
            </a:r>
          </a:p>
        </p:txBody>
      </p:sp>
      <p:sp>
        <p:nvSpPr>
          <p:cNvPr id="9" name="Title 1">
            <a:extLst>
              <a:ext uri="{FF2B5EF4-FFF2-40B4-BE49-F238E27FC236}">
                <a16:creationId xmlns:a16="http://schemas.microsoft.com/office/drawing/2014/main" id="{FE9E535A-F91C-4862-9166-F8A2E0E6D0BB}"/>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syn</a:t>
            </a:r>
          </a:p>
        </p:txBody>
      </p:sp>
    </p:spTree>
    <p:extLst>
      <p:ext uri="{BB962C8B-B14F-4D97-AF65-F5344CB8AC3E}">
        <p14:creationId xmlns:p14="http://schemas.microsoft.com/office/powerpoint/2010/main" val="17664241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CP Three-way handshake diagram">
            <a:extLst>
              <a:ext uri="{FF2B5EF4-FFF2-40B4-BE49-F238E27FC236}">
                <a16:creationId xmlns:a16="http://schemas.microsoft.com/office/drawing/2014/main" id="{C571C5FB-3D63-4151-9B0B-D0B6649CD9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11702"/>
            <a:ext cx="6400800" cy="203629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SYN flood DDoS attack animation">
            <a:extLst>
              <a:ext uri="{FF2B5EF4-FFF2-40B4-BE49-F238E27FC236}">
                <a16:creationId xmlns:a16="http://schemas.microsoft.com/office/drawing/2014/main" id="{99888C6E-81D7-4962-90B3-01CFCE8264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124200"/>
            <a:ext cx="7315200" cy="368156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6E71DEC6-7887-4592-B355-29E9F9CA1FAD}"/>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syn</a:t>
            </a:r>
          </a:p>
        </p:txBody>
      </p:sp>
    </p:spTree>
    <p:extLst>
      <p:ext uri="{BB962C8B-B14F-4D97-AF65-F5344CB8AC3E}">
        <p14:creationId xmlns:p14="http://schemas.microsoft.com/office/powerpoint/2010/main" val="1295916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6492A-AC0D-45CF-B785-E8682DFE25A8}"/>
              </a:ext>
            </a:extLst>
          </p:cNvPr>
          <p:cNvSpPr/>
          <p:nvPr/>
        </p:nvSpPr>
        <p:spPr>
          <a:xfrm>
            <a:off x="228600" y="1011702"/>
            <a:ext cx="8534400" cy="6001643"/>
          </a:xfrm>
          <a:prstGeom prst="rect">
            <a:avLst/>
          </a:prstGeom>
        </p:spPr>
        <p:txBody>
          <a:bodyPr wrap="square">
            <a:spAutoFit/>
          </a:bodyPr>
          <a:lstStyle/>
          <a:p>
            <a:r>
              <a:rPr lang="en-US" sz="2400" b="1" i="1" dirty="0">
                <a:latin typeface="Times New Roman" panose="02020603050405020304" pitchFamily="18" charset="0"/>
                <a:cs typeface="Times New Roman" panose="02020603050405020304" pitchFamily="18" charset="0"/>
              </a:rPr>
              <a:t>UDP flood</a:t>
            </a:r>
            <a:r>
              <a:rPr lang="en-US" sz="2400" i="1" dirty="0">
                <a:latin typeface="Times New Roman" panose="02020603050405020304" pitchFamily="18" charset="0"/>
                <a:cs typeface="Times New Roman" panose="02020603050405020304" pitchFamily="18" charset="0"/>
              </a:rPr>
              <a:t> – </a:t>
            </a:r>
          </a:p>
          <a:p>
            <a:r>
              <a:rPr lang="en-US" sz="2400" i="1" dirty="0">
                <a:latin typeface="Times New Roman" panose="02020603050405020304" pitchFamily="18" charset="0"/>
                <a:cs typeface="Times New Roman" panose="02020603050405020304" pitchFamily="18" charset="0"/>
              </a:rPr>
              <a:t>A UDP flood is a type of denial-of-service attack in which a large number of User Datagram Protocol (UDP) packets are sent to a targeted server with the aim of overwhelming that device’s ability to process and respond. The firewall protecting the targeted server can also become exhausted as a result of UDP flooding, resulting in a denial-of-service to legitimate traffic.</a:t>
            </a:r>
          </a:p>
          <a:p>
            <a:r>
              <a:rPr lang="en-US" sz="2400" i="1" dirty="0">
                <a:latin typeface="Times New Roman" panose="02020603050405020304" pitchFamily="18" charset="0"/>
                <a:cs typeface="Times New Roman" panose="02020603050405020304" pitchFamily="18" charset="0"/>
              </a:rPr>
              <a:t>A UDP flood works primarily by exploiting the steps that a server takes when it responds to a UDP packet sent to one of it’s ports. Under normal conditions, when a server receives a UDP packet at a particular port, it goes through two steps in response:</a:t>
            </a:r>
          </a:p>
          <a:p>
            <a:r>
              <a:rPr lang="en-US" sz="2400" i="1" dirty="0">
                <a:latin typeface="Times New Roman" panose="02020603050405020304" pitchFamily="18" charset="0"/>
                <a:cs typeface="Times New Roman" panose="02020603050405020304" pitchFamily="18" charset="0"/>
              </a:rPr>
              <a:t>1. The server first checks to see if any programs are running which are presently listening for requests at the specified port.</a:t>
            </a:r>
          </a:p>
          <a:p>
            <a:r>
              <a:rPr lang="en-US" sz="2400" i="1" dirty="0">
                <a:latin typeface="Times New Roman" panose="02020603050405020304" pitchFamily="18" charset="0"/>
                <a:cs typeface="Times New Roman" panose="02020603050405020304" pitchFamily="18" charset="0"/>
              </a:rPr>
              <a:t>2. If no programs are receiving packets at that port, the server responds with a ICMP (ping) packet to inform the sender that the destination was unreachable.</a:t>
            </a:r>
          </a:p>
        </p:txBody>
      </p:sp>
      <p:sp>
        <p:nvSpPr>
          <p:cNvPr id="7" name="Title 1">
            <a:extLst>
              <a:ext uri="{FF2B5EF4-FFF2-40B4-BE49-F238E27FC236}">
                <a16:creationId xmlns:a16="http://schemas.microsoft.com/office/drawing/2014/main" id="{3DFF5B3C-15A4-42E9-8E03-85663E21BFD3}"/>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a:t>
            </a:r>
            <a:r>
              <a:rPr lang="en-US" sz="4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udp</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394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UDP flood DDoS attack animation">
            <a:extLst>
              <a:ext uri="{FF2B5EF4-FFF2-40B4-BE49-F238E27FC236}">
                <a16:creationId xmlns:a16="http://schemas.microsoft.com/office/drawing/2014/main" id="{5BB902B0-32C3-433A-BC1A-D2136BB74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011702"/>
            <a:ext cx="7086600" cy="529977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3E7381C7-E3DC-417C-A354-0DAE378E3449}"/>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Flood attack: </a:t>
            </a:r>
            <a:r>
              <a:rPr lang="en-US" sz="4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udp</a:t>
            </a:r>
            <a:endPar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93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network Security?</a:t>
            </a:r>
          </a:p>
        </p:txBody>
      </p:sp>
      <p:sp>
        <p:nvSpPr>
          <p:cNvPr id="5" name="Subtitle 2"/>
          <p:cNvSpPr>
            <a:spLocks noGrp="1"/>
          </p:cNvSpPr>
          <p:nvPr>
            <p:ph type="subTitle" idx="1"/>
          </p:nvPr>
        </p:nvSpPr>
        <p:spPr>
          <a:xfrm>
            <a:off x="381000" y="990600"/>
            <a:ext cx="8534400" cy="5257800"/>
          </a:xfrm>
        </p:spPr>
        <p:txBody>
          <a:bodyPr>
            <a:normAutofit/>
          </a:bodyPr>
          <a:lstStyle/>
          <a:p>
            <a:pPr marL="342900" indent="-342900">
              <a:lnSpc>
                <a:spcPct val="93000"/>
              </a:lnSpc>
              <a:buClr>
                <a:srgbClr val="000000"/>
              </a:buClr>
              <a:buSzPct val="80000"/>
              <a:buFont typeface="Wingdings" panose="05000000000000000000" pitchFamily="2" charset="2"/>
              <a:buChar char="ü"/>
              <a:defRPr/>
            </a:pPr>
            <a:r>
              <a:rPr lang="en-US" sz="2400" i="1" cap="none" spc="-1" dirty="0">
                <a:solidFill>
                  <a:srgbClr val="000000"/>
                </a:solidFill>
                <a:latin typeface="Times New Roman" panose="02020603050405020304" pitchFamily="18" charset="0"/>
                <a:ea typeface="Arial"/>
                <a:cs typeface="Times New Roman" panose="02020603050405020304" pitchFamily="18" charset="0"/>
              </a:rPr>
              <a:t>Computer networks are typically a shared resource used by many applications representing different interests.</a:t>
            </a:r>
          </a:p>
          <a:p>
            <a:pPr marL="342900" indent="-342900">
              <a:lnSpc>
                <a:spcPct val="93000"/>
              </a:lnSpc>
              <a:buClr>
                <a:srgbClr val="000000"/>
              </a:buClr>
              <a:buSzPct val="80000"/>
              <a:buFont typeface="Wingdings" panose="05000000000000000000" pitchFamily="2" charset="2"/>
              <a:buChar char="ü"/>
              <a:defRPr/>
            </a:pPr>
            <a:r>
              <a:rPr lang="en-US" sz="2400" i="1" cap="none" spc="-1" dirty="0">
                <a:solidFill>
                  <a:srgbClr val="000000"/>
                </a:solidFill>
                <a:latin typeface="Times New Roman" panose="02020603050405020304" pitchFamily="18" charset="0"/>
                <a:ea typeface="Arial"/>
                <a:cs typeface="Times New Roman" panose="02020603050405020304" pitchFamily="18" charset="0"/>
              </a:rPr>
              <a:t>The internet is particularly widely shared, being used by many people including opportunistic criminals.</a:t>
            </a:r>
          </a:p>
          <a:p>
            <a:pPr marL="342900" indent="-342900">
              <a:lnSpc>
                <a:spcPct val="93000"/>
              </a:lnSpc>
              <a:buClr>
                <a:srgbClr val="000000"/>
              </a:buClr>
              <a:buSzPct val="80000"/>
              <a:buFont typeface="Wingdings" panose="05000000000000000000" pitchFamily="2" charset="2"/>
              <a:buChar char="ü"/>
              <a:defRPr/>
            </a:pPr>
            <a:r>
              <a:rPr lang="en-US" sz="2400" i="1" cap="none" spc="-1" dirty="0">
                <a:solidFill>
                  <a:srgbClr val="000000"/>
                </a:solidFill>
                <a:latin typeface="Times New Roman" panose="02020603050405020304" pitchFamily="18" charset="0"/>
                <a:ea typeface="Arial"/>
                <a:cs typeface="Times New Roman" panose="02020603050405020304" pitchFamily="18" charset="0"/>
              </a:rPr>
              <a:t>Unless security measures are taken, a network conversation or a distributed application may be compromised by an adversary</a:t>
            </a:r>
            <a:endParaRPr lang="en-US" sz="2400" i="1" cap="none" spc="-1" dirty="0">
              <a:latin typeface="Times New Roman" panose="02020603050405020304" pitchFamily="18" charset="0"/>
              <a:cs typeface="Times New Roman" panose="02020603050405020304" pitchFamily="18" charset="0"/>
            </a:endParaRPr>
          </a:p>
          <a:p>
            <a:pPr marL="342900" indent="-342900">
              <a:lnSpc>
                <a:spcPct val="93000"/>
              </a:lnSpc>
              <a:buClr>
                <a:srgbClr val="000000"/>
              </a:buClr>
              <a:buSzPct val="80000"/>
              <a:buFont typeface="Wingdings" panose="05000000000000000000" pitchFamily="2" charset="2"/>
              <a:buChar char="ü"/>
              <a:defRPr/>
            </a:pPr>
            <a:endParaRPr lang="en-US" sz="2400" i="1" cap="non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244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6492A-AC0D-45CF-B785-E8682DFE25A8}"/>
              </a:ext>
            </a:extLst>
          </p:cNvPr>
          <p:cNvSpPr/>
          <p:nvPr/>
        </p:nvSpPr>
        <p:spPr>
          <a:xfrm>
            <a:off x="228600" y="1011702"/>
            <a:ext cx="8534400" cy="3046988"/>
          </a:xfrm>
          <a:prstGeom prst="rect">
            <a:avLst/>
          </a:prstGeom>
        </p:spPr>
        <p:txBody>
          <a:bodyPr wrap="square">
            <a:spAutoFit/>
          </a:bodyPr>
          <a:lstStyle/>
          <a:p>
            <a:r>
              <a:rPr lang="en-US" sz="2400" i="1" dirty="0">
                <a:latin typeface="Times New Roman" panose="02020603050405020304" pitchFamily="18" charset="0"/>
                <a:cs typeface="Times New Roman" panose="02020603050405020304" pitchFamily="18" charset="0"/>
              </a:rPr>
              <a:t>A distributed denial-of-service (DDoS) attack is a malicious attempt to disrupt the normal traffic of a targeted server, service or network by overwhelming the target or its surrounding infrastructure with a flood of Internet traffic.</a:t>
            </a:r>
          </a:p>
          <a:p>
            <a:r>
              <a:rPr lang="en-US" sz="2400" i="1" dirty="0">
                <a:latin typeface="Times New Roman" panose="02020603050405020304" pitchFamily="18" charset="0"/>
                <a:cs typeface="Times New Roman" panose="02020603050405020304" pitchFamily="18" charset="0"/>
              </a:rPr>
              <a:t>DDoS attacks achieve effectiveness by utilizing multiple compromised computer systems as sources of attack traffic. Exploited machines can include computers and other networked resources such as IoT devices.</a:t>
            </a:r>
          </a:p>
        </p:txBody>
      </p:sp>
      <p:sp>
        <p:nvSpPr>
          <p:cNvPr id="7" name="Title 1">
            <a:extLst>
              <a:ext uri="{FF2B5EF4-FFF2-40B4-BE49-F238E27FC236}">
                <a16:creationId xmlns:a16="http://schemas.microsoft.com/office/drawing/2014/main" id="{3DFF5B3C-15A4-42E9-8E03-85663E21BFD3}"/>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DDOS attack</a:t>
            </a:r>
          </a:p>
        </p:txBody>
      </p:sp>
    </p:spTree>
    <p:extLst>
      <p:ext uri="{BB962C8B-B14F-4D97-AF65-F5344CB8AC3E}">
        <p14:creationId xmlns:p14="http://schemas.microsoft.com/office/powerpoint/2010/main" val="1861349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6492A-AC0D-45CF-B785-E8682DFE25A8}"/>
              </a:ext>
            </a:extLst>
          </p:cNvPr>
          <p:cNvSpPr/>
          <p:nvPr/>
        </p:nvSpPr>
        <p:spPr>
          <a:xfrm>
            <a:off x="228600" y="838200"/>
            <a:ext cx="8534400" cy="6370975"/>
          </a:xfrm>
          <a:prstGeom prst="rect">
            <a:avLst/>
          </a:prstGeom>
        </p:spPr>
        <p:txBody>
          <a:bodyPr wrap="square">
            <a:spAutoFit/>
          </a:bodyPr>
          <a:lstStyle/>
          <a:p>
            <a:r>
              <a:rPr lang="en-US" sz="2400" b="1" i="1" dirty="0">
                <a:latin typeface="Times New Roman" panose="02020603050405020304" pitchFamily="18" charset="0"/>
                <a:cs typeface="Times New Roman" panose="02020603050405020304" pitchFamily="18" charset="0"/>
              </a:rPr>
              <a:t>How does a DDoS attack work?</a:t>
            </a:r>
          </a:p>
          <a:p>
            <a:r>
              <a:rPr lang="en-US" sz="2400" i="1" dirty="0">
                <a:latin typeface="Times New Roman" panose="02020603050405020304" pitchFamily="18" charset="0"/>
                <a:cs typeface="Times New Roman" panose="02020603050405020304" pitchFamily="18" charset="0"/>
              </a:rPr>
              <a:t>DDoS attacks are carried out with networks of Internet-connected machines.</a:t>
            </a:r>
          </a:p>
          <a:p>
            <a:r>
              <a:rPr lang="en-US" sz="2400" i="1" dirty="0">
                <a:latin typeface="Times New Roman" panose="02020603050405020304" pitchFamily="18" charset="0"/>
                <a:cs typeface="Times New Roman" panose="02020603050405020304" pitchFamily="18" charset="0"/>
              </a:rPr>
              <a:t>These networks consist of computers and other devices (such as IoT devices)which have been infected with malware, allowing them to be controlled remotely by an attacker. These individual devices are referred to as bots (or zombies), and a group of bots is called a botnet.</a:t>
            </a:r>
          </a:p>
          <a:p>
            <a:r>
              <a:rPr lang="en-US" sz="2400" i="1" dirty="0">
                <a:latin typeface="Times New Roman" panose="02020603050405020304" pitchFamily="18" charset="0"/>
                <a:cs typeface="Times New Roman" panose="02020603050405020304" pitchFamily="18" charset="0"/>
              </a:rPr>
              <a:t>Once a botnet has been established, the attacker is able to direct an attack by sending remote instructions to each bot.</a:t>
            </a:r>
          </a:p>
          <a:p>
            <a:r>
              <a:rPr lang="en-US" sz="2400" i="1" dirty="0">
                <a:latin typeface="Times New Roman" panose="02020603050405020304" pitchFamily="18" charset="0"/>
                <a:cs typeface="Times New Roman" panose="02020603050405020304" pitchFamily="18" charset="0"/>
              </a:rPr>
              <a:t>When a victim’s server or network is targeted by the botnet, each bot sends requests to the target’s IP address, potentially causing the server or network to become overwhelmed, resulting in a denial-of-service to normal traffic.</a:t>
            </a:r>
          </a:p>
          <a:p>
            <a:r>
              <a:rPr lang="en-US" sz="2400" i="1" dirty="0">
                <a:latin typeface="Times New Roman" panose="02020603050405020304" pitchFamily="18" charset="0"/>
                <a:cs typeface="Times New Roman" panose="02020603050405020304" pitchFamily="18" charset="0"/>
              </a:rPr>
              <a:t>Because each bot is a legitimate Internet device, separating the attack traffic from normal traffic can be difficult.</a:t>
            </a:r>
          </a:p>
          <a:p>
            <a:endParaRPr lang="en-US" sz="2400" i="1"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3DFF5B3C-15A4-42E9-8E03-85663E21BFD3}"/>
              </a:ext>
            </a:extLst>
          </p:cNvPr>
          <p:cNvSpPr>
            <a:spLocks noGrp="1"/>
          </p:cNvSpPr>
          <p:nvPr>
            <p:ph type="ctrTitle"/>
          </p:nvPr>
        </p:nvSpPr>
        <p:spPr>
          <a:xfrm>
            <a:off x="381000" y="762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DDOS attack</a:t>
            </a:r>
          </a:p>
        </p:txBody>
      </p:sp>
    </p:spTree>
    <p:extLst>
      <p:ext uri="{BB962C8B-B14F-4D97-AF65-F5344CB8AC3E}">
        <p14:creationId xmlns:p14="http://schemas.microsoft.com/office/powerpoint/2010/main" val="1312765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DFF5B3C-15A4-42E9-8E03-85663E21BFD3}"/>
              </a:ext>
            </a:extLst>
          </p:cNvPr>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DDOS attack</a:t>
            </a:r>
          </a:p>
        </p:txBody>
      </p:sp>
      <p:pic>
        <p:nvPicPr>
          <p:cNvPr id="4" name="Picture 3">
            <a:extLst>
              <a:ext uri="{FF2B5EF4-FFF2-40B4-BE49-F238E27FC236}">
                <a16:creationId xmlns:a16="http://schemas.microsoft.com/office/drawing/2014/main" id="{31920B4D-8867-41C6-811D-802B760CC8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43000"/>
            <a:ext cx="6705600"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3153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26492A-AC0D-45CF-B785-E8682DFE25A8}"/>
              </a:ext>
            </a:extLst>
          </p:cNvPr>
          <p:cNvSpPr/>
          <p:nvPr/>
        </p:nvSpPr>
        <p:spPr>
          <a:xfrm>
            <a:off x="228600" y="1172825"/>
            <a:ext cx="8534400" cy="1938992"/>
          </a:xfrm>
          <a:prstGeom prst="rect">
            <a:avLst/>
          </a:prstGeom>
        </p:spPr>
        <p:txBody>
          <a:bodyPr wrap="square">
            <a:spAutoFit/>
          </a:bodyPr>
          <a:lstStyle/>
          <a:p>
            <a:pPr marL="342900" indent="-342900">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Implementing filters on routers</a:t>
            </a:r>
          </a:p>
          <a:p>
            <a:pPr marL="342900" indent="-342900">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Disable unused network services</a:t>
            </a:r>
          </a:p>
          <a:p>
            <a:pPr marL="342900" indent="-342900">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Examine the physical security </a:t>
            </a:r>
          </a:p>
          <a:p>
            <a:pPr marL="342900" indent="-342900">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Maintain regular backup schedules and policies</a:t>
            </a:r>
          </a:p>
          <a:p>
            <a:pPr marL="342900" indent="-342900">
              <a:buFont typeface="Wingdings" panose="05000000000000000000" pitchFamily="2" charset="2"/>
              <a:buChar char="ü"/>
            </a:pPr>
            <a:r>
              <a:rPr lang="en-US" sz="2400" i="1" dirty="0">
                <a:latin typeface="Times New Roman" panose="02020603050405020304" pitchFamily="18" charset="0"/>
                <a:cs typeface="Times New Roman" panose="02020603050405020304" pitchFamily="18" charset="0"/>
              </a:rPr>
              <a:t>Maintain password policies</a:t>
            </a:r>
          </a:p>
        </p:txBody>
      </p:sp>
      <p:sp>
        <p:nvSpPr>
          <p:cNvPr id="7" name="Title 1">
            <a:extLst>
              <a:ext uri="{FF2B5EF4-FFF2-40B4-BE49-F238E27FC236}">
                <a16:creationId xmlns:a16="http://schemas.microsoft.com/office/drawing/2014/main" id="{3DFF5B3C-15A4-42E9-8E03-85663E21BFD3}"/>
              </a:ext>
            </a:extLst>
          </p:cNvPr>
          <p:cNvSpPr>
            <a:spLocks noGrp="1"/>
          </p:cNvSpPr>
          <p:nvPr>
            <p:ph type="ctrTitle"/>
          </p:nvPr>
        </p:nvSpPr>
        <p:spPr>
          <a:xfrm>
            <a:off x="381000" y="207498"/>
            <a:ext cx="8534400" cy="783102"/>
          </a:xfrm>
        </p:spPr>
        <p:txBody>
          <a:bodyPr>
            <a:noAutofit/>
          </a:bodyPr>
          <a:lstStyle/>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Measures to protect against dos/</a:t>
            </a:r>
            <a:r>
              <a:rPr lang="en-US" sz="32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ddos</a:t>
            </a: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attack</a:t>
            </a:r>
          </a:p>
        </p:txBody>
      </p:sp>
    </p:spTree>
    <p:extLst>
      <p:ext uri="{BB962C8B-B14F-4D97-AF65-F5344CB8AC3E}">
        <p14:creationId xmlns:p14="http://schemas.microsoft.com/office/powerpoint/2010/main" val="71219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Network attacks</a:t>
            </a:r>
          </a:p>
        </p:txBody>
      </p:sp>
      <p:sp>
        <p:nvSpPr>
          <p:cNvPr id="5" name="Subtitle 2"/>
          <p:cNvSpPr>
            <a:spLocks noGrp="1"/>
          </p:cNvSpPr>
          <p:nvPr>
            <p:ph type="subTitle" idx="1"/>
          </p:nvPr>
        </p:nvSpPr>
        <p:spPr>
          <a:xfrm>
            <a:off x="381000" y="990600"/>
            <a:ext cx="8534400" cy="5257800"/>
          </a:xfrm>
        </p:spPr>
        <p:txBody>
          <a:bodyPr>
            <a:normAutofit/>
          </a:bodyPr>
          <a:lstStyle/>
          <a:p>
            <a:pPr marL="457200" indent="-457200" algn="just">
              <a:buAutoNum type="arabicPeriod"/>
            </a:pPr>
            <a:r>
              <a:rPr lang="en-US" altLang="en-US" sz="2400" i="1" cap="none" dirty="0">
                <a:solidFill>
                  <a:schemeClr val="tx1"/>
                </a:solidFill>
                <a:latin typeface="Times New Roman" pitchFamily="18" charset="0"/>
              </a:rPr>
              <a:t>Packet sniffing</a:t>
            </a:r>
          </a:p>
          <a:p>
            <a:pPr marL="457200" indent="-457200" algn="just">
              <a:buAutoNum type="arabicPeriod"/>
            </a:pPr>
            <a:r>
              <a:rPr lang="en-US" altLang="en-US" sz="2400" i="1" cap="none" dirty="0">
                <a:solidFill>
                  <a:schemeClr val="tx1"/>
                </a:solidFill>
                <a:latin typeface="Times New Roman" pitchFamily="18" charset="0"/>
              </a:rPr>
              <a:t>ARP spoofing</a:t>
            </a:r>
          </a:p>
          <a:p>
            <a:pPr marL="457200" indent="-457200" algn="just">
              <a:buAutoNum type="arabicPeriod"/>
            </a:pPr>
            <a:r>
              <a:rPr lang="en-US" altLang="en-US" sz="2400" i="1" cap="none" dirty="0">
                <a:solidFill>
                  <a:schemeClr val="tx1"/>
                </a:solidFill>
                <a:latin typeface="Times New Roman" pitchFamily="18" charset="0"/>
              </a:rPr>
              <a:t>Port scanning</a:t>
            </a:r>
          </a:p>
          <a:p>
            <a:pPr marL="457200" indent="-457200" algn="just">
              <a:buAutoNum type="arabicPeriod"/>
            </a:pPr>
            <a:r>
              <a:rPr lang="en-US" altLang="en-US" sz="2400" i="1" cap="none" dirty="0">
                <a:solidFill>
                  <a:schemeClr val="tx1"/>
                </a:solidFill>
                <a:latin typeface="Times New Roman" pitchFamily="18" charset="0"/>
              </a:rPr>
              <a:t>IP spoofing</a:t>
            </a:r>
          </a:p>
        </p:txBody>
      </p:sp>
    </p:spTree>
    <p:extLst>
      <p:ext uri="{BB962C8B-B14F-4D97-AF65-F5344CB8AC3E}">
        <p14:creationId xmlns:p14="http://schemas.microsoft.com/office/powerpoint/2010/main" val="95303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Packet sniffing</a:t>
            </a:r>
          </a:p>
        </p:txBody>
      </p:sp>
      <p:sp>
        <p:nvSpPr>
          <p:cNvPr id="5" name="Subtitle 2"/>
          <p:cNvSpPr>
            <a:spLocks noGrp="1"/>
          </p:cNvSpPr>
          <p:nvPr>
            <p:ph type="subTitle" idx="1"/>
          </p:nvPr>
        </p:nvSpPr>
        <p:spPr>
          <a:xfrm>
            <a:off x="381000" y="1219200"/>
            <a:ext cx="8534400" cy="5257800"/>
          </a:xfrm>
        </p:spPr>
        <p:txBody>
          <a:bodyPr>
            <a:normAutofit/>
          </a:bodyPr>
          <a:lstStyle/>
          <a:p>
            <a:pPr algn="just"/>
            <a:r>
              <a:rPr lang="en-US" altLang="en-US" sz="2400" i="1" cap="none" dirty="0">
                <a:solidFill>
                  <a:schemeClr val="tx1"/>
                </a:solidFill>
                <a:latin typeface="Times New Roman" pitchFamily="18" charset="0"/>
              </a:rPr>
              <a:t>To transfer data from a source to a destination via computer network, the data needs to broken into smaller unit at the source, these smaller units are </a:t>
            </a:r>
            <a:r>
              <a:rPr lang="en-US" altLang="en-US" sz="2400" i="1" cap="none" dirty="0" err="1">
                <a:solidFill>
                  <a:schemeClr val="tx1"/>
                </a:solidFill>
                <a:latin typeface="Times New Roman" pitchFamily="18" charset="0"/>
              </a:rPr>
              <a:t>reffered</a:t>
            </a:r>
            <a:r>
              <a:rPr lang="en-US" altLang="en-US" sz="2400" i="1" cap="none" dirty="0">
                <a:solidFill>
                  <a:schemeClr val="tx1"/>
                </a:solidFill>
                <a:latin typeface="Times New Roman" pitchFamily="18" charset="0"/>
              </a:rPr>
              <a:t> as data packets, and are reassembled at the destination.</a:t>
            </a:r>
          </a:p>
          <a:p>
            <a:pPr algn="just"/>
            <a:r>
              <a:rPr lang="en-US" altLang="en-US" sz="2400" i="1" cap="none" dirty="0">
                <a:solidFill>
                  <a:schemeClr val="tx1"/>
                </a:solidFill>
                <a:latin typeface="Times New Roman" pitchFamily="18" charset="0"/>
              </a:rPr>
              <a:t>The act of capturing data packet across the network is </a:t>
            </a:r>
            <a:r>
              <a:rPr lang="en-US" altLang="en-US" sz="2400" i="1" cap="none" dirty="0" err="1">
                <a:solidFill>
                  <a:schemeClr val="tx1"/>
                </a:solidFill>
                <a:latin typeface="Times New Roman" pitchFamily="18" charset="0"/>
              </a:rPr>
              <a:t>reffered</a:t>
            </a:r>
            <a:r>
              <a:rPr lang="en-US" altLang="en-US" sz="2400" i="1" cap="none" dirty="0">
                <a:solidFill>
                  <a:schemeClr val="tx1"/>
                </a:solidFill>
                <a:latin typeface="Times New Roman" pitchFamily="18" charset="0"/>
              </a:rPr>
              <a:t> to as packet sniffing.</a:t>
            </a:r>
          </a:p>
          <a:p>
            <a:pPr algn="just"/>
            <a:r>
              <a:rPr lang="en-US" altLang="en-US" sz="2400" i="1" cap="none" dirty="0">
                <a:solidFill>
                  <a:schemeClr val="tx1"/>
                </a:solidFill>
                <a:latin typeface="Times New Roman" pitchFamily="18" charset="0"/>
              </a:rPr>
              <a:t>It is used by hackers to collect information illegally about network.  </a:t>
            </a:r>
          </a:p>
        </p:txBody>
      </p:sp>
      <p:sp>
        <p:nvSpPr>
          <p:cNvPr id="4" name="Rectangle 4">
            <a:extLst>
              <a:ext uri="{FF2B5EF4-FFF2-40B4-BE49-F238E27FC236}">
                <a16:creationId xmlns:a16="http://schemas.microsoft.com/office/drawing/2014/main" id="{13FBDFF9-E8E5-418D-BD0F-B83A35B15671}"/>
              </a:ext>
            </a:extLst>
          </p:cNvPr>
          <p:cNvSpPr>
            <a:spLocks noChangeArrowheads="1"/>
          </p:cNvSpPr>
          <p:nvPr/>
        </p:nvSpPr>
        <p:spPr bwMode="auto">
          <a:xfrm>
            <a:off x="1219200" y="5600700"/>
            <a:ext cx="9144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buClr>
                <a:schemeClr val="accent2"/>
              </a:buClr>
            </a:pPr>
            <a:r>
              <a:rPr lang="en-US" altLang="en-US">
                <a:latin typeface="Tahoma" panose="020B0604030504040204" pitchFamily="34" charset="0"/>
              </a:rPr>
              <a:t>Alice</a:t>
            </a:r>
          </a:p>
        </p:txBody>
      </p:sp>
      <p:sp>
        <p:nvSpPr>
          <p:cNvPr id="7" name="Rectangle 5">
            <a:extLst>
              <a:ext uri="{FF2B5EF4-FFF2-40B4-BE49-F238E27FC236}">
                <a16:creationId xmlns:a16="http://schemas.microsoft.com/office/drawing/2014/main" id="{526B62ED-E886-4D20-900C-2BA9235A1C98}"/>
              </a:ext>
            </a:extLst>
          </p:cNvPr>
          <p:cNvSpPr>
            <a:spLocks noChangeArrowheads="1"/>
          </p:cNvSpPr>
          <p:nvPr/>
        </p:nvSpPr>
        <p:spPr bwMode="auto">
          <a:xfrm>
            <a:off x="6400800" y="5600700"/>
            <a:ext cx="914400" cy="609600"/>
          </a:xfrm>
          <a:prstGeom prst="rect">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20000"/>
              </a:spcBef>
              <a:buClr>
                <a:schemeClr val="accent2"/>
              </a:buClr>
            </a:pPr>
            <a:r>
              <a:rPr lang="en-US" altLang="en-US">
                <a:latin typeface="Tahoma" panose="020B0604030504040204" pitchFamily="34" charset="0"/>
              </a:rPr>
              <a:t>Bob</a:t>
            </a:r>
          </a:p>
        </p:txBody>
      </p:sp>
      <p:sp>
        <p:nvSpPr>
          <p:cNvPr id="8" name="Rectangle 6">
            <a:extLst>
              <a:ext uri="{FF2B5EF4-FFF2-40B4-BE49-F238E27FC236}">
                <a16:creationId xmlns:a16="http://schemas.microsoft.com/office/drawing/2014/main" id="{B0D17CF9-B17A-4098-A2B7-5C480F47C208}"/>
              </a:ext>
            </a:extLst>
          </p:cNvPr>
          <p:cNvSpPr>
            <a:spLocks noChangeArrowheads="1"/>
          </p:cNvSpPr>
          <p:nvPr/>
        </p:nvSpPr>
        <p:spPr bwMode="auto">
          <a:xfrm>
            <a:off x="3733800" y="4191000"/>
            <a:ext cx="990600" cy="533400"/>
          </a:xfrm>
          <a:prstGeom prst="rect">
            <a:avLst/>
          </a:prstGeom>
          <a:solidFill>
            <a:schemeClr val="hlink"/>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algn="ctr">
              <a:spcBef>
                <a:spcPct val="50000"/>
              </a:spcBef>
            </a:pPr>
            <a:r>
              <a:rPr lang="en-US" altLang="en-US">
                <a:solidFill>
                  <a:schemeClr val="accent1"/>
                </a:solidFill>
                <a:latin typeface="Tahoma" panose="020B0604030504040204" pitchFamily="34" charset="0"/>
              </a:rPr>
              <a:t>Eve</a:t>
            </a:r>
          </a:p>
        </p:txBody>
      </p:sp>
      <p:sp>
        <p:nvSpPr>
          <p:cNvPr id="9" name="Line 7">
            <a:extLst>
              <a:ext uri="{FF2B5EF4-FFF2-40B4-BE49-F238E27FC236}">
                <a16:creationId xmlns:a16="http://schemas.microsoft.com/office/drawing/2014/main" id="{4AF3E78D-BF40-48D2-8781-CE33A8BFA7D4}"/>
              </a:ext>
            </a:extLst>
          </p:cNvPr>
          <p:cNvSpPr>
            <a:spLocks noChangeShapeType="1"/>
          </p:cNvSpPr>
          <p:nvPr/>
        </p:nvSpPr>
        <p:spPr bwMode="auto">
          <a:xfrm>
            <a:off x="2133600" y="57531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0" name="Line 8">
            <a:extLst>
              <a:ext uri="{FF2B5EF4-FFF2-40B4-BE49-F238E27FC236}">
                <a16:creationId xmlns:a16="http://schemas.microsoft.com/office/drawing/2014/main" id="{D886CD6A-26B4-4526-A2FA-847B115074A1}"/>
              </a:ext>
            </a:extLst>
          </p:cNvPr>
          <p:cNvSpPr>
            <a:spLocks noChangeShapeType="1"/>
          </p:cNvSpPr>
          <p:nvPr/>
        </p:nvSpPr>
        <p:spPr bwMode="auto">
          <a:xfrm>
            <a:off x="5410200" y="575310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1" name="Line 9">
            <a:extLst>
              <a:ext uri="{FF2B5EF4-FFF2-40B4-BE49-F238E27FC236}">
                <a16:creationId xmlns:a16="http://schemas.microsoft.com/office/drawing/2014/main" id="{7DB9045B-209C-433C-9F9E-F88C6BCEB910}"/>
              </a:ext>
            </a:extLst>
          </p:cNvPr>
          <p:cNvSpPr>
            <a:spLocks noChangeShapeType="1"/>
          </p:cNvSpPr>
          <p:nvPr/>
        </p:nvSpPr>
        <p:spPr bwMode="auto">
          <a:xfrm>
            <a:off x="5562600" y="5981700"/>
            <a:ext cx="8382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12" name="Line 10">
            <a:extLst>
              <a:ext uri="{FF2B5EF4-FFF2-40B4-BE49-F238E27FC236}">
                <a16:creationId xmlns:a16="http://schemas.microsoft.com/office/drawing/2014/main" id="{DB225B8E-6BF0-4144-9BE5-FA88DBC845CE}"/>
              </a:ext>
            </a:extLst>
          </p:cNvPr>
          <p:cNvSpPr>
            <a:spLocks noChangeShapeType="1"/>
          </p:cNvSpPr>
          <p:nvPr/>
        </p:nvSpPr>
        <p:spPr bwMode="auto">
          <a:xfrm>
            <a:off x="2133600" y="5981700"/>
            <a:ext cx="9906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
        <p:nvSpPr>
          <p:cNvPr id="13" name="Cloud">
            <a:extLst>
              <a:ext uri="{FF2B5EF4-FFF2-40B4-BE49-F238E27FC236}">
                <a16:creationId xmlns:a16="http://schemas.microsoft.com/office/drawing/2014/main" id="{85CBCA40-77DF-48F0-8799-09B5950872F6}"/>
              </a:ext>
            </a:extLst>
          </p:cNvPr>
          <p:cNvSpPr>
            <a:spLocks noChangeAspect="1" noEditPoints="1" noChangeArrowheads="1"/>
          </p:cNvSpPr>
          <p:nvPr/>
        </p:nvSpPr>
        <p:spPr bwMode="auto">
          <a:xfrm>
            <a:off x="3048000" y="5095875"/>
            <a:ext cx="2514600" cy="1533525"/>
          </a:xfrm>
          <a:custGeom>
            <a:avLst/>
            <a:gdLst>
              <a:gd name="T0" fmla="*/ 105712154 w 21600"/>
              <a:gd name="T1" fmla="*/ 2147483647 h 21600"/>
              <a:gd name="T2" fmla="*/ 2147483647 w 21600"/>
              <a:gd name="T3" fmla="*/ 2147483647 h 21600"/>
              <a:gd name="T4" fmla="*/ 2147483647 w 21600"/>
              <a:gd name="T5" fmla="*/ 2147483647 h 21600"/>
              <a:gd name="T6" fmla="*/ 2147483647 w 21600"/>
              <a:gd name="T7" fmla="*/ 441956722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9999FF"/>
          </a:solidFill>
          <a:ln w="9525">
            <a:solidFill>
              <a:srgbClr val="000000"/>
            </a:solidFill>
            <a:miter lim="800000"/>
            <a:headEnd/>
            <a:tailEnd/>
          </a:ln>
          <a:effectLst>
            <a:outerShdw blurRad="63500" dist="107763" dir="2700000" algn="ctr" rotWithShape="0">
              <a:srgbClr val="000000">
                <a:alpha val="74998"/>
              </a:srgbClr>
            </a:outerShdw>
          </a:effectLst>
        </p:spPr>
        <p:txBody>
          <a:bodyPr anchor="ctr"/>
          <a:lstStyle/>
          <a:p>
            <a:pPr algn="ctr" eaLnBrk="0" hangingPunct="0">
              <a:spcBef>
                <a:spcPct val="20000"/>
              </a:spcBef>
              <a:buClr>
                <a:schemeClr val="accent2"/>
              </a:buClr>
              <a:defRPr/>
            </a:pPr>
            <a:r>
              <a:rPr lang="en-US">
                <a:latin typeface="Tahoma" charset="0"/>
                <a:ea typeface="ＭＳ Ｐゴシック" charset="0"/>
              </a:rPr>
              <a:t>Network</a:t>
            </a:r>
          </a:p>
        </p:txBody>
      </p:sp>
      <p:sp>
        <p:nvSpPr>
          <p:cNvPr id="14" name="Line 12">
            <a:extLst>
              <a:ext uri="{FF2B5EF4-FFF2-40B4-BE49-F238E27FC236}">
                <a16:creationId xmlns:a16="http://schemas.microsoft.com/office/drawing/2014/main" id="{8DDDFF53-8276-4060-8616-8CDFF8C2FFD5}"/>
              </a:ext>
            </a:extLst>
          </p:cNvPr>
          <p:cNvSpPr>
            <a:spLocks noChangeShapeType="1"/>
          </p:cNvSpPr>
          <p:nvPr/>
        </p:nvSpPr>
        <p:spPr bwMode="auto">
          <a:xfrm flipV="1">
            <a:off x="4038600" y="476250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15" name="Line 13">
            <a:extLst>
              <a:ext uri="{FF2B5EF4-FFF2-40B4-BE49-F238E27FC236}">
                <a16:creationId xmlns:a16="http://schemas.microsoft.com/office/drawing/2014/main" id="{63DC4DAD-78CF-4E3F-9214-700FB9F9CACB}"/>
              </a:ext>
            </a:extLst>
          </p:cNvPr>
          <p:cNvSpPr>
            <a:spLocks noChangeShapeType="1"/>
          </p:cNvSpPr>
          <p:nvPr/>
        </p:nvSpPr>
        <p:spPr bwMode="auto">
          <a:xfrm flipV="1">
            <a:off x="4343400" y="4762500"/>
            <a:ext cx="0" cy="45720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376749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Why are Packet sniffers used?</a:t>
            </a:r>
          </a:p>
        </p:txBody>
      </p:sp>
      <p:sp>
        <p:nvSpPr>
          <p:cNvPr id="17" name="Subtitle 2">
            <a:extLst>
              <a:ext uri="{FF2B5EF4-FFF2-40B4-BE49-F238E27FC236}">
                <a16:creationId xmlns:a16="http://schemas.microsoft.com/office/drawing/2014/main" id="{D423937F-3FB3-4BCA-AE13-DFE09D29FAAF}"/>
              </a:ext>
            </a:extLst>
          </p:cNvPr>
          <p:cNvSpPr>
            <a:spLocks noGrp="1"/>
          </p:cNvSpPr>
          <p:nvPr>
            <p:ph type="subTitle" idx="1"/>
          </p:nvPr>
        </p:nvSpPr>
        <p:spPr>
          <a:xfrm>
            <a:off x="381000" y="1219200"/>
            <a:ext cx="8534400" cy="5257800"/>
          </a:xfrm>
        </p:spPr>
        <p:txBody>
          <a:bodyPr>
            <a:normAutofit/>
          </a:bodyPr>
          <a:lstStyle/>
          <a:p>
            <a:pPr marL="342900" indent="-342900">
              <a:buFont typeface="Wingdings" panose="05000000000000000000" pitchFamily="2" charset="2"/>
              <a:buChar char="ü"/>
            </a:pPr>
            <a:r>
              <a:rPr lang="en-US" altLang="en-US" sz="2400" i="1" cap="none"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Detection of clear-text passwords and usernames from the network. </a:t>
            </a:r>
          </a:p>
          <a:p>
            <a:pPr marL="342900" indent="-342900">
              <a:buFont typeface="Wingdings" panose="05000000000000000000" pitchFamily="2" charset="2"/>
              <a:buChar char="ü"/>
            </a:pPr>
            <a:r>
              <a:rPr lang="en-US" altLang="en-US" sz="2400" i="1" cap="none"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Conversion of data to human readable format so that people can read the traffic. </a:t>
            </a:r>
          </a:p>
          <a:p>
            <a:pPr marL="342900" indent="-342900">
              <a:buFont typeface="Wingdings" panose="05000000000000000000" pitchFamily="2" charset="2"/>
              <a:buChar char="ü"/>
            </a:pPr>
            <a:r>
              <a:rPr lang="en-US" altLang="en-US" sz="2400" i="1" cap="none"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Performance analysis to discover network bottlenecks.</a:t>
            </a:r>
          </a:p>
          <a:p>
            <a:pPr marL="342900" indent="-342900">
              <a:buFont typeface="Wingdings" panose="05000000000000000000" pitchFamily="2" charset="2"/>
              <a:buChar char="ü"/>
            </a:pPr>
            <a:r>
              <a:rPr lang="en-US" altLang="en-US" sz="2400" i="1" cap="none"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Troubleshoot network related problems </a:t>
            </a:r>
          </a:p>
          <a:p>
            <a:pPr marL="342900" indent="-342900">
              <a:buFont typeface="Wingdings" panose="05000000000000000000" pitchFamily="2" charset="2"/>
              <a:buChar char="ü"/>
            </a:pPr>
            <a:r>
              <a:rPr lang="en-US" altLang="en-US" sz="2400" i="1" cap="none" dirty="0">
                <a:solidFill>
                  <a:srgbClr val="000000"/>
                </a:solidFill>
                <a:latin typeface="Times New Roman" panose="02020603050405020304" pitchFamily="18" charset="0"/>
                <a:ea typeface="Microsoft YaHei" panose="020B0503020204020204" pitchFamily="34" charset="-122"/>
                <a:cs typeface="Times New Roman" panose="02020603050405020304" pitchFamily="18" charset="0"/>
              </a:rPr>
              <a:t>Network intrusion detection in order to discover hackers.</a:t>
            </a:r>
          </a:p>
        </p:txBody>
      </p:sp>
    </p:spTree>
    <p:extLst>
      <p:ext uri="{BB962C8B-B14F-4D97-AF65-F5344CB8AC3E}">
        <p14:creationId xmlns:p14="http://schemas.microsoft.com/office/powerpoint/2010/main" val="4194050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 spoofing</a:t>
            </a:r>
          </a:p>
        </p:txBody>
      </p:sp>
      <p:sp>
        <p:nvSpPr>
          <p:cNvPr id="5" name="Subtitle 2"/>
          <p:cNvSpPr>
            <a:spLocks noGrp="1"/>
          </p:cNvSpPr>
          <p:nvPr>
            <p:ph type="subTitle" idx="1"/>
          </p:nvPr>
        </p:nvSpPr>
        <p:spPr>
          <a:xfrm>
            <a:off x="381000" y="1219200"/>
            <a:ext cx="8534400" cy="5257800"/>
          </a:xfrm>
        </p:spPr>
        <p:txBody>
          <a:bodyPr>
            <a:normAutofit/>
          </a:bodyPr>
          <a:lstStyle/>
          <a:p>
            <a:pPr algn="just"/>
            <a:r>
              <a:rPr lang="en-US" altLang="en-US" sz="2400" i="1" cap="none" dirty="0">
                <a:solidFill>
                  <a:schemeClr val="tx1"/>
                </a:solidFill>
                <a:latin typeface="Times New Roman" pitchFamily="18" charset="0"/>
              </a:rPr>
              <a:t>In ARP spoofing, hacker sends false ARP message over LAN, which  results in linking attackers MAC address with the IP address of a legitimate computer on the network. </a:t>
            </a:r>
          </a:p>
          <a:p>
            <a:pPr algn="just"/>
            <a:r>
              <a:rPr lang="en-US" altLang="en-US" sz="2400" i="1" cap="none" dirty="0">
                <a:solidFill>
                  <a:schemeClr val="tx1"/>
                </a:solidFill>
                <a:latin typeface="Times New Roman" pitchFamily="18" charset="0"/>
              </a:rPr>
              <a:t>Once the attackers MAC address is connected to the authentic IP address, the attacker will start receiving data that are intended for that IP address.</a:t>
            </a:r>
          </a:p>
          <a:p>
            <a:pPr algn="just"/>
            <a:r>
              <a:rPr lang="en-US" altLang="en-US" sz="2400" i="1" cap="none" dirty="0">
                <a:solidFill>
                  <a:schemeClr val="tx1"/>
                </a:solidFill>
                <a:latin typeface="Times New Roman" pitchFamily="18" charset="0"/>
              </a:rPr>
              <a:t>ARP spoofing attack can only occur on LAN that utilizes ARP.</a:t>
            </a:r>
          </a:p>
          <a:p>
            <a:pPr algn="just"/>
            <a:r>
              <a:rPr lang="en-US" altLang="en-US" sz="2400" i="1" cap="none" dirty="0">
                <a:solidFill>
                  <a:schemeClr val="tx1"/>
                </a:solidFill>
                <a:latin typeface="Times New Roman" pitchFamily="18" charset="0"/>
              </a:rPr>
              <a:t>  </a:t>
            </a:r>
          </a:p>
        </p:txBody>
      </p:sp>
    </p:spTree>
    <p:extLst>
      <p:ext uri="{BB962C8B-B14F-4D97-AF65-F5344CB8AC3E}">
        <p14:creationId xmlns:p14="http://schemas.microsoft.com/office/powerpoint/2010/main" val="412563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228600"/>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 spoofing</a:t>
            </a:r>
          </a:p>
        </p:txBody>
      </p:sp>
      <p:sp>
        <p:nvSpPr>
          <p:cNvPr id="5" name="Subtitle 2"/>
          <p:cNvSpPr>
            <a:spLocks noGrp="1"/>
          </p:cNvSpPr>
          <p:nvPr>
            <p:ph type="subTitle" idx="1"/>
          </p:nvPr>
        </p:nvSpPr>
        <p:spPr>
          <a:xfrm>
            <a:off x="381000" y="1219200"/>
            <a:ext cx="8534400" cy="5257800"/>
          </a:xfrm>
        </p:spPr>
        <p:txBody>
          <a:bodyPr>
            <a:noAutofit/>
          </a:bodyPr>
          <a:lstStyle/>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primarily used to translate IP addresses to ethernet MAC addresses </a:t>
            </a:r>
          </a:p>
          <a:p>
            <a:pPr lvl="1" algn="l"/>
            <a:r>
              <a:rPr lang="en-US" altLang="en-US" sz="2400" i="1" dirty="0">
                <a:solidFill>
                  <a:schemeClr val="tx1"/>
                </a:solidFill>
                <a:latin typeface="Times New Roman" panose="02020603050405020304" pitchFamily="18" charset="0"/>
                <a:cs typeface="Times New Roman" panose="02020603050405020304" pitchFamily="18" charset="0"/>
              </a:rPr>
              <a:t>the device drive for ethernet </a:t>
            </a:r>
            <a:r>
              <a:rPr lang="en-US" altLang="en-US" sz="2400" i="1" dirty="0" err="1">
                <a:solidFill>
                  <a:schemeClr val="tx1"/>
                </a:solidFill>
                <a:latin typeface="Times New Roman" panose="02020603050405020304" pitchFamily="18" charset="0"/>
                <a:cs typeface="Times New Roman" panose="02020603050405020304" pitchFamily="18" charset="0"/>
              </a:rPr>
              <a:t>nic</a:t>
            </a:r>
            <a:r>
              <a:rPr lang="en-US" altLang="en-US" sz="2400" i="1" dirty="0">
                <a:solidFill>
                  <a:schemeClr val="tx1"/>
                </a:solidFill>
                <a:latin typeface="Times New Roman" panose="02020603050405020304" pitchFamily="18" charset="0"/>
                <a:cs typeface="Times New Roman" panose="02020603050405020304" pitchFamily="18" charset="0"/>
              </a:rPr>
              <a:t> needs to do this to send a packet</a:t>
            </a:r>
          </a:p>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also used for IP over other LAN technologies, e.g. IEEE 802.11</a:t>
            </a:r>
          </a:p>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each host maintains a table of </a:t>
            </a:r>
            <a:r>
              <a:rPr lang="en-US" altLang="en-US" sz="2400" i="1" cap="none" dirty="0" err="1">
                <a:solidFill>
                  <a:schemeClr val="tx1"/>
                </a:solidFill>
                <a:latin typeface="Times New Roman" panose="02020603050405020304" pitchFamily="18" charset="0"/>
                <a:cs typeface="Times New Roman" panose="02020603050405020304" pitchFamily="18" charset="0"/>
              </a:rPr>
              <a:t>ip</a:t>
            </a:r>
            <a:r>
              <a:rPr lang="en-US" altLang="en-US" sz="2400" i="1" cap="none" dirty="0">
                <a:solidFill>
                  <a:schemeClr val="tx1"/>
                </a:solidFill>
                <a:latin typeface="Times New Roman" panose="02020603050405020304" pitchFamily="18" charset="0"/>
                <a:cs typeface="Times New Roman" panose="02020603050405020304" pitchFamily="18" charset="0"/>
              </a:rPr>
              <a:t> to mac addresses</a:t>
            </a:r>
          </a:p>
          <a:p>
            <a:pPr marL="342900" indent="-342900">
              <a:buFont typeface="Wingdings" panose="05000000000000000000" pitchFamily="2" charset="2"/>
              <a:buChar char="ü"/>
            </a:pPr>
            <a:r>
              <a:rPr lang="en-US" altLang="en-US" sz="2400" i="1" cap="none" dirty="0">
                <a:solidFill>
                  <a:schemeClr val="tx1"/>
                </a:solidFill>
                <a:latin typeface="Times New Roman" panose="02020603050405020304" pitchFamily="18" charset="0"/>
                <a:cs typeface="Times New Roman" panose="02020603050405020304" pitchFamily="18" charset="0"/>
              </a:rPr>
              <a:t>message types:</a:t>
            </a:r>
          </a:p>
          <a:p>
            <a:pPr lvl="1" algn="l"/>
            <a:r>
              <a:rPr lang="en-US" altLang="en-US" sz="2400" i="1" dirty="0">
                <a:solidFill>
                  <a:schemeClr val="tx1"/>
                </a:solidFill>
                <a:latin typeface="Times New Roman" panose="02020603050405020304" pitchFamily="18" charset="0"/>
                <a:cs typeface="Times New Roman" panose="02020603050405020304" pitchFamily="18" charset="0"/>
              </a:rPr>
              <a:t>ARP request</a:t>
            </a:r>
          </a:p>
          <a:p>
            <a:pPr lvl="1" algn="l"/>
            <a:r>
              <a:rPr lang="en-US" altLang="en-US" sz="2400" i="1" dirty="0">
                <a:solidFill>
                  <a:schemeClr val="tx1"/>
                </a:solidFill>
                <a:latin typeface="Times New Roman" panose="02020603050405020304" pitchFamily="18" charset="0"/>
                <a:cs typeface="Times New Roman" panose="02020603050405020304" pitchFamily="18" charset="0"/>
              </a:rPr>
              <a:t>ARP reply</a:t>
            </a:r>
          </a:p>
          <a:p>
            <a:pPr lvl="1" algn="l"/>
            <a:r>
              <a:rPr lang="en-US" altLang="en-US" sz="2400" i="1" dirty="0">
                <a:solidFill>
                  <a:schemeClr val="tx1"/>
                </a:solidFill>
                <a:latin typeface="Times New Roman" panose="02020603050405020304" pitchFamily="18" charset="0"/>
                <a:cs typeface="Times New Roman" panose="02020603050405020304" pitchFamily="18" charset="0"/>
              </a:rPr>
              <a:t>ARP announcement</a:t>
            </a:r>
          </a:p>
          <a:p>
            <a:pPr lvl="2"/>
            <a:endParaRPr lang="en-US" altLang="en-US" sz="24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45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381000" y="55098"/>
            <a:ext cx="8534400" cy="783102"/>
          </a:xfrm>
        </p:spPr>
        <p:txBody>
          <a:bodyPr>
            <a:normAutofit/>
          </a:bodyPr>
          <a:lstStyle/>
          <a:p>
            <a:r>
              <a:rPr lang="en-US"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Arp spoofing</a:t>
            </a:r>
          </a:p>
        </p:txBody>
      </p:sp>
      <p:pic>
        <p:nvPicPr>
          <p:cNvPr id="4" name="Picture 1">
            <a:extLst>
              <a:ext uri="{FF2B5EF4-FFF2-40B4-BE49-F238E27FC236}">
                <a16:creationId xmlns:a16="http://schemas.microsoft.com/office/drawing/2014/main" id="{10A3A9BB-DAA7-4ED3-9947-835DB5C2D3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14400"/>
            <a:ext cx="6400800" cy="5661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1235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B57E6589E1484F96EA1AE2DD3539FC" ma:contentTypeVersion="8" ma:contentTypeDescription="Create a new document." ma:contentTypeScope="" ma:versionID="7eb9679b9213c27381de4c967e483d51">
  <xsd:schema xmlns:xsd="http://www.w3.org/2001/XMLSchema" xmlns:xs="http://www.w3.org/2001/XMLSchema" xmlns:p="http://schemas.microsoft.com/office/2006/metadata/properties" xmlns:ns2="1dc245d4-6514-4de7-b5e2-80c281680b67" targetNamespace="http://schemas.microsoft.com/office/2006/metadata/properties" ma:root="true" ma:fieldsID="608c9533104fa636697cae5f02ed689f" ns2:_="">
    <xsd:import namespace="1dc245d4-6514-4de7-b5e2-80c281680b6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c245d4-6514-4de7-b5e2-80c281680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E36F37-8545-46E0-8F8C-1D1C4978D55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389C334-853C-4FDB-81CF-3D5820F4C5F9}">
  <ds:schemaRefs>
    <ds:schemaRef ds:uri="http://schemas.microsoft.com/sharepoint/v3/contenttype/forms"/>
  </ds:schemaRefs>
</ds:datastoreItem>
</file>

<file path=customXml/itemProps3.xml><?xml version="1.0" encoding="utf-8"?>
<ds:datastoreItem xmlns:ds="http://schemas.openxmlformats.org/officeDocument/2006/customXml" ds:itemID="{3A958102-DACA-4EA7-B310-8935BDDD0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c245d4-6514-4de7-b5e2-80c281680b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Essential</Template>
  <TotalTime>658</TotalTime>
  <Words>1070</Words>
  <Application>Microsoft Office PowerPoint</Application>
  <PresentationFormat>On-screen Show (4:3)</PresentationFormat>
  <Paragraphs>178</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Essential</vt:lpstr>
      <vt:lpstr>   Module 5  network security and applications</vt:lpstr>
      <vt:lpstr>Why do we need Security?</vt:lpstr>
      <vt:lpstr>network Security?</vt:lpstr>
      <vt:lpstr>Network attacks</vt:lpstr>
      <vt:lpstr>Packet sniffing</vt:lpstr>
      <vt:lpstr>Why are Packet sniffers used?</vt:lpstr>
      <vt:lpstr>Arp spoofing</vt:lpstr>
      <vt:lpstr>Arp spoofing</vt:lpstr>
      <vt:lpstr>Arp spoofing</vt:lpstr>
      <vt:lpstr>Arp spoofing</vt:lpstr>
      <vt:lpstr>Arp spoofing</vt:lpstr>
      <vt:lpstr>Arp spoofing (arp poisoning)</vt:lpstr>
      <vt:lpstr>Arp spoofing (arp poisoning)</vt:lpstr>
      <vt:lpstr>Arp spoofing</vt:lpstr>
      <vt:lpstr>Port scannig</vt:lpstr>
      <vt:lpstr>Ip spoofing</vt:lpstr>
      <vt:lpstr>Ip spoofing</vt:lpstr>
      <vt:lpstr>Ip spoofing</vt:lpstr>
      <vt:lpstr>Ip spoofing</vt:lpstr>
      <vt:lpstr>Denial of service (Dos) attack</vt:lpstr>
      <vt:lpstr>Flood attack: buffer overflow</vt:lpstr>
      <vt:lpstr>Flood attack: ICMP</vt:lpstr>
      <vt:lpstr>Flood attack: ICMP</vt:lpstr>
      <vt:lpstr>Flood attack: ICMP</vt:lpstr>
      <vt:lpstr>Flood attack: syn</vt:lpstr>
      <vt:lpstr>Flood attack: syn</vt:lpstr>
      <vt:lpstr>Flood attack: syn</vt:lpstr>
      <vt:lpstr>Flood attack: udp</vt:lpstr>
      <vt:lpstr>Flood attack: udp</vt:lpstr>
      <vt:lpstr>DDOS attack</vt:lpstr>
      <vt:lpstr>DDOS attack</vt:lpstr>
      <vt:lpstr>DDOS attack</vt:lpstr>
      <vt:lpstr>Measures to protect against dos/ddos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4  Authentication Protocols and Digital Signature Schemes</dc:title>
  <dc:creator>Lenovo</dc:creator>
  <cp:lastModifiedBy>Mohammed Shaikh</cp:lastModifiedBy>
  <cp:revision>205</cp:revision>
  <dcterms:created xsi:type="dcterms:W3CDTF">2021-12-30T06:06:42Z</dcterms:created>
  <dcterms:modified xsi:type="dcterms:W3CDTF">2022-05-13T10:20:32Z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0x010100AAB57E6589E1484F96EA1AE2DD3539FC</vt:lpwstr>
  </property>
</Properties>
</file>