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87" r:id="rId3"/>
    <p:sldId id="258" r:id="rId4"/>
    <p:sldId id="28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5952037" cy="974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SYNTAX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8842423" y="1616681"/>
            <a:ext cx="2904037" cy="100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Daytona"/>
              </a:rPr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89853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27" y="632203"/>
            <a:ext cx="10104224" cy="66102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cap="none" dirty="0">
                <a:solidFill>
                  <a:schemeClr val="bg2"/>
                </a:solidFill>
                <a:latin typeface="Daytona"/>
              </a:rPr>
              <a:t>Bottom-Up Parsing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507416"/>
            <a:ext cx="11231985" cy="3469534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Construction of Parse Tree for an input string beginning at leaves and working towards the root</a:t>
            </a:r>
            <a:endParaRPr lang="en-US" dirty="0">
              <a:solidFill>
                <a:schemeClr val="bg2"/>
              </a:solidFill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Can be visualized as reducing a string "w" to the start symbol of Grammar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At each reduction step, a specific substring matching the body of production is replaced by Non-Terminal at the head of the production</a:t>
            </a:r>
          </a:p>
        </p:txBody>
      </p:sp>
    </p:spTree>
    <p:extLst>
      <p:ext uri="{BB962C8B-B14F-4D97-AF65-F5344CB8AC3E}">
        <p14:creationId xmlns:p14="http://schemas.microsoft.com/office/powerpoint/2010/main" val="395337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27" y="632203"/>
            <a:ext cx="10104224" cy="66102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cap="none" dirty="0">
                <a:solidFill>
                  <a:schemeClr val="bg2"/>
                </a:solidFill>
                <a:latin typeface="Daytona"/>
              </a:rPr>
              <a:t>Bottom-Up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3754" t="32857" r="28417" b="13750"/>
          <a:stretch>
            <a:fillRect/>
          </a:stretch>
        </p:blipFill>
        <p:spPr bwMode="auto">
          <a:xfrm>
            <a:off x="470263" y="1384662"/>
            <a:ext cx="10280468" cy="488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337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27" y="632203"/>
            <a:ext cx="10104224" cy="66102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cap="none" dirty="0">
                <a:solidFill>
                  <a:schemeClr val="bg2"/>
                </a:solidFill>
                <a:latin typeface="Daytona"/>
              </a:rPr>
              <a:t>Bottom-Up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156" t="38393" r="28818" b="33036"/>
          <a:stretch>
            <a:fillRect/>
          </a:stretch>
        </p:blipFill>
        <p:spPr bwMode="auto">
          <a:xfrm>
            <a:off x="1698171" y="1606731"/>
            <a:ext cx="7419703" cy="209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40376" y="4430375"/>
            <a:ext cx="1065493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Daytona"/>
              </a:rPr>
              <a:t>Construction of Parse Tree for an input string beginning at leaves and working towards the root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7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658001"/>
            <a:ext cx="4558937" cy="948731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 dirty="0">
                <a:solidFill>
                  <a:schemeClr val="bg2"/>
                </a:solidFill>
                <a:latin typeface="Daytona"/>
              </a:rPr>
              <a:t>Bottom-Up Parsing</a:t>
            </a: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r>
              <a:rPr lang="en-US" sz="2000" cap="none" dirty="0">
                <a:solidFill>
                  <a:schemeClr val="bg2"/>
                </a:solidFill>
                <a:latin typeface="Daytona"/>
              </a:rPr>
              <a:t>E → E + T | T </a:t>
            </a:r>
            <a:endParaRPr lang="en-US" sz="2000" cap="none" dirty="0">
              <a:solidFill>
                <a:schemeClr val="bg2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 dirty="0">
                <a:solidFill>
                  <a:schemeClr val="bg2"/>
                </a:solidFill>
                <a:latin typeface="Daytona"/>
              </a:rPr>
              <a:t>T  → T * F | F</a:t>
            </a:r>
            <a:endParaRPr lang="en-US" sz="2000" cap="none" dirty="0">
              <a:solidFill>
                <a:schemeClr val="bg2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 dirty="0">
                <a:solidFill>
                  <a:schemeClr val="bg2"/>
                </a:solidFill>
                <a:latin typeface="Daytona"/>
              </a:rPr>
              <a:t>F → (E) | </a:t>
            </a:r>
            <a:r>
              <a:rPr lang="en-US" sz="2000" b="1" cap="none" dirty="0">
                <a:solidFill>
                  <a:schemeClr val="bg2"/>
                </a:solidFill>
                <a:latin typeface="Daytona"/>
              </a:rPr>
              <a:t>id </a:t>
            </a:r>
            <a:endParaRPr lang="en-US" sz="2000" cap="none" dirty="0">
              <a:solidFill>
                <a:schemeClr val="bg2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13" y="802925"/>
            <a:ext cx="7354389" cy="5815518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To reduce the string and move towards root symbol</a:t>
            </a: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2"/>
              </a:solidFill>
              <a:latin typeface="Dayton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id * id  </a:t>
            </a:r>
            <a:r>
              <a:rPr lang="en-US" sz="2000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</a:t>
            </a:r>
            <a:r>
              <a:rPr lang="en-US" sz="2000" dirty="0">
                <a:solidFill>
                  <a:schemeClr val="bg2"/>
                </a:solidFill>
                <a:latin typeface="Daytona"/>
              </a:rPr>
              <a:t> F * id</a:t>
            </a:r>
            <a:endParaRPr lang="en-US" dirty="0">
              <a:solidFill>
                <a:schemeClr val="bg2"/>
              </a:solidFill>
              <a:latin typeface="Dayton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           </a:t>
            </a:r>
            <a:r>
              <a:rPr lang="en-US" sz="2000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 T * id</a:t>
            </a:r>
            <a:endParaRPr lang="en-US" sz="2000" dirty="0">
              <a:solidFill>
                <a:schemeClr val="bg2"/>
              </a:solidFill>
              <a:latin typeface="Dayton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  <a:latin typeface="Daytona"/>
              </a:rPr>
              <a:t>           </a:t>
            </a:r>
            <a:r>
              <a:rPr lang="en-US" sz="2000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 T * F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  <a:latin typeface="Daytona"/>
              </a:rPr>
              <a:t>           </a:t>
            </a:r>
            <a:r>
              <a:rPr lang="en-US" sz="2000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 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  <a:latin typeface="Daytona"/>
              </a:rPr>
              <a:t>           </a:t>
            </a:r>
            <a:r>
              <a:rPr lang="en-US" sz="2000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 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Now if we write above derivation from bottom to top, we get rightmost derivation.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2"/>
              </a:solidFill>
              <a:latin typeface="Dayton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Daytona"/>
              </a:rPr>
              <a:t>Conclusion: Bottom-Up parsing during left to right scan of the input constructs a rightmost derivation in reverse</a:t>
            </a:r>
          </a:p>
        </p:txBody>
      </p:sp>
    </p:spTree>
    <p:extLst>
      <p:ext uri="{BB962C8B-B14F-4D97-AF65-F5344CB8AC3E}">
        <p14:creationId xmlns:p14="http://schemas.microsoft.com/office/powerpoint/2010/main" val="246859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4065488" cy="519729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 dirty="0">
                <a:solidFill>
                  <a:schemeClr val="bg2"/>
                </a:solidFill>
                <a:latin typeface="Daytona"/>
              </a:rPr>
              <a:t>Handle Pruning</a:t>
            </a: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br>
              <a:rPr lang="en-US" sz="4000" cap="none" dirty="0">
                <a:solidFill>
                  <a:schemeClr val="bg2"/>
                </a:solidFill>
                <a:latin typeface="Daytona"/>
              </a:rPr>
            </a:br>
            <a:r>
              <a:rPr lang="en-US" sz="1800" cap="none" dirty="0">
                <a:solidFill>
                  <a:schemeClr val="bg2"/>
                </a:solidFill>
                <a:latin typeface="Daytona"/>
              </a:rPr>
              <a:t>E → E + T | T </a:t>
            </a:r>
            <a:endParaRPr lang="en-US" sz="1800" cap="none" dirty="0">
              <a:solidFill>
                <a:schemeClr val="bg2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 dirty="0">
                <a:solidFill>
                  <a:schemeClr val="bg2"/>
                </a:solidFill>
                <a:latin typeface="Daytona"/>
              </a:rPr>
              <a:t>T  → T * F | F</a:t>
            </a:r>
            <a:endParaRPr lang="en-US" sz="1800" cap="none" dirty="0">
              <a:solidFill>
                <a:schemeClr val="bg2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cap="none" dirty="0">
                <a:solidFill>
                  <a:schemeClr val="bg2"/>
                </a:solidFill>
                <a:latin typeface="Daytona"/>
              </a:rPr>
              <a:t>F → (E) | </a:t>
            </a:r>
            <a:r>
              <a:rPr lang="en-US" sz="1800" b="1" cap="none" dirty="0">
                <a:solidFill>
                  <a:schemeClr val="bg2"/>
                </a:solidFill>
                <a:latin typeface="Daytona"/>
              </a:rPr>
              <a:t>id </a:t>
            </a:r>
            <a:endParaRPr lang="en-US" sz="4000" cap="none" dirty="0">
              <a:solidFill>
                <a:schemeClr val="bg2"/>
              </a:solidFill>
              <a:latin typeface="Dayto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02925"/>
            <a:ext cx="6493222" cy="1717971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bg2"/>
                </a:solidFill>
                <a:latin typeface="Daytona"/>
              </a:rPr>
              <a:t>A Handle</a:t>
            </a:r>
            <a:r>
              <a:rPr lang="en-US" sz="2000" dirty="0">
                <a:solidFill>
                  <a:schemeClr val="bg2"/>
                </a:solidFill>
                <a:latin typeface="Daytona"/>
              </a:rPr>
              <a:t> is a substring that matches the body of the production and whose reduction represents one step along the reverse of Rightmost Derivation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393D5-609C-4D14-B82F-93A72D194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8516"/>
              </p:ext>
            </p:extLst>
          </p:nvPr>
        </p:nvGraphicFramePr>
        <p:xfrm>
          <a:off x="5218981" y="3306792"/>
          <a:ext cx="6463062" cy="303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354">
                  <a:extLst>
                    <a:ext uri="{9D8B030D-6E8A-4147-A177-3AD203B41FA5}">
                      <a16:colId xmlns:a16="http://schemas.microsoft.com/office/drawing/2014/main" val="453371608"/>
                    </a:ext>
                  </a:extLst>
                </a:gridCol>
                <a:gridCol w="2154354">
                  <a:extLst>
                    <a:ext uri="{9D8B030D-6E8A-4147-A177-3AD203B41FA5}">
                      <a16:colId xmlns:a16="http://schemas.microsoft.com/office/drawing/2014/main" val="1745847206"/>
                    </a:ext>
                  </a:extLst>
                </a:gridCol>
                <a:gridCol w="2154354">
                  <a:extLst>
                    <a:ext uri="{9D8B030D-6E8A-4147-A177-3AD203B41FA5}">
                      <a16:colId xmlns:a16="http://schemas.microsoft.com/office/drawing/2014/main" val="1258823685"/>
                    </a:ext>
                  </a:extLst>
                </a:gridCol>
              </a:tblGrid>
              <a:tr h="7824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Right Sentential Form</a:t>
                      </a:r>
                      <a:endParaRPr lang="en-US" dirty="0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Handle</a:t>
                      </a:r>
                      <a:endParaRPr lang="en-US" dirty="0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Reducing Production</a:t>
                      </a:r>
                      <a:endParaRPr lang="en-US" dirty="0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62194"/>
                  </a:ext>
                </a:extLst>
              </a:tr>
              <a:tr h="4499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id1 * id2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id1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8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 </a:t>
                      </a:r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046064"/>
                  </a:ext>
                </a:extLst>
              </a:tr>
              <a:tr h="4499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F * id2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8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→ F</a:t>
                      </a:r>
                      <a:endParaRPr 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22822"/>
                  </a:ext>
                </a:extLst>
              </a:tr>
              <a:tr h="4499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 * id2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id2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8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→ id</a:t>
                      </a:r>
                      <a:endParaRPr 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990758"/>
                  </a:ext>
                </a:extLst>
              </a:tr>
              <a:tr h="4499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8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→ T * F</a:t>
                      </a:r>
                      <a:endParaRPr 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71522"/>
                  </a:ext>
                </a:extLst>
              </a:tr>
              <a:tr h="4499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Daytona"/>
                        </a:rPr>
                        <a:t>E → 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00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54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4065488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 dirty="0">
                <a:solidFill>
                  <a:schemeClr val="bg2"/>
                </a:solidFill>
                <a:latin typeface="Daytona"/>
              </a:rPr>
              <a:t>Handle Pruning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02925"/>
            <a:ext cx="6493222" cy="5916158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bg2"/>
                </a:solidFill>
                <a:latin typeface="Daytona"/>
              </a:rPr>
              <a:t>Handle Pruning:</a:t>
            </a:r>
            <a:endParaRPr lang="en-US" sz="2000" dirty="0">
              <a:solidFill>
                <a:schemeClr val="bg2"/>
              </a:solidFill>
              <a:latin typeface="Daytona"/>
            </a:endParaRPr>
          </a:p>
          <a:p>
            <a:pPr marL="305435" indent="-30543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2"/>
                </a:solidFill>
                <a:latin typeface="Daytona"/>
              </a:rPr>
              <a:t>We start with a string of terminals w to be parsed</a:t>
            </a:r>
          </a:p>
          <a:p>
            <a:pPr marL="305435" indent="-30543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2"/>
                </a:solidFill>
                <a:latin typeface="Daytona"/>
              </a:rPr>
              <a:t>If w is a sentence of the grammar, then let w =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γn</a:t>
            </a:r>
            <a:endParaRPr lang="en-US" dirty="0">
              <a:solidFill>
                <a:schemeClr val="bg2"/>
              </a:solidFill>
              <a:latin typeface="Daytona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Daytona"/>
              </a:rPr>
              <a:t>Where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γn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 is the nth right sentential form of some unknown right derivation as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  <a:latin typeface="Dayton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Daytona"/>
              </a:rPr>
              <a:t>     S </a:t>
            </a:r>
            <a:r>
              <a:rPr lang="en-US" b="1" dirty="0">
                <a:solidFill>
                  <a:schemeClr val="bg2"/>
                </a:solidFill>
                <a:latin typeface="Daytona"/>
              </a:rPr>
              <a:t>⇒</a:t>
            </a:r>
            <a:r>
              <a:rPr lang="en-US" dirty="0">
                <a:solidFill>
                  <a:schemeClr val="bg2"/>
                </a:solidFill>
                <a:latin typeface="Daytona"/>
              </a:rPr>
              <a:t> 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γ0 </a:t>
            </a:r>
            <a:r>
              <a:rPr lang="en-US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 γ1 </a:t>
            </a:r>
            <a:r>
              <a:rPr lang="en-US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 γ2 </a:t>
            </a:r>
            <a:r>
              <a:rPr lang="en-US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 … </a:t>
            </a:r>
            <a:r>
              <a:rPr lang="en-US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 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γn-1 </a:t>
            </a:r>
            <a:r>
              <a:rPr lang="en-US" b="1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⇒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 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γn</a:t>
            </a:r>
            <a:endParaRPr lang="en-US" dirty="0">
              <a:solidFill>
                <a:schemeClr val="bg2"/>
              </a:solidFill>
              <a:latin typeface="Daytona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2"/>
              </a:solidFill>
              <a:latin typeface="Daytona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To reconstruct this derivation in reverse order, we locate the handle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βn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 in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γn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 by relevant head of the production A →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βn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The </a:t>
            </a:r>
            <a:r>
              <a:rPr lang="en-US" dirty="0" err="1">
                <a:solidFill>
                  <a:schemeClr val="bg2"/>
                </a:solidFill>
                <a:latin typeface="Daytona"/>
                <a:ea typeface="+mn-lt"/>
                <a:cs typeface="+mn-lt"/>
              </a:rPr>
              <a:t>βn</a:t>
            </a: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 will be replaced by A to get previous right sentential form γn-1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/>
                </a:solidFill>
                <a:latin typeface="Daytona"/>
                <a:ea typeface="+mn-lt"/>
                <a:cs typeface="+mn-lt"/>
              </a:rPr>
              <a:t>This process we called as Handle Pruning</a:t>
            </a:r>
          </a:p>
        </p:txBody>
      </p:sp>
    </p:spTree>
    <p:extLst>
      <p:ext uri="{BB962C8B-B14F-4D97-AF65-F5344CB8AC3E}">
        <p14:creationId xmlns:p14="http://schemas.microsoft.com/office/powerpoint/2010/main" val="390168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20</TotalTime>
  <Words>163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SYNTAX ANALYSIS</vt:lpstr>
      <vt:lpstr>Bottom-Up Parsing</vt:lpstr>
      <vt:lpstr>Bottom-Up Parser</vt:lpstr>
      <vt:lpstr>Bottom-Up Parser</vt:lpstr>
      <vt:lpstr>Bottom-Up Parsing   E → E + T | T  T  → T * F | F F → (E) | id </vt:lpstr>
      <vt:lpstr>Handle Pruning    E → E + T | T  T  → T * F | F F → (E) | id </vt:lpstr>
      <vt:lpstr>Handle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Wadhwa Vansh</cp:lastModifiedBy>
  <cp:revision>551</cp:revision>
  <dcterms:created xsi:type="dcterms:W3CDTF">2021-03-04T03:05:48Z</dcterms:created>
  <dcterms:modified xsi:type="dcterms:W3CDTF">2023-02-13T03:17:06Z</dcterms:modified>
</cp:coreProperties>
</file>