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7" r:id="rId2"/>
    <p:sldId id="264" r:id="rId3"/>
    <p:sldId id="265" r:id="rId4"/>
    <p:sldId id="26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77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DD1ED9-7847-4E1F-8455-6A5ECF646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A3DFEF-67D3-4CCE-BFE8-397D542A4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E4445D-D137-4867-B463-009D641E9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80D46F-EE5E-4AF1-A8B9-B9948FF66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FF103D-65A5-496A-9B61-995A9F81E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91084-8146-476E-B592-9D286217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507414"/>
            <a:ext cx="5952037" cy="13272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SYNTAX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FDD496-1EBA-4A1D-A7EF-C3175608D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24130" y="3313354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8B476BC-2D38-4CD0-BF76-30285BB24BC9}"/>
              </a:ext>
            </a:extLst>
          </p:cNvPr>
          <p:cNvSpPr txBox="1">
            <a:spLocks/>
          </p:cNvSpPr>
          <p:nvPr/>
        </p:nvSpPr>
        <p:spPr>
          <a:xfrm>
            <a:off x="8842423" y="1616681"/>
            <a:ext cx="2904037" cy="1000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accent1"/>
                </a:solidFill>
                <a:latin typeface="Daytona"/>
              </a:rPr>
              <a:t>Bottom-Up Parsing</a:t>
            </a:r>
          </a:p>
        </p:txBody>
      </p:sp>
    </p:spTree>
    <p:extLst>
      <p:ext uri="{BB962C8B-B14F-4D97-AF65-F5344CB8AC3E}">
        <p14:creationId xmlns:p14="http://schemas.microsoft.com/office/powerpoint/2010/main" val="2898536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44131"/>
            <a:ext cx="9442620" cy="217804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bg1"/>
                </a:solidFill>
                <a:latin typeface="Daytona"/>
              </a:rPr>
              <a:t>Shift Reduce Parser</a:t>
            </a:r>
            <a:br>
              <a:rPr lang="en-US" sz="1800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E → E + T | T </a:t>
            </a:r>
            <a:br>
              <a:rPr lang="en-US" sz="1800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T  → T * F | F</a:t>
            </a:r>
            <a:br>
              <a:rPr lang="en-US" sz="1800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F → (E) | id</a:t>
            </a:r>
            <a:endParaRPr lang="en-US" b="1" cap="none" dirty="0">
              <a:solidFill>
                <a:schemeClr val="bg1"/>
              </a:solidFill>
              <a:latin typeface="Daytona"/>
              <a:ea typeface="+mj-lt"/>
              <a:cs typeface="+mj-lt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330645"/>
              </p:ext>
            </p:extLst>
          </p:nvPr>
        </p:nvGraphicFramePr>
        <p:xfrm>
          <a:off x="595402" y="2871338"/>
          <a:ext cx="11029947" cy="296670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676649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3676649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3676649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id *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id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→ id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5767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F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* id $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Reduce by T → F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1408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T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* id $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22741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T *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id $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96868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T * id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Reduce by F → 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3441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T * F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Reduce by T → T * F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9085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aytona"/>
              </a:rPr>
              <a:t>Input: id * id</a:t>
            </a:r>
          </a:p>
        </p:txBody>
      </p:sp>
    </p:spTree>
    <p:extLst>
      <p:ext uri="{BB962C8B-B14F-4D97-AF65-F5344CB8AC3E}">
        <p14:creationId xmlns:p14="http://schemas.microsoft.com/office/powerpoint/2010/main" val="1122464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44131"/>
            <a:ext cx="9442620" cy="217804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bg1"/>
                </a:solidFill>
                <a:latin typeface="Daytona"/>
              </a:rPr>
              <a:t>Shift Reduce Parser</a:t>
            </a:r>
            <a:br>
              <a:rPr lang="en-US" sz="1800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E → E + T | T </a:t>
            </a:r>
            <a:br>
              <a:rPr lang="en-US" sz="1800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T  → T * F | F</a:t>
            </a:r>
            <a:br>
              <a:rPr lang="en-US" sz="1800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F → (E) | id</a:t>
            </a:r>
            <a:endParaRPr lang="en-US" b="1" cap="none" dirty="0">
              <a:solidFill>
                <a:schemeClr val="bg1"/>
              </a:solidFill>
              <a:latin typeface="Daytona"/>
              <a:ea typeface="+mj-lt"/>
              <a:cs typeface="+mj-lt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689583"/>
              </p:ext>
            </p:extLst>
          </p:nvPr>
        </p:nvGraphicFramePr>
        <p:xfrm>
          <a:off x="595402" y="2871338"/>
          <a:ext cx="11029947" cy="333754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676649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3676649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3676649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id *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$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→ id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5767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F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Reduce by T → F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1408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T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22741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T *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id $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96868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T * id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Reduce by F → 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3441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T * F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Reduce by T → T * F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9085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T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Reduce by E → 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45840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aytona"/>
              </a:rPr>
              <a:t>Input: id * id</a:t>
            </a:r>
          </a:p>
        </p:txBody>
      </p:sp>
    </p:spTree>
    <p:extLst>
      <p:ext uri="{BB962C8B-B14F-4D97-AF65-F5344CB8AC3E}">
        <p14:creationId xmlns:p14="http://schemas.microsoft.com/office/powerpoint/2010/main" val="1440436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44131"/>
            <a:ext cx="9442620" cy="217804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bg1"/>
                </a:solidFill>
                <a:latin typeface="Daytona"/>
              </a:rPr>
              <a:t>Shift Reduce Parser</a:t>
            </a:r>
            <a:br>
              <a:rPr lang="en-US" sz="1800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E → E + T | T </a:t>
            </a:r>
            <a:br>
              <a:rPr lang="en-US" sz="1800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T  → T * F | F</a:t>
            </a:r>
            <a:br>
              <a:rPr lang="en-US" sz="1800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F → (E) | id</a:t>
            </a:r>
            <a:endParaRPr lang="en-US" b="1" cap="none" dirty="0">
              <a:solidFill>
                <a:schemeClr val="bg1"/>
              </a:solidFill>
              <a:latin typeface="Daytona"/>
              <a:ea typeface="+mj-lt"/>
              <a:cs typeface="+mj-lt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805474"/>
              </p:ext>
            </p:extLst>
          </p:nvPr>
        </p:nvGraphicFramePr>
        <p:xfrm>
          <a:off x="595402" y="2871338"/>
          <a:ext cx="11029947" cy="370838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676649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3676649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3676649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id *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id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→ id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5767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F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Reduce by T → F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1408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T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  <a:endParaRPr lang="en-US" sz="1800" b="0" i="0" u="none" strike="noStrike" noProof="0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22741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T *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id $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96868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T * id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Reduce by F → 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3441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T * F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Reduce by T → T * F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9085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T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Reduce by E → 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4584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E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12848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aytona"/>
              </a:rPr>
              <a:t>Input: id * id</a:t>
            </a:r>
          </a:p>
        </p:txBody>
      </p:sp>
    </p:spTree>
    <p:extLst>
      <p:ext uri="{BB962C8B-B14F-4D97-AF65-F5344CB8AC3E}">
        <p14:creationId xmlns:p14="http://schemas.microsoft.com/office/powerpoint/2010/main" val="19220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44131"/>
            <a:ext cx="9442620" cy="104223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br>
              <a:rPr lang="en-US" cap="none" dirty="0">
                <a:solidFill>
                  <a:schemeClr val="tx1">
                    <a:lumMod val="95000"/>
                  </a:schemeClr>
                </a:solidFill>
                <a:latin typeface="Daytona"/>
              </a:rPr>
            </a:br>
            <a:br>
              <a:rPr lang="en-US" cap="none" dirty="0">
                <a:solidFill>
                  <a:schemeClr val="tx1">
                    <a:lumMod val="95000"/>
                  </a:schemeClr>
                </a:solidFill>
                <a:latin typeface="Daytona"/>
              </a:rPr>
            </a:br>
            <a:br>
              <a:rPr lang="en-US" cap="none" dirty="0">
                <a:solidFill>
                  <a:schemeClr val="tx1">
                    <a:lumMod val="95000"/>
                  </a:schemeClr>
                </a:solidFill>
                <a:latin typeface="Daytona"/>
              </a:rPr>
            </a:br>
            <a:r>
              <a:rPr lang="en-US" cap="none" dirty="0">
                <a:solidFill>
                  <a:schemeClr val="bg1"/>
                </a:solidFill>
                <a:latin typeface="Daytona"/>
              </a:rPr>
              <a:t>Shift Reduce Parser</a:t>
            </a:r>
            <a:br>
              <a:rPr lang="en-US" cap="none" dirty="0">
                <a:solidFill>
                  <a:schemeClr val="bg1"/>
                </a:solidFill>
                <a:latin typeface="Daytona"/>
              </a:rPr>
            </a:br>
            <a:br>
              <a:rPr lang="en-US" cap="none" dirty="0">
                <a:solidFill>
                  <a:schemeClr val="bg1"/>
                </a:solidFill>
                <a:latin typeface="Daytona"/>
              </a:rPr>
            </a:br>
            <a:r>
              <a:rPr lang="en-US" cap="none" dirty="0">
                <a:solidFill>
                  <a:schemeClr val="bg1"/>
                </a:solidFill>
                <a:latin typeface="Daytona"/>
              </a:rPr>
              <a:t>Q.2</a:t>
            </a:r>
            <a:br>
              <a:rPr lang="en-US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E → E + E | E – E | E * E | E / E | E </a:t>
            </a:r>
            <a:r>
              <a:rPr lang="en-US" sz="1800" b="1" cap="none" dirty="0">
                <a:solidFill>
                  <a:schemeClr val="bg1"/>
                </a:solidFill>
                <a:latin typeface="Daytona"/>
              </a:rPr>
              <a:t>↑ E | ( E ) | id</a:t>
            </a: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6906" y="4225518"/>
          <a:ext cx="11582397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799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3860799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3860799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ytona"/>
                        </a:rPr>
                        <a:t>Stack</a:t>
                      </a: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Action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id + id * id $</a:t>
                      </a: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 marL="96020" marR="96020"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aytona"/>
              </a:rPr>
              <a:t>Input: id + id * id</a:t>
            </a:r>
          </a:p>
        </p:txBody>
      </p:sp>
    </p:spTree>
    <p:extLst>
      <p:ext uri="{BB962C8B-B14F-4D97-AF65-F5344CB8AC3E}">
        <p14:creationId xmlns:p14="http://schemas.microsoft.com/office/powerpoint/2010/main" val="3824969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673527"/>
            <a:ext cx="8594355" cy="104223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bg1"/>
                </a:solidFill>
                <a:latin typeface="Daytona"/>
              </a:rPr>
              <a:t>Shift Reduce Parser</a:t>
            </a:r>
            <a:br>
              <a:rPr lang="en-US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E → E + E | E – E | E * E | E / E | E </a:t>
            </a:r>
            <a:r>
              <a:rPr lang="en-US" sz="1800" b="1" cap="none" dirty="0">
                <a:solidFill>
                  <a:schemeClr val="bg1"/>
                </a:solidFill>
                <a:latin typeface="Daytona"/>
                <a:ea typeface="+mj-lt"/>
                <a:cs typeface="+mj-lt"/>
              </a:rPr>
              <a:t>↑ E | ( E ) | id</a:t>
            </a:r>
            <a:endParaRPr lang="en-US" sz="1800" dirty="0">
              <a:solidFill>
                <a:schemeClr val="bg1"/>
              </a:solidFill>
              <a:latin typeface="Daytona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202458"/>
              </p:ext>
            </p:extLst>
          </p:nvPr>
        </p:nvGraphicFramePr>
        <p:xfrm>
          <a:off x="341086" y="2677569"/>
          <a:ext cx="115823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799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3860799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3860799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Action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id + id * id $</a:t>
                      </a: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 marL="96020" marR="96020"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id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Reduce by E </a:t>
                      </a: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→ id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 anchor="ctr"/>
                </a:tc>
                <a:extLst>
                  <a:ext uri="{0D108BD9-81ED-4DB2-BD59-A6C34878D82A}">
                    <a16:rowId xmlns:a16="http://schemas.microsoft.com/office/drawing/2014/main" val="134071456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9DEBC2-E772-4092-A63D-2B994EAA3DE8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aytona"/>
              </a:rPr>
              <a:t>Input: id + id * id</a:t>
            </a:r>
          </a:p>
        </p:txBody>
      </p:sp>
    </p:spTree>
    <p:extLst>
      <p:ext uri="{BB962C8B-B14F-4D97-AF65-F5344CB8AC3E}">
        <p14:creationId xmlns:p14="http://schemas.microsoft.com/office/powerpoint/2010/main" val="2907596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673527"/>
            <a:ext cx="8594355" cy="104223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bg1"/>
                </a:solidFill>
                <a:latin typeface="Daytona"/>
              </a:rPr>
              <a:t>Shift Reduce Parser</a:t>
            </a:r>
            <a:br>
              <a:rPr lang="en-US" cap="none" dirty="0">
                <a:solidFill>
                  <a:schemeClr val="tx1">
                    <a:lumMod val="95000"/>
                  </a:schemeClr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E → E + E | E – E | E * E | E / E | E </a:t>
            </a:r>
            <a:r>
              <a:rPr lang="en-US" sz="1800" b="1" cap="none" dirty="0">
                <a:solidFill>
                  <a:schemeClr val="bg1"/>
                </a:solidFill>
                <a:latin typeface="Daytona"/>
                <a:ea typeface="+mj-lt"/>
                <a:cs typeface="+mj-lt"/>
              </a:rPr>
              <a:t>↑ E | ( E ) | id</a:t>
            </a:r>
            <a:endParaRPr lang="en-US" sz="1800" dirty="0">
              <a:solidFill>
                <a:schemeClr val="bg1"/>
              </a:solidFill>
              <a:latin typeface="Daytona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464761"/>
              </p:ext>
            </p:extLst>
          </p:nvPr>
        </p:nvGraphicFramePr>
        <p:xfrm>
          <a:off x="301897" y="3258140"/>
          <a:ext cx="11582397" cy="1478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799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3860799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3860799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ytona"/>
                        </a:rPr>
                        <a:t>Stack</a:t>
                      </a: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Action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id + id * id $</a:t>
                      </a: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id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Reduce by E </a:t>
                      </a: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→ id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 anchor="ctr"/>
                </a:tc>
                <a:extLst>
                  <a:ext uri="{0D108BD9-81ED-4DB2-BD59-A6C34878D82A}">
                    <a16:rowId xmlns:a16="http://schemas.microsoft.com/office/drawing/2014/main" val="134071456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E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424199239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19F8D6-6FF3-48D2-A8F2-527C22A553C7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aytona"/>
              </a:rPr>
              <a:t>Input: id + id * id</a:t>
            </a:r>
          </a:p>
        </p:txBody>
      </p:sp>
    </p:spTree>
    <p:extLst>
      <p:ext uri="{BB962C8B-B14F-4D97-AF65-F5344CB8AC3E}">
        <p14:creationId xmlns:p14="http://schemas.microsoft.com/office/powerpoint/2010/main" val="3560244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673527"/>
            <a:ext cx="8594355" cy="104223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bg1"/>
                </a:solidFill>
                <a:latin typeface="Daytona"/>
              </a:rPr>
              <a:t>Shift Reduce Parser</a:t>
            </a:r>
            <a:br>
              <a:rPr lang="en-US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E → E + E | E – E | E * E | E / E | E </a:t>
            </a:r>
            <a:r>
              <a:rPr lang="en-US" sz="1800" b="1" cap="none" dirty="0">
                <a:solidFill>
                  <a:schemeClr val="bg1"/>
                </a:solidFill>
                <a:latin typeface="Daytona"/>
                <a:ea typeface="+mj-lt"/>
                <a:cs typeface="+mj-lt"/>
              </a:rPr>
              <a:t>↑ E | ( E ) | id</a:t>
            </a:r>
            <a:endParaRPr lang="en-US" sz="1800" dirty="0">
              <a:solidFill>
                <a:schemeClr val="bg1"/>
              </a:solidFill>
              <a:latin typeface="Daytona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37285"/>
              </p:ext>
            </p:extLst>
          </p:nvPr>
        </p:nvGraphicFramePr>
        <p:xfrm>
          <a:off x="275771" y="3474403"/>
          <a:ext cx="11582397" cy="185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799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3860799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3860799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ytona"/>
                        </a:rPr>
                        <a:t>Stack</a:t>
                      </a: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Action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id + id * id $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id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Reduce by E </a:t>
                      </a: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→ id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 anchor="ctr"/>
                </a:tc>
                <a:extLst>
                  <a:ext uri="{0D108BD9-81ED-4DB2-BD59-A6C34878D82A}">
                    <a16:rowId xmlns:a16="http://schemas.microsoft.com/office/drawing/2014/main" val="134071456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E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424199239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E +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id * id  $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285942978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602F1-8EF2-4E6D-BE47-DAD9ED68FE6D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aytona"/>
              </a:rPr>
              <a:t>Input: id + id * id</a:t>
            </a:r>
          </a:p>
        </p:txBody>
      </p:sp>
    </p:spTree>
    <p:extLst>
      <p:ext uri="{BB962C8B-B14F-4D97-AF65-F5344CB8AC3E}">
        <p14:creationId xmlns:p14="http://schemas.microsoft.com/office/powerpoint/2010/main" val="3939527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673527"/>
            <a:ext cx="8594355" cy="104223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bg1"/>
                </a:solidFill>
                <a:latin typeface="Daytona"/>
              </a:rPr>
              <a:t>Shift Reduce Parser</a:t>
            </a:r>
            <a:br>
              <a:rPr lang="en-US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E → E + E | E – E | E * E | E / E | E </a:t>
            </a:r>
            <a:r>
              <a:rPr lang="en-US" sz="1800" b="1" cap="none" dirty="0">
                <a:solidFill>
                  <a:schemeClr val="bg1"/>
                </a:solidFill>
                <a:latin typeface="Daytona"/>
                <a:ea typeface="+mj-lt"/>
                <a:cs typeface="+mj-lt"/>
              </a:rPr>
              <a:t>↑ E | ( E ) | id</a:t>
            </a:r>
            <a:endParaRPr lang="en-US" sz="1800" dirty="0">
              <a:solidFill>
                <a:schemeClr val="bg1"/>
              </a:solidFill>
              <a:latin typeface="Daytona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230338"/>
              </p:ext>
            </p:extLst>
          </p:nvPr>
        </p:nvGraphicFramePr>
        <p:xfrm>
          <a:off x="393337" y="3213146"/>
          <a:ext cx="11582397" cy="222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799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3860799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3860799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ytona"/>
                        </a:rPr>
                        <a:t>Stack</a:t>
                      </a: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Action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id + id * id $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$ id</a:t>
                      </a: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Reduce by E </a:t>
                      </a: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→ id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 anchor="ctr"/>
                </a:tc>
                <a:extLst>
                  <a:ext uri="{0D108BD9-81ED-4DB2-BD59-A6C34878D82A}">
                    <a16:rowId xmlns:a16="http://schemas.microsoft.com/office/drawing/2014/main" val="134071456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E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+ id * id $</a:t>
                      </a: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  <a:endParaRPr lang="en-US" sz="1800" b="0" i="0" u="none" strike="noStrike" noProof="0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424199239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E +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id * id  $</a:t>
                      </a: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285942978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E + id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* id $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Reduce by E → 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109392288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E66D56-38BF-4610-B4A9-20DFD6D13B3F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aytona"/>
              </a:rPr>
              <a:t>Input: id + id * id</a:t>
            </a:r>
          </a:p>
        </p:txBody>
      </p:sp>
    </p:spTree>
    <p:extLst>
      <p:ext uri="{BB962C8B-B14F-4D97-AF65-F5344CB8AC3E}">
        <p14:creationId xmlns:p14="http://schemas.microsoft.com/office/powerpoint/2010/main" val="3699391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673527"/>
            <a:ext cx="8594355" cy="104223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bg1"/>
                </a:solidFill>
                <a:latin typeface="Daytona"/>
              </a:rPr>
              <a:t>Shift Reduce Parser</a:t>
            </a:r>
            <a:br>
              <a:rPr lang="en-US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E → E + E | E – E | E * E | E / E | E </a:t>
            </a:r>
            <a:r>
              <a:rPr lang="en-US" sz="1800" b="1" cap="none" dirty="0">
                <a:solidFill>
                  <a:schemeClr val="bg1"/>
                </a:solidFill>
                <a:latin typeface="Daytona"/>
                <a:ea typeface="+mj-lt"/>
                <a:cs typeface="+mj-lt"/>
              </a:rPr>
              <a:t>↑ E | ( E ) | id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724778"/>
              </p:ext>
            </p:extLst>
          </p:nvPr>
        </p:nvGraphicFramePr>
        <p:xfrm>
          <a:off x="301897" y="3362643"/>
          <a:ext cx="11582397" cy="2590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799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3860799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3860799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Action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Daytona"/>
                        </a:rPr>
                        <a:t>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Daytona"/>
                        </a:rPr>
                        <a:t>id + id * id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Shift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Daytona"/>
                        </a:rPr>
                        <a:t>$ id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Daytona"/>
                        </a:rPr>
                        <a:t>+ id * id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Reduce by E </a:t>
                      </a: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→ id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 anchor="ctr"/>
                </a:tc>
                <a:extLst>
                  <a:ext uri="{0D108BD9-81ED-4DB2-BD59-A6C34878D82A}">
                    <a16:rowId xmlns:a16="http://schemas.microsoft.com/office/drawing/2014/main" val="134071456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Daytona"/>
                        </a:rPr>
                        <a:t>$ E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latin typeface="Daytona"/>
                        </a:rPr>
                        <a:t>+ id * id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  <a:endParaRPr lang="en-US" sz="1800" b="0" i="0" u="none" strike="noStrike" noProof="0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424199239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Daytona"/>
                        </a:rPr>
                        <a:t>$ E +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latin typeface="Daytona"/>
                        </a:rPr>
                        <a:t>id * id 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  <a:endParaRPr lang="en-US" sz="1800" b="0" i="0" u="none" strike="noStrike" noProof="0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285942978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Daytona"/>
                        </a:rPr>
                        <a:t>$ E + id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latin typeface="Daytona"/>
                        </a:rPr>
                        <a:t>* id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Daytona"/>
                        </a:rPr>
                        <a:t>Reduce by E </a:t>
                      </a: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→ id</a:t>
                      </a:r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109392288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Daytona"/>
                        </a:rPr>
                        <a:t>$ E + E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latin typeface="Daytona"/>
                        </a:rPr>
                        <a:t>* id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Shift (Here Shift-Reduce Conflict)</a:t>
                      </a:r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81596257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8391A-47C4-46C1-9F7D-DD3807844411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aytona"/>
              </a:rPr>
              <a:t>Input: id + id * id</a:t>
            </a:r>
          </a:p>
        </p:txBody>
      </p:sp>
    </p:spTree>
    <p:extLst>
      <p:ext uri="{BB962C8B-B14F-4D97-AF65-F5344CB8AC3E}">
        <p14:creationId xmlns:p14="http://schemas.microsoft.com/office/powerpoint/2010/main" val="1464488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673527"/>
            <a:ext cx="8594355" cy="104223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bg1"/>
                </a:solidFill>
                <a:latin typeface="Daytona"/>
              </a:rPr>
              <a:t>Shift Reduce Parser</a:t>
            </a:r>
            <a:br>
              <a:rPr lang="en-US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E → E + E | E – E | E * E | E / E | E </a:t>
            </a:r>
            <a:r>
              <a:rPr lang="en-US" sz="1800" b="1" cap="none" dirty="0">
                <a:solidFill>
                  <a:schemeClr val="bg1"/>
                </a:solidFill>
                <a:latin typeface="Daytona"/>
                <a:ea typeface="+mj-lt"/>
                <a:cs typeface="+mj-lt"/>
              </a:rPr>
              <a:t>↑ E | ( E ) | id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337452"/>
              </p:ext>
            </p:extLst>
          </p:nvPr>
        </p:nvGraphicFramePr>
        <p:xfrm>
          <a:off x="262709" y="3134769"/>
          <a:ext cx="11582397" cy="2966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799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3860799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3860799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Action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Daytona"/>
                        </a:rPr>
                        <a:t>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Daytona"/>
                        </a:rPr>
                        <a:t>id + id * id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Shift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Daytona"/>
                        </a:rPr>
                        <a:t>$ id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Daytona"/>
                        </a:rPr>
                        <a:t>+ id * id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Reduce by E </a:t>
                      </a: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→ id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 anchor="ctr"/>
                </a:tc>
                <a:extLst>
                  <a:ext uri="{0D108BD9-81ED-4DB2-BD59-A6C34878D82A}">
                    <a16:rowId xmlns:a16="http://schemas.microsoft.com/office/drawing/2014/main" val="134071456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Daytona"/>
                        </a:rPr>
                        <a:t>$ E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latin typeface="Daytona"/>
                        </a:rPr>
                        <a:t>+ id * id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  <a:endParaRPr lang="en-US" sz="1800" b="0" i="0" u="none" strike="noStrike" noProof="0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424199239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Daytona"/>
                        </a:rPr>
                        <a:t>$ E +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latin typeface="Daytona"/>
                        </a:rPr>
                        <a:t>id * id 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  <a:endParaRPr lang="en-US" sz="1800" b="0" i="0" u="none" strike="noStrike" noProof="0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285942978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Daytona"/>
                        </a:rPr>
                        <a:t>$ E + id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latin typeface="Daytona"/>
                        </a:rPr>
                        <a:t>* id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Daytona"/>
                        </a:rPr>
                        <a:t>Reduce by E </a:t>
                      </a: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→ id</a:t>
                      </a:r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109392288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Daytona"/>
                        </a:rPr>
                        <a:t>$ E + E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latin typeface="Daytona"/>
                        </a:rPr>
                        <a:t>* id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Shift (Here Shift-Reduce Conflict)</a:t>
                      </a:r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81596257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Daytona"/>
                        </a:rPr>
                        <a:t>$ E + E *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latin typeface="Daytona"/>
                        </a:rPr>
                        <a:t>id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131809428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0F17AF-F94A-40E1-BAB7-6B45B76CDD6C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aytona"/>
              </a:rPr>
              <a:t>Input: id + id * id</a:t>
            </a:r>
          </a:p>
        </p:txBody>
      </p:sp>
    </p:spTree>
    <p:extLst>
      <p:ext uri="{BB962C8B-B14F-4D97-AF65-F5344CB8AC3E}">
        <p14:creationId xmlns:p14="http://schemas.microsoft.com/office/powerpoint/2010/main" val="2499924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932320"/>
            <a:ext cx="4065488" cy="51972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3600" cap="none" dirty="0">
                <a:solidFill>
                  <a:schemeClr val="bg1"/>
                </a:solidFill>
                <a:latin typeface="Daytona"/>
              </a:rPr>
              <a:t>Shift Reduce Parser</a:t>
            </a:r>
            <a:br>
              <a:rPr lang="en-US" sz="4000" cap="none" dirty="0">
                <a:solidFill>
                  <a:schemeClr val="bg1"/>
                </a:solidFill>
                <a:latin typeface="Daytona"/>
              </a:rPr>
            </a:br>
            <a:br>
              <a:rPr lang="en-US" sz="4000" cap="none" dirty="0">
                <a:solidFill>
                  <a:schemeClr val="bg1"/>
                </a:solidFill>
                <a:latin typeface="Daytona"/>
              </a:rPr>
            </a:br>
            <a:br>
              <a:rPr lang="en-US" sz="1800" cap="none" dirty="0">
                <a:solidFill>
                  <a:schemeClr val="bg1"/>
                </a:solidFill>
                <a:latin typeface="Daytona"/>
              </a:rPr>
            </a:br>
            <a:r>
              <a:rPr lang="en-US" sz="2000" cap="none" dirty="0">
                <a:solidFill>
                  <a:schemeClr val="bg1"/>
                </a:solidFill>
                <a:latin typeface="Daytona"/>
              </a:rPr>
              <a:t>The Process:</a:t>
            </a:r>
            <a:br>
              <a:rPr lang="en-US" sz="1800" cap="none" dirty="0">
                <a:solidFill>
                  <a:schemeClr val="bg1"/>
                </a:solidFill>
                <a:latin typeface="Daytona"/>
              </a:rPr>
            </a:br>
            <a:br>
              <a:rPr lang="en-US" sz="1800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Stack               Input</a:t>
            </a:r>
            <a:br>
              <a:rPr lang="en-US" sz="1800" cap="none" dirty="0">
                <a:solidFill>
                  <a:schemeClr val="bg1"/>
                </a:solidFill>
                <a:latin typeface="Daytona"/>
              </a:rPr>
            </a:br>
            <a:br>
              <a:rPr lang="en-US" sz="1800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$                         w $</a:t>
            </a:r>
            <a:br>
              <a:rPr lang="en-US" sz="1800" cap="none" dirty="0">
                <a:solidFill>
                  <a:schemeClr val="bg1"/>
                </a:solidFill>
                <a:latin typeface="Daytona"/>
              </a:rPr>
            </a:br>
            <a:br>
              <a:rPr lang="en-US" sz="1800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 … </a:t>
            </a:r>
            <a:br>
              <a:rPr lang="en-US" sz="1800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 … </a:t>
            </a:r>
            <a:br>
              <a:rPr lang="en-US" sz="1800" cap="none" dirty="0">
                <a:solidFill>
                  <a:schemeClr val="bg1"/>
                </a:solidFill>
                <a:latin typeface="Daytona"/>
              </a:rPr>
            </a:br>
            <a:br>
              <a:rPr lang="en-US" sz="1800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$ S                          $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BC3A-71EF-4202-96EE-E2F9399F3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802925"/>
            <a:ext cx="6493222" cy="5916158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305435" indent="-305435" algn="just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Daytona"/>
                <a:ea typeface="+mn-lt"/>
                <a:cs typeface="+mn-lt"/>
              </a:rPr>
              <a:t>Initially stack is empty and string w is on the input</a:t>
            </a:r>
          </a:p>
          <a:p>
            <a:pPr marL="305435" indent="-305435" algn="just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Daytona"/>
                <a:ea typeface="+mn-lt"/>
                <a:cs typeface="+mn-lt"/>
              </a:rPr>
              <a:t>The parser operates by shifting zero or more input symbols onto stack until a handle is on top of stack </a:t>
            </a:r>
            <a:endParaRPr lang="en-US" dirty="0">
              <a:solidFill>
                <a:schemeClr val="bg1"/>
              </a:solidFill>
              <a:latin typeface="Daytona"/>
            </a:endParaRPr>
          </a:p>
          <a:p>
            <a:pPr marL="305435" indent="-305435" algn="just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Daytona"/>
                <a:ea typeface="+mn-lt"/>
                <a:cs typeface="+mn-lt"/>
              </a:rPr>
              <a:t>The parser then reduces the handle to the left side of the appropriate production </a:t>
            </a:r>
          </a:p>
          <a:p>
            <a:pPr marL="305435" indent="-305435" algn="just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Daytona"/>
                <a:ea typeface="+mn-lt"/>
                <a:cs typeface="+mn-lt"/>
              </a:rPr>
              <a:t>The parser repeats this cycle until it has detected an error or until the stack contains the start symbol and the input is empty </a:t>
            </a:r>
            <a:endParaRPr lang="en-US" dirty="0">
              <a:solidFill>
                <a:schemeClr val="bg1"/>
              </a:solidFill>
              <a:latin typeface="Dayton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1091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673527"/>
            <a:ext cx="8594355" cy="104223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bg1"/>
                </a:solidFill>
                <a:latin typeface="Daytona"/>
              </a:rPr>
              <a:t>Shift Reduce Parser</a:t>
            </a:r>
            <a:br>
              <a:rPr lang="en-US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E → E + E | E – E | E * E | E / E | E </a:t>
            </a:r>
            <a:r>
              <a:rPr lang="en-US" sz="1800" b="1" cap="none" dirty="0">
                <a:solidFill>
                  <a:schemeClr val="bg1"/>
                </a:solidFill>
                <a:latin typeface="Daytona"/>
                <a:ea typeface="+mj-lt"/>
                <a:cs typeface="+mj-lt"/>
              </a:rPr>
              <a:t>↑ E | ( E ) | id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684531"/>
              </p:ext>
            </p:extLst>
          </p:nvPr>
        </p:nvGraphicFramePr>
        <p:xfrm>
          <a:off x="328023" y="2866254"/>
          <a:ext cx="11582397" cy="3332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799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3860799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3860799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Action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Daytona"/>
                        </a:rPr>
                        <a:t>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Daytona"/>
                        </a:rPr>
                        <a:t>id + id * id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Shift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Daytona"/>
                        </a:rPr>
                        <a:t>$ id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Daytona"/>
                        </a:rPr>
                        <a:t>+ id * id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Reduce by E </a:t>
                      </a: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→ id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 anchor="ctr"/>
                </a:tc>
                <a:extLst>
                  <a:ext uri="{0D108BD9-81ED-4DB2-BD59-A6C34878D82A}">
                    <a16:rowId xmlns:a16="http://schemas.microsoft.com/office/drawing/2014/main" val="134071456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Daytona"/>
                        </a:rPr>
                        <a:t>$ E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latin typeface="Daytona"/>
                        </a:rPr>
                        <a:t>+ id * id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  <a:endParaRPr lang="en-US" sz="1800" b="0" i="0" u="none" strike="noStrike" noProof="0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424199239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Daytona"/>
                        </a:rPr>
                        <a:t>$ E +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latin typeface="Daytona"/>
                        </a:rPr>
                        <a:t>id * id 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  <a:endParaRPr lang="en-US" sz="1800" b="0" i="0" u="none" strike="noStrike" noProof="0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285942978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Daytona"/>
                        </a:rPr>
                        <a:t>$ E + id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latin typeface="Daytona"/>
                        </a:rPr>
                        <a:t>* id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Daytona"/>
                        </a:rPr>
                        <a:t>Reduce by E </a:t>
                      </a: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→ id</a:t>
                      </a:r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109392288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Daytona"/>
                        </a:rPr>
                        <a:t>$ E + E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latin typeface="Daytona"/>
                        </a:rPr>
                        <a:t>* id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Shift (Here Shift-Reduce Conflict)</a:t>
                      </a:r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81596257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Daytona"/>
                        </a:rPr>
                        <a:t>$ E + E *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latin typeface="Daytona"/>
                        </a:rPr>
                        <a:t>id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  <a:endParaRPr lang="en-US" sz="1800" b="0" i="0" u="none" strike="noStrike" noProof="0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131809428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Daytona"/>
                        </a:rPr>
                        <a:t>$ E + E * id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Daytona"/>
                        </a:rPr>
                        <a:t>Reduce by E </a:t>
                      </a: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→ id</a:t>
                      </a:r>
                      <a:endParaRPr lang="en-US" dirty="0"/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123098878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303305-1EF1-4352-BC6F-7FE66E0C4DEE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aytona"/>
              </a:rPr>
              <a:t>Input: id + id * id</a:t>
            </a:r>
          </a:p>
        </p:txBody>
      </p:sp>
    </p:spTree>
    <p:extLst>
      <p:ext uri="{BB962C8B-B14F-4D97-AF65-F5344CB8AC3E}">
        <p14:creationId xmlns:p14="http://schemas.microsoft.com/office/powerpoint/2010/main" val="273668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673527"/>
            <a:ext cx="8594355" cy="104223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bg1"/>
                </a:solidFill>
                <a:latin typeface="Daytona"/>
              </a:rPr>
              <a:t>Shift Reduce Parser</a:t>
            </a:r>
            <a:br>
              <a:rPr lang="en-US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E → E + E | E – E | E * E | E / E | E </a:t>
            </a:r>
            <a:r>
              <a:rPr lang="en-US" sz="1800" b="1" cap="none" dirty="0">
                <a:solidFill>
                  <a:schemeClr val="bg1"/>
                </a:solidFill>
                <a:latin typeface="Daytona"/>
                <a:ea typeface="+mj-lt"/>
                <a:cs typeface="+mj-lt"/>
              </a:rPr>
              <a:t>↑ E | ( E ) | id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466908"/>
              </p:ext>
            </p:extLst>
          </p:nvPr>
        </p:nvGraphicFramePr>
        <p:xfrm>
          <a:off x="354148" y="2782388"/>
          <a:ext cx="11582397" cy="3703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799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3860799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3860799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1353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Action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Daytona"/>
                        </a:rPr>
                        <a:t>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Daytona"/>
                        </a:rPr>
                        <a:t>id + id * id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Shift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Daytona"/>
                        </a:rPr>
                        <a:t>$ id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Daytona"/>
                        </a:rPr>
                        <a:t>+ id * id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Reduce by E </a:t>
                      </a: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→ id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 anchor="ctr"/>
                </a:tc>
                <a:extLst>
                  <a:ext uri="{0D108BD9-81ED-4DB2-BD59-A6C34878D82A}">
                    <a16:rowId xmlns:a16="http://schemas.microsoft.com/office/drawing/2014/main" val="134071456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Daytona"/>
                        </a:rPr>
                        <a:t>$ E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latin typeface="Daytona"/>
                        </a:rPr>
                        <a:t>+ id * id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  <a:endParaRPr lang="en-US" sz="1800" b="0" i="0" u="none" strike="noStrike" noProof="0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424199239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Daytona"/>
                        </a:rPr>
                        <a:t>$ E +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latin typeface="Daytona"/>
                        </a:rPr>
                        <a:t>id * id 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  <a:endParaRPr lang="en-US" sz="1800" b="0" i="0" u="none" strike="noStrike" noProof="0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285942978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Daytona"/>
                        </a:rPr>
                        <a:t>$ E + id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latin typeface="Daytona"/>
                        </a:rPr>
                        <a:t>* id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Daytona"/>
                        </a:rPr>
                        <a:t>Reduce by E </a:t>
                      </a: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→ id</a:t>
                      </a:r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109392288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Daytona"/>
                        </a:rPr>
                        <a:t>$ E + E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latin typeface="Daytona"/>
                        </a:rPr>
                        <a:t>* id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Shift (Here Shift-Reduce Conflict)</a:t>
                      </a:r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81596257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Daytona"/>
                        </a:rPr>
                        <a:t>$ E + E *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latin typeface="Daytona"/>
                        </a:rPr>
                        <a:t>id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  <a:endParaRPr lang="en-US" sz="1800" b="0" i="0" u="none" strike="noStrike" noProof="0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131809428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Daytona"/>
                        </a:rPr>
                        <a:t>$ E + E * id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Daytona"/>
                        </a:rPr>
                        <a:t>Reduce by E </a:t>
                      </a: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→ id</a:t>
                      </a:r>
                      <a:endParaRPr lang="en-US"/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123098878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Daytona"/>
                        </a:rPr>
                        <a:t>$ E + E * E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Daytona"/>
                        </a:rPr>
                        <a:t>Reduce by E </a:t>
                      </a: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→ E * E</a:t>
                      </a:r>
                      <a:endParaRPr lang="en-US" dirty="0"/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94938359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CBC62-B28D-4F1A-BAE9-231A28E5DCD0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aytona"/>
              </a:rPr>
              <a:t>Input: id + id * id</a:t>
            </a:r>
          </a:p>
        </p:txBody>
      </p:sp>
    </p:spTree>
    <p:extLst>
      <p:ext uri="{BB962C8B-B14F-4D97-AF65-F5344CB8AC3E}">
        <p14:creationId xmlns:p14="http://schemas.microsoft.com/office/powerpoint/2010/main" val="1511844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673527"/>
            <a:ext cx="8594355" cy="104223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bg1"/>
                </a:solidFill>
                <a:latin typeface="Daytona"/>
              </a:rPr>
              <a:t>Shift Reduce Parser</a:t>
            </a:r>
            <a:br>
              <a:rPr lang="en-US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E → E + E | E – E | E * E | E / E | E </a:t>
            </a:r>
            <a:r>
              <a:rPr lang="en-US" sz="1800" b="1" cap="none" dirty="0">
                <a:solidFill>
                  <a:schemeClr val="bg1"/>
                </a:solidFill>
                <a:latin typeface="Daytona"/>
                <a:ea typeface="+mj-lt"/>
                <a:cs typeface="+mj-lt"/>
              </a:rPr>
              <a:t>↑ E | ( E ) | id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922059"/>
              </p:ext>
            </p:extLst>
          </p:nvPr>
        </p:nvGraphicFramePr>
        <p:xfrm>
          <a:off x="341085" y="2377123"/>
          <a:ext cx="11582397" cy="4079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799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3860799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3860799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Stack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Action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Daytona"/>
                        </a:rPr>
                        <a:t>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Daytona"/>
                        </a:rPr>
                        <a:t>id + id * id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Shift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Daytona"/>
                        </a:rPr>
                        <a:t>$ id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Daytona"/>
                        </a:rPr>
                        <a:t>+ id * id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Reduce by E </a:t>
                      </a: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→ id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 anchor="ctr"/>
                </a:tc>
                <a:extLst>
                  <a:ext uri="{0D108BD9-81ED-4DB2-BD59-A6C34878D82A}">
                    <a16:rowId xmlns:a16="http://schemas.microsoft.com/office/drawing/2014/main" val="134071456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Daytona"/>
                        </a:rPr>
                        <a:t>$ E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latin typeface="Daytona"/>
                        </a:rPr>
                        <a:t>+ id * id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  <a:endParaRPr lang="en-US" sz="1800" b="0" i="0" u="none" strike="noStrike" noProof="0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424199239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Daytona"/>
                        </a:rPr>
                        <a:t>$ E +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latin typeface="Daytona"/>
                        </a:rPr>
                        <a:t>id * id 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  <a:endParaRPr lang="en-US" sz="1800" b="0" i="0" u="none" strike="noStrike" noProof="0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285942978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Daytona"/>
                        </a:rPr>
                        <a:t>$ E + id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latin typeface="Daytona"/>
                        </a:rPr>
                        <a:t>* id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Daytona"/>
                        </a:rPr>
                        <a:t>Reduce by E </a:t>
                      </a: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→ id</a:t>
                      </a:r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109392288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Daytona"/>
                        </a:rPr>
                        <a:t>$ E + E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latin typeface="Daytona"/>
                        </a:rPr>
                        <a:t>* id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Shift (Here Shift-Reduce Conflict)</a:t>
                      </a:r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81596257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Daytona"/>
                        </a:rPr>
                        <a:t>$ E + E *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latin typeface="Daytona"/>
                        </a:rPr>
                        <a:t>id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  <a:endParaRPr lang="en-US" sz="1800" b="0" i="0" u="none" strike="noStrike" noProof="0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131809428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Daytona"/>
                        </a:rPr>
                        <a:t>$ E + E * id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Daytona"/>
                        </a:rPr>
                        <a:t>Reduce by E </a:t>
                      </a: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→ id</a:t>
                      </a:r>
                      <a:endParaRPr lang="en-US"/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123098878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Daytona"/>
                        </a:rPr>
                        <a:t>$ E + </a:t>
                      </a:r>
                      <a:r>
                        <a:rPr lang="en-US" u="sng">
                          <a:latin typeface="Daytona"/>
                        </a:rPr>
                        <a:t>E * E</a:t>
                      </a: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Daytona"/>
                        </a:rPr>
                        <a:t>Reduce by E </a:t>
                      </a: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→ E * E</a:t>
                      </a:r>
                      <a:endParaRPr lang="en-US"/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94938359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Daytona"/>
                        </a:rPr>
                        <a:t>$ E + E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Daytona"/>
                        </a:rPr>
                        <a:t>Reduce by E </a:t>
                      </a: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→ E + E</a:t>
                      </a:r>
                      <a:endParaRPr lang="en-US" dirty="0"/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262125582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D20B6-37C9-4FB0-B26A-867D832BAD5F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aytona"/>
              </a:rPr>
              <a:t>Input: id + id * id</a:t>
            </a:r>
          </a:p>
        </p:txBody>
      </p:sp>
    </p:spTree>
    <p:extLst>
      <p:ext uri="{BB962C8B-B14F-4D97-AF65-F5344CB8AC3E}">
        <p14:creationId xmlns:p14="http://schemas.microsoft.com/office/powerpoint/2010/main" val="493502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673527"/>
            <a:ext cx="8594355" cy="104223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bg1"/>
                </a:solidFill>
                <a:latin typeface="Daytona"/>
              </a:rPr>
              <a:t>Shift Reduce Parser</a:t>
            </a:r>
            <a:br>
              <a:rPr lang="en-US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E → E + E | E – E | E * E | E / E | E </a:t>
            </a:r>
            <a:r>
              <a:rPr lang="en-US" sz="1800" b="1" cap="none" dirty="0">
                <a:solidFill>
                  <a:schemeClr val="bg1"/>
                </a:solidFill>
                <a:latin typeface="Daytona"/>
                <a:ea typeface="+mj-lt"/>
                <a:cs typeface="+mj-lt"/>
              </a:rPr>
              <a:t>↑ E | ( E ) | id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160503"/>
              </p:ext>
            </p:extLst>
          </p:nvPr>
        </p:nvGraphicFramePr>
        <p:xfrm>
          <a:off x="367211" y="2181181"/>
          <a:ext cx="11582397" cy="4450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799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3860799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3860799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ytona"/>
                        </a:rPr>
                        <a:t>Stack</a:t>
                      </a: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Action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Daytona"/>
                        </a:rPr>
                        <a:t>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Daytona"/>
                        </a:rPr>
                        <a:t>id + id * id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Shift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Daytona"/>
                        </a:rPr>
                        <a:t>$ id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Daytona"/>
                        </a:rPr>
                        <a:t>+ id * id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Reduce by E </a:t>
                      </a: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→ id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 anchor="ctr"/>
                </a:tc>
                <a:extLst>
                  <a:ext uri="{0D108BD9-81ED-4DB2-BD59-A6C34878D82A}">
                    <a16:rowId xmlns:a16="http://schemas.microsoft.com/office/drawing/2014/main" val="134071456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Daytona"/>
                        </a:rPr>
                        <a:t>$ E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latin typeface="Daytona"/>
                        </a:rPr>
                        <a:t>+ id * id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  <a:endParaRPr lang="en-US" sz="1800" b="0" i="0" u="none" strike="noStrike" noProof="0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424199239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Daytona"/>
                        </a:rPr>
                        <a:t>$ E +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latin typeface="Daytona"/>
                        </a:rPr>
                        <a:t>id * id 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  <a:endParaRPr lang="en-US" sz="1800" b="0" i="0" u="none" strike="noStrike" noProof="0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285942978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Daytona"/>
                        </a:rPr>
                        <a:t>$ E + id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latin typeface="Daytona"/>
                        </a:rPr>
                        <a:t>* id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Daytona"/>
                        </a:rPr>
                        <a:t>Reduce by E </a:t>
                      </a: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→ id</a:t>
                      </a:r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109392288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Daytona"/>
                        </a:rPr>
                        <a:t>$ E + E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latin typeface="Daytona"/>
                        </a:rPr>
                        <a:t>* id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Shift (Here Shift-Reduce Conflict)</a:t>
                      </a:r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81596257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Daytona"/>
                        </a:rPr>
                        <a:t>$ E + E *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latin typeface="Daytona"/>
                        </a:rPr>
                        <a:t>id 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  <a:endParaRPr lang="en-US" sz="1800" b="0" i="0" u="none" strike="noStrike" noProof="0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131809428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Daytona"/>
                        </a:rPr>
                        <a:t>$ E + E * id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Daytona"/>
                        </a:rPr>
                        <a:t>Reduce by E </a:t>
                      </a: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→ id</a:t>
                      </a:r>
                      <a:endParaRPr lang="en-US"/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123098878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Daytona"/>
                        </a:rPr>
                        <a:t>$ E + </a:t>
                      </a:r>
                      <a:r>
                        <a:rPr lang="en-US" u="sng">
                          <a:latin typeface="Daytona"/>
                        </a:rPr>
                        <a:t>E * E</a:t>
                      </a: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Daytona"/>
                        </a:rPr>
                        <a:t>Reduce by E </a:t>
                      </a: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→ E * E</a:t>
                      </a:r>
                      <a:endParaRPr lang="en-US"/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94938359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Daytona"/>
                        </a:rPr>
                        <a:t>$ E + E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Daytona"/>
                        </a:rPr>
                        <a:t>Reduce by E </a:t>
                      </a: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→ E + E</a:t>
                      </a:r>
                      <a:endParaRPr lang="en-US"/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262125582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Daytona"/>
                        </a:rPr>
                        <a:t>$ E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latin typeface="Daytona"/>
                        </a:rPr>
                        <a:t>$</a:t>
                      </a:r>
                      <a:endParaRPr lang="en-US" dirty="0">
                        <a:latin typeface="Daytona"/>
                      </a:endParaRPr>
                    </a:p>
                  </a:txBody>
                  <a:tcPr marL="96020" marR="9602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 marL="96020" marR="96020"/>
                </a:tc>
                <a:extLst>
                  <a:ext uri="{0D108BD9-81ED-4DB2-BD59-A6C34878D82A}">
                    <a16:rowId xmlns:a16="http://schemas.microsoft.com/office/drawing/2014/main" val="128259615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C939A-AECC-4F61-9BCC-22F116871640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aytona"/>
              </a:rPr>
              <a:t>Input: id + id * id</a:t>
            </a:r>
          </a:p>
        </p:txBody>
      </p:sp>
    </p:spTree>
    <p:extLst>
      <p:ext uri="{BB962C8B-B14F-4D97-AF65-F5344CB8AC3E}">
        <p14:creationId xmlns:p14="http://schemas.microsoft.com/office/powerpoint/2010/main" val="1311935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932320"/>
            <a:ext cx="4065488" cy="51972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cap="none" dirty="0">
                <a:solidFill>
                  <a:schemeClr val="bg1"/>
                </a:solidFill>
                <a:latin typeface="Daytona"/>
              </a:rPr>
              <a:t>Shift Reduce Parser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BC3A-71EF-4202-96EE-E2F9399F3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802925"/>
            <a:ext cx="6493222" cy="5916158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Daytona"/>
                <a:ea typeface="+mn-lt"/>
                <a:cs typeface="+mn-lt"/>
              </a:rPr>
              <a:t>Actions of a Shift Reduce Parser:- </a:t>
            </a:r>
            <a:endParaRPr lang="en-US" dirty="0">
              <a:solidFill>
                <a:schemeClr val="bg1"/>
              </a:solidFill>
              <a:latin typeface="Daytona"/>
              <a:ea typeface="+mn-lt"/>
              <a:cs typeface="+mn-lt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Daytona"/>
                <a:ea typeface="+mn-lt"/>
                <a:cs typeface="+mn-lt"/>
              </a:rPr>
              <a:t>Shift</a:t>
            </a:r>
            <a:r>
              <a:rPr lang="en-US" sz="2000" dirty="0">
                <a:solidFill>
                  <a:schemeClr val="bg1"/>
                </a:solidFill>
                <a:latin typeface="Daytona"/>
                <a:ea typeface="+mn-lt"/>
                <a:cs typeface="+mn-lt"/>
              </a:rPr>
              <a:t>: Shift the next input symbol onto the top of the stack. </a:t>
            </a:r>
            <a:endParaRPr lang="en-US" dirty="0">
              <a:solidFill>
                <a:schemeClr val="bg1"/>
              </a:solidFill>
              <a:latin typeface="Daytona"/>
              <a:ea typeface="+mn-lt"/>
              <a:cs typeface="+mn-lt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Daytona"/>
                <a:ea typeface="+mn-lt"/>
                <a:cs typeface="+mn-lt"/>
              </a:rPr>
              <a:t>Reduce: </a:t>
            </a:r>
            <a:endParaRPr lang="en-US" dirty="0">
              <a:solidFill>
                <a:schemeClr val="bg1"/>
              </a:solidFill>
              <a:latin typeface="Daytona"/>
              <a:ea typeface="+mn-lt"/>
              <a:cs typeface="+mn-lt"/>
            </a:endParaRPr>
          </a:p>
          <a:p>
            <a:pPr marL="781685" lvl="1" indent="-457200" algn="just">
              <a:lnSpc>
                <a:spcPct val="150000"/>
              </a:lnSpc>
              <a:buAutoNum type="alphaLcPeriod"/>
            </a:pPr>
            <a:r>
              <a:rPr lang="en-US" sz="1800" dirty="0">
                <a:solidFill>
                  <a:schemeClr val="bg1"/>
                </a:solidFill>
                <a:latin typeface="Daytona"/>
                <a:ea typeface="+mn-lt"/>
                <a:cs typeface="+mn-lt"/>
              </a:rPr>
              <a:t>The right end of the string to be reduced must be at the top of the stack. </a:t>
            </a:r>
            <a:endParaRPr lang="en-US" dirty="0">
              <a:solidFill>
                <a:schemeClr val="bg1"/>
              </a:solidFill>
              <a:latin typeface="Daytona"/>
              <a:ea typeface="+mn-lt"/>
              <a:cs typeface="+mn-lt"/>
            </a:endParaRPr>
          </a:p>
          <a:p>
            <a:pPr marL="781685" lvl="1" indent="-457200" algn="just">
              <a:lnSpc>
                <a:spcPct val="150000"/>
              </a:lnSpc>
              <a:buAutoNum type="alphaLcPeriod"/>
            </a:pPr>
            <a:r>
              <a:rPr lang="en-US" sz="1800" dirty="0">
                <a:solidFill>
                  <a:schemeClr val="bg1"/>
                </a:solidFill>
                <a:latin typeface="Daytona"/>
                <a:ea typeface="+mn-lt"/>
                <a:cs typeface="+mn-lt"/>
              </a:rPr>
              <a:t>Locate the left end of the string within the stack and decide with what non-terminal to replace the string. </a:t>
            </a:r>
            <a:endParaRPr lang="en-US" sz="1800" dirty="0">
              <a:solidFill>
                <a:schemeClr val="bg1"/>
              </a:solidFill>
              <a:latin typeface="Dayton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Daytona"/>
                <a:ea typeface="+mn-lt"/>
                <a:cs typeface="+mn-lt"/>
              </a:rPr>
              <a:t>Accept</a:t>
            </a:r>
            <a:r>
              <a:rPr lang="en-US" sz="2000" dirty="0">
                <a:solidFill>
                  <a:schemeClr val="bg1"/>
                </a:solidFill>
                <a:latin typeface="Daytona"/>
                <a:ea typeface="+mn-lt"/>
                <a:cs typeface="+mn-lt"/>
              </a:rPr>
              <a:t>: Announce successful completion of parsing. </a:t>
            </a:r>
            <a:endParaRPr lang="en-US" dirty="0">
              <a:solidFill>
                <a:schemeClr val="bg1"/>
              </a:solidFill>
              <a:latin typeface="Dayton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Daytona"/>
                <a:ea typeface="+mn-lt"/>
                <a:cs typeface="+mn-lt"/>
              </a:rPr>
              <a:t>Error: </a:t>
            </a:r>
            <a:r>
              <a:rPr lang="en-US" sz="2000" dirty="0">
                <a:solidFill>
                  <a:schemeClr val="bg1"/>
                </a:solidFill>
                <a:latin typeface="Daytona"/>
                <a:ea typeface="+mn-lt"/>
                <a:cs typeface="+mn-lt"/>
              </a:rPr>
              <a:t>Discover a syntax error and call an error recovery routine. </a:t>
            </a:r>
            <a:endParaRPr lang="en-US" dirty="0">
              <a:solidFill>
                <a:schemeClr val="bg1"/>
              </a:solidFill>
              <a:latin typeface="Dayton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682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44130"/>
            <a:ext cx="11330900" cy="372742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bg1"/>
                </a:solidFill>
                <a:latin typeface="Daytona"/>
              </a:rPr>
              <a:t>Shift Reduce Parser</a:t>
            </a:r>
            <a:br>
              <a:rPr lang="en-US" cap="none" dirty="0">
                <a:solidFill>
                  <a:schemeClr val="bg1"/>
                </a:solidFill>
                <a:latin typeface="Daytona"/>
              </a:rPr>
            </a:br>
            <a:br>
              <a:rPr lang="en-US" cap="none" dirty="0">
                <a:solidFill>
                  <a:schemeClr val="bg1"/>
                </a:solidFill>
                <a:latin typeface="Daytona"/>
              </a:rPr>
            </a:br>
            <a:r>
              <a:rPr lang="en-US" cap="none" dirty="0">
                <a:solidFill>
                  <a:schemeClr val="bg1"/>
                </a:solidFill>
                <a:latin typeface="Daytona"/>
              </a:rPr>
              <a:t>Q.1</a:t>
            </a:r>
            <a:br>
              <a:rPr lang="en-US" sz="1800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E → E + T | T </a:t>
            </a:r>
            <a:br>
              <a:rPr lang="en-US" sz="1800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T  → T * F | F</a:t>
            </a:r>
            <a:br>
              <a:rPr lang="en-US" sz="1800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F → (E) | id</a:t>
            </a:r>
            <a:endParaRPr lang="en-US" b="1" cap="none" dirty="0">
              <a:solidFill>
                <a:schemeClr val="bg1"/>
              </a:solidFill>
              <a:latin typeface="Daytona"/>
              <a:ea typeface="+mj-lt"/>
              <a:cs typeface="+mj-lt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026328"/>
              </p:ext>
            </p:extLst>
          </p:nvPr>
        </p:nvGraphicFramePr>
        <p:xfrm>
          <a:off x="477836" y="4536127"/>
          <a:ext cx="11029947" cy="736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676649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3676649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3676649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id *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aytona"/>
              </a:rPr>
              <a:t>Input: id * id</a:t>
            </a:r>
          </a:p>
        </p:txBody>
      </p:sp>
    </p:spTree>
    <p:extLst>
      <p:ext uri="{BB962C8B-B14F-4D97-AF65-F5344CB8AC3E}">
        <p14:creationId xmlns:p14="http://schemas.microsoft.com/office/powerpoint/2010/main" val="1789347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6" y="544131"/>
            <a:ext cx="11513781" cy="217804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bg1"/>
                </a:solidFill>
                <a:latin typeface="Daytona"/>
              </a:rPr>
              <a:t>Shift Reduce Parser</a:t>
            </a:r>
            <a:br>
              <a:rPr lang="en-US" sz="1800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E → E + T | T </a:t>
            </a:r>
            <a:br>
              <a:rPr lang="en-US" sz="1800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T  → T * F | F</a:t>
            </a:r>
            <a:br>
              <a:rPr lang="en-US" sz="1800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F → (E) | id</a:t>
            </a:r>
            <a:endParaRPr lang="en-US" b="1" cap="none" dirty="0">
              <a:solidFill>
                <a:schemeClr val="bg1"/>
              </a:solidFill>
              <a:latin typeface="Daytona"/>
              <a:ea typeface="+mj-lt"/>
              <a:cs typeface="+mj-lt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080178"/>
              </p:ext>
            </p:extLst>
          </p:nvPr>
        </p:nvGraphicFramePr>
        <p:xfrm>
          <a:off x="595402" y="2871338"/>
          <a:ext cx="11029947" cy="111251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676649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3676649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3676649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id *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id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→ id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57676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aytona"/>
              </a:rPr>
              <a:t>Input: id * id</a:t>
            </a:r>
          </a:p>
        </p:txBody>
      </p:sp>
    </p:spTree>
    <p:extLst>
      <p:ext uri="{BB962C8B-B14F-4D97-AF65-F5344CB8AC3E}">
        <p14:creationId xmlns:p14="http://schemas.microsoft.com/office/powerpoint/2010/main" val="1790223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44131"/>
            <a:ext cx="9442620" cy="217804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bg1"/>
                </a:solidFill>
                <a:latin typeface="Daytona"/>
              </a:rPr>
              <a:t>Shift Reduce Parser</a:t>
            </a:r>
            <a:br>
              <a:rPr lang="en-US" sz="1800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E → E + T | T </a:t>
            </a:r>
            <a:br>
              <a:rPr lang="en-US" sz="1800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T  → T * F | F</a:t>
            </a:r>
            <a:br>
              <a:rPr lang="en-US" sz="1800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F → (E) | id</a:t>
            </a:r>
            <a:endParaRPr lang="en-US" b="1" cap="none" dirty="0">
              <a:solidFill>
                <a:schemeClr val="bg1"/>
              </a:solidFill>
              <a:latin typeface="Daytona"/>
              <a:ea typeface="+mj-lt"/>
              <a:cs typeface="+mj-lt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298937"/>
              </p:ext>
            </p:extLst>
          </p:nvPr>
        </p:nvGraphicFramePr>
        <p:xfrm>
          <a:off x="595402" y="2871338"/>
          <a:ext cx="11029947" cy="148335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676649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3676649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3676649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id *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$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→ id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5767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F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* id $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Reduce by T → F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14082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aytona"/>
              </a:rPr>
              <a:t>Input: id * id</a:t>
            </a:r>
          </a:p>
        </p:txBody>
      </p:sp>
    </p:spTree>
    <p:extLst>
      <p:ext uri="{BB962C8B-B14F-4D97-AF65-F5344CB8AC3E}">
        <p14:creationId xmlns:p14="http://schemas.microsoft.com/office/powerpoint/2010/main" val="430023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44131"/>
            <a:ext cx="9442620" cy="217804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bg1"/>
                </a:solidFill>
                <a:latin typeface="Daytona"/>
              </a:rPr>
              <a:t>Shift Reduce Parser</a:t>
            </a:r>
            <a:br>
              <a:rPr lang="en-US" sz="1800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E → E + T | T </a:t>
            </a:r>
            <a:br>
              <a:rPr lang="en-US" sz="1800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T  → T * F | F</a:t>
            </a:r>
            <a:br>
              <a:rPr lang="en-US" sz="1800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F → (E) | id</a:t>
            </a:r>
            <a:endParaRPr lang="en-US" b="1" cap="none" dirty="0">
              <a:solidFill>
                <a:schemeClr val="bg1"/>
              </a:solidFill>
              <a:latin typeface="Daytona"/>
              <a:ea typeface="+mj-lt"/>
              <a:cs typeface="+mj-lt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787043"/>
              </p:ext>
            </p:extLst>
          </p:nvPr>
        </p:nvGraphicFramePr>
        <p:xfrm>
          <a:off x="595402" y="2871338"/>
          <a:ext cx="11029947" cy="185419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676649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3676649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3676649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id *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$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→ id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5767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F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Reduce by T → F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1408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T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* id $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22741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aytona"/>
              </a:rPr>
              <a:t>Input: id * id</a:t>
            </a:r>
          </a:p>
        </p:txBody>
      </p:sp>
    </p:spTree>
    <p:extLst>
      <p:ext uri="{BB962C8B-B14F-4D97-AF65-F5344CB8AC3E}">
        <p14:creationId xmlns:p14="http://schemas.microsoft.com/office/powerpoint/2010/main" val="164611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44131"/>
            <a:ext cx="9442620" cy="217804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bg1"/>
                </a:solidFill>
                <a:latin typeface="Daytona"/>
              </a:rPr>
              <a:t>Shift Reduce Parser</a:t>
            </a:r>
            <a:br>
              <a:rPr lang="en-US" sz="1800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E → E + T | T </a:t>
            </a:r>
            <a:br>
              <a:rPr lang="en-US" sz="1800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T  → T * F | F</a:t>
            </a:r>
            <a:br>
              <a:rPr lang="en-US" sz="1800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F → (E) | id</a:t>
            </a:r>
            <a:endParaRPr lang="en-US" b="1" cap="none" dirty="0">
              <a:solidFill>
                <a:schemeClr val="bg1"/>
              </a:solidFill>
              <a:latin typeface="Daytona"/>
              <a:ea typeface="+mj-lt"/>
              <a:cs typeface="+mj-lt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441138"/>
              </p:ext>
            </p:extLst>
          </p:nvPr>
        </p:nvGraphicFramePr>
        <p:xfrm>
          <a:off x="595402" y="2871338"/>
          <a:ext cx="11029947" cy="222503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676649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3676649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3676649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id *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id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Daytona"/>
                        </a:rPr>
                        <a:t>→ id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5767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F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Reduce by T → F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1408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T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* id $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22741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T *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id $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96868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aytona"/>
              </a:rPr>
              <a:t>Input: id * id</a:t>
            </a:r>
          </a:p>
        </p:txBody>
      </p:sp>
    </p:spTree>
    <p:extLst>
      <p:ext uri="{BB962C8B-B14F-4D97-AF65-F5344CB8AC3E}">
        <p14:creationId xmlns:p14="http://schemas.microsoft.com/office/powerpoint/2010/main" val="985006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7" y="544131"/>
            <a:ext cx="9442620" cy="217804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bg1"/>
                </a:solidFill>
                <a:latin typeface="Daytona"/>
              </a:rPr>
              <a:t>Shift Reduce Parser</a:t>
            </a:r>
            <a:br>
              <a:rPr lang="en-US" sz="1800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E → E + T | T </a:t>
            </a:r>
            <a:br>
              <a:rPr lang="en-US" sz="1800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T  → T * F | F</a:t>
            </a:r>
            <a:br>
              <a:rPr lang="en-US" sz="1800" cap="none" dirty="0">
                <a:solidFill>
                  <a:schemeClr val="bg1"/>
                </a:solidFill>
                <a:latin typeface="Daytona"/>
              </a:rPr>
            </a:br>
            <a:r>
              <a:rPr lang="en-US" sz="1800" cap="none" dirty="0">
                <a:solidFill>
                  <a:schemeClr val="bg1"/>
                </a:solidFill>
                <a:latin typeface="Daytona"/>
              </a:rPr>
              <a:t>F → (E) | id</a:t>
            </a:r>
            <a:endParaRPr lang="en-US" b="1" cap="none" dirty="0">
              <a:solidFill>
                <a:schemeClr val="bg1"/>
              </a:solidFill>
              <a:latin typeface="Daytona"/>
              <a:ea typeface="+mj-lt"/>
              <a:cs typeface="+mj-lt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3EAD2-1FB8-4B59-B978-92572F14D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365144"/>
              </p:ext>
            </p:extLst>
          </p:nvPr>
        </p:nvGraphicFramePr>
        <p:xfrm>
          <a:off x="595402" y="2871338"/>
          <a:ext cx="11029947" cy="259587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676649">
                  <a:extLst>
                    <a:ext uri="{9D8B030D-6E8A-4147-A177-3AD203B41FA5}">
                      <a16:colId xmlns:a16="http://schemas.microsoft.com/office/drawing/2014/main" val="4065046351"/>
                    </a:ext>
                  </a:extLst>
                </a:gridCol>
                <a:gridCol w="3676649">
                  <a:extLst>
                    <a:ext uri="{9D8B030D-6E8A-4147-A177-3AD203B41FA5}">
                      <a16:colId xmlns:a16="http://schemas.microsoft.com/office/drawing/2014/main" val="3779705108"/>
                    </a:ext>
                  </a:extLst>
                </a:gridCol>
                <a:gridCol w="3676649">
                  <a:extLst>
                    <a:ext uri="{9D8B030D-6E8A-4147-A177-3AD203B41FA5}">
                      <a16:colId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id *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id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→ id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5767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F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* id $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Reduce by T → F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1408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T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* id $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22741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T *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id $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96868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 T * id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Daytona"/>
                        </a:rPr>
                        <a:t>$</a:t>
                      </a:r>
                      <a:endParaRPr lang="en-US" dirty="0">
                        <a:solidFill>
                          <a:schemeClr val="bg1"/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Daytona"/>
                        </a:rPr>
                        <a:t>Reduce by F → 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3441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B774-6115-4394-9399-39378ED55544}"/>
              </a:ext>
            </a:extLst>
          </p:cNvPr>
          <p:cNvSpPr txBox="1"/>
          <p:nvPr/>
        </p:nvSpPr>
        <p:spPr>
          <a:xfrm>
            <a:off x="8965721" y="885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aytona"/>
              </a:rPr>
              <a:t>Input: id * id</a:t>
            </a:r>
          </a:p>
        </p:txBody>
      </p:sp>
    </p:spTree>
    <p:extLst>
      <p:ext uri="{BB962C8B-B14F-4D97-AF65-F5344CB8AC3E}">
        <p14:creationId xmlns:p14="http://schemas.microsoft.com/office/powerpoint/2010/main" val="3128982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21</TotalTime>
  <Words>1211</Words>
  <Application>Microsoft Office PowerPoint</Application>
  <PresentationFormat>Widescreen</PresentationFormat>
  <Paragraphs>448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Trek</vt:lpstr>
      <vt:lpstr>SYNTAX ANALYSIS</vt:lpstr>
      <vt:lpstr>Shift Reduce Parser   The Process:  Stack               Input  $                         w $   …   …   $ S                          $</vt:lpstr>
      <vt:lpstr>Shift Reduce Parser</vt:lpstr>
      <vt:lpstr>Shift Reduce Parser  Q.1 E → E + T | T  T  → T * F | F F → (E) | id</vt:lpstr>
      <vt:lpstr>Shift Reduce Parser E → E + T | T  T  → T * F | F F → (E) | id</vt:lpstr>
      <vt:lpstr>Shift Reduce Parser E → E + T | T  T  → T * F | F F → (E) | id</vt:lpstr>
      <vt:lpstr>Shift Reduce Parser E → E + T | T  T  → T * F | F F → (E) | id</vt:lpstr>
      <vt:lpstr>Shift Reduce Parser E → E + T | T  T  → T * F | F F → (E) | id</vt:lpstr>
      <vt:lpstr>Shift Reduce Parser E → E + T | T  T  → T * F | F F → (E) | id</vt:lpstr>
      <vt:lpstr>Shift Reduce Parser E → E + T | T  T  → T * F | F F → (E) | id</vt:lpstr>
      <vt:lpstr>Shift Reduce Parser E → E + T | T  T  → T * F | F F → (E) | id</vt:lpstr>
      <vt:lpstr>Shift Reduce Parser E → E + T | T  T  → T * F | F F → (E) | id</vt:lpstr>
      <vt:lpstr>   Shift Reduce Parser  Q.2 E → E + E | E – E | E * E | E / E | E ↑ E | ( E ) | id</vt:lpstr>
      <vt:lpstr>Shift Reduce Parser E → E + E | E – E | E * E | E / E | E ↑ E | ( E ) | id</vt:lpstr>
      <vt:lpstr>Shift Reduce Parser E → E + E | E – E | E * E | E / E | E ↑ E | ( E ) | id</vt:lpstr>
      <vt:lpstr>Shift Reduce Parser E → E + E | E – E | E * E | E / E | E ↑ E | ( E ) | id</vt:lpstr>
      <vt:lpstr>Shift Reduce Parser E → E + E | E – E | E * E | E / E | E ↑ E | ( E ) | id</vt:lpstr>
      <vt:lpstr>Shift Reduce Parser E → E + E | E – E | E * E | E / E | E ↑ E | ( E ) | id</vt:lpstr>
      <vt:lpstr>Shift Reduce Parser E → E + E | E – E | E * E | E / E | E ↑ E | ( E ) | id</vt:lpstr>
      <vt:lpstr>Shift Reduce Parser E → E + E | E – E | E * E | E / E | E ↑ E | ( E ) | id</vt:lpstr>
      <vt:lpstr>Shift Reduce Parser E → E + E | E – E | E * E | E / E | E ↑ E | ( E ) | id</vt:lpstr>
      <vt:lpstr>Shift Reduce Parser E → E + E | E – E | E * E | E / E | E ↑ E | ( E ) | id</vt:lpstr>
      <vt:lpstr>Shift Reduce Parser E → E + E | E – E | E * E | E / E | E ↑ E | ( E ) | 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Wadhwa Vansh</cp:lastModifiedBy>
  <cp:revision>550</cp:revision>
  <dcterms:created xsi:type="dcterms:W3CDTF">2021-03-04T03:05:48Z</dcterms:created>
  <dcterms:modified xsi:type="dcterms:W3CDTF">2023-02-13T03:17:29Z</dcterms:modified>
</cp:coreProperties>
</file>