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sldIdLst>
    <p:sldId id="257" r:id="rId3"/>
    <p:sldId id="258" r:id="rId4"/>
    <p:sldId id="286" r:id="rId5"/>
    <p:sldId id="3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41" Type="http://schemas.openxmlformats.org/officeDocument/2006/relationships/slide" Target="slides/slide3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2/18/2023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0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4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2/18/2023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9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6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3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6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62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2/18/2023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5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4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89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69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2/18/2023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8CB64A"/>
                </a:solidFill>
              </a:rPr>
              <a:pPr/>
              <a:t>2/18/2023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1084-8146-476E-B592-9D28621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5952037" cy="1959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SYNTAX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476BC-2D38-4CD0-BF76-30285BB24BC9}"/>
              </a:ext>
            </a:extLst>
          </p:cNvPr>
          <p:cNvSpPr txBox="1">
            <a:spLocks/>
          </p:cNvSpPr>
          <p:nvPr/>
        </p:nvSpPr>
        <p:spPr>
          <a:xfrm>
            <a:off x="8842423" y="1616681"/>
            <a:ext cx="2904037" cy="100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accent1"/>
                </a:solidFill>
                <a:latin typeface="Daytona"/>
              </a:rPr>
              <a:t>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89853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72090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64888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05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28516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029051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80076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0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47180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9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Precedence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34159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aytona"/>
                        </a:rPr>
                        <a:t>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79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3188470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817302"/>
            <a:ext cx="7877008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Daytona"/>
              </a:rPr>
              <a:t>Input: </a:t>
            </a:r>
            <a:r>
              <a:rPr lang="en-US" sz="2400" dirty="0">
                <a:solidFill>
                  <a:schemeClr val="tx1"/>
                </a:solidFill>
                <a:latin typeface="Daytona"/>
              </a:rPr>
              <a:t>A string w and table of precedence relations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Daytona"/>
              </a:rPr>
              <a:t>Output: </a:t>
            </a:r>
            <a:r>
              <a:rPr lang="en-US" sz="2400" dirty="0">
                <a:solidFill>
                  <a:schemeClr val="tx1"/>
                </a:solidFill>
                <a:latin typeface="Daytona"/>
              </a:rPr>
              <a:t>If w is well formed, a Skeletal parse tree, with a placeholder non-terminal E labeling all interior nodes otherwise an error indication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Daytona"/>
              </a:rPr>
              <a:t>Method: </a:t>
            </a:r>
            <a:r>
              <a:rPr lang="en-US" sz="2400" dirty="0">
                <a:solidFill>
                  <a:schemeClr val="tx1"/>
                </a:solidFill>
                <a:latin typeface="Daytona"/>
              </a:rPr>
              <a:t>Initially the stack contains $ and the input buffer the string w $ </a:t>
            </a:r>
          </a:p>
        </p:txBody>
      </p:sp>
    </p:spTree>
    <p:extLst>
      <p:ext uri="{BB962C8B-B14F-4D97-AF65-F5344CB8AC3E}">
        <p14:creationId xmlns:p14="http://schemas.microsoft.com/office/powerpoint/2010/main" val="33292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2250"/>
            <a:ext cx="3059074" cy="1919257"/>
          </a:xfrm>
        </p:spPr>
        <p:txBody>
          <a:bodyPr anchor="t">
            <a:normAutofit fontScale="90000"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50" y="817302"/>
            <a:ext cx="8924759" cy="5786763"/>
          </a:xfrm>
          <a:ln w="5715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Set </a:t>
            </a:r>
            <a:r>
              <a:rPr lang="en-US" sz="2000" dirty="0" err="1">
                <a:solidFill>
                  <a:schemeClr val="tx1"/>
                </a:solidFill>
                <a:latin typeface="Daytona"/>
              </a:rPr>
              <a:t>ip</a:t>
            </a:r>
            <a:r>
              <a:rPr lang="en-US" sz="2000" dirty="0">
                <a:solidFill>
                  <a:schemeClr val="tx1"/>
                </a:solidFill>
                <a:latin typeface="Daytona"/>
              </a:rPr>
              <a:t> to point to the first symbol of w$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Repeat forever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If $ is on top of stack and </a:t>
            </a:r>
            <a:r>
              <a:rPr lang="en-US" sz="2000" dirty="0" err="1">
                <a:solidFill>
                  <a:schemeClr val="tx1"/>
                </a:solidFill>
                <a:latin typeface="Daytona"/>
              </a:rPr>
              <a:t>ip</a:t>
            </a:r>
            <a:r>
              <a:rPr lang="en-US" sz="2000" dirty="0">
                <a:solidFill>
                  <a:schemeClr val="tx1"/>
                </a:solidFill>
                <a:latin typeface="Daytona"/>
              </a:rPr>
              <a:t> points to $ then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Return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else begin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Let a be the topmost terminal symbol on top of stack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And let b be the symbol pointed to by </a:t>
            </a:r>
            <a:r>
              <a:rPr lang="en-US" sz="2000" dirty="0" err="1">
                <a:solidFill>
                  <a:schemeClr val="tx1"/>
                </a:solidFill>
                <a:latin typeface="Daytona"/>
              </a:rPr>
              <a:t>ip</a:t>
            </a:r>
            <a:r>
              <a:rPr lang="en-US" sz="2000" dirty="0">
                <a:solidFill>
                  <a:schemeClr val="tx1"/>
                </a:solidFill>
                <a:latin typeface="Daytona"/>
              </a:rPr>
              <a:t>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If a &lt; b or a = b then begin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  Push b on the top of the stack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  Advance </a:t>
            </a:r>
            <a:r>
              <a:rPr lang="en-US" sz="2000" dirty="0" err="1">
                <a:solidFill>
                  <a:schemeClr val="tx1"/>
                </a:solidFill>
                <a:latin typeface="Daytona"/>
              </a:rPr>
              <a:t>ip</a:t>
            </a:r>
            <a:r>
              <a:rPr lang="en-US" sz="2000" dirty="0">
                <a:solidFill>
                  <a:schemeClr val="tx1"/>
                </a:solidFill>
                <a:latin typeface="Daytona"/>
              </a:rPr>
              <a:t> to the next symbol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End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Else if a &gt; b then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Repeat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        Pop of the stack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Until the top stack terminal is related by &lt;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to the terminal most recently popped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Else</a:t>
            </a:r>
            <a:endParaRPr lang="en-US" dirty="0">
              <a:solidFill>
                <a:schemeClr val="tx1"/>
              </a:solidFill>
              <a:latin typeface="Gill Sans MT" panose="020B0502020104020203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          Error( )</a:t>
            </a:r>
            <a:endParaRPr lang="en-US" dirty="0">
              <a:solidFill>
                <a:schemeClr val="tx1"/>
              </a:solidFill>
              <a:latin typeface="Gill Sans MT" panose="020B0502020104020203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0528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tx1"/>
                </a:solidFill>
                <a:latin typeface="Daytona"/>
              </a:rPr>
              <a:t>Operator Precedence Parser</a:t>
            </a:r>
            <a:br>
              <a:rPr lang="en-US" sz="1800" cap="none" dirty="0">
                <a:solidFill>
                  <a:schemeClr val="tx1"/>
                </a:solidFill>
                <a:latin typeface="Daytona"/>
              </a:rPr>
            </a:br>
            <a:r>
              <a:rPr lang="en-US" sz="1800" cap="none" dirty="0">
                <a:solidFill>
                  <a:schemeClr val="tx1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 dirty="0">
                <a:solidFill>
                  <a:schemeClr val="tx1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 dirty="0">
                <a:solidFill>
                  <a:schemeClr val="tx1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 dirty="0">
                <a:solidFill>
                  <a:schemeClr val="tx1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31220"/>
              </p:ext>
            </p:extLst>
          </p:nvPr>
        </p:nvGraphicFramePr>
        <p:xfrm>
          <a:off x="2810774" y="2871517"/>
          <a:ext cx="7285725" cy="238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45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47725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47725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47725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4772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4772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2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990601"/>
            <a:ext cx="7953208" cy="5254032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Operator precedence parser can be constructed from Operator Grammar</a:t>
            </a:r>
            <a:endParaRPr lang="en-US" sz="2000" dirty="0">
              <a:solidFill>
                <a:schemeClr val="tx1"/>
              </a:solidFill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Operator Grammar: The grammar which has property that no production on right side is </a:t>
            </a:r>
            <a:r>
              <a:rPr lang="en-US" sz="2400" b="1" dirty="0">
                <a:solidFill>
                  <a:schemeClr val="tx1"/>
                </a:solidFill>
                <a:latin typeface="Daytona"/>
                <a:ea typeface="+mn-lt"/>
                <a:cs typeface="+mn-lt"/>
              </a:rPr>
              <a:t>ε or has two adjacent non-terminal</a:t>
            </a:r>
            <a:endParaRPr lang="en-US" sz="2000" dirty="0">
              <a:solidFill>
                <a:schemeClr val="tx1"/>
              </a:solidFill>
              <a:latin typeface="Daytona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Example: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E → E + E | E – E | E * E | E / E | E </a:t>
            </a:r>
            <a:r>
              <a:rPr lang="en-US" sz="2400" b="1" dirty="0">
                <a:solidFill>
                  <a:schemeClr val="tx1"/>
                </a:solidFill>
                <a:latin typeface="Daytona"/>
              </a:rPr>
              <a:t>↑ E | ( E ) | id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337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611776"/>
              </p:ext>
            </p:extLst>
          </p:nvPr>
        </p:nvGraphicFramePr>
        <p:xfrm>
          <a:off x="595402" y="2871338"/>
          <a:ext cx="11029944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93831"/>
              </p:ext>
            </p:extLst>
          </p:nvPr>
        </p:nvGraphicFramePr>
        <p:xfrm>
          <a:off x="595402" y="2871338"/>
          <a:ext cx="11029944" cy="111251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5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4927"/>
              </p:ext>
            </p:extLst>
          </p:nvPr>
        </p:nvGraphicFramePr>
        <p:xfrm>
          <a:off x="595402" y="2871338"/>
          <a:ext cx="11029944" cy="14833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5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61404"/>
              </p:ext>
            </p:extLst>
          </p:nvPr>
        </p:nvGraphicFramePr>
        <p:xfrm>
          <a:off x="595402" y="2871338"/>
          <a:ext cx="11029944" cy="18541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5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079106"/>
              </p:ext>
            </p:extLst>
          </p:nvPr>
        </p:nvGraphicFramePr>
        <p:xfrm>
          <a:off x="595402" y="2871338"/>
          <a:ext cx="11029944" cy="22250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0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13137"/>
              </p:ext>
            </p:extLst>
          </p:nvPr>
        </p:nvGraphicFramePr>
        <p:xfrm>
          <a:off x="595402" y="2871338"/>
          <a:ext cx="11029944" cy="25958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46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690619"/>
              </p:ext>
            </p:extLst>
          </p:nvPr>
        </p:nvGraphicFramePr>
        <p:xfrm>
          <a:off x="595402" y="2871338"/>
          <a:ext cx="11029944" cy="29667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59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82892"/>
              </p:ext>
            </p:extLst>
          </p:nvPr>
        </p:nvGraphicFramePr>
        <p:xfrm>
          <a:off x="595402" y="2871338"/>
          <a:ext cx="11029944" cy="33375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2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44133"/>
              </p:ext>
            </p:extLst>
          </p:nvPr>
        </p:nvGraphicFramePr>
        <p:xfrm>
          <a:off x="595402" y="2871338"/>
          <a:ext cx="11029944" cy="37083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7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62348"/>
              </p:ext>
            </p:extLst>
          </p:nvPr>
        </p:nvGraphicFramePr>
        <p:xfrm>
          <a:off x="624157" y="2655678"/>
          <a:ext cx="11029944" cy="40792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8525773" y="7188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79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0" y="817302"/>
            <a:ext cx="7610308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Daytona"/>
              </a:rPr>
              <a:t>There are three disjoint precedence relations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&lt;  less than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=  Equal to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&gt;  Greater than</a:t>
            </a:r>
          </a:p>
        </p:txBody>
      </p:sp>
    </p:spTree>
    <p:extLst>
      <p:ext uri="{BB962C8B-B14F-4D97-AF65-F5344CB8AC3E}">
        <p14:creationId xmlns:p14="http://schemas.microsoft.com/office/powerpoint/2010/main" val="339392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2221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072634"/>
              </p:ext>
            </p:extLst>
          </p:nvPr>
        </p:nvGraphicFramePr>
        <p:xfrm>
          <a:off x="624157" y="2396886"/>
          <a:ext cx="11029944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2009257791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Dayto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BC3A30-9C56-4393-B140-A0C41B8D038D}"/>
              </a:ext>
            </a:extLst>
          </p:cNvPr>
          <p:cNvGraphicFramePr>
            <a:graphicFrameLocks noGrp="1"/>
          </p:cNvGraphicFramePr>
          <p:nvPr/>
        </p:nvGraphicFramePr>
        <p:xfrm>
          <a:off x="7859023" y="375967"/>
          <a:ext cx="33765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12">
                  <a:extLst>
                    <a:ext uri="{9D8B030D-6E8A-4147-A177-3AD203B41FA5}">
                      <a16:colId xmlns:a16="http://schemas.microsoft.com/office/drawing/2014/main" val="482380713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64599422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1022357138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45527249"/>
                    </a:ext>
                  </a:extLst>
                </a:gridCol>
                <a:gridCol w="675312">
                  <a:extLst>
                    <a:ext uri="{9D8B030D-6E8A-4147-A177-3AD203B41FA5}">
                      <a16:colId xmlns:a16="http://schemas.microsoft.com/office/drawing/2014/main" val="214783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55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94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Daytona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Dayton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3346620" cy="51972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 </a:t>
            </a:r>
            <a:b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Precedence </a:t>
            </a:r>
            <a:b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544133"/>
            <a:ext cx="6493222" cy="6174950"/>
          </a:xfrm>
          <a:ln w="5715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latin typeface="Daytona"/>
              </a:rPr>
              <a:t>Steps to construct syntax tree (Expression Tree):</a:t>
            </a:r>
            <a:endParaRPr lang="en-US" sz="2000">
              <a:latin typeface="Daytona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Keep track of elements that are popped in the same order. Consider that sequence as input string for processing using stack.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Read the processing sequence from left to right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If operand (identifier) is found, then push that onto stack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If an</a:t>
            </a:r>
            <a:r>
              <a:rPr lang="en-US" b="1">
                <a:latin typeface="Daytona"/>
                <a:ea typeface="+mn-lt"/>
                <a:cs typeface="+mn-lt"/>
              </a:rPr>
              <a:t> operator </a:t>
            </a:r>
            <a:r>
              <a:rPr lang="en-US" b="1">
                <a:latin typeface="Daytona"/>
              </a:rPr>
              <a:t>is found, then pop out top 2 elements and construct subtree with operator as root node.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Push this newly constructed subtree on top of stack</a:t>
            </a:r>
            <a:endParaRPr lang="en-US">
              <a:latin typeface="Gill Sans MT" panose="020B0502020104020203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Repeat step 3 to 5 until all the symbols in input string are processed.</a:t>
            </a:r>
            <a:endParaRPr lang="en-US">
              <a:latin typeface="Gill Sans MT" panose="020B0502020104020203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When input string is completed then pop out topmost element of stack.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>
                <a:latin typeface="Daytona"/>
              </a:rPr>
              <a:t>If stack is not empty after pop then declare ERROR otherwise POPPED ELEMENT is final SYNTAX TREE</a:t>
            </a:r>
          </a:p>
        </p:txBody>
      </p:sp>
    </p:spTree>
    <p:extLst>
      <p:ext uri="{BB962C8B-B14F-4D97-AF65-F5344CB8AC3E}">
        <p14:creationId xmlns:p14="http://schemas.microsoft.com/office/powerpoint/2010/main" val="4164615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969549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Push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</p:spTree>
    <p:extLst>
      <p:ext uri="{BB962C8B-B14F-4D97-AF65-F5344CB8AC3E}">
        <p14:creationId xmlns:p14="http://schemas.microsoft.com/office/powerpoint/2010/main" val="165649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186613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id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*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+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id , id , id, * , +</a:t>
            </a:r>
          </a:p>
        </p:txBody>
      </p:sp>
    </p:spTree>
    <p:extLst>
      <p:ext uri="{BB962C8B-B14F-4D97-AF65-F5344CB8AC3E}">
        <p14:creationId xmlns:p14="http://schemas.microsoft.com/office/powerpoint/2010/main" val="250841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55264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* , +</a:t>
            </a:r>
          </a:p>
        </p:txBody>
      </p:sp>
    </p:spTree>
    <p:extLst>
      <p:ext uri="{BB962C8B-B14F-4D97-AF65-F5344CB8AC3E}">
        <p14:creationId xmlns:p14="http://schemas.microsoft.com/office/powerpoint/2010/main" val="377952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01582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* ,</a:t>
            </a:r>
            <a:r>
              <a:rPr lang="en-US">
                <a:solidFill>
                  <a:prstClr val="white"/>
                </a:solidFill>
                <a:latin typeface="Daytona"/>
              </a:rPr>
              <a:t> 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2685E-0788-4EDF-B6CF-D702DFF1DD1E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AA913-CDA9-421D-A51E-084C33B21C9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C1221-4314-456E-87AD-E5F32616EA8B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66F4E-82CC-4E02-BF8B-1DDC6A7464B1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F33AB8B-A0FA-4CB0-A154-BE3EFDBA473F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*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163945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98560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Sub Tree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* ,</a:t>
            </a:r>
            <a:r>
              <a:rPr lang="en-US">
                <a:solidFill>
                  <a:prstClr val="white"/>
                </a:solidFill>
                <a:latin typeface="Daytona"/>
              </a:rPr>
              <a:t> 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2685E-0788-4EDF-B6CF-D702DFF1DD1E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AA913-CDA9-421D-A51E-084C33B21C98}"/>
              </a:ext>
            </a:extLst>
          </p:cNvPr>
          <p:cNvSpPr/>
          <p:nvPr/>
        </p:nvSpPr>
        <p:spPr>
          <a:xfrm>
            <a:off x="9385539" y="541019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C1221-4314-456E-87AD-E5F32616EA8B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66F4E-82CC-4E02-BF8B-1DDC6A7464B1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F33AB8B-A0FA-4CB0-A154-BE3EFDBA473F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*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13762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75517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* 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A1561F">
                    <a:lumMod val="40000"/>
                    <a:lumOff val="60000"/>
                  </a:srgbClr>
                </a:solidFill>
                <a:latin typeface="Daytona"/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2685E-0788-4EDF-B6CF-D702DFF1DD1E}"/>
              </a:ext>
            </a:extLst>
          </p:cNvPr>
          <p:cNvSpPr/>
          <p:nvPr/>
        </p:nvSpPr>
        <p:spPr>
          <a:xfrm>
            <a:off x="7760897" y="54245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AA913-CDA9-421D-A51E-084C33B21C98}"/>
              </a:ext>
            </a:extLst>
          </p:cNvPr>
          <p:cNvSpPr/>
          <p:nvPr/>
        </p:nvSpPr>
        <p:spPr>
          <a:xfrm>
            <a:off x="9126747" y="5510840"/>
            <a:ext cx="948905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ST1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C1221-4314-456E-87AD-E5F32616EA8B}"/>
              </a:ext>
            </a:extLst>
          </p:cNvPr>
          <p:cNvCxnSpPr>
            <a:cxnSpLocks/>
          </p:cNvCxnSpPr>
          <p:nvPr/>
        </p:nvCxnSpPr>
        <p:spPr>
          <a:xfrm flipH="1">
            <a:off x="8047547" y="4911845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66F4E-82CC-4E02-BF8B-1DDC6A7464B1}"/>
              </a:ext>
            </a:extLst>
          </p:cNvPr>
          <p:cNvCxnSpPr/>
          <p:nvPr/>
        </p:nvCxnSpPr>
        <p:spPr>
          <a:xfrm>
            <a:off x="9002203" y="4911845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F33AB8B-A0FA-4CB0-A154-BE3EFDBA473F}"/>
              </a:ext>
            </a:extLst>
          </p:cNvPr>
          <p:cNvSpPr/>
          <p:nvPr/>
        </p:nvSpPr>
        <p:spPr>
          <a:xfrm>
            <a:off x="8485516" y="4510176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Sub Tree 1</a:t>
            </a:r>
          </a:p>
        </p:txBody>
      </p:sp>
    </p:spTree>
    <p:extLst>
      <p:ext uri="{BB962C8B-B14F-4D97-AF65-F5344CB8AC3E}">
        <p14:creationId xmlns:p14="http://schemas.microsoft.com/office/powerpoint/2010/main" val="420273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65756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* 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A1561F">
                    <a:lumMod val="40000"/>
                    <a:lumOff val="60000"/>
                  </a:srgbClr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Sub Tree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07B1-614D-4CF0-940D-5512D966EF2A}"/>
              </a:ext>
            </a:extLst>
          </p:cNvPr>
          <p:cNvSpPr/>
          <p:nvPr/>
        </p:nvSpPr>
        <p:spPr>
          <a:xfrm>
            <a:off x="6717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6AAA-F19D-416A-98E7-FD8EACE1A9A4}"/>
              </a:ext>
            </a:extLst>
          </p:cNvPr>
          <p:cNvSpPr/>
          <p:nvPr/>
        </p:nvSpPr>
        <p:spPr>
          <a:xfrm>
            <a:off x="7516482" y="51370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10D6AF-21E3-4145-B1FB-D00DB1167645}"/>
              </a:ext>
            </a:extLst>
          </p:cNvPr>
          <p:cNvSpPr/>
          <p:nvPr/>
        </p:nvSpPr>
        <p:spPr>
          <a:xfrm>
            <a:off x="9141124" y="5122652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B619F-DF19-4FE5-B547-BF183C6701E5}"/>
              </a:ext>
            </a:extLst>
          </p:cNvPr>
          <p:cNvCxnSpPr>
            <a:cxnSpLocks/>
          </p:cNvCxnSpPr>
          <p:nvPr/>
        </p:nvCxnSpPr>
        <p:spPr>
          <a:xfrm flipH="1">
            <a:off x="7803132" y="4624298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A93DF-DF48-4FC9-B66E-813BF9A20FF7}"/>
              </a:ext>
            </a:extLst>
          </p:cNvPr>
          <p:cNvCxnSpPr/>
          <p:nvPr/>
        </p:nvCxnSpPr>
        <p:spPr>
          <a:xfrm>
            <a:off x="8757788" y="4624298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7871709-84DE-49FC-9D36-6A047E7CD499}"/>
              </a:ext>
            </a:extLst>
          </p:cNvPr>
          <p:cNvSpPr/>
          <p:nvPr/>
        </p:nvSpPr>
        <p:spPr>
          <a:xfrm>
            <a:off x="8241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*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A36FD-D07F-48F5-9996-1362375852B1}"/>
              </a:ext>
            </a:extLst>
          </p:cNvPr>
          <p:cNvCxnSpPr>
            <a:cxnSpLocks/>
          </p:cNvCxnSpPr>
          <p:nvPr/>
        </p:nvCxnSpPr>
        <p:spPr>
          <a:xfrm flipH="1">
            <a:off x="7055509" y="3646637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988CD-8B0C-48B9-AB31-FA748B298253}"/>
              </a:ext>
            </a:extLst>
          </p:cNvPr>
          <p:cNvCxnSpPr>
            <a:cxnSpLocks/>
          </p:cNvCxnSpPr>
          <p:nvPr/>
        </p:nvCxnSpPr>
        <p:spPr>
          <a:xfrm>
            <a:off x="8010165" y="3646637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4E22E1-0E64-4BBD-AE51-2E46505D9286}"/>
              </a:ext>
            </a:extLst>
          </p:cNvPr>
          <p:cNvSpPr/>
          <p:nvPr/>
        </p:nvSpPr>
        <p:spPr>
          <a:xfrm>
            <a:off x="7550987" y="3244968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73514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366724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Sub Tree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* 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A1561F">
                    <a:lumMod val="40000"/>
                    <a:lumOff val="60000"/>
                  </a:srgbClr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Sub Tree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07B1-614D-4CF0-940D-5512D966EF2A}"/>
              </a:ext>
            </a:extLst>
          </p:cNvPr>
          <p:cNvSpPr/>
          <p:nvPr/>
        </p:nvSpPr>
        <p:spPr>
          <a:xfrm>
            <a:off x="6717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6AAA-F19D-416A-98E7-FD8EACE1A9A4}"/>
              </a:ext>
            </a:extLst>
          </p:cNvPr>
          <p:cNvSpPr/>
          <p:nvPr/>
        </p:nvSpPr>
        <p:spPr>
          <a:xfrm>
            <a:off x="7516482" y="51370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10D6AF-21E3-4145-B1FB-D00DB1167645}"/>
              </a:ext>
            </a:extLst>
          </p:cNvPr>
          <p:cNvSpPr/>
          <p:nvPr/>
        </p:nvSpPr>
        <p:spPr>
          <a:xfrm>
            <a:off x="9141124" y="5122652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B619F-DF19-4FE5-B547-BF183C6701E5}"/>
              </a:ext>
            </a:extLst>
          </p:cNvPr>
          <p:cNvCxnSpPr>
            <a:cxnSpLocks/>
          </p:cNvCxnSpPr>
          <p:nvPr/>
        </p:nvCxnSpPr>
        <p:spPr>
          <a:xfrm flipH="1">
            <a:off x="7803132" y="4624298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A93DF-DF48-4FC9-B66E-813BF9A20FF7}"/>
              </a:ext>
            </a:extLst>
          </p:cNvPr>
          <p:cNvCxnSpPr/>
          <p:nvPr/>
        </p:nvCxnSpPr>
        <p:spPr>
          <a:xfrm>
            <a:off x="8757788" y="4624298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7871709-84DE-49FC-9D36-6A047E7CD499}"/>
              </a:ext>
            </a:extLst>
          </p:cNvPr>
          <p:cNvSpPr/>
          <p:nvPr/>
        </p:nvSpPr>
        <p:spPr>
          <a:xfrm>
            <a:off x="8241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*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A36FD-D07F-48F5-9996-1362375852B1}"/>
              </a:ext>
            </a:extLst>
          </p:cNvPr>
          <p:cNvCxnSpPr>
            <a:cxnSpLocks/>
          </p:cNvCxnSpPr>
          <p:nvPr/>
        </p:nvCxnSpPr>
        <p:spPr>
          <a:xfrm flipH="1">
            <a:off x="7055509" y="3646637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988CD-8B0C-48B9-AB31-FA748B298253}"/>
              </a:ext>
            </a:extLst>
          </p:cNvPr>
          <p:cNvCxnSpPr>
            <a:cxnSpLocks/>
          </p:cNvCxnSpPr>
          <p:nvPr/>
        </p:nvCxnSpPr>
        <p:spPr>
          <a:xfrm>
            <a:off x="8010165" y="3646637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4E22E1-0E64-4BBD-AE51-2E46505D9286}"/>
              </a:ext>
            </a:extLst>
          </p:cNvPr>
          <p:cNvSpPr/>
          <p:nvPr/>
        </p:nvSpPr>
        <p:spPr>
          <a:xfrm>
            <a:off x="7550987" y="3244968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3860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0" y="817302"/>
            <a:ext cx="7610308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Daytona"/>
              </a:rPr>
              <a:t>Suppose there are two operators a and b then relations give following meaning: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a &lt; b means a gives precedence to b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a = b means a has same precedence as of b</a:t>
            </a:r>
          </a:p>
          <a:p>
            <a:pPr marL="629920" lvl="1" indent="-30543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a &gt; b means a takes precedence over b</a:t>
            </a:r>
          </a:p>
        </p:txBody>
      </p:sp>
    </p:spTree>
    <p:extLst>
      <p:ext uri="{BB962C8B-B14F-4D97-AF65-F5344CB8AC3E}">
        <p14:creationId xmlns:p14="http://schemas.microsoft.com/office/powerpoint/2010/main" val="339392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01000"/>
            <a:ext cx="6164583" cy="1789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>
                <a:solidFill>
                  <a:srgbClr val="FFFFFF"/>
                </a:solidFill>
                <a:latin typeface="Daytona"/>
              </a:rPr>
              <a:t>Operator Precedence Parser</a:t>
            </a:r>
            <a:br>
              <a:rPr lang="en-US" sz="1800" cap="none">
                <a:solidFill>
                  <a:srgbClr val="FFFFFF"/>
                </a:solidFill>
                <a:latin typeface="Daytona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E → E + E | E – E | E * E | E / E | E </a:t>
            </a:r>
            <a: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↑ E | ( E ) | id</a:t>
            </a:r>
            <a:br>
              <a:rPr lang="en-US" sz="1800" b="1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</a:br>
            <a:r>
              <a:rPr lang="en-US" sz="1800" cap="none">
                <a:solidFill>
                  <a:srgbClr val="FFFFFF"/>
                </a:solidFill>
                <a:latin typeface="Daytona"/>
                <a:ea typeface="+mj-lt"/>
                <a:cs typeface="+mj-lt"/>
              </a:rPr>
              <a:t>Input: id + id *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008723"/>
              </p:ext>
            </p:extLst>
          </p:nvPr>
        </p:nvGraphicFramePr>
        <p:xfrm>
          <a:off x="624157" y="2396886"/>
          <a:ext cx="2757486" cy="44500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57486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740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6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209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23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7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46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575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32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prstClr val="white"/>
              </a:solidFill>
              <a:latin typeface="Dayto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0A7D-EFF7-4E45-9F46-4B7A389574DF}"/>
              </a:ext>
            </a:extLst>
          </p:cNvPr>
          <p:cNvSpPr txBox="1"/>
          <p:nvPr/>
        </p:nvSpPr>
        <p:spPr>
          <a:xfrm>
            <a:off x="5975230" y="2107721"/>
            <a:ext cx="5359879" cy="888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Sequence to be processed:</a:t>
            </a:r>
            <a:endParaRPr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id , id , id,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E8A844">
                    <a:lumMod val="75000"/>
                  </a:srgbClr>
                </a:solidFill>
                <a:latin typeface="Daytona"/>
              </a:rPr>
              <a:t>* ,</a:t>
            </a:r>
            <a:r>
              <a:rPr lang="en-US">
                <a:solidFill>
                  <a:prstClr val="white"/>
                </a:solidFill>
                <a:latin typeface="Daytona"/>
              </a:rPr>
              <a:t> </a:t>
            </a:r>
            <a:r>
              <a:rPr lang="en-US">
                <a:solidFill>
                  <a:srgbClr val="A1561F">
                    <a:lumMod val="40000"/>
                    <a:lumOff val="60000"/>
                  </a:srgbClr>
                </a:solidFill>
                <a:latin typeface="Daytona"/>
              </a:rPr>
              <a:t>+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7D0AC8F-FB58-4D1E-87FE-F81A7025FCC6}"/>
              </a:ext>
            </a:extLst>
          </p:cNvPr>
          <p:cNvSpPr txBox="1"/>
          <p:nvPr/>
        </p:nvSpPr>
        <p:spPr>
          <a:xfrm>
            <a:off x="7996687" y="6127631"/>
            <a:ext cx="1549880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>
                <a:solidFill>
                  <a:prstClr val="white"/>
                </a:solidFill>
                <a:latin typeface="Daytona"/>
              </a:rPr>
              <a:t>Final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07B1-614D-4CF0-940D-5512D966EF2A}"/>
              </a:ext>
            </a:extLst>
          </p:cNvPr>
          <p:cNvSpPr/>
          <p:nvPr/>
        </p:nvSpPr>
        <p:spPr>
          <a:xfrm>
            <a:off x="6717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6AAA-F19D-416A-98E7-FD8EACE1A9A4}"/>
              </a:ext>
            </a:extLst>
          </p:cNvPr>
          <p:cNvSpPr/>
          <p:nvPr/>
        </p:nvSpPr>
        <p:spPr>
          <a:xfrm>
            <a:off x="7516482" y="51370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10D6AF-21E3-4145-B1FB-D00DB1167645}"/>
              </a:ext>
            </a:extLst>
          </p:cNvPr>
          <p:cNvSpPr/>
          <p:nvPr/>
        </p:nvSpPr>
        <p:spPr>
          <a:xfrm>
            <a:off x="9141124" y="5122652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B619F-DF19-4FE5-B547-BF183C6701E5}"/>
              </a:ext>
            </a:extLst>
          </p:cNvPr>
          <p:cNvCxnSpPr>
            <a:cxnSpLocks/>
          </p:cNvCxnSpPr>
          <p:nvPr/>
        </p:nvCxnSpPr>
        <p:spPr>
          <a:xfrm flipH="1">
            <a:off x="7803132" y="4624298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A93DF-DF48-4FC9-B66E-813BF9A20FF7}"/>
              </a:ext>
            </a:extLst>
          </p:cNvPr>
          <p:cNvCxnSpPr/>
          <p:nvPr/>
        </p:nvCxnSpPr>
        <p:spPr>
          <a:xfrm>
            <a:off x="8757788" y="4624298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7871709-84DE-49FC-9D36-6A047E7CD499}"/>
              </a:ext>
            </a:extLst>
          </p:cNvPr>
          <p:cNvSpPr/>
          <p:nvPr/>
        </p:nvSpPr>
        <p:spPr>
          <a:xfrm>
            <a:off x="8241101" y="4222629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*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A36FD-D07F-48F5-9996-1362375852B1}"/>
              </a:ext>
            </a:extLst>
          </p:cNvPr>
          <p:cNvCxnSpPr>
            <a:cxnSpLocks/>
          </p:cNvCxnSpPr>
          <p:nvPr/>
        </p:nvCxnSpPr>
        <p:spPr>
          <a:xfrm flipH="1">
            <a:off x="7055509" y="3646637"/>
            <a:ext cx="451448" cy="46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988CD-8B0C-48B9-AB31-FA748B298253}"/>
              </a:ext>
            </a:extLst>
          </p:cNvPr>
          <p:cNvCxnSpPr>
            <a:cxnSpLocks/>
          </p:cNvCxnSpPr>
          <p:nvPr/>
        </p:nvCxnSpPr>
        <p:spPr>
          <a:xfrm>
            <a:off x="8010165" y="3646637"/>
            <a:ext cx="483080" cy="55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4E22E1-0E64-4BBD-AE51-2E46505D9286}"/>
              </a:ext>
            </a:extLst>
          </p:cNvPr>
          <p:cNvSpPr/>
          <p:nvPr/>
        </p:nvSpPr>
        <p:spPr>
          <a:xfrm>
            <a:off x="7550987" y="3244968"/>
            <a:ext cx="560717" cy="5463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01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43" y="141216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817302"/>
            <a:ext cx="8143708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Daytona"/>
              </a:rPr>
              <a:t>Rules for finding operator precedence relations if a1 &amp; a2 are operators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If a1 has higher precedence than a2 then make a1 &gt; a2 and a2 &lt; a1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If a1 has equal precedence with a2 and if operators are left associative then make a1 &gt; a2 and a2 &gt; a1</a:t>
            </a:r>
            <a:endParaRPr lang="en-US" sz="2400" dirty="0">
              <a:solidFill>
                <a:schemeClr val="tx1"/>
              </a:solidFill>
              <a:latin typeface="Gill Sans MT" panose="020B0502020104020203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If a1 has equal precedence with a2 and if operators are right associative then make a1 &lt; a2 and a2 &lt; a1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39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164"/>
            <a:ext cx="3009900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00" y="817302"/>
            <a:ext cx="9029700" cy="5786763"/>
          </a:xfr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Daytona"/>
              </a:rPr>
              <a:t>Rules for finding operator precedence relations if a1 &amp; a2 are operators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 For all operators a,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 						 a &lt; id  and  id &gt; a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						 a &lt; (    and   (  &lt; a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						 a  &gt; )   and    )  &gt;  a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Daytona"/>
              </a:rPr>
              <a:t> 						a  &gt; $   and  $  &lt;  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>
                <a:solidFill>
                  <a:schemeClr val="tx1"/>
                </a:solidFill>
                <a:latin typeface="Daytona"/>
                <a:ea typeface="+mn-lt"/>
                <a:cs typeface="+mn-lt"/>
              </a:rPr>
              <a:t> Operator </a:t>
            </a:r>
            <a:r>
              <a:rPr lang="en-US" sz="2000" b="1" dirty="0">
                <a:solidFill>
                  <a:schemeClr val="tx1"/>
                </a:solidFill>
                <a:latin typeface="Daytona"/>
                <a:ea typeface="+mn-lt"/>
                <a:cs typeface="+mn-lt"/>
              </a:rPr>
              <a:t>↑ has highest precedence and right associativity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  <a:latin typeface="Daytona"/>
                <a:ea typeface="+mn-lt"/>
                <a:cs typeface="+mn-lt"/>
              </a:rPr>
              <a:t>Operator * and / has next higher precedence and left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61954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Daytona"/>
              </a:rPr>
              <a:t>Operator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Precedence</a:t>
            </a:r>
            <a:br>
              <a:rPr lang="en-US" sz="4000" cap="none" dirty="0">
                <a:solidFill>
                  <a:schemeClr val="tx1"/>
                </a:solidFill>
                <a:latin typeface="Daytona"/>
              </a:rPr>
            </a:br>
            <a:r>
              <a:rPr lang="en-US" sz="4000" cap="none" dirty="0">
                <a:solidFill>
                  <a:schemeClr val="tx1"/>
                </a:solidFill>
                <a:latin typeface="Daytona"/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0" y="817302"/>
            <a:ext cx="7762708" cy="578676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Daytona"/>
              </a:rPr>
              <a:t>Rules for finding operator precedence relations if a1 &amp; a2 are operators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Daytona"/>
              </a:rPr>
              <a:t>7. Operator + and - has lowest precedence and left associativity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Daytona"/>
                <a:ea typeface="+mn-lt"/>
                <a:cs typeface="+mn-lt"/>
              </a:rPr>
              <a:t>8. The blank entries in operator precedence relation table indicates an error</a:t>
            </a:r>
          </a:p>
        </p:txBody>
      </p:sp>
    </p:spTree>
    <p:extLst>
      <p:ext uri="{BB962C8B-B14F-4D97-AF65-F5344CB8AC3E}">
        <p14:creationId xmlns:p14="http://schemas.microsoft.com/office/powerpoint/2010/main" val="14877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24430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46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25" y="702282"/>
            <a:ext cx="8680620" cy="927219"/>
          </a:xfrm>
        </p:spPr>
        <p:txBody>
          <a:bodyPr anchor="t">
            <a:normAutofit/>
          </a:bodyPr>
          <a:lstStyle/>
          <a:p>
            <a:r>
              <a:rPr lang="en-US" sz="3000" cap="none">
                <a:solidFill>
                  <a:schemeClr val="tx1">
                    <a:lumMod val="95000"/>
                  </a:schemeClr>
                </a:solidFill>
                <a:latin typeface="Daytona"/>
              </a:rPr>
              <a:t>Operator Precedance Relation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69E19B-2F45-41AA-97C3-2CBA9AAE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63057"/>
              </p:ext>
            </p:extLst>
          </p:nvPr>
        </p:nvGraphicFramePr>
        <p:xfrm>
          <a:off x="581025" y="2181225"/>
          <a:ext cx="11029950" cy="4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190203357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32684249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582299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361458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3607345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43002208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69219389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12625446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21045915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529280189"/>
                    </a:ext>
                  </a:extLst>
                </a:gridCol>
              </a:tblGrid>
              <a:tr h="426357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67247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30164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21983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4528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9832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accent1"/>
                          </a:solidFill>
                          <a:latin typeface="Daytona"/>
                        </a:rPr>
                        <a:t>↑</a:t>
                      </a:r>
                      <a:endParaRPr lang="en-US" b="1">
                        <a:solidFill>
                          <a:schemeClr val="accent1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52125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493080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32596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039258"/>
                  </a:ext>
                </a:extLst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5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335</TotalTime>
  <Words>2035</Words>
  <Application>Microsoft Office PowerPoint</Application>
  <PresentationFormat>Widescreen</PresentationFormat>
  <Paragraphs>1276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Dividend</vt:lpstr>
      <vt:lpstr>1_Dividend</vt:lpstr>
      <vt:lpstr>SYNTAX ANALYSIS</vt:lpstr>
      <vt:lpstr>Operator Precedence Parser</vt:lpstr>
      <vt:lpstr>Operator Precedence Parser</vt:lpstr>
      <vt:lpstr>Operator Precedence Parser</vt:lpstr>
      <vt:lpstr>Operator Precedence Parser</vt:lpstr>
      <vt:lpstr>Operator Precedence Parser</vt:lpstr>
      <vt:lpstr>Operator Precedence Parser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Precedance Relation Table</vt:lpstr>
      <vt:lpstr>Operator Precedence Relation Table</vt:lpstr>
      <vt:lpstr>Operator Precedence Algorithm</vt:lpstr>
      <vt:lpstr>Operator Precedence Algorithm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  Precedence  Parser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  <vt:lpstr>Operator Precedence Parser E → E + E | E – E | E * E | E / E | E ↑ E | ( E ) | id Input: id + id *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Wadhwa Vansh</cp:lastModifiedBy>
  <cp:revision>20</cp:revision>
  <dcterms:created xsi:type="dcterms:W3CDTF">2021-03-04T03:05:48Z</dcterms:created>
  <dcterms:modified xsi:type="dcterms:W3CDTF">2023-02-18T08:23:06Z</dcterms:modified>
</cp:coreProperties>
</file>