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handoutMasterIdLst>
    <p:handoutMasterId r:id="rId27"/>
  </p:handoutMasterIdLst>
  <p:sldIdLst>
    <p:sldId id="25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notesMaster" Target="notesMasters/notesMaster1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presProps" Target="presProps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tableStyles" Target="tableStyle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handoutMaster" Target="handoutMasters/handoutMaster1.xml" /><Relationship Id="rId30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8869288-1C45-4269-9118-87671533B3B0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236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ECA7584-723C-4CCA-9E76-2F7D97AD11C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6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20C4D-6378-4C60-95E6-89E25A616D55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9BD091-DE70-4BBB-9BC3-5F429BC3AEC5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1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957CA5-7FB9-4207-8770-0AE93600AA8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5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AB372-B98F-4D9B-8AE6-61E6386F4ADD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1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420DB-7DA3-4740-AC40-01A1AC7DD80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79958-F17B-4B52-8C8B-AF3BF2E89AB4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A57C19-E6A0-4EFF-8E63-79D83A28A29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0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7DABB-665A-4607-A402-A4D96ACDD349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2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BC29B8-6A5E-4962-9226-C654339439E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8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B96CC9-5D4A-46E4-AD1A-B21C387E80AF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3796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51839B-C75F-4CDC-9E89-F3C4E382DCF0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5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022DF4-E209-4F82-8309-3302C9880FFA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74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C4D59-424E-49ED-856C-A9D433D2B24A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40C3FD-4E34-40C0-AFE6-0153A2DB73B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2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B5F6CA-6932-4959-A88C-F17A99693261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65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B4799E-A7B1-4E4F-B600-DABA95D17025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58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825C08-00D5-4CB8-9C04-98F97C8D527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2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29B1A3-605E-457A-83A9-27ED6FA834D0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53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5BA38-5A99-4822-895D-D0F65D015CE2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6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8EDBB-3CB9-4CDD-AA4A-1021EB45640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38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4971E9-3E31-4109-BB12-373EEC02521F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79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1F177A-78A1-499E-993B-4CDC93EFFCE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815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C4B89-EC39-4304-AA2E-B323E2ADE0B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54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3DCFCB-6B5A-4A36-9A25-D3DD9D9C86D2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64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DD4142-AE4D-4C16-B765-18196292935C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39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98E234-4638-410A-BE99-B4260E371D19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32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B9FD05-F4A6-4B5C-BBD5-D6A9B0620DB6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7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9BC211-34FA-4D2B-932F-F9AE74E49C1D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42C99-43F2-44F4-B796-471F734A455A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9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A40A41-FFD7-4AFB-B23D-021A24B6427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49C0D4-4AB8-4022-920A-27C1114C4C55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AAF75-3A41-4B99-8386-41D9693E12DF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D6171-DCB5-4146-B452-5D41291EA25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37FEC6F-99C8-4C42-9D9F-20A688C554FE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4336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IN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IN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IN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IN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l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/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C6F390D6-097D-40B8-896C-10717385E4CB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1">
        <a:tabLst/>
        <a:defRPr lang="en-IN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IN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7964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3964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99279" y="6839640"/>
            <a:ext cx="648036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79640" y="683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4336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59640" y="35964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59640" y="197964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3964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l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79639" y="683964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79640" y="683964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/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8E352829-B251-4976-970A-6A186A4AE1BC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hangingPunct="1">
        <a:tabLst/>
        <a:defRPr lang="en-IN" sz="321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0"/>
        </a:spcAft>
        <a:tabLst/>
        <a:defRPr lang="en-IN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9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9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9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9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400" dirty="0"/>
              <a:t>Module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5112" y="3779837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Compilers: Analysis Phase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xical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11EBD4-6FCF-43BD-B6BC-7491C31275AD}" type="slidenum">
              <a:rPr/>
              <a:pPr lvl="0"/>
              <a:t>10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4512" y="579437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>
                <a:latin typeface="Calibri" pitchFamily="34"/>
              </a:rPr>
              <a:t>Lexical Analysis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12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This is the 1</a:t>
            </a:r>
            <a:r>
              <a:rPr lang="en-IN" b="0" baseline="30000" dirty="0">
                <a:solidFill>
                  <a:srgbClr val="000000"/>
                </a:solidFill>
                <a:latin typeface="Constantia"/>
              </a:rPr>
              <a:t>st</a:t>
            </a:r>
            <a:r>
              <a:rPr lang="en-IN" b="0" dirty="0">
                <a:solidFill>
                  <a:srgbClr val="000000"/>
                </a:solidFill>
                <a:latin typeface="Constantia"/>
              </a:rPr>
              <a:t> phase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b="0" dirty="0">
              <a:solidFill>
                <a:srgbClr val="000000"/>
              </a:solidFill>
              <a:latin typeface="Constantia"/>
            </a:endParaRP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Lexical analysis is also called linear analysis  or scanning, processes character from left to right &amp; group the character stream into significant unit called </a:t>
            </a:r>
            <a:r>
              <a:rPr lang="en-IN" dirty="0">
                <a:solidFill>
                  <a:srgbClr val="000000"/>
                </a:solidFill>
                <a:latin typeface="Constantia"/>
              </a:rPr>
              <a:t>lexemes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b="0" dirty="0">
              <a:solidFill>
                <a:srgbClr val="000000"/>
              </a:solidFill>
              <a:latin typeface="Constantia"/>
            </a:endParaRP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These lexemes are mapped into tokens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b="0" dirty="0">
              <a:solidFill>
                <a:srgbClr val="000000"/>
              </a:solidFill>
              <a:latin typeface="Constantia"/>
            </a:endParaRP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This phase does the additional job of removing extra white space, comments added by the user, etc. from the program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b="0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yntax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4DB8EE-1938-47C5-BEB3-BA05C7DF32D4}" type="slidenum">
              <a:rPr/>
              <a:pPr lvl="0"/>
              <a:t>11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4680" y="380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latin typeface="Calibri" pitchFamily="34"/>
              </a:rPr>
              <a:t>Syntax Analysis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12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This is the 2</a:t>
            </a:r>
            <a:r>
              <a:rPr lang="en-IN" sz="2400" b="0" baseline="30000" dirty="0">
                <a:solidFill>
                  <a:srgbClr val="000000"/>
                </a:solidFill>
                <a:latin typeface="Constantia"/>
              </a:rPr>
              <a:t>nd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 phase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The syntax analysis phase takes word/tokens from the lexical analyzer and </a:t>
            </a:r>
            <a:r>
              <a:rPr lang="en-IN" sz="2400" dirty="0">
                <a:solidFill>
                  <a:srgbClr val="000000"/>
                </a:solidFill>
                <a:latin typeface="Constantia"/>
              </a:rPr>
              <a:t>checks the syntactic correctness 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of the input program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Syntax analysis identifies and notifies the syntactic errors in the program once the program has been broken into the tokens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It often referred as hierarchical analysis or </a:t>
            </a:r>
            <a:r>
              <a:rPr lang="en-IN" sz="2400" dirty="0">
                <a:solidFill>
                  <a:srgbClr val="000000"/>
                </a:solidFill>
                <a:latin typeface="Constantia"/>
              </a:rPr>
              <a:t>simply parsing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The hierarchical structure of the source program can be represented by a </a:t>
            </a:r>
            <a:r>
              <a:rPr lang="en-IN" sz="2400" dirty="0">
                <a:solidFill>
                  <a:srgbClr val="000000"/>
                </a:solidFill>
                <a:latin typeface="Constantia"/>
              </a:rPr>
              <a:t>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mantic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7D9469-D546-4057-855D-B424DD4653A4}" type="slidenum">
              <a:rPr/>
              <a:pPr lvl="0"/>
              <a:t>12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593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latin typeface="Calibri" pitchFamily="34"/>
              </a:rPr>
              <a:t>Semantic Analysis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440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200" b="0" dirty="0">
                <a:solidFill>
                  <a:srgbClr val="000000"/>
                </a:solidFill>
                <a:latin typeface="Constantia"/>
              </a:rPr>
              <a:t>This is the 3</a:t>
            </a:r>
            <a:r>
              <a:rPr lang="en-IN" sz="2200" b="0" baseline="30000" dirty="0">
                <a:solidFill>
                  <a:srgbClr val="000000"/>
                </a:solidFill>
                <a:latin typeface="Constantia"/>
              </a:rPr>
              <a:t>rd</a:t>
            </a:r>
            <a:r>
              <a:rPr lang="en-IN" sz="2200" b="0" dirty="0">
                <a:solidFill>
                  <a:srgbClr val="000000"/>
                </a:solidFill>
                <a:latin typeface="Constantia"/>
              </a:rPr>
              <a:t> phase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2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200" b="0" dirty="0">
                <a:solidFill>
                  <a:srgbClr val="000000"/>
                </a:solidFill>
                <a:latin typeface="Constantia"/>
              </a:rPr>
              <a:t>Once the program is syntactically correct means grammatically correct the next task is to check semantic correctness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2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200" b="0" dirty="0">
                <a:solidFill>
                  <a:srgbClr val="000000"/>
                </a:solidFill>
                <a:latin typeface="Constantia"/>
              </a:rPr>
              <a:t>This phase performs the </a:t>
            </a:r>
            <a:r>
              <a:rPr lang="en-IN" sz="2200" dirty="0">
                <a:solidFill>
                  <a:srgbClr val="000000"/>
                </a:solidFill>
                <a:latin typeface="Constantia"/>
              </a:rPr>
              <a:t>checks on the meaning of the statement </a:t>
            </a:r>
            <a:r>
              <a:rPr lang="en-IN" sz="2200" b="0" dirty="0">
                <a:solidFill>
                  <a:srgbClr val="000000"/>
                </a:solidFill>
                <a:latin typeface="Constantia"/>
              </a:rPr>
              <a:t>and makes the necessary modification in the parse tree representation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2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200" b="0" dirty="0">
                <a:solidFill>
                  <a:srgbClr val="000000"/>
                </a:solidFill>
                <a:latin typeface="Constantia"/>
              </a:rPr>
              <a:t>The word semantic refers to meaning &amp; the semantic analyzer  checks the meaning of the program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2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200" b="0" dirty="0">
                <a:solidFill>
                  <a:srgbClr val="000000"/>
                </a:solidFill>
                <a:latin typeface="Constantia"/>
              </a:rPr>
              <a:t>This phase checks the source program for </a:t>
            </a:r>
            <a:r>
              <a:rPr lang="en-IN" sz="2200" b="0" u="sng" dirty="0">
                <a:solidFill>
                  <a:srgbClr val="000000"/>
                </a:solidFill>
                <a:latin typeface="Constantia"/>
              </a:rPr>
              <a:t>semantic error and gathers “type information” about the program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mediate Code Gen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C8F41D-49F6-434B-86F4-1517858BCC96}" type="slidenum">
              <a:rPr/>
              <a:pPr lvl="0"/>
              <a:t>13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75920" y="47592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4500" b="0">
                <a:latin typeface="Calibri" pitchFamily="34"/>
              </a:rPr>
              <a:t>I</a:t>
            </a:r>
            <a:r>
              <a:rPr lang="en-IN" sz="3600">
                <a:latin typeface="Calibri" pitchFamily="34"/>
              </a:rPr>
              <a:t>ntermediate Code Generation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17160" y="151524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This is the 4</a:t>
            </a:r>
            <a:r>
              <a:rPr lang="en-IN" sz="2400" b="0" baseline="30000" dirty="0">
                <a:solidFill>
                  <a:srgbClr val="000000"/>
                </a:solidFill>
                <a:latin typeface="Constantia"/>
              </a:rPr>
              <a:t>th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 phase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This phase generates an </a:t>
            </a:r>
            <a:r>
              <a:rPr lang="en-IN" sz="2400" dirty="0">
                <a:solidFill>
                  <a:srgbClr val="000000"/>
                </a:solidFill>
                <a:latin typeface="Constantia"/>
              </a:rPr>
              <a:t>intermediate code 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which helps to simplify the complexity of the code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The intermediate representation should have two important properties:-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400" dirty="0">
                <a:solidFill>
                  <a:srgbClr val="000000"/>
                </a:solidFill>
                <a:latin typeface="Constantia"/>
              </a:rPr>
              <a:t>It should be easy to produce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400" dirty="0">
                <a:solidFill>
                  <a:srgbClr val="000000"/>
                </a:solidFill>
                <a:latin typeface="Constantia"/>
              </a:rPr>
              <a:t>It should be easy to translate into the target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de Optim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E3D8D-F4C9-47C9-BDC3-96A316764EA6}" type="slidenum">
              <a:rPr/>
              <a:pPr lvl="0"/>
              <a:t>14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2080" y="47592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latin typeface="Calibri" pitchFamily="34"/>
              </a:rPr>
              <a:t>Code Optimization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4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This is the 5</a:t>
            </a:r>
            <a:r>
              <a:rPr lang="en-IN" sz="2400" b="0" baseline="30000" dirty="0">
                <a:solidFill>
                  <a:srgbClr val="000000"/>
                </a:solidFill>
                <a:latin typeface="Constantia"/>
              </a:rPr>
              <a:t>th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 phase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The code optimization phase attempts to </a:t>
            </a:r>
            <a:r>
              <a:rPr lang="en-IN" sz="2400" dirty="0">
                <a:solidFill>
                  <a:srgbClr val="000000"/>
                </a:solidFill>
                <a:latin typeface="Constantia"/>
              </a:rPr>
              <a:t>improve the intermediate code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 so that a faster running machine code could be generated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Code optimization is performed to: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400" dirty="0">
                <a:solidFill>
                  <a:srgbClr val="000000"/>
                </a:solidFill>
                <a:latin typeface="Constantia"/>
              </a:rPr>
              <a:t> Minimize the time taken to execute a program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400" dirty="0">
                <a:solidFill>
                  <a:srgbClr val="000000"/>
                </a:solidFill>
                <a:latin typeface="Constantia"/>
              </a:rPr>
              <a:t>Minimize the amount of memory occupied</a:t>
            </a:r>
            <a:endParaRPr lang="en-IN" sz="2600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arget Code Gen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75FAE5-2A36-4E77-AE79-ECF10E82EAC0}" type="slidenum">
              <a:rPr/>
              <a:pPr lvl="0"/>
              <a:t>15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2519" y="317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latin typeface="Calibri" pitchFamily="34"/>
              </a:rPr>
              <a:t>Code Generation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12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800" b="0" dirty="0">
                <a:solidFill>
                  <a:srgbClr val="000000"/>
                </a:solidFill>
                <a:latin typeface="Constantia"/>
              </a:rPr>
              <a:t>This is the 6</a:t>
            </a:r>
            <a:r>
              <a:rPr lang="en-IN" sz="2800" b="0" baseline="30000" dirty="0">
                <a:solidFill>
                  <a:srgbClr val="000000"/>
                </a:solidFill>
                <a:latin typeface="Constantia"/>
              </a:rPr>
              <a:t>th</a:t>
            </a:r>
            <a:r>
              <a:rPr lang="en-IN" sz="2800" b="0" dirty="0">
                <a:solidFill>
                  <a:srgbClr val="000000"/>
                </a:solidFill>
                <a:latin typeface="Constantia"/>
              </a:rPr>
              <a:t> phase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</a:pPr>
            <a:endParaRPr lang="en-IN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This phase is responsible for the </a:t>
            </a:r>
            <a:r>
              <a:rPr lang="en-IN" dirty="0">
                <a:solidFill>
                  <a:srgbClr val="000000"/>
                </a:solidFill>
                <a:latin typeface="Constantia"/>
              </a:rPr>
              <a:t>generation of target code  </a:t>
            </a:r>
            <a:r>
              <a:rPr lang="en-IN" b="0" dirty="0">
                <a:solidFill>
                  <a:srgbClr val="000000"/>
                </a:solidFill>
                <a:latin typeface="Constantia"/>
              </a:rPr>
              <a:t>(machine language code)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600" dirty="0">
                <a:solidFill>
                  <a:srgbClr val="000000"/>
                </a:solidFill>
                <a:latin typeface="Constantia"/>
              </a:rPr>
              <a:t>Memory locations are selected for each variable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600" dirty="0">
                <a:solidFill>
                  <a:srgbClr val="000000"/>
                </a:solidFill>
                <a:latin typeface="Constantia"/>
              </a:rPr>
              <a:t>Instructions are translated into a sequence of assembly instructions</a:t>
            </a:r>
          </a:p>
          <a:p>
            <a:pPr lvl="1" algn="just" rtl="0">
              <a:spcBef>
                <a:spcPts val="519"/>
              </a:spcBef>
              <a:spcAft>
                <a:spcPts val="0"/>
              </a:spcAft>
              <a:buSzPct val="75000"/>
              <a:buFont typeface="StarSymbol"/>
              <a:buChar char="–"/>
            </a:pPr>
            <a:r>
              <a:rPr lang="en-IN" sz="2600" dirty="0">
                <a:solidFill>
                  <a:srgbClr val="000000"/>
                </a:solidFill>
                <a:latin typeface="Constantia"/>
              </a:rPr>
              <a:t>Variables and intermediate results are assigned to memory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ymbol Tabl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74F1B4-76F5-4A28-AE7C-307315A78C71}" type="slidenum">
              <a:rPr/>
              <a:pPr lvl="0"/>
              <a:t>16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593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latin typeface="Calibri" pitchFamily="34"/>
              </a:rPr>
              <a:t>Symbol Table Management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12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Symbol table is a data structure holding information about all the symbols defined in the source program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It is used as a reference table by all the phases of a compiler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The typical information stored in the symbol table includes the name of the variables, their types, sizes relative offset within the program and so on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The generation of this table is normally carried out by the lexical analyzer  and syntax analyzer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ror Handling and re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644A23-61FE-44F4-B6F4-5AE63F207126}" type="slidenum">
              <a:rPr/>
              <a:pPr lvl="0"/>
              <a:t>17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2519" y="380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latin typeface="Calibri" pitchFamily="34"/>
              </a:rPr>
              <a:t>Error Handling and recovery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12000"/>
            <a:ext cx="932364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Error handling is responsible for handling the error which can occur in any of the compilation phase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After detecting the error, a phase must deal with that error so that compilation can proceed so as to detect more errors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CF6178-B7E4-4AB1-BA6F-4CBA6AF9BE7B}" type="slidenum">
              <a:rPr/>
              <a:pPr lvl="0"/>
              <a:t>18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17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5000">
                <a:latin typeface="Calibri" pitchFamily="34"/>
              </a:rPr>
              <a:t>Example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7960" y="1512000"/>
            <a:ext cx="958932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</a:pPr>
            <a:r>
              <a:rPr lang="en-IN" b="0">
                <a:solidFill>
                  <a:srgbClr val="000000"/>
                </a:solidFill>
                <a:latin typeface="Constantia"/>
              </a:rPr>
              <a:t>Q. Illustrate compilers internal  representation of source program for each phase for the following statement:-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 b="0"/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 b="0"/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/>
              <a:t>fahrenheit=centigrade*1.8+32</a:t>
            </a: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b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C1628C-8E28-44C6-819A-2997D8E3E9BE}" type="slidenum">
              <a:rPr/>
              <a:pPr lvl="0"/>
              <a:t>19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17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519"/>
              </a:spcBef>
              <a:buNone/>
            </a:pPr>
            <a:r>
              <a:rPr lang="en-IN" b="0"/>
              <a:t>farenheit=centigrade*1.8+32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7960" y="1512000"/>
            <a:ext cx="958932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 b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931120" y="1385999"/>
            <a:ext cx="3727440" cy="28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3134879" y="4143959"/>
            <a:ext cx="3095279" cy="30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/>
              <a:t>Syllabus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1570037"/>
            <a:ext cx="10080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Introduction to compilers, Phases of compilers:</a:t>
            </a:r>
          </a:p>
          <a:p>
            <a:pPr marL="457200" indent="-457200"/>
            <a:endParaRPr lang="en-US" sz="32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/>
              <a:t>Lexical Analysis </a:t>
            </a:r>
            <a:r>
              <a:rPr lang="en-US" sz="2800" dirty="0"/>
              <a:t>-Role of Finite State Automata in Lexical Analysis, Design of Lexical analyzer, data structures used.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/>
              <a:t>Syntax Analysis</a:t>
            </a:r>
            <a:r>
              <a:rPr lang="en-US" sz="2800" dirty="0"/>
              <a:t>-Role of Context Free Grammar in Syntax analysis, Types of Parsers: Top down parser-LL(1), Bottom up parser-SR Parser, Operator precedence parser, SLR.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/>
              <a:t>Semantic Analysis- </a:t>
            </a:r>
            <a:r>
              <a:rPr lang="en-US" sz="2800" dirty="0"/>
              <a:t>Syntax directed definitions.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9640" y="6839640"/>
            <a:ext cx="540000" cy="540000"/>
          </a:xfrm>
        </p:spPr>
        <p:txBody>
          <a:bodyPr/>
          <a:lstStyle/>
          <a:p>
            <a:pPr lvl="0"/>
            <a:fld id="{4A58ECAC-9519-496C-8090-E013061560B2}" type="slidenum">
              <a:rPr/>
              <a:pPr lvl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560DC8-2D44-4230-A472-10F1BF5DAF5C}" type="slidenum">
              <a:rPr/>
              <a:pPr lvl="0"/>
              <a:t>20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17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519"/>
              </a:spcBef>
              <a:buNone/>
            </a:pPr>
            <a:r>
              <a:rPr lang="en-IN" b="0"/>
              <a:t>farenheit=centigrade*1.8+32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7960" y="1512000"/>
            <a:ext cx="958932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 b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174480" y="2124720"/>
            <a:ext cx="2800440" cy="285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3014280" y="4802040"/>
            <a:ext cx="3171240" cy="206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3377520" y="1505160"/>
            <a:ext cx="2241000" cy="61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789F2-451F-4BBC-93C8-F81050B385C3}" type="slidenum">
              <a:rPr/>
              <a:pPr lvl="0"/>
              <a:t>21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17160"/>
            <a:ext cx="9071640" cy="65160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519"/>
              </a:spcBef>
              <a:buNone/>
            </a:pPr>
            <a:r>
              <a:rPr lang="en-IN" b="0"/>
              <a:t>farenheit=centigrade*1.8+32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7960" y="1512000"/>
            <a:ext cx="9589320" cy="562788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 b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519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599640" y="2192760"/>
            <a:ext cx="2950200" cy="20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3866039" y="4230000"/>
            <a:ext cx="2404080" cy="192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3599640" y="1512000"/>
            <a:ext cx="2802960" cy="6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son of compiler and Interpre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460443-BA02-4370-9BBB-CDF62DAABF37}" type="slidenum">
              <a:rPr/>
              <a:pPr lvl="0"/>
              <a:t>22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" y="237960"/>
            <a:ext cx="10079640" cy="56736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200">
                <a:latin typeface="Calibri" pitchFamily="34"/>
              </a:rPr>
              <a:t>Comparison of compiler and Interpreter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2882" t="22917" r="12652" b="17708"/>
          <a:stretch>
            <a:fillRect/>
          </a:stretch>
        </p:blipFill>
        <p:spPr bwMode="auto">
          <a:xfrm>
            <a:off x="773112" y="1417636"/>
            <a:ext cx="8382000" cy="51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8ECAC-9519-496C-8090-E013061560B2}" type="slidenum">
              <a:rPr/>
              <a:pPr lvl="0"/>
              <a:t>3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4680" y="271440"/>
            <a:ext cx="9071640" cy="83987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400" dirty="0">
                <a:latin typeface="Calibri" pitchFamily="34"/>
              </a:rPr>
              <a:t>Language Processing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96912" y="1349280"/>
            <a:ext cx="7954247" cy="6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B49FDF-B411-4618-A429-EC1A85626B1B}" type="slidenum">
              <a:rPr/>
              <a:pPr lvl="0"/>
              <a:t>4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4680" y="271440"/>
            <a:ext cx="9071640" cy="83987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5000">
                <a:latin typeface="Calibri" pitchFamily="34"/>
              </a:rPr>
              <a:t>What is Compiler?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07680"/>
            <a:ext cx="9071640" cy="521136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A compiler is a language translator that converts a high-level program into low-level language program that can be easily understood by the computer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Constantia"/>
            </a:endParaRP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240" y="4523760"/>
            <a:ext cx="2301839" cy="66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Source program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2817360" y="4761719"/>
            <a:ext cx="872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5" fill="none">
                <a:moveTo>
                  <a:pt x="0" y="0"/>
                </a:moveTo>
                <a:lnTo>
                  <a:pt x="242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690360" y="4365000"/>
            <a:ext cx="2301839" cy="79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Compiler</a:t>
            </a:r>
          </a:p>
        </p:txBody>
      </p:sp>
      <p:sp>
        <p:nvSpPr>
          <p:cNvPr id="7" name="Freeform 6"/>
          <p:cNvSpPr/>
          <p:nvPr/>
        </p:nvSpPr>
        <p:spPr>
          <a:xfrm>
            <a:off x="6031800" y="4761719"/>
            <a:ext cx="872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5" fill="none">
                <a:moveTo>
                  <a:pt x="0" y="0"/>
                </a:moveTo>
                <a:lnTo>
                  <a:pt x="242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01680" y="5158800"/>
            <a:ext cx="0" cy="475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23" fill="none">
                <a:moveTo>
                  <a:pt x="0" y="0"/>
                </a:moveTo>
                <a:lnTo>
                  <a:pt x="0" y="132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0320" y="5685480"/>
            <a:ext cx="2381039" cy="66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Error messages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2400" y="4555800"/>
            <a:ext cx="1904760" cy="381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Target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y Compiler is required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50602-75F9-40D6-BC37-E59E01182205}" type="slidenum">
              <a:rPr/>
              <a:pPr lvl="0"/>
              <a:t>5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55480" y="366119"/>
            <a:ext cx="9071640" cy="90359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400" dirty="0">
                <a:latin typeface="Calibri" pitchFamily="34"/>
              </a:rPr>
              <a:t>Functions of a Compiler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58400" y="1587240"/>
            <a:ext cx="9842040" cy="515916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Translation of  source language into target language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Reporting Errors and Warnings in the input source language  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Helps in debugging of the execution of code</a:t>
            </a: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b="0" dirty="0">
                <a:solidFill>
                  <a:srgbClr val="000000"/>
                </a:solidFill>
                <a:latin typeface="Constantia"/>
              </a:rPr>
              <a:t>Generates extra profiling code to report the statistics on the time taken by specific functions in the input source language</a:t>
            </a:r>
          </a:p>
        </p:txBody>
      </p:sp>
      <p:sp>
        <p:nvSpPr>
          <p:cNvPr id="4" name="Freeform 3"/>
          <p:cNvSpPr/>
          <p:nvPr/>
        </p:nvSpPr>
        <p:spPr>
          <a:xfrm>
            <a:off x="544512" y="5555520"/>
            <a:ext cx="9536113" cy="1270440"/>
          </a:xfrm>
          <a:custGeom>
            <a:avLst>
              <a:gd name="f0" fmla="val 6048"/>
              <a:gd name="f1" fmla="val -1579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713" y="5585400"/>
            <a:ext cx="8153400" cy="1240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IN" sz="1400" b="1" i="0" u="none" strike="noStrike" kern="1200" cap="none" dirty="0">
                <a:ln>
                  <a:noFill/>
                </a:ln>
                <a:ea typeface="Noto Sans CJK SC Regular" pitchFamily="2"/>
                <a:cs typeface="FreeSans" pitchFamily="2"/>
              </a:rPr>
              <a:t>Through profiling one can determine the parts in program code that are time consuming and needs to be re-written.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IN" sz="1400" b="1" i="0" u="none" strike="noStrike" kern="1200" cap="none" dirty="0">
                <a:ln>
                  <a:noFill/>
                </a:ln>
                <a:ea typeface="Noto Sans CJK SC Regular" pitchFamily="2"/>
                <a:cs typeface="FreeSans" pitchFamily="2"/>
              </a:rPr>
              <a:t>This helps make your program execution faster which is always desired</a:t>
            </a:r>
            <a:r>
              <a:rPr lang="en-IN" sz="1000" b="0" i="0" u="none" strike="noStrike" kern="1200" cap="none" dirty="0">
                <a:ln>
                  <a:noFill/>
                </a:ln>
                <a:ea typeface="Noto Sans CJK SC Regular" pitchFamily="2"/>
                <a:cs typeface="FreeSans" pitchFamily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0F18-DB7D-4D73-BF56-655C06E37319}" type="slidenum">
              <a:rPr/>
              <a:pPr lvl="0"/>
              <a:t>6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0" y="317160"/>
            <a:ext cx="9603720" cy="795677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000" dirty="0">
                <a:latin typeface="Calibri" pitchFamily="34"/>
              </a:rPr>
              <a:t>Analysis &amp; Synthesis Model of Compilation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4000"/>
            <a:ext cx="9071640" cy="483804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dirty="0">
                <a:solidFill>
                  <a:srgbClr val="000000"/>
                </a:solidFill>
                <a:latin typeface="Constantia"/>
              </a:rPr>
              <a:t>Analysis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-Breaking up of source program into constituent pieces and creation of intermediate representation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endParaRPr lang="en-IN" sz="2400" b="0" dirty="0">
              <a:solidFill>
                <a:srgbClr val="000000"/>
              </a:solidFill>
              <a:latin typeface="Constantia"/>
            </a:endParaRP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400" dirty="0">
                <a:solidFill>
                  <a:srgbClr val="000000"/>
                </a:solidFill>
                <a:latin typeface="Constantia"/>
              </a:rPr>
              <a:t>Synthesis</a:t>
            </a:r>
            <a:r>
              <a:rPr lang="en-IN" sz="2400" b="0" dirty="0">
                <a:solidFill>
                  <a:srgbClr val="000000"/>
                </a:solidFill>
                <a:latin typeface="Constantia"/>
              </a:rPr>
              <a:t>-Construction of desired target program from intermediate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hases of Compi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EE79D7-A62A-4D24-82EF-447A854C38D0}" type="slidenum">
              <a:rPr/>
              <a:pPr lvl="0"/>
              <a:t>7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2760"/>
            <a:ext cx="9071640" cy="7887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400" dirty="0">
                <a:latin typeface="Calibri" pitchFamily="34"/>
              </a:rPr>
              <a:t>Phases of Compiler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1640" cy="529164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0"/>
              </a:spcAft>
              <a:buNone/>
              <a:defRPr lang="en-IN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28"/>
              </a:spcAft>
              <a:buNone/>
              <a:defRPr lang="en-IN" sz="22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48"/>
              </a:spcAft>
              <a:buNone/>
              <a:defRPr lang="en-IN" sz="18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4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1"/>
              </a:spcAft>
              <a:buNone/>
              <a:defRPr lang="en-IN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1"/>
              </a:spcAft>
              <a:buNone/>
              <a:defRPr lang="en-IN" sz="201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Lexical Analysis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Syntax Analysis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Semantic Analysis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Intermediate code generation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Code Optimization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Code Generation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Symbol table management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b="0" dirty="0">
                <a:solidFill>
                  <a:srgbClr val="000000"/>
                </a:solidFill>
                <a:latin typeface="Constantia"/>
              </a:rPr>
              <a:t>Error handling and recovery</a:t>
            </a:r>
          </a:p>
          <a:p>
            <a:pPr lvl="0" algn="l">
              <a:spcBef>
                <a:spcPts val="519"/>
              </a:spcBef>
              <a:spcAft>
                <a:spcPts val="0"/>
              </a:spcAft>
            </a:pPr>
            <a:endParaRPr lang="en-IN" b="0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8240BD-46C4-4A26-9E82-12D700132E7A}" type="slidenum">
              <a:rPr/>
              <a:pPr lvl="0"/>
              <a:t>8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2760"/>
            <a:ext cx="9071640" cy="62064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400" dirty="0">
                <a:latin typeface="Calibri" pitchFamily="34"/>
              </a:rPr>
              <a:t>Phases of compiler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7040" y="1428480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Source Program</a:t>
            </a:r>
          </a:p>
        </p:txBody>
      </p:sp>
      <p:sp>
        <p:nvSpPr>
          <p:cNvPr id="4" name="Freeform 3"/>
          <p:cNvSpPr/>
          <p:nvPr/>
        </p:nvSpPr>
        <p:spPr>
          <a:xfrm>
            <a:off x="5238000" y="1706400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7040" y="2301480"/>
            <a:ext cx="2698560" cy="471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91999" y="2103120"/>
            <a:ext cx="37303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Lexical Analysis</a:t>
            </a:r>
          </a:p>
        </p:txBody>
      </p:sp>
      <p:sp>
        <p:nvSpPr>
          <p:cNvPr id="7" name="Freeform 6"/>
          <p:cNvSpPr/>
          <p:nvPr/>
        </p:nvSpPr>
        <p:spPr>
          <a:xfrm>
            <a:off x="5238000" y="2420639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491999" y="2817360"/>
            <a:ext cx="37303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Syntax Analysis</a:t>
            </a:r>
          </a:p>
        </p:txBody>
      </p:sp>
      <p:sp>
        <p:nvSpPr>
          <p:cNvPr id="9" name="Freeform 8"/>
          <p:cNvSpPr/>
          <p:nvPr/>
        </p:nvSpPr>
        <p:spPr>
          <a:xfrm>
            <a:off x="5238000" y="3134879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491999" y="353160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Semantic Analysis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38000" y="3889080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91999" y="428580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Intermediate </a:t>
            </a: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Code Generator</a:t>
            </a:r>
            <a:endParaRPr lang="en-IN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238000" y="4603320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491999" y="500004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Code Optimizer</a:t>
            </a:r>
          </a:p>
        </p:txBody>
      </p:sp>
      <p:sp>
        <p:nvSpPr>
          <p:cNvPr id="15" name="Freeform 14"/>
          <p:cNvSpPr/>
          <p:nvPr/>
        </p:nvSpPr>
        <p:spPr>
          <a:xfrm>
            <a:off x="5238000" y="5317560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491999" y="567468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Code Generator</a:t>
            </a:r>
          </a:p>
        </p:txBody>
      </p:sp>
      <p:sp>
        <p:nvSpPr>
          <p:cNvPr id="17" name="Freeform 16"/>
          <p:cNvSpPr/>
          <p:nvPr/>
        </p:nvSpPr>
        <p:spPr>
          <a:xfrm>
            <a:off x="5238000" y="5992200"/>
            <a:ext cx="0" cy="396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2" fill="none">
                <a:moveTo>
                  <a:pt x="0" y="110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9080" y="6349320"/>
            <a:ext cx="3016080" cy="66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     Target Program</a:t>
            </a:r>
          </a:p>
        </p:txBody>
      </p:sp>
      <p:sp>
        <p:nvSpPr>
          <p:cNvPr id="19" name="Freeform 18"/>
          <p:cNvSpPr/>
          <p:nvPr/>
        </p:nvSpPr>
        <p:spPr>
          <a:xfrm>
            <a:off x="8214480" y="3412800"/>
            <a:ext cx="1666800" cy="119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Error Handling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Recovery</a:t>
            </a:r>
          </a:p>
        </p:txBody>
      </p:sp>
      <p:sp>
        <p:nvSpPr>
          <p:cNvPr id="20" name="Freeform 19"/>
          <p:cNvSpPr/>
          <p:nvPr/>
        </p:nvSpPr>
        <p:spPr>
          <a:xfrm>
            <a:off x="357120" y="3412800"/>
            <a:ext cx="1666800" cy="119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Symbol Table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Management</a:t>
            </a:r>
          </a:p>
        </p:txBody>
      </p:sp>
      <p:sp>
        <p:nvSpPr>
          <p:cNvPr id="21" name="Freeform 20"/>
          <p:cNvSpPr/>
          <p:nvPr/>
        </p:nvSpPr>
        <p:spPr>
          <a:xfrm>
            <a:off x="2023559" y="2222280"/>
            <a:ext cx="1468080" cy="1666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630" fill="none">
                <a:moveTo>
                  <a:pt x="4079" y="0"/>
                </a:moveTo>
                <a:lnTo>
                  <a:pt x="0" y="463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023559" y="2936520"/>
            <a:ext cx="1468080" cy="952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2646" fill="none">
                <a:moveTo>
                  <a:pt x="4079" y="0"/>
                </a:moveTo>
                <a:lnTo>
                  <a:pt x="0" y="26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023559" y="3650759"/>
            <a:ext cx="1468080" cy="237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661" fill="none">
                <a:moveTo>
                  <a:pt x="4079" y="0"/>
                </a:moveTo>
                <a:lnTo>
                  <a:pt x="0" y="6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023559" y="3889080"/>
            <a:ext cx="1468080" cy="634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1764" fill="none">
                <a:moveTo>
                  <a:pt x="4079" y="1764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023559" y="3889080"/>
            <a:ext cx="1468080" cy="1269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3528" fill="none">
                <a:moveTo>
                  <a:pt x="4079" y="3528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023559" y="3889080"/>
            <a:ext cx="1468080" cy="1983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5512" fill="none">
                <a:moveTo>
                  <a:pt x="4079" y="551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222319" y="2222280"/>
            <a:ext cx="991800" cy="1666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56" h="4630" fill="none">
                <a:moveTo>
                  <a:pt x="0" y="0"/>
                </a:moveTo>
                <a:lnTo>
                  <a:pt x="2756" y="463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222319" y="2936520"/>
            <a:ext cx="991800" cy="10313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56" h="2866" fill="none">
                <a:moveTo>
                  <a:pt x="0" y="0"/>
                </a:moveTo>
                <a:lnTo>
                  <a:pt x="2756" y="286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143120" y="3730320"/>
            <a:ext cx="1070999" cy="237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76" h="661" fill="none">
                <a:moveTo>
                  <a:pt x="0" y="0"/>
                </a:moveTo>
                <a:lnTo>
                  <a:pt x="2976" y="6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143120" y="3968280"/>
            <a:ext cx="1070999" cy="475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76" h="1323" fill="none">
                <a:moveTo>
                  <a:pt x="0" y="1323"/>
                </a:moveTo>
                <a:lnTo>
                  <a:pt x="297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143120" y="3968280"/>
            <a:ext cx="1070999" cy="1269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76" h="3528" fill="none">
                <a:moveTo>
                  <a:pt x="0" y="3528"/>
                </a:moveTo>
                <a:lnTo>
                  <a:pt x="297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143120" y="4007879"/>
            <a:ext cx="1070999" cy="1825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76" h="5071" fill="none">
                <a:moveTo>
                  <a:pt x="0" y="5071"/>
                </a:moveTo>
                <a:lnTo>
                  <a:pt x="297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5880" y="1745999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Character stream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55880" y="2499840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Token stream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55880" y="3254040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Syntax tree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55880" y="4682520"/>
            <a:ext cx="3174840" cy="597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Intermediate representation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6320" y="3968280"/>
            <a:ext cx="2460600" cy="5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Annotated Syntax Tree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76320" y="6069600"/>
            <a:ext cx="2658960" cy="597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Target Machine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55880" y="5357520"/>
            <a:ext cx="3889080" cy="597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Optimized Intermediate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4EDF6B-A621-4FEA-8E7B-C7D5697A2DB6}" type="slidenum">
              <a:rPr/>
              <a:pPr lvl="0"/>
              <a:t>9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2760"/>
            <a:ext cx="9071640" cy="620640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4000" dirty="0">
                <a:latin typeface="Calibri" pitchFamily="34"/>
              </a:rPr>
              <a:t>Phases of compiler-Front end-Back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7040" y="1428480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Source Program</a:t>
            </a:r>
          </a:p>
        </p:txBody>
      </p:sp>
      <p:sp>
        <p:nvSpPr>
          <p:cNvPr id="4" name="Straight Connector 3"/>
          <p:cNvSpPr/>
          <p:nvPr/>
        </p:nvSpPr>
        <p:spPr>
          <a:xfrm flipV="1">
            <a:off x="5238000" y="1706400"/>
            <a:ext cx="0" cy="396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7040" y="2301480"/>
            <a:ext cx="2698560" cy="471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91999" y="2103120"/>
            <a:ext cx="37303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Lexical Analysis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5238000" y="2420639"/>
            <a:ext cx="0" cy="39672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491999" y="2817360"/>
            <a:ext cx="37303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Syntax Analysis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238000" y="3134879"/>
            <a:ext cx="0" cy="39672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491999" y="353160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Semantic Analysis</a:t>
            </a:r>
          </a:p>
        </p:txBody>
      </p:sp>
      <p:sp>
        <p:nvSpPr>
          <p:cNvPr id="11" name="Straight Connector 10"/>
          <p:cNvSpPr/>
          <p:nvPr/>
        </p:nvSpPr>
        <p:spPr>
          <a:xfrm flipV="1">
            <a:off x="5238000" y="3889080"/>
            <a:ext cx="0" cy="396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91999" y="428580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Intermediate Code Generator</a:t>
            </a:r>
          </a:p>
        </p:txBody>
      </p:sp>
      <p:sp>
        <p:nvSpPr>
          <p:cNvPr id="13" name="Straight Connector 12"/>
          <p:cNvSpPr/>
          <p:nvPr/>
        </p:nvSpPr>
        <p:spPr>
          <a:xfrm flipV="1">
            <a:off x="5238000" y="4603320"/>
            <a:ext cx="0" cy="396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491999" y="500004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Code Optimizer</a:t>
            </a:r>
          </a:p>
        </p:txBody>
      </p:sp>
      <p:sp>
        <p:nvSpPr>
          <p:cNvPr id="15" name="Straight Connector 14"/>
          <p:cNvSpPr/>
          <p:nvPr/>
        </p:nvSpPr>
        <p:spPr>
          <a:xfrm flipV="1">
            <a:off x="5238000" y="5317560"/>
            <a:ext cx="0" cy="396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491999" y="5674680"/>
            <a:ext cx="365112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Code Generator</a:t>
            </a:r>
          </a:p>
        </p:txBody>
      </p:sp>
      <p:sp>
        <p:nvSpPr>
          <p:cNvPr id="17" name="Straight Connector 16"/>
          <p:cNvSpPr/>
          <p:nvPr/>
        </p:nvSpPr>
        <p:spPr>
          <a:xfrm flipV="1">
            <a:off x="5238000" y="5992200"/>
            <a:ext cx="0" cy="396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9080" y="6349320"/>
            <a:ext cx="3016080" cy="66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      Target Program</a:t>
            </a:r>
          </a:p>
        </p:txBody>
      </p:sp>
      <p:sp>
        <p:nvSpPr>
          <p:cNvPr id="19" name="Freeform 18"/>
          <p:cNvSpPr/>
          <p:nvPr/>
        </p:nvSpPr>
        <p:spPr>
          <a:xfrm>
            <a:off x="8214480" y="3412800"/>
            <a:ext cx="1666800" cy="119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Error Handling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Recovery</a:t>
            </a:r>
          </a:p>
        </p:txBody>
      </p:sp>
      <p:sp>
        <p:nvSpPr>
          <p:cNvPr id="20" name="Straight Connector 19"/>
          <p:cNvSpPr/>
          <p:nvPr/>
        </p:nvSpPr>
        <p:spPr>
          <a:xfrm flipH="1">
            <a:off x="2023559" y="2222280"/>
            <a:ext cx="1468440" cy="1666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2023559" y="2936520"/>
            <a:ext cx="1468440" cy="9525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H="1">
            <a:off x="2023559" y="3650759"/>
            <a:ext cx="1468440" cy="2379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 flipV="1">
            <a:off x="2023559" y="3889080"/>
            <a:ext cx="1468440" cy="635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 flipH="1" flipV="1">
            <a:off x="2023559" y="3889080"/>
            <a:ext cx="1468440" cy="1270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 flipH="1" flipV="1">
            <a:off x="2023559" y="3889080"/>
            <a:ext cx="1468440" cy="1984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222319" y="2222280"/>
            <a:ext cx="992161" cy="1666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7222319" y="2936520"/>
            <a:ext cx="992161" cy="10317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7143120" y="3730320"/>
            <a:ext cx="1071360" cy="237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 flipV="1">
            <a:off x="7143120" y="3968280"/>
            <a:ext cx="1071360" cy="476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 flipV="1">
            <a:off x="7143120" y="3968280"/>
            <a:ext cx="1071360" cy="1270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 flipV="1">
            <a:off x="7143120" y="4007879"/>
            <a:ext cx="1071360" cy="18255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5880" y="1745999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Character stream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5880" y="2499840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Token stream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55880" y="3254040"/>
            <a:ext cx="2143080" cy="3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Syntax 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55880" y="4682520"/>
            <a:ext cx="3174840" cy="597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Intermediate representation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6320" y="3968280"/>
            <a:ext cx="2460600" cy="5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Annotated Syntax 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6320" y="6069600"/>
            <a:ext cx="2658960" cy="597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Target Machine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55880" y="5357520"/>
            <a:ext cx="3889080" cy="597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Optimized Intermediate representation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7960" y="5793840"/>
            <a:ext cx="127008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99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Front end</a:t>
            </a:r>
          </a:p>
        </p:txBody>
      </p:sp>
      <p:sp>
        <p:nvSpPr>
          <p:cNvPr id="40" name="Freeform 39"/>
          <p:cNvSpPr/>
          <p:nvPr/>
        </p:nvSpPr>
        <p:spPr>
          <a:xfrm>
            <a:off x="237960" y="6270120"/>
            <a:ext cx="127008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99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Back end</a:t>
            </a:r>
          </a:p>
        </p:txBody>
      </p:sp>
      <p:sp>
        <p:nvSpPr>
          <p:cNvPr id="41" name="Freeform 40"/>
          <p:cNvSpPr/>
          <p:nvPr/>
        </p:nvSpPr>
        <p:spPr>
          <a:xfrm>
            <a:off x="330480" y="3412800"/>
            <a:ext cx="1666800" cy="119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Symbol Table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Management</a:t>
            </a:r>
          </a:p>
        </p:txBody>
      </p:sp>
      <p:sp>
        <p:nvSpPr>
          <p:cNvPr id="42" name="Freeform 41"/>
          <p:cNvSpPr/>
          <p:nvPr/>
        </p:nvSpPr>
        <p:spPr>
          <a:xfrm>
            <a:off x="1655999" y="6191999"/>
            <a:ext cx="1631713" cy="635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both front end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and back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zar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lizarin_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870</Words>
  <Application>Microsoft Office PowerPoint</Application>
  <PresentationFormat>Custom</PresentationFormat>
  <Paragraphs>182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Default</vt:lpstr>
      <vt:lpstr>alizarin</vt:lpstr>
      <vt:lpstr>alizarin_</vt:lpstr>
      <vt:lpstr>Module 5</vt:lpstr>
      <vt:lpstr>Syllabus</vt:lpstr>
      <vt:lpstr>Language Processing System</vt:lpstr>
      <vt:lpstr>What is Compiler?</vt:lpstr>
      <vt:lpstr>Functions of a Compiler</vt:lpstr>
      <vt:lpstr>Analysis &amp; Synthesis Model of Compilation</vt:lpstr>
      <vt:lpstr>Phases of Compiler</vt:lpstr>
      <vt:lpstr>Phases of compiler</vt:lpstr>
      <vt:lpstr>Phases of compiler-Front end-Back end</vt:lpstr>
      <vt:lpstr>Lexical Analysis</vt:lpstr>
      <vt:lpstr>Syntax Analysis</vt:lpstr>
      <vt:lpstr>Semantic Analysis</vt:lpstr>
      <vt:lpstr>Intermediate Code Generation</vt:lpstr>
      <vt:lpstr>Code Optimization</vt:lpstr>
      <vt:lpstr>Code Generation</vt:lpstr>
      <vt:lpstr>Symbol Table Management</vt:lpstr>
      <vt:lpstr>Error Handling and recovery</vt:lpstr>
      <vt:lpstr>Example</vt:lpstr>
      <vt:lpstr>farenheit=centigrade*1.8+32</vt:lpstr>
      <vt:lpstr>farenheit=centigrade*1.8+32</vt:lpstr>
      <vt:lpstr>farenheit=centigrade*1.8+32</vt:lpstr>
      <vt:lpstr>Comparison of compiler and Interpreter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Nabanita Mandal</dc:creator>
  <cp:lastModifiedBy>Wadhwa Vansh</cp:lastModifiedBy>
  <cp:revision>24</cp:revision>
  <dcterms:created xsi:type="dcterms:W3CDTF">2019-01-17T13:25:08Z</dcterms:created>
  <dcterms:modified xsi:type="dcterms:W3CDTF">2023-01-23T14:38:20Z</dcterms:modified>
</cp:coreProperties>
</file>