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23"/>
  </p:notesMasterIdLst>
  <p:handoutMasterIdLst>
    <p:handoutMasterId r:id="rId24"/>
  </p:handoutMasterIdLst>
  <p:sldIdLst>
    <p:sldId id="256" r:id="rId7"/>
    <p:sldId id="266" r:id="rId8"/>
    <p:sldId id="257" r:id="rId9"/>
    <p:sldId id="268" r:id="rId10"/>
    <p:sldId id="267" r:id="rId11"/>
    <p:sldId id="258" r:id="rId12"/>
    <p:sldId id="274" r:id="rId13"/>
    <p:sldId id="277" r:id="rId14"/>
    <p:sldId id="283" r:id="rId15"/>
    <p:sldId id="282" r:id="rId16"/>
    <p:sldId id="280" r:id="rId17"/>
    <p:sldId id="281" r:id="rId18"/>
    <p:sldId id="263" r:id="rId19"/>
    <p:sldId id="278" r:id="rId20"/>
    <p:sldId id="276" r:id="rId21"/>
    <p:sldId id="279" r:id="rId2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24" y="-12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 /><Relationship Id="rId13" Type="http://schemas.openxmlformats.org/officeDocument/2006/relationships/slide" Target="slides/slide7.xml" /><Relationship Id="rId18" Type="http://schemas.openxmlformats.org/officeDocument/2006/relationships/slide" Target="slides/slide12.xml" /><Relationship Id="rId26" Type="http://schemas.openxmlformats.org/officeDocument/2006/relationships/viewProps" Target="viewProps.xml" /><Relationship Id="rId3" Type="http://schemas.openxmlformats.org/officeDocument/2006/relationships/customXml" Target="../customXml/item3.xml" /><Relationship Id="rId21" Type="http://schemas.openxmlformats.org/officeDocument/2006/relationships/slide" Target="slides/slide15.xml" /><Relationship Id="rId7" Type="http://schemas.openxmlformats.org/officeDocument/2006/relationships/slide" Target="slides/slide1.xml" /><Relationship Id="rId12" Type="http://schemas.openxmlformats.org/officeDocument/2006/relationships/slide" Target="slides/slide6.xml" /><Relationship Id="rId17" Type="http://schemas.openxmlformats.org/officeDocument/2006/relationships/slide" Target="slides/slide11.xml" /><Relationship Id="rId25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0.xml" /><Relationship Id="rId20" Type="http://schemas.openxmlformats.org/officeDocument/2006/relationships/slide" Target="slides/slide14.xml" /><Relationship Id="rId1" Type="http://schemas.openxmlformats.org/officeDocument/2006/relationships/customXml" Target="../customXml/item1.xml" /><Relationship Id="rId6" Type="http://schemas.openxmlformats.org/officeDocument/2006/relationships/slideMaster" Target="slideMasters/slideMaster3.xml" /><Relationship Id="rId11" Type="http://schemas.openxmlformats.org/officeDocument/2006/relationships/slide" Target="slides/slide5.xml" /><Relationship Id="rId24" Type="http://schemas.openxmlformats.org/officeDocument/2006/relationships/handoutMaster" Target="handoutMasters/handoutMaster1.xml" /><Relationship Id="rId5" Type="http://schemas.openxmlformats.org/officeDocument/2006/relationships/slideMaster" Target="slideMasters/slideMaster2.xml" /><Relationship Id="rId15" Type="http://schemas.openxmlformats.org/officeDocument/2006/relationships/slide" Target="slides/slide9.xml" /><Relationship Id="rId23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10" Type="http://schemas.openxmlformats.org/officeDocument/2006/relationships/slide" Target="slides/slide4.xml" /><Relationship Id="rId19" Type="http://schemas.openxmlformats.org/officeDocument/2006/relationships/slide" Target="slides/slide13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3.xml" /><Relationship Id="rId14" Type="http://schemas.openxmlformats.org/officeDocument/2006/relationships/slide" Target="slides/slide8.xml" /><Relationship Id="rId22" Type="http://schemas.openxmlformats.org/officeDocument/2006/relationships/slide" Target="slides/slide16.xml" /><Relationship Id="rId27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8BE435F-D142-4B5F-AA34-4F1B6831EDF0}" type="slidenum">
              <a:rPr/>
              <a:pPr marL="0" marR="0" lvl="0" indent="0" algn="r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3959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45AE23C7-3C88-4728-BB81-E72CB9450C9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3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A49EFD-6505-4393-B467-06A57147DC34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9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CD0551-D7AF-42BE-9D26-D970DEB53453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C86793-CD03-444D-8BE8-FFC92B8B286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0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E17CDF-88D2-4928-9665-15BD9479883F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4D82AE-FE93-4237-981C-47391ED4998D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118538-02C3-4690-9E04-6274419D612F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0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4679950"/>
            <a:ext cx="4513263" cy="251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5413" y="4679950"/>
            <a:ext cx="4514850" cy="251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F0E0E5-CA96-4756-83C7-7B34046F7AA1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2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156DED-2D67-49BF-ACC4-7B3C8D55AED3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2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CB4E2-52F3-4D9C-B630-BB06123E0DDA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9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7DA19C-AA95-4F0D-8A1F-91E83503C7CB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01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09C624-C625-49E5-B999-53C70132B65A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6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6E7DE6-411D-49A6-AB8E-D6D1D4C3549B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2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B8C6DD-BDC1-4B91-892F-03C1072CA99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30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CB217E-D92C-4BA4-9584-4734C7CE6A9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47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330575"/>
            <a:ext cx="2339975" cy="3868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330575"/>
            <a:ext cx="6867525" cy="3868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056D4D-B060-4E02-B0D9-0B4C9FA0EA32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56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4DCFD6-B54D-48CA-873D-7B4BE36A8BA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756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CBEED2-24BD-4BD3-91E2-DDC6FDF64FFF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5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943175-963D-41DE-BF7B-055B90BFC16F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5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1DEEA8-EEC0-4212-AD53-965CF5938EBB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1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BB0FB5-40B8-444A-BD36-EFB4F35F645A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79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CB238B-78D1-44A9-8F75-F40080A5EF8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9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53C051-15AC-4EDB-9FF2-E860638E9ECA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83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D6ABDB-7E5F-4124-BA9D-0B56EB8D8A5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75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17A849-03D6-4FC8-BBC1-8A986EF69A72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68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B65264-EBD5-4BB0-93D6-C58E8B1B81A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05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F680A3-0255-4634-9C33-7EC18BF638B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05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D9823C-B6F1-426F-B498-E68A9AE3E2C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3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961071-BDAE-42BE-A396-6F669E7BEA35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7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3B403C-6C61-498E-BF1F-FC86221DE6A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0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DF331D-C41B-4B19-9E3B-C930B201A0BD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79D614-20F8-451D-85BC-B8D0B021734D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7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8D98D2-F145-44DA-8845-39A025BDB272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2EE156-FC8F-464D-B50A-0CA232928286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Title Placeholder 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4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9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tIns="0" rIns="0" bIns="0" anchor="ctr" anchorCtr="0"/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2A86C325-0420-48CC-9A75-52F12A6A14E7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315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l" hangingPunct="0">
              <a:buNone/>
              <a:tabLst/>
              <a:defRPr lang="en-US" sz="1800" b="1" kern="1200">
                <a:solidFill>
                  <a:srgbClr val="E74C3C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ctr" hangingPunct="0">
              <a:buNone/>
              <a:tabLst/>
              <a:defRPr lang="en-US" sz="1800" b="1" kern="1200">
                <a:solidFill>
                  <a:srgbClr val="E74C3C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800" b="1" kern="1200">
                <a:solidFill>
                  <a:srgbClr val="E74C3C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843E3B85-7419-47BC-A844-0109BF4C57A3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44336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Title Placeholder 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9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tIns="0" rIns="0" bIns="0" anchor="ctr" anchorCtr="0"/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BE08E54D-9216-4A63-B131-1C5B1264C75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9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9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9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9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9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9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9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9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9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9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Syntax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0E1ACE-D602-4C33-8241-54BC3C6CD29B}" type="slidenum">
              <a:rPr/>
              <a:pPr lvl="0"/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6640"/>
            <a:ext cx="8351640" cy="81935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5000" b="0">
                <a:latin typeface="Calibri" pitchFamily="34"/>
              </a:rPr>
              <a:t>Eliminating Ambiguity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392112" y="1646237"/>
            <a:ext cx="9071640" cy="520740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800" dirty="0">
                <a:solidFill>
                  <a:srgbClr val="404040"/>
                </a:solidFill>
                <a:latin typeface="Calibri"/>
              </a:rPr>
              <a:t>Example 3:</a:t>
            </a: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800" b="0" dirty="0">
              <a:solidFill>
                <a:srgbClr val="404040"/>
              </a:solidFill>
              <a:latin typeface="Calibri"/>
            </a:endParaRP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E → E+T | T</a:t>
            </a: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T → T*F | F</a:t>
            </a: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F → (E) | id</a:t>
            </a:r>
          </a:p>
        </p:txBody>
      </p:sp>
    </p:spTree>
    <p:extLst>
      <p:ext uri="{BB962C8B-B14F-4D97-AF65-F5344CB8AC3E}">
        <p14:creationId xmlns:p14="http://schemas.microsoft.com/office/powerpoint/2010/main" val="331736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CECB96-0574-4A36-BD1F-60379AF34468}" type="slidenum">
              <a:rPr/>
              <a:pPr lvl="0"/>
              <a:t>11</a:t>
            </a:fld>
            <a:endParaRPr lang="en-US"/>
          </a:p>
        </p:txBody>
      </p:sp>
      <p:sp>
        <p:nvSpPr>
          <p:cNvPr id="2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315912" y="1493837"/>
            <a:ext cx="9071640" cy="520740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First eliminate the left recursion for E as</a:t>
            </a: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E → E + T | T</a:t>
            </a: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E → T E'</a:t>
            </a: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E' → + T E' | ε</a:t>
            </a: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800" b="0" dirty="0">
              <a:solidFill>
                <a:srgbClr val="000000"/>
              </a:solidFill>
              <a:latin typeface="Constantia"/>
            </a:endParaRP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Then eliminate for T as</a:t>
            </a: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T → T * F | F</a:t>
            </a: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T → F T'</a:t>
            </a: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T' → * F T' | ε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59" y="476640"/>
            <a:ext cx="9071640" cy="81935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5000" b="0">
                <a:latin typeface="Calibri" pitchFamily="34"/>
              </a:rPr>
              <a:t>Eliminating Left Recursion</a:t>
            </a:r>
          </a:p>
        </p:txBody>
      </p:sp>
    </p:spTree>
    <p:extLst>
      <p:ext uri="{BB962C8B-B14F-4D97-AF65-F5344CB8AC3E}">
        <p14:creationId xmlns:p14="http://schemas.microsoft.com/office/powerpoint/2010/main" val="7745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806C7C-B0E5-4735-88AF-9782A8B15CC4}" type="slidenum">
              <a:rPr/>
              <a:pPr lvl="0"/>
              <a:t>12</a:t>
            </a:fld>
            <a:endParaRPr lang="en-US"/>
          </a:p>
        </p:txBody>
      </p:sp>
      <p:sp>
        <p:nvSpPr>
          <p:cNvPr id="2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4000"/>
            <a:ext cx="9071640" cy="520740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dirty="0">
              <a:solidFill>
                <a:srgbClr val="404040"/>
              </a:solidFill>
              <a:latin typeface="Calibri"/>
            </a:endParaRP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E → TE'</a:t>
            </a: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E' → +TE' | ε</a:t>
            </a: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T → FT'</a:t>
            </a: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T' → *FT' | ε</a:t>
            </a:r>
          </a:p>
          <a:p>
            <a:pPr lvl="0" algn="l" rtl="0"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dirty="0">
                <a:solidFill>
                  <a:srgbClr val="000000"/>
                </a:solidFill>
                <a:latin typeface="Constantia"/>
              </a:rPr>
              <a:t>F → (E) | id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59" y="476640"/>
            <a:ext cx="9071640" cy="81935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5000" b="0">
                <a:latin typeface="Calibri" pitchFamily="34"/>
              </a:rPr>
              <a:t>Eliminating Left Recursion</a:t>
            </a:r>
          </a:p>
        </p:txBody>
      </p:sp>
    </p:spTree>
    <p:extLst>
      <p:ext uri="{BB962C8B-B14F-4D97-AF65-F5344CB8AC3E}">
        <p14:creationId xmlns:p14="http://schemas.microsoft.com/office/powerpoint/2010/main" val="426183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531597-9810-456A-98F1-844412579FC0}" type="slidenum">
              <a:rPr/>
              <a:pPr lvl="0"/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5000" b="0">
                <a:latin typeface="Calibri" pitchFamily="34"/>
              </a:rPr>
              <a:t> Left Factoring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9712" y="1554839"/>
            <a:ext cx="9601200" cy="5083443"/>
          </a:xfrm>
        </p:spPr>
        <p:txBody>
          <a:bodyPr wrap="square">
            <a:spAutoFit/>
          </a:bodyPr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just">
              <a:spcBef>
                <a:spcPts val="1199"/>
              </a:spcBef>
              <a:spcAft>
                <a:spcPts val="201"/>
              </a:spcAft>
              <a:buSzPct val="45000"/>
              <a:buFont typeface="OpenSymbol"/>
              <a:buChar char="●"/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Left factoring is a grammar transformation that is useful for producing a grammar suitable for predictive parsing.</a:t>
            </a:r>
          </a:p>
          <a:p>
            <a:pPr lvl="0" algn="just">
              <a:spcBef>
                <a:spcPts val="1199"/>
              </a:spcBef>
              <a:spcAft>
                <a:spcPts val="201"/>
              </a:spcAft>
              <a:buSzPct val="45000"/>
            </a:pPr>
            <a:endParaRPr lang="en-US" sz="1050" b="0" dirty="0">
              <a:solidFill>
                <a:srgbClr val="000000"/>
              </a:solidFill>
              <a:latin typeface="Constantia"/>
            </a:endParaRPr>
          </a:p>
          <a:p>
            <a:pPr lvl="0" algn="just">
              <a:spcBef>
                <a:spcPts val="1199"/>
              </a:spcBef>
              <a:spcAft>
                <a:spcPts val="201"/>
              </a:spcAft>
              <a:buSzPct val="45000"/>
              <a:buFont typeface="OpenSymbol"/>
              <a:buChar char="●"/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When it is not clear which of two alternative productions to use to expand a non-terminal A, we can rewrite the A-productions to defer the decision until we have seen enough of the input to make the right choice.</a:t>
            </a:r>
          </a:p>
          <a:p>
            <a:pPr lvl="0" algn="just"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If there is any production </a:t>
            </a:r>
            <a:r>
              <a:rPr lang="en-US" dirty="0">
                <a:solidFill>
                  <a:srgbClr val="000000"/>
                </a:solidFill>
                <a:latin typeface="Constantia"/>
              </a:rPr>
              <a:t>A → αβ1 | αβ2, </a:t>
            </a:r>
            <a:r>
              <a:rPr lang="en-US" b="0" dirty="0">
                <a:solidFill>
                  <a:srgbClr val="000000"/>
                </a:solidFill>
                <a:latin typeface="Constantia"/>
              </a:rPr>
              <a:t>then the left factored grammar is:</a:t>
            </a:r>
          </a:p>
          <a:p>
            <a:pPr lvl="0" algn="ctr">
              <a:spcBef>
                <a:spcPts val="1199"/>
              </a:spcBef>
              <a:spcAft>
                <a:spcPts val="201"/>
              </a:spcAft>
            </a:pPr>
            <a:r>
              <a:rPr lang="en-US" dirty="0">
                <a:solidFill>
                  <a:srgbClr val="000000"/>
                </a:solidFill>
                <a:latin typeface="Constantia"/>
              </a:rPr>
              <a:t>A → αA’</a:t>
            </a:r>
          </a:p>
          <a:p>
            <a:pPr lvl="0" algn="ctr">
              <a:spcBef>
                <a:spcPts val="1199"/>
              </a:spcBef>
              <a:spcAft>
                <a:spcPts val="201"/>
              </a:spcAft>
            </a:pPr>
            <a:r>
              <a:rPr lang="en-US" dirty="0">
                <a:solidFill>
                  <a:srgbClr val="000000"/>
                </a:solidFill>
                <a:latin typeface="Constantia"/>
              </a:rPr>
              <a:t>A’ → β1 | β2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531597-9810-456A-98F1-844412579FC0}" type="slidenum">
              <a:rPr/>
              <a:pPr lvl="0"/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5000" b="0">
                <a:latin typeface="Calibri" pitchFamily="34"/>
              </a:rPr>
              <a:t> Left Factoring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63512" y="1570037"/>
            <a:ext cx="9525000" cy="5473293"/>
          </a:xfrm>
        </p:spPr>
        <p:txBody>
          <a:bodyPr wrap="square">
            <a:spAutoFit/>
          </a:bodyPr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tantia"/>
              </a:rPr>
              <a:t>Example 1:</a:t>
            </a:r>
          </a:p>
          <a:p>
            <a:pPr rtl="0" fontAlgn="base"/>
            <a:r>
              <a:rPr lang="en-US" sz="2400" b="0" dirty="0">
                <a:solidFill>
                  <a:srgbClr val="000000"/>
                </a:solidFill>
                <a:latin typeface="Constantia"/>
              </a:rPr>
              <a:t>S → 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aSSbS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 | 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aSaSb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 | 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abb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 | b​</a:t>
            </a:r>
          </a:p>
          <a:p>
            <a:pPr rtl="0" fontAlgn="base"/>
            <a:endParaRPr lang="en-US" sz="2400" b="0" dirty="0">
              <a:solidFill>
                <a:srgbClr val="000000"/>
              </a:solidFill>
              <a:latin typeface="Constantia"/>
            </a:endParaRPr>
          </a:p>
          <a:p>
            <a:pPr rtl="0" fontAlgn="base"/>
            <a:r>
              <a:rPr lang="en-US" sz="2400" b="0" dirty="0">
                <a:solidFill>
                  <a:srgbClr val="000000"/>
                </a:solidFill>
                <a:latin typeface="Constantia"/>
              </a:rPr>
              <a:t>​Solution:​    Step-01:​</a:t>
            </a:r>
          </a:p>
          <a:p>
            <a:pPr rtl="0" fontAlgn="base"/>
            <a:r>
              <a:rPr lang="en-US" sz="2400" b="0" dirty="0">
                <a:solidFill>
                  <a:srgbClr val="000000"/>
                </a:solidFill>
                <a:latin typeface="Constantia"/>
              </a:rPr>
              <a:t>			S → 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aS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’ | b ​</a:t>
            </a:r>
          </a:p>
          <a:p>
            <a:pPr rtl="0" fontAlgn="base"/>
            <a:r>
              <a:rPr lang="en-US" sz="2400" b="0" dirty="0">
                <a:solidFill>
                  <a:srgbClr val="000000"/>
                </a:solidFill>
                <a:latin typeface="Constantia"/>
              </a:rPr>
              <a:t>			S’ → 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SSbS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 | 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SaSb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 | bb​</a:t>
            </a:r>
          </a:p>
          <a:p>
            <a:pPr rtl="0" fontAlgn="base"/>
            <a:r>
              <a:rPr lang="en-US" sz="2400" b="0" dirty="0">
                <a:solidFill>
                  <a:srgbClr val="000000"/>
                </a:solidFill>
                <a:latin typeface="Constantia"/>
              </a:rPr>
              <a:t>Again, this is a grammar with common prefixes ​</a:t>
            </a:r>
          </a:p>
          <a:p>
            <a:pPr rtl="0" fontAlgn="base"/>
            <a:r>
              <a:rPr lang="en-US" sz="2400" b="0" dirty="0">
                <a:solidFill>
                  <a:srgbClr val="000000"/>
                </a:solidFill>
                <a:latin typeface="Constantia"/>
              </a:rPr>
              <a:t>​	Step-02:​</a:t>
            </a:r>
          </a:p>
          <a:p>
            <a:pPr rtl="0" fontAlgn="base"/>
            <a:r>
              <a:rPr lang="en-US" sz="2400" b="0" dirty="0">
                <a:solidFill>
                  <a:srgbClr val="000000"/>
                </a:solidFill>
                <a:latin typeface="Constantia"/>
              </a:rPr>
              <a:t>			S → 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aS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’ | b​</a:t>
            </a:r>
          </a:p>
          <a:p>
            <a:pPr rtl="0" fontAlgn="base"/>
            <a:r>
              <a:rPr lang="en-US" sz="2400" b="0" dirty="0">
                <a:solidFill>
                  <a:srgbClr val="000000"/>
                </a:solidFill>
                <a:latin typeface="Constantia"/>
              </a:rPr>
              <a:t>			S’ → SA’ | bb </a:t>
            </a:r>
          </a:p>
          <a:p>
            <a:pPr rtl="0" fontAlgn="base"/>
            <a:r>
              <a:rPr lang="en-US" sz="2400" b="0" dirty="0">
                <a:solidFill>
                  <a:srgbClr val="000000"/>
                </a:solidFill>
                <a:latin typeface="Constantia"/>
              </a:rPr>
              <a:t>			A’ → 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SbS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 | 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aSb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5649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531597-9810-456A-98F1-844412579FC0}" type="slidenum">
              <a:rPr/>
              <a:pPr lvl="0"/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5000" b="0">
                <a:latin typeface="Calibri" pitchFamily="34"/>
              </a:rPr>
              <a:t> Left Factoring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63512" y="1554840"/>
            <a:ext cx="9677400" cy="3339376"/>
          </a:xfrm>
        </p:spPr>
        <p:txBody>
          <a:bodyPr wrap="square">
            <a:spAutoFit/>
          </a:bodyPr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sz="1800" dirty="0">
                <a:latin typeface="Daytona"/>
                <a:ea typeface="+mn-lt"/>
                <a:cs typeface="+mn-lt"/>
              </a:rPr>
              <a:t>Example 2:</a:t>
            </a:r>
          </a:p>
          <a:p>
            <a:r>
              <a:rPr lang="en-US" sz="2400" b="0" dirty="0">
                <a:solidFill>
                  <a:srgbClr val="000000"/>
                </a:solidFill>
                <a:latin typeface="Constantia"/>
              </a:rPr>
              <a:t>S → a | 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ab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 | 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abc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 | 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abcd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 </a:t>
            </a:r>
          </a:p>
          <a:p>
            <a:r>
              <a:rPr lang="en-US" sz="2400" b="0" dirty="0">
                <a:solidFill>
                  <a:srgbClr val="000000"/>
                </a:solidFill>
                <a:latin typeface="Constantia"/>
              </a:rPr>
              <a:t>Solution.-    Step-1: </a:t>
            </a:r>
          </a:p>
          <a:p>
            <a:r>
              <a:rPr lang="en-US" sz="2400" b="0" dirty="0">
                <a:solidFill>
                  <a:srgbClr val="000000"/>
                </a:solidFill>
                <a:latin typeface="Constantia"/>
              </a:rPr>
              <a:t>			S → 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aS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’</a:t>
            </a:r>
          </a:p>
          <a:p>
            <a:r>
              <a:rPr lang="en-US" sz="2400" b="0" dirty="0">
                <a:solidFill>
                  <a:srgbClr val="000000"/>
                </a:solidFill>
                <a:latin typeface="Constantia"/>
              </a:rPr>
              <a:t>			S’ → b | 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bc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 | 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bcd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 | ∈</a:t>
            </a:r>
          </a:p>
          <a:p>
            <a:r>
              <a:rPr lang="en-US" sz="2400" b="0" dirty="0">
                <a:solidFill>
                  <a:srgbClr val="000000"/>
                </a:solidFill>
                <a:latin typeface="Constantia"/>
              </a:rPr>
              <a:t>Again, this is a grammar with common prefixes</a:t>
            </a:r>
          </a:p>
          <a:p>
            <a:pPr marL="305435" indent="-305435"/>
            <a:r>
              <a:rPr lang="en-US" sz="2400" b="0" dirty="0">
                <a:solidFill>
                  <a:srgbClr val="000000"/>
                </a:solidFill>
                <a:latin typeface="Constantia"/>
              </a:rPr>
              <a:t>		</a:t>
            </a:r>
            <a:endParaRPr lang="en-US" sz="2800" b="0" dirty="0">
              <a:solidFill>
                <a:srgbClr val="00000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25252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531597-9810-456A-98F1-844412579FC0}" type="slidenum">
              <a:rPr/>
              <a:pPr lvl="0"/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5000" b="0">
                <a:latin typeface="Calibri" pitchFamily="34"/>
              </a:rPr>
              <a:t> Left Factoring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554840"/>
            <a:ext cx="8940960" cy="5380960"/>
          </a:xfrm>
        </p:spPr>
        <p:txBody>
          <a:bodyPr>
            <a:spAutoFit/>
          </a:bodyPr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sz="1800" dirty="0">
                <a:latin typeface="Daytona"/>
                <a:ea typeface="+mn-lt"/>
                <a:cs typeface="+mn-lt"/>
              </a:rPr>
              <a:t>Example 2: contd.</a:t>
            </a:r>
          </a:p>
          <a:p>
            <a:pPr marL="305435" indent="-305435"/>
            <a:r>
              <a:rPr lang="en-US" sz="2400" b="0" dirty="0">
                <a:solidFill>
                  <a:srgbClr val="000000"/>
                </a:solidFill>
                <a:latin typeface="Constantia"/>
              </a:rPr>
              <a:t>Step-02: </a:t>
            </a:r>
          </a:p>
          <a:p>
            <a:pPr marL="305435" indent="-305435"/>
            <a:r>
              <a:rPr lang="en-US" sz="2400" b="0" dirty="0">
                <a:solidFill>
                  <a:srgbClr val="000000"/>
                </a:solidFill>
                <a:latin typeface="Constantia"/>
              </a:rPr>
              <a:t>				S → 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aS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’</a:t>
            </a:r>
          </a:p>
          <a:p>
            <a:pPr marL="305435" indent="-305435"/>
            <a:r>
              <a:rPr lang="en-US" sz="2400" b="0" dirty="0">
                <a:solidFill>
                  <a:srgbClr val="000000"/>
                </a:solidFill>
                <a:latin typeface="Constantia"/>
              </a:rPr>
              <a:t>				S’→ 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bA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’ | ∈</a:t>
            </a:r>
          </a:p>
          <a:p>
            <a:pPr marL="305435" indent="-305435"/>
            <a:r>
              <a:rPr lang="en-US" sz="2400" b="0" dirty="0">
                <a:solidFill>
                  <a:srgbClr val="000000"/>
                </a:solidFill>
                <a:latin typeface="Constantia"/>
              </a:rPr>
              <a:t>				A’ → c | 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cd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 | ∈</a:t>
            </a:r>
          </a:p>
          <a:p>
            <a:pPr marL="305435" indent="-305435"/>
            <a:r>
              <a:rPr lang="en-US" sz="2400" b="0" dirty="0">
                <a:solidFill>
                  <a:srgbClr val="000000"/>
                </a:solidFill>
                <a:latin typeface="Constantia"/>
              </a:rPr>
              <a:t>Again, this is a grammar with common</a:t>
            </a:r>
          </a:p>
          <a:p>
            <a:r>
              <a:rPr lang="en-US" sz="2400" b="0" dirty="0">
                <a:solidFill>
                  <a:srgbClr val="000000"/>
                </a:solidFill>
                <a:latin typeface="Constantia"/>
              </a:rPr>
              <a:t>Step-03: ​</a:t>
            </a:r>
          </a:p>
          <a:p>
            <a:r>
              <a:rPr lang="en-US" sz="2400" b="0" dirty="0">
                <a:solidFill>
                  <a:srgbClr val="000000"/>
                </a:solidFill>
                <a:latin typeface="Constantia"/>
              </a:rPr>
              <a:t>	S → 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aS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’ ​</a:t>
            </a:r>
          </a:p>
          <a:p>
            <a:r>
              <a:rPr lang="en-US" sz="2400" b="0" dirty="0">
                <a:solidFill>
                  <a:srgbClr val="000000"/>
                </a:solidFill>
                <a:latin typeface="Constantia"/>
              </a:rPr>
              <a:t>	S’→ 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bA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’ | ∈ ​</a:t>
            </a:r>
          </a:p>
          <a:p>
            <a:r>
              <a:rPr lang="en-US" sz="2400" b="0" dirty="0">
                <a:solidFill>
                  <a:srgbClr val="000000"/>
                </a:solidFill>
                <a:latin typeface="Constantia"/>
              </a:rPr>
              <a:t>	A’ → </a:t>
            </a:r>
            <a:r>
              <a:rPr lang="en-US" sz="2400" b="0" dirty="0" err="1">
                <a:solidFill>
                  <a:srgbClr val="000000"/>
                </a:solidFill>
                <a:latin typeface="Constantia"/>
              </a:rPr>
              <a:t>cB</a:t>
            </a:r>
            <a:r>
              <a:rPr lang="en-US" sz="2400" b="0" dirty="0">
                <a:solidFill>
                  <a:srgbClr val="000000"/>
                </a:solidFill>
                <a:latin typeface="Constantia"/>
              </a:rPr>
              <a:t>’ |∈ ​</a:t>
            </a:r>
          </a:p>
          <a:p>
            <a:r>
              <a:rPr lang="en-US" sz="2400" b="0" dirty="0">
                <a:solidFill>
                  <a:srgbClr val="000000"/>
                </a:solidFill>
                <a:latin typeface="Constantia"/>
              </a:rPr>
              <a:t>	B’ → d | ∈ </a:t>
            </a:r>
          </a:p>
        </p:txBody>
      </p:sp>
    </p:spTree>
    <p:extLst>
      <p:ext uri="{BB962C8B-B14F-4D97-AF65-F5344CB8AC3E}">
        <p14:creationId xmlns:p14="http://schemas.microsoft.com/office/powerpoint/2010/main" val="93444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712" y="1493837"/>
            <a:ext cx="96774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5435" indent="-305435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aytona"/>
                <a:ea typeface="+mn-lt"/>
                <a:cs typeface="+mn-lt"/>
              </a:rPr>
              <a:t>E → E + E | E * E | ( E ) | - E | </a:t>
            </a:r>
            <a:r>
              <a:rPr lang="en-US" b="1" dirty="0">
                <a:latin typeface="Daytona"/>
                <a:ea typeface="+mn-lt"/>
                <a:cs typeface="+mn-lt"/>
              </a:rPr>
              <a:t>id </a:t>
            </a:r>
            <a:endParaRPr lang="en-US" dirty="0">
              <a:latin typeface="Daytona"/>
              <a:ea typeface="+mn-lt"/>
              <a:cs typeface="+mn-lt"/>
            </a:endParaRPr>
          </a:p>
          <a:p>
            <a:pPr marL="305435" indent="-305435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aytona"/>
                <a:ea typeface="+mn-lt"/>
                <a:cs typeface="+mn-lt"/>
              </a:rPr>
              <a:t>To generate a valid string: - </a:t>
            </a:r>
            <a:r>
              <a:rPr lang="en-US" b="1" dirty="0">
                <a:latin typeface="Daytona"/>
                <a:ea typeface="+mn-lt"/>
                <a:cs typeface="+mn-lt"/>
              </a:rPr>
              <a:t>id </a:t>
            </a:r>
            <a:r>
              <a:rPr lang="en-US" dirty="0">
                <a:latin typeface="Daytona"/>
                <a:ea typeface="+mn-lt"/>
                <a:cs typeface="+mn-lt"/>
              </a:rPr>
              <a:t>+ </a:t>
            </a:r>
            <a:r>
              <a:rPr lang="en-US" b="1" dirty="0">
                <a:latin typeface="Daytona"/>
                <a:ea typeface="+mn-lt"/>
                <a:cs typeface="+mn-lt"/>
              </a:rPr>
              <a:t>id * id </a:t>
            </a:r>
            <a:r>
              <a:rPr lang="en-US" dirty="0">
                <a:latin typeface="Daytona"/>
                <a:ea typeface="+mn-lt"/>
                <a:cs typeface="+mn-lt"/>
              </a:rPr>
              <a:t> </a:t>
            </a:r>
          </a:p>
          <a:p>
            <a:pPr marL="305435" indent="-305435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Dayton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2" t="31088" r="3716" b="14171"/>
          <a:stretch/>
        </p:blipFill>
        <p:spPr bwMode="auto">
          <a:xfrm>
            <a:off x="1535112" y="2636837"/>
            <a:ext cx="7315199" cy="400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2112" y="427037"/>
            <a:ext cx="10137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libri" pitchFamily="34"/>
              </a:rPr>
              <a:t>CFG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3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E61482-468D-4F4A-BB42-8CCAC065AFEA}" type="slidenum">
              <a:rPr/>
              <a:pPr lvl="0"/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2" y="274637"/>
            <a:ext cx="9071640" cy="81935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4000" b="0" dirty="0">
                <a:latin typeface="Calibri" pitchFamily="34"/>
              </a:rPr>
              <a:t>Ambiguous and Unambiguous Grammar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39713" y="1570037"/>
            <a:ext cx="9601200" cy="5401363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marL="305435" indent="-305435">
              <a:lnSpc>
                <a:spcPct val="160000"/>
              </a:lnSpc>
              <a:spcAft>
                <a:spcPts val="0"/>
              </a:spcAft>
            </a:pPr>
            <a:r>
              <a:rPr lang="en-US" u="sng" dirty="0">
                <a:latin typeface="Daytona"/>
                <a:ea typeface="+mn-lt"/>
                <a:cs typeface="+mn-lt"/>
              </a:rPr>
              <a:t>Ambiguous Grammar</a:t>
            </a:r>
          </a:p>
          <a:p>
            <a:pPr algn="just" rtl="0">
              <a:lnSpc>
                <a:spcPct val="160000"/>
              </a:lnSpc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For a given grammar, we can generate at least one string which can be presented using more than one parse tree then such grammar is called ambiguous grammar </a:t>
            </a:r>
          </a:p>
          <a:p>
            <a:pPr>
              <a:lnSpc>
                <a:spcPct val="160000"/>
              </a:lnSpc>
              <a:spcAft>
                <a:spcPts val="0"/>
              </a:spcAft>
            </a:pPr>
            <a:endParaRPr lang="en-US" sz="1050" b="0" dirty="0">
              <a:latin typeface="Dayto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E61482-468D-4F4A-BB42-8CCAC065AFEA}" type="slidenum">
              <a:rPr/>
              <a:pPr lvl="0"/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2" y="274637"/>
            <a:ext cx="9071640" cy="81935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4000" b="0" dirty="0">
                <a:latin typeface="Calibri" pitchFamily="34"/>
              </a:rPr>
              <a:t>Ambiguous and Unambiguous Grammar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39713" y="1570037"/>
            <a:ext cx="9601200" cy="5401363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marL="305435" indent="-305435">
              <a:lnSpc>
                <a:spcPct val="160000"/>
              </a:lnSpc>
              <a:spcAft>
                <a:spcPts val="0"/>
              </a:spcAft>
            </a:pPr>
            <a:r>
              <a:rPr lang="en-US" u="sng" dirty="0">
                <a:latin typeface="Daytona"/>
              </a:rPr>
              <a:t>Unambiguous Grammar</a:t>
            </a: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For a given grammar, all possible strings which can be generated using it have only one representation of Parse Tree, such grammar is called Unambiguous Grammar</a:t>
            </a:r>
          </a:p>
        </p:txBody>
      </p:sp>
    </p:spTree>
    <p:extLst>
      <p:ext uri="{BB962C8B-B14F-4D97-AF65-F5344CB8AC3E}">
        <p14:creationId xmlns:p14="http://schemas.microsoft.com/office/powerpoint/2010/main" val="303975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E61482-468D-4F4A-BB42-8CCAC065AFEA}" type="slidenum">
              <a:rPr/>
              <a:pPr lvl="0"/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2" y="274637"/>
            <a:ext cx="9071640" cy="81935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5000" b="0" dirty="0">
                <a:latin typeface="Calibri" pitchFamily="34"/>
              </a:rPr>
              <a:t>Eliminating Ambiguity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4000"/>
            <a:ext cx="9071640" cy="520740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l" rt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Eliminating Left Recursion</a:t>
            </a:r>
          </a:p>
          <a:p>
            <a:pPr lvl="0" algn="l" rtl="0"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Left Factoring</a:t>
            </a:r>
          </a:p>
        </p:txBody>
      </p:sp>
    </p:spTree>
    <p:extLst>
      <p:ext uri="{BB962C8B-B14F-4D97-AF65-F5344CB8AC3E}">
        <p14:creationId xmlns:p14="http://schemas.microsoft.com/office/powerpoint/2010/main" val="184679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2FC0F6-0A2C-4C49-9667-E588C665FE16}" type="slidenum">
              <a:rPr/>
              <a:pPr lvl="0"/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32000"/>
            <a:ext cx="9071640" cy="81935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5000" b="0" dirty="0">
                <a:latin typeface="Calibri" pitchFamily="34"/>
              </a:rPr>
              <a:t>Eliminating Left Recursion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39712" y="1646237"/>
            <a:ext cx="9525000" cy="520740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just" rtl="0"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A grammar is left recursive if it has a non terminal A such that there is a derivation</a:t>
            </a:r>
          </a:p>
          <a:p>
            <a:pPr lvl="0" algn="ctr" rtl="0"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 A → A α for some string α.</a:t>
            </a:r>
          </a:p>
          <a:p>
            <a:pPr lvl="0" algn="just" rtl="0"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Top-down parsing methods cannot handle left-recursive grammars. </a:t>
            </a:r>
          </a:p>
          <a:p>
            <a:pPr lvl="0" algn="just" rtl="0"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Hence, left recursion can be eliminated as follows:</a:t>
            </a: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Left Recursion:   </a:t>
            </a:r>
            <a:r>
              <a:rPr lang="en-US" dirty="0">
                <a:solidFill>
                  <a:srgbClr val="000000"/>
                </a:solidFill>
                <a:latin typeface="Constantia"/>
              </a:rPr>
              <a:t>A → A α | β</a:t>
            </a: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Then,</a:t>
            </a: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                         </a:t>
            </a:r>
            <a:r>
              <a:rPr lang="en-US" dirty="0">
                <a:solidFill>
                  <a:srgbClr val="000000"/>
                </a:solidFill>
                <a:latin typeface="Constantia"/>
              </a:rPr>
              <a:t>A →  β A'</a:t>
            </a: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dirty="0">
                <a:solidFill>
                  <a:srgbClr val="000000"/>
                </a:solidFill>
                <a:latin typeface="Constantia"/>
              </a:rPr>
              <a:t>                         A' →  α A' | 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FDB67-7061-4726-9AB4-51BB52A23363}" type="slidenum">
              <a:rPr/>
              <a:pPr lvl="0"/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6640"/>
            <a:ext cx="9071640" cy="81935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5000" b="0" dirty="0">
                <a:latin typeface="Calibri" pitchFamily="34"/>
              </a:rPr>
              <a:t>Eliminating Left Recursion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39712" y="1570037"/>
            <a:ext cx="9335927" cy="5401363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dirty="0">
              <a:solidFill>
                <a:srgbClr val="404040"/>
              </a:solidFill>
              <a:latin typeface="Calibri"/>
            </a:endParaRP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Arrange the non-terminals in some order A1, A2, ..., An.</a:t>
            </a: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for </a:t>
            </a:r>
            <a:r>
              <a:rPr lang="en-US" b="0" dirty="0" err="1">
                <a:solidFill>
                  <a:srgbClr val="000000"/>
                </a:solidFill>
                <a:latin typeface="Constantia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Constantia"/>
              </a:rPr>
              <a:t>:= 1 to n do begin</a:t>
            </a: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for j:= 1 to i-1 do begin</a:t>
            </a: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replace each production of the form Ai → </a:t>
            </a:r>
            <a:r>
              <a:rPr lang="en-US" b="0" dirty="0" err="1">
                <a:solidFill>
                  <a:srgbClr val="000000"/>
                </a:solidFill>
                <a:latin typeface="Constantia"/>
              </a:rPr>
              <a:t>Ajγ</a:t>
            </a:r>
            <a:endParaRPr lang="en-US" b="0" dirty="0">
              <a:solidFill>
                <a:srgbClr val="000000"/>
              </a:solidFill>
              <a:latin typeface="Constantia"/>
            </a:endParaRP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by  Ai → δ1γ | δ2γ | ... | </a:t>
            </a:r>
            <a:r>
              <a:rPr lang="en-US" b="0" dirty="0" err="1">
                <a:solidFill>
                  <a:srgbClr val="000000"/>
                </a:solidFill>
                <a:latin typeface="Constantia"/>
              </a:rPr>
              <a:t>δkγ</a:t>
            </a:r>
            <a:endParaRPr lang="en-US" b="0" dirty="0">
              <a:solidFill>
                <a:srgbClr val="000000"/>
              </a:solidFill>
              <a:latin typeface="Constantia"/>
            </a:endParaRP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where	</a:t>
            </a:r>
            <a:r>
              <a:rPr lang="en-US" b="0" dirty="0" err="1">
                <a:solidFill>
                  <a:srgbClr val="000000"/>
                </a:solidFill>
                <a:latin typeface="Constantia"/>
              </a:rPr>
              <a:t>Aj</a:t>
            </a:r>
            <a:r>
              <a:rPr lang="en-US" b="0" dirty="0">
                <a:solidFill>
                  <a:srgbClr val="000000"/>
                </a:solidFill>
                <a:latin typeface="Constantia"/>
              </a:rPr>
              <a:t> → δ1 | δ2 | . . . | </a:t>
            </a:r>
            <a:r>
              <a:rPr lang="en-US" b="0" dirty="0" err="1">
                <a:solidFill>
                  <a:srgbClr val="000000"/>
                </a:solidFill>
                <a:latin typeface="Constantia"/>
              </a:rPr>
              <a:t>δk</a:t>
            </a:r>
            <a:r>
              <a:rPr lang="en-US" b="0" dirty="0">
                <a:solidFill>
                  <a:srgbClr val="000000"/>
                </a:solidFill>
                <a:latin typeface="Constantia"/>
              </a:rPr>
              <a:t> are all the current </a:t>
            </a:r>
            <a:r>
              <a:rPr lang="en-US" b="0" dirty="0" err="1">
                <a:solidFill>
                  <a:srgbClr val="000000"/>
                </a:solidFill>
                <a:latin typeface="Constantia"/>
              </a:rPr>
              <a:t>Aj</a:t>
            </a:r>
            <a:r>
              <a:rPr lang="en-US" b="0" dirty="0">
                <a:solidFill>
                  <a:srgbClr val="000000"/>
                </a:solidFill>
                <a:latin typeface="Constantia"/>
              </a:rPr>
              <a:t>-productions;</a:t>
            </a: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end</a:t>
            </a: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0" dirty="0">
                <a:solidFill>
                  <a:srgbClr val="000000"/>
                </a:solidFill>
                <a:latin typeface="Constantia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7588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FDB67-7061-4726-9AB4-51BB52A23363}" type="slidenum">
              <a:rPr/>
              <a:pPr lvl="0"/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6640"/>
            <a:ext cx="9071640" cy="81935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5000" b="0">
                <a:latin typeface="Calibri" pitchFamily="34"/>
              </a:rPr>
              <a:t>Eliminating Left Recursion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39712" y="1570037"/>
            <a:ext cx="9071640" cy="520740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marL="305435" indent="-305435">
              <a:lnSpc>
                <a:spcPct val="150000"/>
              </a:lnSpc>
            </a:pPr>
            <a:r>
              <a:rPr lang="en-US" sz="2000" dirty="0">
                <a:latin typeface="Daytona"/>
                <a:ea typeface="+mn-lt"/>
                <a:cs typeface="+mn-lt"/>
              </a:rPr>
              <a:t>Example 1: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S→A​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A → Ad |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Ae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 |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aB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 | ac ​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B →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bBc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 | f ​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Solution:​   The grammar after eliminating left recursion is- ​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S→A​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A →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aBA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’ |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acA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’​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A’ →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dA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’ |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eA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’ | ∈ ​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B →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bBc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 | f</a:t>
            </a:r>
            <a:endParaRPr lang="en-US" b="0" dirty="0">
              <a:solidFill>
                <a:srgbClr val="00000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0671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FDB67-7061-4726-9AB4-51BB52A23363}" type="slidenum">
              <a:rPr/>
              <a:pPr lvl="0"/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6640"/>
            <a:ext cx="9071640" cy="819359"/>
          </a:xfrm>
        </p:spPr>
        <p:txBody>
          <a:bodyPr tIns="4500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rtl="0">
              <a:buNone/>
            </a:pPr>
            <a:r>
              <a:rPr lang="en-US" sz="5000" b="0">
                <a:latin typeface="Calibri" pitchFamily="34"/>
              </a:rPr>
              <a:t>Eliminating Left Recursion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39712" y="1570037"/>
            <a:ext cx="9071640" cy="5207400"/>
          </a:xfrm>
        </p:spPr>
        <p:txBody>
          <a:bodyPr wrap="square" lIns="90000" tIns="45000" rIns="90000" bIns="45000" anchor="t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en-US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en-US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en-US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en-US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en-US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marL="305435" indent="-305435">
              <a:lnSpc>
                <a:spcPct val="150000"/>
              </a:lnSpc>
            </a:pPr>
            <a:r>
              <a:rPr lang="en-US" sz="2000" dirty="0">
                <a:latin typeface="Daytona"/>
                <a:ea typeface="+mn-lt"/>
                <a:cs typeface="+mn-lt"/>
              </a:rPr>
              <a:t>Example 2: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A →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ABd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 |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Aa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 | a 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B → Be | b 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Solution-    The grammar after eliminating left recursion is- 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A →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aA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’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A’ →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BdA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’ |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aA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’ | ∈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B →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bB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’ 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0" dirty="0">
                <a:solidFill>
                  <a:srgbClr val="000000"/>
                </a:solidFill>
                <a:latin typeface="Constantia"/>
              </a:rPr>
              <a:t>B’ → </a:t>
            </a:r>
            <a:r>
              <a:rPr lang="en-US" sz="2000" b="0" dirty="0" err="1">
                <a:solidFill>
                  <a:srgbClr val="000000"/>
                </a:solidFill>
                <a:latin typeface="Constantia"/>
              </a:rPr>
              <a:t>eB</a:t>
            </a:r>
            <a:r>
              <a:rPr lang="en-US" sz="2000" b="0" dirty="0">
                <a:solidFill>
                  <a:srgbClr val="000000"/>
                </a:solidFill>
                <a:latin typeface="Constantia"/>
              </a:rPr>
              <a:t>’ | ∈ </a:t>
            </a:r>
          </a:p>
          <a:p>
            <a:pPr lvl="0" algn="l" rtl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59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izarin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57E6589E1484F96EA1AE2DD3539FC" ma:contentTypeVersion="4" ma:contentTypeDescription="Create a new document." ma:contentTypeScope="" ma:versionID="cc5fbd95410a3f411cc10df7983607f1">
  <xsd:schema xmlns:xsd="http://www.w3.org/2001/XMLSchema" xmlns:xs="http://www.w3.org/2001/XMLSchema" xmlns:p="http://schemas.microsoft.com/office/2006/metadata/properties" xmlns:ns2="1dc245d4-6514-4de7-b5e2-80c281680b67" xmlns:ns3="0be202d1-8871-4267-8815-2f983203882f" targetNamespace="http://schemas.microsoft.com/office/2006/metadata/properties" ma:root="true" ma:fieldsID="8a7f5db0c15bc5b8089bcbda00391fc9" ns2:_="" ns3:_="">
    <xsd:import namespace="1dc245d4-6514-4de7-b5e2-80c281680b67"/>
    <xsd:import namespace="0be202d1-8871-4267-8815-2f98320388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245d4-6514-4de7-b5e2-80c281680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202d1-8871-4267-8815-2f9832038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0114E6-FE55-4F41-80FE-015FC1FDB26D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ABF3A54B-92E3-40FB-B5E8-B017CFEAFE6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dc245d4-6514-4de7-b5e2-80c281680b67"/>
    <ds:schemaRef ds:uri="0be202d1-8871-4267-8815-2f983203882f"/>
  </ds:schemaRefs>
</ds:datastoreItem>
</file>

<file path=customXml/itemProps3.xml><?xml version="1.0" encoding="utf-8"?>
<ds:datastoreItem xmlns:ds="http://schemas.openxmlformats.org/officeDocument/2006/customXml" ds:itemID="{D71F8622-3A36-47E9-AC0B-43B8E9ACDF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526</Words>
  <Application>Microsoft Office PowerPoint</Application>
  <PresentationFormat>Custom</PresentationFormat>
  <Paragraphs>127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Alizarin</vt:lpstr>
      <vt:lpstr>Alizarin0</vt:lpstr>
      <vt:lpstr>alizarin</vt:lpstr>
      <vt:lpstr>Syntax Analysis</vt:lpstr>
      <vt:lpstr>PowerPoint Presentation</vt:lpstr>
      <vt:lpstr>Ambiguous and Unambiguous Grammar</vt:lpstr>
      <vt:lpstr>Ambiguous and Unambiguous Grammar</vt:lpstr>
      <vt:lpstr>Eliminating Ambiguity</vt:lpstr>
      <vt:lpstr>Eliminating Left Recursion</vt:lpstr>
      <vt:lpstr>Eliminating Left Recursion</vt:lpstr>
      <vt:lpstr>Eliminating Left Recursion</vt:lpstr>
      <vt:lpstr>Eliminating Left Recursion</vt:lpstr>
      <vt:lpstr>Eliminating Ambiguity</vt:lpstr>
      <vt:lpstr>Eliminating Left Recursion</vt:lpstr>
      <vt:lpstr>Eliminating Left Recursion</vt:lpstr>
      <vt:lpstr> Left Factoring</vt:lpstr>
      <vt:lpstr> Left Factoring</vt:lpstr>
      <vt:lpstr> Left Factoring</vt:lpstr>
      <vt:lpstr> Left Factoring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Nabanita Mandal</dc:creator>
  <cp:lastModifiedBy>Wadhwa Vansh</cp:lastModifiedBy>
  <cp:revision>28</cp:revision>
  <dcterms:created xsi:type="dcterms:W3CDTF">2019-02-01T00:05:53Z</dcterms:created>
  <dcterms:modified xsi:type="dcterms:W3CDTF">2023-01-30T14:15:04Z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0x010100AAB57E6589E1484F96EA1AE2DD3539FC</vt:lpwstr>
  </property>
</Properties>
</file>