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JYARmqvTEeunJgvqbxZuau8m3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999B79-6270-4A4D-9B25-E4717D6CB03A}">
  <a:tblStyle styleId="{6C999B79-6270-4A4D-9B25-E4717D6CB03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7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b="0"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2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" type="body"/>
          </p:nvPr>
        </p:nvSpPr>
        <p:spPr>
          <a:xfrm>
            <a:off x="1097278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1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1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4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5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78" name="Google Shape;78;p35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3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26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Macros and Macro Processor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MODULE 3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"/>
          <p:cNvSpPr txBox="1"/>
          <p:nvPr>
            <p:ph type="title"/>
          </p:nvPr>
        </p:nvSpPr>
        <p:spPr>
          <a:xfrm>
            <a:off x="118559" y="605896"/>
            <a:ext cx="3731824" cy="5646208"/>
          </a:xfrm>
          <a:prstGeom prst="rect">
            <a:avLst/>
          </a:prstGeom>
          <a:solidFill>
            <a:srgbClr val="D2CE9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2402C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2. Parameterized Macro</a:t>
            </a:r>
            <a:br>
              <a:rPr b="1" lang="en-US" sz="40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40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(Macro Instruction Argument)</a:t>
            </a:r>
            <a:br>
              <a:rPr b="1" lang="en-US" sz="40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40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40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2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endParaRPr b="1">
              <a:solidFill>
                <a:srgbClr val="42402C"/>
              </a:solidFill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"/>
          <p:cNvSpPr txBox="1"/>
          <p:nvPr>
            <p:ph idx="1" type="body"/>
          </p:nvPr>
        </p:nvSpPr>
        <p:spPr>
          <a:xfrm>
            <a:off x="4066280" y="217708"/>
            <a:ext cx="2790569" cy="6408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. . .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A    1,  DATA1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A    2,  DATA1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A    3,  DATA1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 . . 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 . . . 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 . . 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A    1,  DATA2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A    2,  DATA2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A    3,  DATA2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DATA1  DC  F'5'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DATA2  DC  F'10'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7926524" y="436753"/>
            <a:ext cx="4163683" cy="571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Instructions are very similar but NOT Identical</a:t>
            </a:r>
            <a:endParaRPr/>
          </a:p>
          <a:p>
            <a:pPr indent="-12700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Operations are same but with different parameter</a:t>
            </a:r>
            <a:endParaRPr/>
          </a:p>
          <a:p>
            <a:pPr indent="-12700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Such parameter is called MACRO INSTRUCTION ARGUMENT or DUMMY ARGUMENT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Dummy Arguments </a:t>
            </a:r>
            <a:endParaRPr/>
          </a:p>
          <a:p>
            <a:pPr indent="-12700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Specified on Macro Name Line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Distinguished by '&amp;' symbol which is always its first character</a:t>
            </a:r>
            <a:endParaRPr/>
          </a:p>
          <a:p>
            <a:pPr indent="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"/>
          <p:cNvSpPr txBox="1"/>
          <p:nvPr>
            <p:ph type="title"/>
          </p:nvPr>
        </p:nvSpPr>
        <p:spPr>
          <a:xfrm>
            <a:off x="276710" y="605896"/>
            <a:ext cx="3516164" cy="987944"/>
          </a:xfrm>
          <a:prstGeom prst="rect">
            <a:avLst/>
          </a:prstGeom>
          <a:solidFill>
            <a:srgbClr val="D2CE9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2402C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2. Parameterized Macro </a:t>
            </a:r>
            <a:endParaRPr/>
          </a:p>
        </p:txBody>
      </p:sp>
      <p:sp>
        <p:nvSpPr>
          <p:cNvPr id="223" name="Google Shape;223;p1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"/>
          <p:cNvSpPr txBox="1"/>
          <p:nvPr>
            <p:ph idx="1" type="body"/>
          </p:nvPr>
        </p:nvSpPr>
        <p:spPr>
          <a:xfrm>
            <a:off x="9184620" y="217708"/>
            <a:ext cx="2661173" cy="537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. . 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A    1,  DATA1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A    2,  DATA1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A    3,  DATA1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. . . 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A    1,  DATA2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A    2,  DATA2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A    3,  DATA2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DATA1  DC  F'5'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DATA2  DC  F'10'</a:t>
            </a:r>
            <a:endParaRPr/>
          </a:p>
        </p:txBody>
      </p:sp>
      <p:sp>
        <p:nvSpPr>
          <p:cNvPr id="225" name="Google Shape;225;p11"/>
          <p:cNvSpPr txBox="1"/>
          <p:nvPr/>
        </p:nvSpPr>
        <p:spPr>
          <a:xfrm>
            <a:off x="4348078" y="312599"/>
            <a:ext cx="2790568" cy="5689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MACRO</a:t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INCR  </a:t>
            </a: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    1,  </a:t>
            </a: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    2,  </a:t>
            </a: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    3,  </a:t>
            </a: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MEND</a:t>
            </a:r>
            <a:endParaRPr b="0" i="0" sz="18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 </a:t>
            </a:r>
            <a:endParaRPr b="0" i="0" sz="18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 b="0" i="0" sz="18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INCR 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DATA1</a:t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INCR 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DATA1  DC  F'5'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DATA2  DC  F'10'</a:t>
            </a:r>
            <a:endParaRPr/>
          </a:p>
        </p:txBody>
      </p:sp>
      <p:cxnSp>
        <p:nvCxnSpPr>
          <p:cNvPr id="226" name="Google Shape;226;p11"/>
          <p:cNvCxnSpPr/>
          <p:nvPr/>
        </p:nvCxnSpPr>
        <p:spPr>
          <a:xfrm flipH="1" rot="10800000">
            <a:off x="6530196" y="1255143"/>
            <a:ext cx="2682815" cy="1572885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27" name="Google Shape;227;p11"/>
          <p:cNvCxnSpPr/>
          <p:nvPr/>
        </p:nvCxnSpPr>
        <p:spPr>
          <a:xfrm flipH="1" rot="10800000">
            <a:off x="6645215" y="2089031"/>
            <a:ext cx="2668437" cy="940281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28" name="Google Shape;228;p11"/>
          <p:cNvCxnSpPr/>
          <p:nvPr/>
        </p:nvCxnSpPr>
        <p:spPr>
          <a:xfrm flipH="1" rot="10800000">
            <a:off x="6961516" y="3138578"/>
            <a:ext cx="2754702" cy="1199073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29" name="Google Shape;229;p11"/>
          <p:cNvCxnSpPr/>
          <p:nvPr/>
        </p:nvCxnSpPr>
        <p:spPr>
          <a:xfrm flipH="1" rot="10800000">
            <a:off x="7162799" y="3914956"/>
            <a:ext cx="2452776" cy="623978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230" name="Google Shape;230;p11"/>
          <p:cNvSpPr/>
          <p:nvPr/>
        </p:nvSpPr>
        <p:spPr>
          <a:xfrm>
            <a:off x="4589253" y="6048554"/>
            <a:ext cx="2343508" cy="6038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Source Code with Macro</a:t>
            </a:r>
            <a:endParaRPr/>
          </a:p>
        </p:txBody>
      </p:sp>
      <p:sp>
        <p:nvSpPr>
          <p:cNvPr id="231" name="Google Shape;231;p11"/>
          <p:cNvSpPr/>
          <p:nvPr/>
        </p:nvSpPr>
        <p:spPr>
          <a:xfrm>
            <a:off x="9190007" y="6048553"/>
            <a:ext cx="2343508" cy="6038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886111"/>
                </a:solidFill>
                <a:latin typeface="Calibri"/>
                <a:ea typeface="Calibri"/>
                <a:cs typeface="Calibri"/>
                <a:sym typeface="Calibri"/>
              </a:rPr>
              <a:t>Expanded Source Code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493430" y="1845733"/>
            <a:ext cx="3301040" cy="4699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875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Char char="▪"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More than one argument can be supplied for macro call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Char char="▪"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Each argument must correspond to definition Dummy Argument on Macro Name line of Macro Definition</a:t>
            </a:r>
            <a:endParaRPr/>
          </a:p>
          <a:p>
            <a:pPr indent="-15875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Char char="▪"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When a Macro Call is processed, the arguments are substituted for respective dummy arguments in definition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"/>
          <p:cNvSpPr txBox="1"/>
          <p:nvPr>
            <p:ph type="title"/>
          </p:nvPr>
        </p:nvSpPr>
        <p:spPr>
          <a:xfrm>
            <a:off x="247955" y="605896"/>
            <a:ext cx="3703070" cy="5646208"/>
          </a:xfrm>
          <a:prstGeom prst="rect">
            <a:avLst/>
          </a:prstGeom>
          <a:solidFill>
            <a:srgbClr val="D2CE9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2402C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2. Parameterized Macro</a:t>
            </a:r>
            <a:br>
              <a:rPr b="1" lang="en-US" sz="40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40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(Macro Instruction Argument)</a:t>
            </a:r>
            <a:br>
              <a:rPr b="1" lang="en-US" sz="40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40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40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2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Example 3</a:t>
            </a:r>
            <a:endParaRPr b="1">
              <a:solidFill>
                <a:srgbClr val="42402C"/>
              </a:solidFill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2"/>
          <p:cNvSpPr txBox="1"/>
          <p:nvPr>
            <p:ph idx="1" type="body"/>
          </p:nvPr>
        </p:nvSpPr>
        <p:spPr>
          <a:xfrm>
            <a:off x="4655752" y="217708"/>
            <a:ext cx="2905588" cy="6408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 . . .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. . 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LOOP1    A    1,  DATA1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 A    2,  DATA2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 A    3,  DATA3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. . 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. . . 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. . 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LOOP2   A    1,  DATA3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 A    2,  DATA2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 A    3,  DATA1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. . 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. . 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DATA1   DC  F'5'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DATA2   DC  F'10'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DATA3   DC  F'15'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8300335" y="2478338"/>
            <a:ext cx="3401683" cy="2686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3970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Program can be rewritten using MACRO with MORE THAN ONE dummy arguments</a:t>
            </a:r>
            <a:endParaRPr b="0" i="0" sz="22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Label arguments can be put in Label Location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"/>
          <p:cNvSpPr txBox="1"/>
          <p:nvPr>
            <p:ph type="title"/>
          </p:nvPr>
        </p:nvSpPr>
        <p:spPr>
          <a:xfrm>
            <a:off x="262333" y="605896"/>
            <a:ext cx="3659937" cy="987944"/>
          </a:xfrm>
          <a:prstGeom prst="rect">
            <a:avLst/>
          </a:prstGeom>
          <a:solidFill>
            <a:srgbClr val="D2CE9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2402C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2. Parameterized Macro </a:t>
            </a: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"/>
          <p:cNvSpPr txBox="1"/>
          <p:nvPr>
            <p:ph idx="1" type="body"/>
          </p:nvPr>
        </p:nvSpPr>
        <p:spPr>
          <a:xfrm>
            <a:off x="9184620" y="217708"/>
            <a:ext cx="2661173" cy="537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. . 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LOOP1  A    1,  DATA1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A    2,  DATA2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A    3,  DATA3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. . . 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LOOP2  A    1,  DATA3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A    2,  DATA2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A    3,  DATA1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DATA1  DC  F'5'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DATA2  DC  F'10'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DATA3  DC  F'15'</a:t>
            </a:r>
            <a:endParaRPr/>
          </a:p>
        </p:txBody>
      </p:sp>
      <p:sp>
        <p:nvSpPr>
          <p:cNvPr id="252" name="Google Shape;252;p13"/>
          <p:cNvSpPr txBox="1"/>
          <p:nvPr/>
        </p:nvSpPr>
        <p:spPr>
          <a:xfrm>
            <a:off x="4348078" y="68184"/>
            <a:ext cx="4400831" cy="5991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MACRO</a:t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&amp;LAB</a:t>
            </a: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   INCR  </a:t>
            </a: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&amp;ARG1, &amp;ARG2, &amp;ARG3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&amp;LAB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  A    1,  </a:t>
            </a: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    2,  </a:t>
            </a: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    3,  </a:t>
            </a: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MEND</a:t>
            </a:r>
            <a:endParaRPr b="0" i="0" sz="18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 </a:t>
            </a:r>
            <a:endParaRPr b="0" i="0" sz="18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 b="0" i="0" sz="18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LOOP1</a:t>
            </a: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INCR 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DATA1, DATA2, DATA3</a:t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LOOP2</a:t>
            </a: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INCR 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DATA3, DATA2, DATA1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DATA1  DC  F'5'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DATA2  DC  F'10'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DATA3  DC  F'15'</a:t>
            </a:r>
            <a:endParaRPr/>
          </a:p>
        </p:txBody>
      </p:sp>
      <p:cxnSp>
        <p:nvCxnSpPr>
          <p:cNvPr id="253" name="Google Shape;253;p13"/>
          <p:cNvCxnSpPr/>
          <p:nvPr/>
        </p:nvCxnSpPr>
        <p:spPr>
          <a:xfrm flipH="1" rot="10800000">
            <a:off x="8499894" y="1255143"/>
            <a:ext cx="713117" cy="1529753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54" name="Google Shape;254;p13"/>
          <p:cNvCxnSpPr/>
          <p:nvPr/>
        </p:nvCxnSpPr>
        <p:spPr>
          <a:xfrm flipH="1" rot="10800000">
            <a:off x="8586158" y="2218427"/>
            <a:ext cx="698739" cy="810885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55" name="Google Shape;255;p13"/>
          <p:cNvCxnSpPr/>
          <p:nvPr/>
        </p:nvCxnSpPr>
        <p:spPr>
          <a:xfrm flipH="1" rot="10800000">
            <a:off x="8586156" y="3512388"/>
            <a:ext cx="497459" cy="595225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56" name="Google Shape;256;p13"/>
          <p:cNvCxnSpPr/>
          <p:nvPr/>
        </p:nvCxnSpPr>
        <p:spPr>
          <a:xfrm flipH="1" rot="10800000">
            <a:off x="8701176" y="3900579"/>
            <a:ext cx="1101304" cy="422695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257" name="Google Shape;257;p13"/>
          <p:cNvSpPr/>
          <p:nvPr/>
        </p:nvSpPr>
        <p:spPr>
          <a:xfrm>
            <a:off x="4589253" y="6192328"/>
            <a:ext cx="2343508" cy="6038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Source Code with Macro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9190007" y="6048553"/>
            <a:ext cx="2343508" cy="6038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886111"/>
                </a:solidFill>
                <a:latin typeface="Calibri"/>
                <a:ea typeface="Calibri"/>
                <a:cs typeface="Calibri"/>
                <a:sym typeface="Calibri"/>
              </a:rPr>
              <a:t>Expanded Source Code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"/>
          <p:cNvSpPr txBox="1"/>
          <p:nvPr>
            <p:ph type="title"/>
          </p:nvPr>
        </p:nvSpPr>
        <p:spPr>
          <a:xfrm>
            <a:off x="276710" y="605896"/>
            <a:ext cx="3516164" cy="987944"/>
          </a:xfrm>
          <a:prstGeom prst="rect">
            <a:avLst/>
          </a:prstGeom>
          <a:solidFill>
            <a:srgbClr val="D2CE9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2402C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2. Parameterized Macro </a:t>
            </a:r>
            <a:endParaRPr/>
          </a:p>
        </p:txBody>
      </p:sp>
      <p:sp>
        <p:nvSpPr>
          <p:cNvPr id="266" name="Google Shape;266;p1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"/>
          <p:cNvSpPr txBox="1"/>
          <p:nvPr/>
        </p:nvSpPr>
        <p:spPr>
          <a:xfrm>
            <a:off x="4362455" y="68184"/>
            <a:ext cx="4386454" cy="3158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MACRO</a:t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&amp;LAB</a:t>
            </a: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   INCR  </a:t>
            </a:r>
            <a:r>
              <a:rPr b="0" i="0" lang="en-US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&amp;ARG1, &amp;ARG2, &amp;ARG3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&amp;LAB</a:t>
            </a: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A    1,  </a:t>
            </a:r>
            <a:r>
              <a:rPr b="0" i="0" lang="en-US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    2,  </a:t>
            </a:r>
            <a:r>
              <a:rPr b="0" i="0" lang="en-US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    3,  </a:t>
            </a:r>
            <a:r>
              <a:rPr b="0" i="0" lang="en-US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MEND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 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 b="0" i="0" sz="1600" u="none" cap="none" strike="noStrike">
              <a:solidFill>
                <a:srgbClr val="CF54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LOOP1</a:t>
            </a: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INCR  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DATA1, DATA2, DATA3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             </a:t>
            </a: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 LOOP2</a:t>
            </a: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INCR  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DATA3, DATA2, DATA1</a:t>
            </a:r>
            <a:endParaRPr b="0" i="0" sz="16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4"/>
          <p:cNvSpPr/>
          <p:nvPr/>
        </p:nvSpPr>
        <p:spPr>
          <a:xfrm>
            <a:off x="9463178" y="671422"/>
            <a:ext cx="2343508" cy="6038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Label Argument at its position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4"/>
          <p:cNvSpPr/>
          <p:nvPr/>
        </p:nvSpPr>
        <p:spPr>
          <a:xfrm>
            <a:off x="9391290" y="5013383"/>
            <a:ext cx="2343508" cy="6038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Label argument used as general argument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4"/>
          <p:cNvSpPr txBox="1"/>
          <p:nvPr/>
        </p:nvSpPr>
        <p:spPr>
          <a:xfrm>
            <a:off x="493430" y="1845733"/>
            <a:ext cx="3301040" cy="4699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875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Char char="▪"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Label Arguments can be declared with other arguments in Macro Definition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Char char="▪"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The way of Specifying argument with their position in Macro Definition is known as </a:t>
            </a:r>
            <a:r>
              <a:rPr b="1" i="0" lang="en-US" sz="25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POSITIONAL ARGUMENTS</a:t>
            </a:r>
            <a:endParaRPr/>
          </a:p>
          <a:p>
            <a:pPr indent="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4"/>
          <p:cNvSpPr txBox="1"/>
          <p:nvPr/>
        </p:nvSpPr>
        <p:spPr>
          <a:xfrm>
            <a:off x="4356704" y="3987453"/>
            <a:ext cx="4645246" cy="265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MACRO</a:t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INCR  </a:t>
            </a:r>
            <a:r>
              <a:rPr b="0" i="0" lang="en-US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&amp;ARG1, &amp;ARG2, &amp;ARG3, &amp;LAB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b="0" i="0" lang="en-U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&amp;LAB</a:t>
            </a: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A    1,  </a:t>
            </a:r>
            <a:r>
              <a:rPr b="0" i="0" lang="en-US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    2,  </a:t>
            </a:r>
            <a:r>
              <a:rPr b="0" i="0" lang="en-US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    3,  </a:t>
            </a:r>
            <a:r>
              <a:rPr b="0" i="0" lang="en-US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MEND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 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         </a:t>
            </a: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INCR  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DATA1, DATA2, DATA3, LOOP1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            </a:t>
            </a: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INCR  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DATA3, DATA2, DATA1, LOOP2</a:t>
            </a:r>
            <a:endParaRPr b="0" i="0" sz="2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"/>
          <p:cNvSpPr txBox="1"/>
          <p:nvPr>
            <p:ph type="title"/>
          </p:nvPr>
        </p:nvSpPr>
        <p:spPr>
          <a:xfrm>
            <a:off x="319842" y="649028"/>
            <a:ext cx="3544919" cy="987944"/>
          </a:xfrm>
          <a:prstGeom prst="rect">
            <a:avLst/>
          </a:prstGeom>
          <a:solidFill>
            <a:srgbClr val="D2CE9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2402C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2. Parameterized Macro </a:t>
            </a:r>
            <a:endParaRPr/>
          </a:p>
        </p:txBody>
      </p:sp>
      <p:sp>
        <p:nvSpPr>
          <p:cNvPr id="279" name="Google Shape;279;p1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5"/>
          <p:cNvSpPr txBox="1"/>
          <p:nvPr/>
        </p:nvSpPr>
        <p:spPr>
          <a:xfrm>
            <a:off x="4419964" y="600146"/>
            <a:ext cx="5090944" cy="3158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MACRO</a:t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    INCR  </a:t>
            </a:r>
            <a:r>
              <a:rPr b="0" i="0" lang="en-US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&amp;ARG1, &amp;ARG2, &amp;ARG3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    1,  </a:t>
            </a:r>
            <a:r>
              <a:rPr b="0" i="0" lang="en-US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    2,  </a:t>
            </a:r>
            <a:r>
              <a:rPr b="0" i="0" lang="en-US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    3,  </a:t>
            </a:r>
            <a:r>
              <a:rPr b="0" i="0" lang="en-US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MEND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 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 b="0" i="0" sz="1600" u="none" cap="none" strike="noStrike">
              <a:solidFill>
                <a:srgbClr val="CF54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         </a:t>
            </a: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INCR  </a:t>
            </a:r>
            <a:r>
              <a:rPr b="0" i="0" lang="en-US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&amp;ARG1 = 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A, </a:t>
            </a:r>
            <a:r>
              <a:rPr b="0" i="0" lang="en-US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&amp;ARG2 = 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B, </a:t>
            </a:r>
            <a:r>
              <a:rPr b="0" i="0" lang="en-US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&amp;ARG3 = 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             </a:t>
            </a: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INCR  </a:t>
            </a:r>
            <a:r>
              <a:rPr b="0" i="0" lang="en-US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&amp;ARG1 = 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A, </a:t>
            </a:r>
            <a:r>
              <a:rPr b="0" i="0" lang="en-US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&amp;ARG3 = 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C, </a:t>
            </a:r>
            <a:r>
              <a:rPr b="0" i="0" lang="en-US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&amp;ARG2 = 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5"/>
          <p:cNvSpPr txBox="1"/>
          <p:nvPr/>
        </p:nvSpPr>
        <p:spPr>
          <a:xfrm>
            <a:off x="493430" y="1845733"/>
            <a:ext cx="3301040" cy="4699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Calibri"/>
              <a:buNone/>
            </a:pPr>
            <a:r>
              <a:rPr b="1" i="0" lang="en-US" sz="25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KEYWORD ARGUMENTS: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Char char="⮚"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allows reference to dummy arguments by NAME as well as POSITION</a:t>
            </a:r>
            <a:endParaRPr b="0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Char char="⮚"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Both the calls are valid and performing same expansion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Char char="⮚"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any argument is not supplied, then it is presumed blank by Macro Processor</a:t>
            </a:r>
            <a:endParaRPr/>
          </a:p>
          <a:p>
            <a:pPr indent="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"/>
          <p:cNvSpPr txBox="1"/>
          <p:nvPr>
            <p:ph type="title"/>
          </p:nvPr>
        </p:nvSpPr>
        <p:spPr>
          <a:xfrm>
            <a:off x="176069" y="605896"/>
            <a:ext cx="3861220" cy="987944"/>
          </a:xfrm>
          <a:prstGeom prst="rect">
            <a:avLst/>
          </a:prstGeom>
          <a:solidFill>
            <a:srgbClr val="D2CE9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2402C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3. Conditional Macro Expansion </a:t>
            </a:r>
            <a:endParaRPr/>
          </a:p>
        </p:txBody>
      </p:sp>
      <p:sp>
        <p:nvSpPr>
          <p:cNvPr id="289" name="Google Shape;289;p1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"/>
          <p:cNvSpPr txBox="1"/>
          <p:nvPr/>
        </p:nvSpPr>
        <p:spPr>
          <a:xfrm>
            <a:off x="4728168" y="833130"/>
            <a:ext cx="63489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There are two pseudo-ops to be used for defining conditional reordering of MACRO instructions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3387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AutoNum type="arabicPeriod"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AIF – </a:t>
            </a:r>
            <a:endParaRPr/>
          </a:p>
          <a:p>
            <a:pPr indent="-160972" lvl="1" marL="3835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◦"/>
            </a:pPr>
            <a:r>
              <a:rPr b="0" i="0" lang="en-US" sz="23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It is conditional branch pseudo-op</a:t>
            </a:r>
            <a:endParaRPr b="0" i="0" sz="23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972" lvl="1" marL="3835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◦"/>
            </a:pPr>
            <a:r>
              <a:rPr b="0" i="0" lang="en-US" sz="23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It performs arithmetic test and branches only if tested condition is true</a:t>
            </a:r>
            <a:endParaRPr/>
          </a:p>
          <a:p>
            <a:pPr indent="-433387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AutoNum type="arabicPeriod"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AGO – </a:t>
            </a:r>
            <a:endParaRPr/>
          </a:p>
          <a:p>
            <a:pPr indent="-160972" lvl="1" marL="3835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◦"/>
            </a:pPr>
            <a:r>
              <a:rPr b="0" i="0" lang="en-US" sz="23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It is an unconditional branch on pseudo-ops on 'goto' statement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t/>
            </a:r>
            <a:endParaRPr b="0" i="0" sz="25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6"/>
          <p:cNvSpPr txBox="1"/>
          <p:nvPr/>
        </p:nvSpPr>
        <p:spPr>
          <a:xfrm>
            <a:off x="4728167" y="4627048"/>
            <a:ext cx="63489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AIF and AGO control the sequence in which the macro processor expand the statement in MACRO Instruction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Labels starting with period (Example .FINI) are Macro Labels and do not appear in output of Macro Processor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7"/>
          <p:cNvSpPr txBox="1"/>
          <p:nvPr>
            <p:ph type="title"/>
          </p:nvPr>
        </p:nvSpPr>
        <p:spPr>
          <a:xfrm>
            <a:off x="176069" y="605896"/>
            <a:ext cx="3861220" cy="2540698"/>
          </a:xfrm>
          <a:prstGeom prst="rect">
            <a:avLst/>
          </a:prstGeom>
          <a:solidFill>
            <a:srgbClr val="D2CE9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2402C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3. Conditional Macro Expansion </a:t>
            </a:r>
            <a:br>
              <a:rPr b="1" lang="en-US" sz="34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3400">
                <a:latin typeface="Arial"/>
                <a:ea typeface="Arial"/>
                <a:cs typeface="Arial"/>
                <a:sym typeface="Arial"/>
              </a:rPr>
            </a:br>
            <a:r>
              <a:rPr b="1" lang="en-US" sz="34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Example 4</a:t>
            </a:r>
            <a:endParaRPr/>
          </a:p>
        </p:txBody>
      </p:sp>
      <p:sp>
        <p:nvSpPr>
          <p:cNvPr id="299" name="Google Shape;299;p1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17"/>
          <p:cNvCxnSpPr/>
          <p:nvPr/>
        </p:nvCxnSpPr>
        <p:spPr>
          <a:xfrm>
            <a:off x="6443932" y="1189010"/>
            <a:ext cx="813758" cy="1935191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01" name="Google Shape;301;p17"/>
          <p:cNvCxnSpPr/>
          <p:nvPr/>
        </p:nvCxnSpPr>
        <p:spPr>
          <a:xfrm>
            <a:off x="6343289" y="1907879"/>
            <a:ext cx="799382" cy="1288209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02" name="Google Shape;302;p17"/>
          <p:cNvCxnSpPr/>
          <p:nvPr/>
        </p:nvCxnSpPr>
        <p:spPr>
          <a:xfrm>
            <a:off x="6343289" y="2684256"/>
            <a:ext cx="799383" cy="1187567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03" name="Google Shape;303;p17"/>
          <p:cNvCxnSpPr/>
          <p:nvPr/>
        </p:nvCxnSpPr>
        <p:spPr>
          <a:xfrm>
            <a:off x="6257025" y="3101198"/>
            <a:ext cx="900022" cy="957532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304" name="Google Shape;304;p17"/>
          <p:cNvSpPr/>
          <p:nvPr/>
        </p:nvSpPr>
        <p:spPr>
          <a:xfrm>
            <a:off x="4287328" y="6307346"/>
            <a:ext cx="2343508" cy="4456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Original Source Code</a:t>
            </a:r>
            <a:endParaRPr/>
          </a:p>
        </p:txBody>
      </p:sp>
      <p:sp>
        <p:nvSpPr>
          <p:cNvPr id="305" name="Google Shape;305;p17"/>
          <p:cNvSpPr/>
          <p:nvPr/>
        </p:nvSpPr>
        <p:spPr>
          <a:xfrm>
            <a:off x="9678837" y="6149194"/>
            <a:ext cx="2343508" cy="6038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886111"/>
                </a:solidFill>
                <a:latin typeface="Calibri"/>
                <a:ea typeface="Calibri"/>
                <a:cs typeface="Calibri"/>
                <a:sym typeface="Calibri"/>
              </a:rPr>
              <a:t>Source Code with MACRO</a:t>
            </a:r>
            <a:endParaRPr/>
          </a:p>
        </p:txBody>
      </p:sp>
      <p:sp>
        <p:nvSpPr>
          <p:cNvPr id="306" name="Google Shape;306;p17"/>
          <p:cNvSpPr txBox="1"/>
          <p:nvPr/>
        </p:nvSpPr>
        <p:spPr>
          <a:xfrm>
            <a:off x="7209172" y="96940"/>
            <a:ext cx="4918416" cy="63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MACRO</a:t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&amp;ARG0 VARY &amp;COUNT, &amp;ARG1, &amp;ARG2, &amp;ARG3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&amp;ARG0  A  1,  &amp;ARG1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AIF (&amp;COUNT EQ 1) .FINI  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A  2,  &amp;ARG2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AIF (&amp;COUNT EQ 2).FINI</a:t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A    3,  &amp;ARG3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.FINI     MEND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 . . . 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 . . .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LOOP1  VARY 3, DATA1, DATA2, DATA3           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LOOP2  VARY 2, DATA3, DATA2          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LOOP3  VARY 1, DATA1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. . .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DATA1  DC  F'5'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DATA2  DC  F'10'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DATA3  DC  F'15'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3994394" y="375859"/>
            <a:ext cx="2431134" cy="5358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LOOP1   A    1,  DATA1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A    2,  DATA2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A    3,  DATA3               . . .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 . . . 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 . . .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LOOP2   A    1,  DATA3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A    2,  DATA2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</a:t>
            </a:r>
            <a:r>
              <a:rPr b="0" i="0" lang="en-US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. . .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LOOP3   A  1, DATA1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. . .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 DATA1  DC  F'5'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DATA2  DC  F'10'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DATA3  DC  F'15'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17"/>
          <p:cNvCxnSpPr/>
          <p:nvPr/>
        </p:nvCxnSpPr>
        <p:spPr>
          <a:xfrm>
            <a:off x="6193765" y="4231260"/>
            <a:ext cx="986288" cy="655605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309" name="Google Shape;309;p17"/>
          <p:cNvSpPr txBox="1"/>
          <p:nvPr/>
        </p:nvSpPr>
        <p:spPr>
          <a:xfrm>
            <a:off x="335281" y="3829808"/>
            <a:ext cx="3128511" cy="241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Calibri"/>
              <a:buNone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In this example, the operand, labels and number of instructions generated change in each sequence  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4276192" y="326978"/>
            <a:ext cx="4918416" cy="6264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MACRO</a:t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&amp;ARG0 VARY &amp;COUNT, &amp;ARG1, &amp;ARG2, &amp;ARG3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&amp;ARG0  A  1,  &amp;ARG1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AIF (&amp;COUNT EQ 1) .FINI  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A  2,  &amp;ARG2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AIF (&amp;COUNT EQ 2).FINI</a:t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A    3,  &amp;ARG3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.FINI     MEND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 . . . 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 . . .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LOOP1  VARY 3, DATA1, DATA2, DATA3           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LOOP2  VARY 2, DATA3, DATA2          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LOOP3  VARY 1, DATA1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. . .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DATA1  DC  F'5'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DATA2  DC  F'10'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DATA3  DC  F'15'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"/>
          <p:cNvSpPr txBox="1"/>
          <p:nvPr>
            <p:ph type="title"/>
          </p:nvPr>
        </p:nvSpPr>
        <p:spPr>
          <a:xfrm>
            <a:off x="176069" y="605896"/>
            <a:ext cx="3861220" cy="2540698"/>
          </a:xfrm>
          <a:prstGeom prst="rect">
            <a:avLst/>
          </a:prstGeom>
          <a:solidFill>
            <a:srgbClr val="D2CE9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2402C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3. Conditional Macro Expansion </a:t>
            </a:r>
            <a:br>
              <a:rPr b="1" lang="en-US" sz="34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3400">
                <a:latin typeface="Arial"/>
                <a:ea typeface="Arial"/>
                <a:cs typeface="Arial"/>
                <a:sym typeface="Arial"/>
              </a:rPr>
            </a:br>
            <a:r>
              <a:rPr b="1" lang="en-US" sz="34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Example 4</a:t>
            </a:r>
            <a:endParaRPr/>
          </a:p>
        </p:txBody>
      </p:sp>
      <p:sp>
        <p:nvSpPr>
          <p:cNvPr id="318" name="Google Shape;318;p1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18"/>
          <p:cNvCxnSpPr/>
          <p:nvPr/>
        </p:nvCxnSpPr>
        <p:spPr>
          <a:xfrm flipH="1" rot="10800000">
            <a:off x="8226726" y="1815862"/>
            <a:ext cx="1043795" cy="1055299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20" name="Google Shape;320;p18"/>
          <p:cNvCxnSpPr/>
          <p:nvPr/>
        </p:nvCxnSpPr>
        <p:spPr>
          <a:xfrm flipH="1" rot="10800000">
            <a:off x="8169214" y="1111371"/>
            <a:ext cx="971910" cy="1630394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21" name="Google Shape;321;p18"/>
          <p:cNvCxnSpPr/>
          <p:nvPr/>
        </p:nvCxnSpPr>
        <p:spPr>
          <a:xfrm flipH="1" rot="10800000">
            <a:off x="7579742" y="2592239"/>
            <a:ext cx="1705156" cy="954659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22" name="Google Shape;322;p18"/>
          <p:cNvCxnSpPr/>
          <p:nvPr/>
        </p:nvCxnSpPr>
        <p:spPr>
          <a:xfrm flipH="1" rot="10800000">
            <a:off x="7019026" y="4029976"/>
            <a:ext cx="2165228" cy="580844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323" name="Google Shape;323;p18"/>
          <p:cNvSpPr/>
          <p:nvPr/>
        </p:nvSpPr>
        <p:spPr>
          <a:xfrm>
            <a:off x="4071668" y="6364856"/>
            <a:ext cx="2976111" cy="4313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Source Code with MACRO</a:t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9276271" y="6149194"/>
            <a:ext cx="2343508" cy="6038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886111"/>
                </a:solidFill>
                <a:latin typeface="Calibri"/>
                <a:ea typeface="Calibri"/>
                <a:cs typeface="Calibri"/>
                <a:sym typeface="Calibri"/>
              </a:rPr>
              <a:t>MACRO Expansion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9213376" y="232085"/>
            <a:ext cx="2848077" cy="5358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LOOP1   A    1,  DATA1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A    2,  DATA2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A    3,  DATA3                         . . .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 . . . 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 . . .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LOOP2   A    1,  DATA3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A    2,  DATA2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</a:t>
            </a:r>
            <a:r>
              <a:rPr b="0" i="0" lang="en-US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. . .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LOOP3   A  1, DATA1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. . .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 DATA1  DC  F'5'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DATA2  DC  F'10'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DATA3  DC  F'15'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18"/>
          <p:cNvCxnSpPr/>
          <p:nvPr/>
        </p:nvCxnSpPr>
        <p:spPr>
          <a:xfrm flipH="1" rot="10800000">
            <a:off x="7631502" y="3046564"/>
            <a:ext cx="1848928" cy="710243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327" name="Google Shape;327;p18"/>
          <p:cNvSpPr txBox="1"/>
          <p:nvPr/>
        </p:nvSpPr>
        <p:spPr>
          <a:xfrm>
            <a:off x="335281" y="3829808"/>
            <a:ext cx="3128511" cy="241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Calibri"/>
              <a:buNone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In above program, if AIF condition is true then control is transferred to Macro label .FINI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p19"/>
          <p:cNvCxnSpPr/>
          <p:nvPr/>
        </p:nvCxnSpPr>
        <p:spPr>
          <a:xfrm>
            <a:off x="590927" y="2633962"/>
            <a:ext cx="2743200" cy="0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p19"/>
          <p:cNvSpPr txBox="1"/>
          <p:nvPr/>
        </p:nvSpPr>
        <p:spPr>
          <a:xfrm>
            <a:off x="3541" y="45179"/>
            <a:ext cx="6319748" cy="700397"/>
          </a:xfrm>
          <a:prstGeom prst="rect">
            <a:avLst/>
          </a:prstGeom>
          <a:solidFill>
            <a:srgbClr val="D2CE9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2402C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4. Macro Calls within Macros            Example 5</a:t>
            </a:r>
            <a:endParaRPr/>
          </a:p>
        </p:txBody>
      </p:sp>
      <p:sp>
        <p:nvSpPr>
          <p:cNvPr id="335" name="Google Shape;335;p19"/>
          <p:cNvSpPr txBox="1"/>
          <p:nvPr/>
        </p:nvSpPr>
        <p:spPr>
          <a:xfrm>
            <a:off x="6102117" y="1563430"/>
            <a:ext cx="4918416" cy="364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MACRO</a:t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ADD1  &amp;ARG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L    1,  &amp;ARG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    1,   =F'1'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ST  1,   &amp;ARG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MACRO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ADDS &amp;ARG1, &amp;ARG2, &amp;ARG3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ADD1  &amp;ARG1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ADD1  &amp;ARG2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ADD1  &amp;ARG3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MEND</a:t>
            </a:r>
            <a:endParaRPr/>
          </a:p>
        </p:txBody>
      </p:sp>
      <p:sp>
        <p:nvSpPr>
          <p:cNvPr id="336" name="Google Shape;336;p19"/>
          <p:cNvSpPr txBox="1"/>
          <p:nvPr/>
        </p:nvSpPr>
        <p:spPr>
          <a:xfrm>
            <a:off x="674585" y="1566812"/>
            <a:ext cx="4810663" cy="2945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Calibri"/>
              <a:buNone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Within definition of the macro 'ADDS' are three separate calls to previously defined macro 'ADD1'. </a:t>
            </a:r>
            <a:b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Due to this, length of Macro ADDS is shortened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4742016" y="605896"/>
            <a:ext cx="6413663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  Introduction</a:t>
            </a:r>
            <a:endParaRPr sz="3200"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  Macro Definition and Macro Call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  Features of Macro Facility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 Design of Two Pass Macro Processor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  Data Structures used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20"/>
          <p:cNvCxnSpPr/>
          <p:nvPr/>
        </p:nvCxnSpPr>
        <p:spPr>
          <a:xfrm>
            <a:off x="590927" y="2633962"/>
            <a:ext cx="2743200" cy="0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p20"/>
          <p:cNvSpPr txBox="1"/>
          <p:nvPr/>
        </p:nvSpPr>
        <p:spPr>
          <a:xfrm>
            <a:off x="3541" y="45179"/>
            <a:ext cx="6319748" cy="700397"/>
          </a:xfrm>
          <a:prstGeom prst="rect">
            <a:avLst/>
          </a:prstGeom>
          <a:solidFill>
            <a:srgbClr val="D2CE9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2402C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4. Macro Calls within Macros            Example 5</a:t>
            </a:r>
            <a:endParaRPr/>
          </a:p>
        </p:txBody>
      </p:sp>
      <p:sp>
        <p:nvSpPr>
          <p:cNvPr id="344" name="Google Shape;344;p20"/>
          <p:cNvSpPr txBox="1"/>
          <p:nvPr/>
        </p:nvSpPr>
        <p:spPr>
          <a:xfrm>
            <a:off x="6117" y="945202"/>
            <a:ext cx="3955134" cy="573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MACRO</a:t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ADD1  &amp;ARG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L    1,  &amp;ARG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    1,   =F'1'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ST  1,   &amp;ARG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MACRO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ADDS &amp;ARG1, &amp;ARG2, &amp;ARG3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ADD1  &amp;ARG1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ADD1  &amp;ARG2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ADD1  &amp;ARG3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ADDS  DATA1, DATA2, DATA3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DATA1  DC  F'5'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DATA2  DC  F'10'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DATA3  DC  F'15'</a:t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4112290" y="4174358"/>
            <a:ext cx="2790568" cy="248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ADD1  DATA1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ADD1  DATA2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ADD1  DATA3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 DATA1  DC  F'5'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DATA2  DC  F'10'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DATA3  DC  F'15'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7404706" y="2204659"/>
            <a:ext cx="3955134" cy="4280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L    1,  DATA1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    1,   =F'1'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ST  1,   DATA1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L    1,  DATA2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    1,   =F'1'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ST  1,   DATA2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L    1,  DATA3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A    1,   =F'1'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ST  1,   DATA1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DATA1  DC  F'5'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DATA2  DC  F'10'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DATA3  DC  F'15'</a:t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20"/>
          <p:cNvCxnSpPr/>
          <p:nvPr/>
        </p:nvCxnSpPr>
        <p:spPr>
          <a:xfrm flipH="1" rot="10800000">
            <a:off x="6328912" y="2304692"/>
            <a:ext cx="1676400" cy="1946696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48" name="Google Shape;348;p20"/>
          <p:cNvCxnSpPr/>
          <p:nvPr/>
        </p:nvCxnSpPr>
        <p:spPr>
          <a:xfrm flipH="1" rot="10800000">
            <a:off x="6372045" y="3009182"/>
            <a:ext cx="1820173" cy="1385979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49" name="Google Shape;349;p20"/>
          <p:cNvCxnSpPr/>
          <p:nvPr/>
        </p:nvCxnSpPr>
        <p:spPr>
          <a:xfrm flipH="1" rot="10800000">
            <a:off x="6372044" y="3253597"/>
            <a:ext cx="1834550" cy="1328469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50" name="Google Shape;350;p20"/>
          <p:cNvCxnSpPr/>
          <p:nvPr/>
        </p:nvCxnSpPr>
        <p:spPr>
          <a:xfrm flipH="1" rot="10800000">
            <a:off x="6300158" y="3871823"/>
            <a:ext cx="1920813" cy="782132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51" name="Google Shape;351;p20"/>
          <p:cNvCxnSpPr/>
          <p:nvPr/>
        </p:nvCxnSpPr>
        <p:spPr>
          <a:xfrm flipH="1" rot="10800000">
            <a:off x="6372046" y="4087484"/>
            <a:ext cx="1848927" cy="810885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52" name="Google Shape;352;p20"/>
          <p:cNvCxnSpPr/>
          <p:nvPr/>
        </p:nvCxnSpPr>
        <p:spPr>
          <a:xfrm flipH="1" rot="10800000">
            <a:off x="6357668" y="4705709"/>
            <a:ext cx="1805796" cy="149528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353" name="Google Shape;353;p20"/>
          <p:cNvSpPr/>
          <p:nvPr/>
        </p:nvSpPr>
        <p:spPr>
          <a:xfrm>
            <a:off x="1986951" y="6422365"/>
            <a:ext cx="1437734" cy="38818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4310332" y="1140124"/>
            <a:ext cx="2832336" cy="5463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Expanded Source Code (Level1)</a:t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8071449" y="1134373"/>
            <a:ext cx="2832336" cy="5463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Expanded Source Code (Level2)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21"/>
          <p:cNvCxnSpPr/>
          <p:nvPr/>
        </p:nvCxnSpPr>
        <p:spPr>
          <a:xfrm>
            <a:off x="590927" y="2633962"/>
            <a:ext cx="2743200" cy="0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21"/>
          <p:cNvSpPr txBox="1"/>
          <p:nvPr/>
        </p:nvSpPr>
        <p:spPr>
          <a:xfrm>
            <a:off x="3541" y="45179"/>
            <a:ext cx="6650427" cy="700397"/>
          </a:xfrm>
          <a:prstGeom prst="rect">
            <a:avLst/>
          </a:prstGeom>
          <a:solidFill>
            <a:srgbClr val="D2CE9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2402C"/>
              </a:buClr>
              <a:buSzPct val="100000"/>
              <a:buFont typeface="Arial"/>
              <a:buNone/>
            </a:pPr>
            <a:r>
              <a:rPr b="1" i="0" lang="en-US" sz="3400" u="none" cap="none" strike="noStrike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5. Macro Instruction defining Macros         Example 6</a:t>
            </a:r>
            <a:endParaRPr/>
          </a:p>
        </p:txBody>
      </p:sp>
      <p:sp>
        <p:nvSpPr>
          <p:cNvPr id="363" name="Google Shape;363;p21"/>
          <p:cNvSpPr txBox="1"/>
          <p:nvPr/>
        </p:nvSpPr>
        <p:spPr>
          <a:xfrm>
            <a:off x="6864117" y="1563430"/>
            <a:ext cx="3049360" cy="364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MACRO</a:t>
            </a:r>
            <a:endParaRPr b="0" i="0" sz="1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DEFINE &amp;SUB</a:t>
            </a:r>
            <a:endParaRPr b="0" i="0" sz="1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MACRO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&amp;SUB  &amp;Y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CNOP  0,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DC  A (&amp;Y)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L  15,  =V(&amp;SUB)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MEND</a:t>
            </a:r>
            <a:endParaRPr/>
          </a:p>
        </p:txBody>
      </p:sp>
      <p:sp>
        <p:nvSpPr>
          <p:cNvPr id="364" name="Google Shape;364;p21"/>
          <p:cNvSpPr txBox="1"/>
          <p:nvPr/>
        </p:nvSpPr>
        <p:spPr>
          <a:xfrm>
            <a:off x="674585" y="1566812"/>
            <a:ext cx="4810663" cy="2945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Calibri"/>
              <a:buNone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Macro definition can also be abbreviated using Macros.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Calibri"/>
              <a:buNone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It also be called as 'Macro Definition within Macros'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Calibri"/>
              <a:buNone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Single Macro Instructions can be used to simplify the process of defining a group of similar macros</a:t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 rot="10800000">
            <a:off x="6866541" y="1634706"/>
            <a:ext cx="589471" cy="238663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10388181" y="2279350"/>
            <a:ext cx="11473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Definition of MACRO SUB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9555106" y="2037272"/>
            <a:ext cx="416943" cy="185467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5600520" y="3199500"/>
            <a:ext cx="11473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Definition of MACRO DEFINE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p22"/>
          <p:cNvCxnSpPr/>
          <p:nvPr/>
        </p:nvCxnSpPr>
        <p:spPr>
          <a:xfrm>
            <a:off x="590927" y="2633962"/>
            <a:ext cx="2743200" cy="0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p22"/>
          <p:cNvSpPr txBox="1"/>
          <p:nvPr/>
        </p:nvSpPr>
        <p:spPr>
          <a:xfrm>
            <a:off x="3541" y="45179"/>
            <a:ext cx="7311785" cy="700397"/>
          </a:xfrm>
          <a:prstGeom prst="rect">
            <a:avLst/>
          </a:prstGeom>
          <a:solidFill>
            <a:srgbClr val="D2CE9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2402C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5. Macro Instruction defining Macros         Example 6</a:t>
            </a:r>
            <a:endParaRPr sz="34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2"/>
          <p:cNvSpPr txBox="1"/>
          <p:nvPr/>
        </p:nvSpPr>
        <p:spPr>
          <a:xfrm>
            <a:off x="6117" y="945202"/>
            <a:ext cx="3955134" cy="4452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MACRO</a:t>
            </a:r>
            <a:endParaRPr sz="16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DEFINE &amp;SUB</a:t>
            </a:r>
            <a:endParaRPr sz="16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MACRO</a:t>
            </a:r>
            <a:endParaRPr sz="16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&amp;SUB  &amp;Y</a:t>
            </a:r>
            <a:endParaRPr sz="16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CNOP  0, 4</a:t>
            </a:r>
            <a:endParaRPr sz="16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DC  A (&amp;Y)</a:t>
            </a:r>
            <a:endParaRPr sz="16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L  15,  =V(&amp;SUB)</a:t>
            </a:r>
            <a:endParaRPr sz="16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MEND</a:t>
            </a:r>
            <a:endParaRPr sz="16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MEND</a:t>
            </a:r>
            <a:endParaRPr sz="16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DEFINE COS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COS AR</a:t>
            </a:r>
            <a:endParaRPr sz="1600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4112290" y="2937906"/>
            <a:ext cx="2790568" cy="3719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MACRO</a:t>
            </a:r>
            <a:endParaRPr sz="16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COS  &amp;Y</a:t>
            </a:r>
            <a:endParaRPr sz="16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CNOP  0, 4</a:t>
            </a:r>
            <a:endParaRPr sz="16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DC  A (&amp;Y)</a:t>
            </a:r>
            <a:endParaRPr sz="16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L  15,  =V(COS)</a:t>
            </a:r>
            <a:endParaRPr sz="16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MEND</a:t>
            </a:r>
            <a:endParaRPr sz="16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 sz="16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. . .</a:t>
            </a:r>
            <a:endParaRPr sz="16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 COS AR </a:t>
            </a:r>
            <a:endParaRPr sz="16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 txBox="1"/>
          <p:nvPr/>
        </p:nvSpPr>
        <p:spPr>
          <a:xfrm>
            <a:off x="7404706" y="2204659"/>
            <a:ext cx="3955134" cy="4280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CNOP 0,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DC     A (AR)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L     15, =V(COS)</a:t>
            </a:r>
            <a:endParaRPr/>
          </a:p>
        </p:txBody>
      </p:sp>
      <p:cxnSp>
        <p:nvCxnSpPr>
          <p:cNvPr id="379" name="Google Shape;379;p22"/>
          <p:cNvCxnSpPr/>
          <p:nvPr/>
        </p:nvCxnSpPr>
        <p:spPr>
          <a:xfrm flipH="1" rot="10800000">
            <a:off x="2145100" y="3023560"/>
            <a:ext cx="2725947" cy="1141564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80" name="Google Shape;380;p22"/>
          <p:cNvCxnSpPr/>
          <p:nvPr/>
        </p:nvCxnSpPr>
        <p:spPr>
          <a:xfrm>
            <a:off x="2044460" y="4308897"/>
            <a:ext cx="2754701" cy="267416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81" name="Google Shape;381;p22"/>
          <p:cNvCxnSpPr/>
          <p:nvPr/>
        </p:nvCxnSpPr>
        <p:spPr>
          <a:xfrm flipH="1" rot="10800000">
            <a:off x="6372044" y="2333446"/>
            <a:ext cx="1633268" cy="273745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382" name="Google Shape;382;p22"/>
          <p:cNvCxnSpPr/>
          <p:nvPr/>
        </p:nvCxnSpPr>
        <p:spPr>
          <a:xfrm flipH="1" rot="10800000">
            <a:off x="6443931" y="3167333"/>
            <a:ext cx="1791417" cy="1932319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383" name="Google Shape;383;p22"/>
          <p:cNvSpPr/>
          <p:nvPr/>
        </p:nvSpPr>
        <p:spPr>
          <a:xfrm>
            <a:off x="1986951" y="6422365"/>
            <a:ext cx="1437734" cy="38818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4310332" y="1140124"/>
            <a:ext cx="2832336" cy="5463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Expanded Source Code (Level1)</a:t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8071449" y="1134373"/>
            <a:ext cx="2832336" cy="5463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Expanded Source Code (Level2)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0" name="Google Shape;390;p23"/>
          <p:cNvGraphicFramePr/>
          <p:nvPr/>
        </p:nvGraphicFramePr>
        <p:xfrm>
          <a:off x="746472" y="578602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F1CB95"/>
                    </a:gs>
                    <a:gs pos="45000">
                      <a:srgbClr val="F6D6A8"/>
                    </a:gs>
                    <a:gs pos="100000">
                      <a:srgbClr val="FEDBAC"/>
                    </a:gs>
                  </a:gsLst>
                  <a:path path="circle">
                    <a:fillToRect b="50%" l="50%" r="50%" t="50%"/>
                  </a:path>
                  <a:tileRect/>
                </a:gradFill>
                <a:tableStyleId>{6C999B79-6270-4A4D-9B25-E4717D6CB03A}</a:tableStyleId>
              </a:tblPr>
              <a:tblGrid>
                <a:gridCol w="2519650"/>
                <a:gridCol w="4053850"/>
                <a:gridCol w="4460425"/>
              </a:tblGrid>
              <a:tr h="46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Macro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SubRoutine/Function/procedure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Action if appears in mnemonic field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Expansion Only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Call Statement leads to execution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Handled by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Assembler (Preprocessor) during Assembly 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Hardware at runtime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 of Resulting Code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Increases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Remains same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 Speed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Slow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 Overhead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Yes, because of control transfer in execution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4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Argument Checking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Only no of args are checked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no of args and type are checked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Debugging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Comparatively difficult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Comparatively easy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" name="Google Shape;395;p24"/>
          <p:cNvGraphicFramePr/>
          <p:nvPr/>
        </p:nvGraphicFramePr>
        <p:xfrm>
          <a:off x="746472" y="5786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{6C999B79-6270-4A4D-9B25-E4717D6CB03A}</a:tableStyleId>
              </a:tblPr>
              <a:tblGrid>
                <a:gridCol w="2519650"/>
                <a:gridCol w="4053850"/>
                <a:gridCol w="4460425"/>
              </a:tblGrid>
              <a:tr h="46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Macro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SubRoutine/Function/procedure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 Restriction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 Macro can be served for different data types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 Only same data type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Useful for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Small &amp; Simple task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Flow of Execution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Altered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Calling Process at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Translation 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 Time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1" name="Google Shape;401;p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097280" y="286603"/>
            <a:ext cx="10058400" cy="1148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Arial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Macros/Macro Instruction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905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  Single Line abbreviation for group of instructions in sequential order</a:t>
            </a:r>
            <a:endParaRPr/>
          </a:p>
          <a:p>
            <a:pPr indent="-1905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  Single Instruction represent BLOCK OF CODE</a:t>
            </a:r>
            <a:endParaRPr/>
          </a:p>
          <a:p>
            <a:pPr indent="-1905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  Every Occurrence of this One Line : Substitute Entire Block</a:t>
            </a:r>
            <a:endParaRPr/>
          </a:p>
          <a:p>
            <a:pPr indent="-1905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  Macro Processor: Extension of Basic Assembler Algorithm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Macros/ </a:t>
            </a:r>
            <a:b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Macro Instruction</a:t>
            </a:r>
            <a:b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1</a:t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4742016" y="246463"/>
            <a:ext cx="2761814" cy="6408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A    1,  DATA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A    2,  DATA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A    3,  DATA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 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A    1,  DATA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A    2,  DATA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A    3,  DATA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DATA  DC  F'5'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7638977" y="2176413"/>
            <a:ext cx="4163683" cy="2801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875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Char char="▪"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Set of instructions occurred twice: Macro can be defined</a:t>
            </a:r>
            <a:endParaRPr/>
          </a:p>
          <a:p>
            <a:pPr indent="-15875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Char char="▪"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Macro Processor: A Separate Language Processor with its own language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Macro Instruction Definition</a:t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4742016" y="246463"/>
            <a:ext cx="3121249" cy="3503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MACRO                        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[  . . .  ]                        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. . 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. . 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. . . 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. . 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MEND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984034" y="249846"/>
            <a:ext cx="3588588" cy="3175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(Start of Definition)</a:t>
            </a:r>
            <a:endParaRPr b="0" i="0" sz="18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(Name of Macro)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(Sequence to be Abbreviated)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(End of Definition)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4792260" y="5325054"/>
            <a:ext cx="6780361" cy="1162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875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Char char="▪"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Use of Macro Name: Operation Mnemonic in Assembly Program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Char char="▪"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Equivalent to use of corresponding instruction sequence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Macro Instruction</a:t>
            </a:r>
            <a:b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latin typeface="Arial"/>
                <a:ea typeface="Arial"/>
                <a:cs typeface="Arial"/>
                <a:sym typeface="Arial"/>
              </a:rPr>
              <a:t>Definition</a:t>
            </a: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4742016" y="232086"/>
            <a:ext cx="3049361" cy="6422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. . 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A    1, 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A    2, 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A    3, 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 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A    1,  DATA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A    2,  DATA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A    3,  DATA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 . .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DATA  DC  F'5'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8848190" y="226335"/>
            <a:ext cx="3020607" cy="6436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MACRO</a:t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INCR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A    1, 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A    2, 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A    3, 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MEND</a:t>
            </a:r>
            <a:endParaRPr b="0" i="0" sz="18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 </a:t>
            </a:r>
            <a:endParaRPr b="0" i="0" sz="18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 b="0" i="0" sz="18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INCR</a:t>
            </a:r>
            <a:endParaRPr b="0" i="0" sz="18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INCR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  DC  F'5'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6"/>
          <p:cNvCxnSpPr/>
          <p:nvPr/>
        </p:nvCxnSpPr>
        <p:spPr>
          <a:xfrm>
            <a:off x="7134045" y="1318405"/>
            <a:ext cx="1647646" cy="1848927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149" name="Google Shape;149;p6"/>
          <p:cNvCxnSpPr/>
          <p:nvPr/>
        </p:nvCxnSpPr>
        <p:spPr>
          <a:xfrm>
            <a:off x="7119667" y="2152292"/>
            <a:ext cx="1590136" cy="1101304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150" name="Google Shape;150;p6"/>
          <p:cNvCxnSpPr/>
          <p:nvPr/>
        </p:nvCxnSpPr>
        <p:spPr>
          <a:xfrm>
            <a:off x="7119667" y="3144329"/>
            <a:ext cx="1777042" cy="1259456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151" name="Google Shape;151;p6"/>
          <p:cNvCxnSpPr/>
          <p:nvPr/>
        </p:nvCxnSpPr>
        <p:spPr>
          <a:xfrm>
            <a:off x="7105289" y="3920707"/>
            <a:ext cx="1719532" cy="612474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152" name="Google Shape;152;p6"/>
          <p:cNvSpPr/>
          <p:nvPr/>
        </p:nvSpPr>
        <p:spPr>
          <a:xfrm>
            <a:off x="4589253" y="6048554"/>
            <a:ext cx="2343508" cy="6038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Original Source Code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8643667" y="6048553"/>
            <a:ext cx="2343508" cy="6038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886111"/>
                </a:solidFill>
                <a:latin typeface="Calibri"/>
                <a:ea typeface="Calibri"/>
                <a:cs typeface="Calibri"/>
                <a:sym typeface="Calibri"/>
              </a:rPr>
              <a:t>Source Code with Macro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 txBox="1"/>
          <p:nvPr>
            <p:ph type="title"/>
          </p:nvPr>
        </p:nvSpPr>
        <p:spPr>
          <a:xfrm>
            <a:off x="492370" y="605896"/>
            <a:ext cx="3084844" cy="987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Macro Expansion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9184620" y="217708"/>
            <a:ext cx="2589286" cy="537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A    1, 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A    2, 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A    3, 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 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A    1,  DATA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A    2,  DATA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A    3,  DATA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DATA  DC  F'5'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4693134" y="312599"/>
            <a:ext cx="2733060" cy="5689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MACRO</a:t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INCR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A    1, 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A    2, 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A    3, 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MEND</a:t>
            </a:r>
            <a:endParaRPr b="0" i="0" sz="18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 </a:t>
            </a:r>
            <a:endParaRPr b="0" i="0" sz="18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 b="0" i="0" sz="18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INCR</a:t>
            </a:r>
            <a:endParaRPr b="0" i="0" sz="18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INCR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  DC  F'5'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7"/>
          <p:cNvCxnSpPr/>
          <p:nvPr/>
        </p:nvCxnSpPr>
        <p:spPr>
          <a:xfrm flipH="1" rot="10800000">
            <a:off x="6343291" y="1240766"/>
            <a:ext cx="2869720" cy="1889187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165" name="Google Shape;165;p7"/>
          <p:cNvCxnSpPr/>
          <p:nvPr/>
        </p:nvCxnSpPr>
        <p:spPr>
          <a:xfrm flipH="1" rot="10800000">
            <a:off x="6328913" y="2089031"/>
            <a:ext cx="2898475" cy="121345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166" name="Google Shape;166;p7"/>
          <p:cNvCxnSpPr/>
          <p:nvPr/>
        </p:nvCxnSpPr>
        <p:spPr>
          <a:xfrm flipH="1" rot="10800000">
            <a:off x="6530196" y="3181710"/>
            <a:ext cx="2697192" cy="1170318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167" name="Google Shape;167;p7"/>
          <p:cNvCxnSpPr/>
          <p:nvPr/>
        </p:nvCxnSpPr>
        <p:spPr>
          <a:xfrm flipH="1" rot="10800000">
            <a:off x="6558950" y="3972465"/>
            <a:ext cx="2682814" cy="537714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168" name="Google Shape;168;p7"/>
          <p:cNvSpPr/>
          <p:nvPr/>
        </p:nvSpPr>
        <p:spPr>
          <a:xfrm>
            <a:off x="4589253" y="6048554"/>
            <a:ext cx="2343508" cy="6038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Source Code with Macro</a:t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643667" y="6048553"/>
            <a:ext cx="2343508" cy="6038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886111"/>
                </a:solidFill>
                <a:latin typeface="Calibri"/>
                <a:ea typeface="Calibri"/>
                <a:cs typeface="Calibri"/>
                <a:sym typeface="Calibri"/>
              </a:rPr>
              <a:t>Expanded Source Code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493430" y="1845733"/>
            <a:ext cx="3013493" cy="3980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875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Char char="▪"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Process of replacing Macro: MACRO EXPANSION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Char char="▪"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Occurrence of Macro name in source program: MACRO CALL</a:t>
            </a:r>
            <a:endParaRPr/>
          </a:p>
          <a:p>
            <a:pPr indent="-15875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Char char="▪"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Macro Definition doesn't appear in the expanded source code</a:t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6257026" y="319090"/>
            <a:ext cx="1653394" cy="589472"/>
          </a:xfrm>
          <a:prstGeom prst="wedgeEllipseCallout">
            <a:avLst>
              <a:gd fmla="val -20833" name="adj1"/>
              <a:gd fmla="val 62500" name="adj2"/>
            </a:avLst>
          </a:prstGeom>
          <a:gradFill>
            <a:gsLst>
              <a:gs pos="0">
                <a:srgbClr val="E09A94"/>
              </a:gs>
              <a:gs pos="45000">
                <a:srgbClr val="E7ACA6"/>
              </a:gs>
              <a:gs pos="100000">
                <a:srgbClr val="EFB2A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Macro Definition</a:t>
            </a:r>
            <a:endParaRPr b="1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5809532" y="2416388"/>
            <a:ext cx="1624640" cy="704490"/>
          </a:xfrm>
          <a:prstGeom prst="cloudCallout">
            <a:avLst>
              <a:gd fmla="val -20833" name="adj1"/>
              <a:gd fmla="val 62500" name="adj2"/>
            </a:avLst>
          </a:prstGeom>
          <a:gradFill>
            <a:gsLst>
              <a:gs pos="0">
                <a:srgbClr val="F1CB95"/>
              </a:gs>
              <a:gs pos="45000">
                <a:srgbClr val="F6D6A8"/>
              </a:gs>
              <a:gs pos="100000">
                <a:srgbClr val="FEDBA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Macro Call</a:t>
            </a:r>
            <a:endParaRPr b="1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5881417" y="3638463"/>
            <a:ext cx="1624640" cy="704490"/>
          </a:xfrm>
          <a:prstGeom prst="cloudCallout">
            <a:avLst>
              <a:gd fmla="val -20833" name="adj1"/>
              <a:gd fmla="val 62500" name="adj2"/>
            </a:avLst>
          </a:prstGeom>
          <a:gradFill>
            <a:gsLst>
              <a:gs pos="0">
                <a:srgbClr val="F1CB95"/>
              </a:gs>
              <a:gs pos="45000">
                <a:srgbClr val="F6D6A8"/>
              </a:gs>
              <a:gs pos="100000">
                <a:srgbClr val="FEDBA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Macro Call</a:t>
            </a:r>
            <a:endParaRPr b="1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8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 txBox="1"/>
          <p:nvPr>
            <p:ph type="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Features of Macro Facility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1071296" y="5182109"/>
            <a:ext cx="10072777" cy="144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PARAMETERIZED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CONDITIONAL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NESTED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"/>
          <p:cNvSpPr txBox="1"/>
          <p:nvPr>
            <p:ph type="title"/>
          </p:nvPr>
        </p:nvSpPr>
        <p:spPr>
          <a:xfrm>
            <a:off x="492370" y="605896"/>
            <a:ext cx="3300504" cy="987944"/>
          </a:xfrm>
          <a:prstGeom prst="rect">
            <a:avLst/>
          </a:prstGeom>
          <a:solidFill>
            <a:srgbClr val="D2CE9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2402C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2402C"/>
                </a:solidFill>
                <a:latin typeface="Arial"/>
                <a:ea typeface="Arial"/>
                <a:cs typeface="Arial"/>
                <a:sym typeface="Arial"/>
              </a:rPr>
              <a:t>1. Simple Macro </a:t>
            </a:r>
            <a:endParaRPr/>
          </a:p>
        </p:txBody>
      </p:sp>
      <p:sp>
        <p:nvSpPr>
          <p:cNvPr id="193" name="Google Shape;193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"/>
          <p:cNvSpPr txBox="1"/>
          <p:nvPr>
            <p:ph idx="1" type="body"/>
          </p:nvPr>
        </p:nvSpPr>
        <p:spPr>
          <a:xfrm>
            <a:off x="9184620" y="217708"/>
            <a:ext cx="2373626" cy="537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A    1, 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A    2, 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A    3, 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. . 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. . . 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. . 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A    1,  DATA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A    2,  DATA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A    3,  DATA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 DATA  DC  F'5'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4693134" y="312599"/>
            <a:ext cx="3250644" cy="5689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MACRO</a:t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INCR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A    1, 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A    2, 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A    3, 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MEND</a:t>
            </a:r>
            <a:endParaRPr b="0" i="0" sz="18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. . . </a:t>
            </a:r>
            <a:endParaRPr b="0" i="0" sz="18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. . .</a:t>
            </a:r>
            <a:endParaRPr b="0" i="0" sz="18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INCR</a:t>
            </a:r>
            <a:endParaRPr b="0" i="0" sz="18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INCR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         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DATA  DC  F'5'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9"/>
          <p:cNvCxnSpPr/>
          <p:nvPr/>
        </p:nvCxnSpPr>
        <p:spPr>
          <a:xfrm flipH="1" rot="10800000">
            <a:off x="6443932" y="1240766"/>
            <a:ext cx="2769079" cy="1903564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197" name="Google Shape;197;p9"/>
          <p:cNvCxnSpPr/>
          <p:nvPr/>
        </p:nvCxnSpPr>
        <p:spPr>
          <a:xfrm flipH="1" rot="10800000">
            <a:off x="6429554" y="2117785"/>
            <a:ext cx="2797834" cy="1213451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198" name="Google Shape;198;p9"/>
          <p:cNvCxnSpPr/>
          <p:nvPr/>
        </p:nvCxnSpPr>
        <p:spPr>
          <a:xfrm flipH="1" rot="10800000">
            <a:off x="6702724" y="3181710"/>
            <a:ext cx="2524664" cy="1227827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199" name="Google Shape;199;p9"/>
          <p:cNvCxnSpPr/>
          <p:nvPr/>
        </p:nvCxnSpPr>
        <p:spPr>
          <a:xfrm flipH="1" rot="10800000">
            <a:off x="6688346" y="3972465"/>
            <a:ext cx="2553418" cy="623978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200" name="Google Shape;200;p9"/>
          <p:cNvSpPr/>
          <p:nvPr/>
        </p:nvSpPr>
        <p:spPr>
          <a:xfrm>
            <a:off x="4589253" y="6048554"/>
            <a:ext cx="2343508" cy="6038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Source Code with Macro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8643667" y="6048553"/>
            <a:ext cx="2343508" cy="6038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5AC3F"/>
              </a:gs>
              <a:gs pos="34000">
                <a:srgbClr val="B4AD41"/>
              </a:gs>
              <a:gs pos="70000">
                <a:srgbClr val="B9B041"/>
              </a:gs>
              <a:gs pos="100000">
                <a:srgbClr val="B9B24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445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886111"/>
                </a:solidFill>
                <a:latin typeface="Calibri"/>
                <a:ea typeface="Calibri"/>
                <a:cs typeface="Calibri"/>
                <a:sym typeface="Calibri"/>
              </a:rPr>
              <a:t>Expanded Source Code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378411" y="2593356"/>
            <a:ext cx="3013493" cy="190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875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Char char="▪"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Process of replacing Macro Call with Macro Definition  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Noto Sans Symbols"/>
              <a:buChar char="▪"/>
            </a:pPr>
            <a:r>
              <a:rPr b="0" i="0" lang="en-US" sz="2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  No Other processing or replacement is required</a:t>
            </a:r>
            <a:endParaRPr b="0" i="0" sz="2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6458309" y="405354"/>
            <a:ext cx="1653394" cy="589472"/>
          </a:xfrm>
          <a:prstGeom prst="wedgeEllipseCallout">
            <a:avLst>
              <a:gd fmla="val -20833" name="adj1"/>
              <a:gd fmla="val 62500" name="adj2"/>
            </a:avLst>
          </a:prstGeom>
          <a:gradFill>
            <a:gsLst>
              <a:gs pos="0">
                <a:srgbClr val="E09A94"/>
              </a:gs>
              <a:gs pos="45000">
                <a:srgbClr val="E7ACA6"/>
              </a:gs>
              <a:gs pos="100000">
                <a:srgbClr val="EFB2A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Macro Definition</a:t>
            </a:r>
            <a:endParaRPr b="1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5665757" y="2301369"/>
            <a:ext cx="1624640" cy="704490"/>
          </a:xfrm>
          <a:prstGeom prst="cloudCallout">
            <a:avLst>
              <a:gd fmla="val -20833" name="adj1"/>
              <a:gd fmla="val 62500" name="adj2"/>
            </a:avLst>
          </a:prstGeom>
          <a:gradFill>
            <a:gsLst>
              <a:gs pos="0">
                <a:srgbClr val="F1CB95"/>
              </a:gs>
              <a:gs pos="45000">
                <a:srgbClr val="F6D6A8"/>
              </a:gs>
              <a:gs pos="100000">
                <a:srgbClr val="FEDBA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Macro Call</a:t>
            </a:r>
            <a:endParaRPr b="1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5766398" y="3580953"/>
            <a:ext cx="1624640" cy="704490"/>
          </a:xfrm>
          <a:prstGeom prst="cloudCallout">
            <a:avLst>
              <a:gd fmla="val -20833" name="adj1"/>
              <a:gd fmla="val 62500" name="adj2"/>
            </a:avLst>
          </a:prstGeom>
          <a:gradFill>
            <a:gsLst>
              <a:gs pos="0">
                <a:srgbClr val="F1CB95"/>
              </a:gs>
              <a:gs pos="45000">
                <a:srgbClr val="F6D6A8"/>
              </a:gs>
              <a:gs pos="100000">
                <a:srgbClr val="FEDBA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Macro Call</a:t>
            </a:r>
            <a:endParaRPr b="1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2021-02-04T14:15:58Z</dcterms:created>
</cp:coreProperties>
</file>