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VstCrwhYGysMcPFs/zjHzFHWI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0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8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9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Macros and Macro Processor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MODULE 3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 2 Database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4281941" y="332726"/>
            <a:ext cx="7520719" cy="619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copy of the input Macro Source Deck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Output expanded source deck to be used as input to assembler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Macro Definition Table (MDT) created by Pass 1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Macro Name Table (MNT)  created by Pass 1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Macro Definition Table Pointer (MDTP) used to indicate next line of text to be used during Macro Expansion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Argument List Array (ALA) used to substitute macro call argument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Argument List Array (ALA)</a:t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4281941" y="332726"/>
            <a:ext cx="7520719" cy="619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It is used during both Pass 1 and Pass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During Pass 1,  dummy arguments in the macro definition are replaced with positional indicator when the definition is stored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ith dummy argument on the macro name card is represented in the body of macro by the index marker symbol #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#i is a symbol reserved for the use of macro processor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These symbols are used in conjunction with the argument list prepared before expansion of macro call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Argument List Array (ALA)</a:t>
            </a:r>
            <a:endParaRPr/>
          </a:p>
        </p:txBody>
      </p:sp>
      <p:sp>
        <p:nvSpPr>
          <p:cNvPr id="193" name="Google Shape;193;p1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4281941" y="275217"/>
            <a:ext cx="7520719" cy="2267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Macro Definition Table (MDT)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&amp;LAB   INCR  &amp;ARG1,  &amp;ARG2,  &amp;ARG3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#0          A      1,  #1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      A      2, #2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A      3, #3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4276190" y="3058674"/>
            <a:ext cx="7506342" cy="3475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Macro Call:  Loop1  INCR   DATA1, DATA2, DATA3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Argument List Array (ALA)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Index     Arguments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0          "Loop1bbb"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1          "DATA1bbb"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2          "DATA2bbb"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3          "DATA3bbb"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Argument List Array (ALA)</a:t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4281941" y="275217"/>
            <a:ext cx="7520719" cy="2267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Macro Definition Table (MDT)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&amp;LAB   INCR  &amp;ARG1,  &amp;ARG2,  &amp;ARG3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#0          A      1,  #1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      A      2, #2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A      3, #3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4276190" y="3058674"/>
            <a:ext cx="7506342" cy="3475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Macro Call:         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INCR   &amp;ARG1=DATA3, &amp;ARG2=DATA2, &amp;ARG3=DATA1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Argument List Array (ALA)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Index     Arguments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0          "bbbbbbbb"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1          "DATA3bbb"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2          "DATA2bbb"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3          "DATA1bbb"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Macro Definition Table (MDT)</a:t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4382582" y="1669821"/>
            <a:ext cx="7520719" cy="2957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Macro Definition Table (MDT)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Index     Card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15       &amp;LAB   INCR  &amp;ARG1,  &amp;ARG2,  &amp;ARG3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16          #0          A      1,  #1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17                        A      2, #2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18                        A      3, #3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19                        MEND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Macro Name Table (MNT)</a:t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4396960" y="4070839"/>
            <a:ext cx="7520719" cy="2181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Macro Name Table (MNT)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Index             Name (8 Bytes)            MDT index (4 Bytes)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. . . . 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3            "INCRbbbb"                          15 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4296318" y="375859"/>
            <a:ext cx="7520719" cy="2957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Macro Definition Table (MDT)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Index     Card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15       &amp;LAB   INCR  &amp;ARG1,  &amp;ARG2,  &amp;ARG3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16          #0          A      1,  #1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17                        A      2, #2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18                        A      3, #3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19                        MEND</a:t>
            </a:r>
            <a:endParaRPr/>
          </a:p>
        </p:txBody>
      </p:sp>
      <p:cxnSp>
        <p:nvCxnSpPr>
          <p:cNvPr id="225" name="Google Shape;225;p15"/>
          <p:cNvCxnSpPr/>
          <p:nvPr/>
        </p:nvCxnSpPr>
        <p:spPr>
          <a:xfrm rot="10800000">
            <a:off x="4367842" y="1442050"/>
            <a:ext cx="4290204" cy="404578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65B4C"/>
            </a:gs>
            <a:gs pos="65000">
              <a:srgbClr val="504332"/>
            </a:gs>
            <a:gs pos="100000">
              <a:srgbClr val="3E3528"/>
            </a:gs>
          </a:gsLst>
          <a:lin ang="1620000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6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gradFill>
            <a:gsLst>
              <a:gs pos="0">
                <a:srgbClr val="665B4C"/>
              </a:gs>
              <a:gs pos="65000">
                <a:srgbClr val="504332"/>
              </a:gs>
              <a:gs pos="100000">
                <a:srgbClr val="3E3528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749600" y="296712"/>
            <a:ext cx="1308338" cy="431321"/>
          </a:xfrm>
          <a:prstGeom prst="rect">
            <a:avLst/>
          </a:prstGeom>
          <a:gradFill>
            <a:gsLst>
              <a:gs pos="0">
                <a:srgbClr val="D43F25"/>
              </a:gs>
              <a:gs pos="34000">
                <a:srgbClr val="D2412A"/>
              </a:gs>
              <a:gs pos="70000">
                <a:srgbClr val="D94127"/>
              </a:gs>
              <a:gs pos="100000">
                <a:srgbClr val="D64E3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Pass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3466920" y="167316"/>
            <a:ext cx="1308338" cy="560717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MDTC ←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MNTC ← 1</a:t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2819938" y="1130598"/>
            <a:ext cx="2602300" cy="330680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Read Next Source Card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2819041" y="1769407"/>
            <a:ext cx="2717319" cy="646980"/>
          </a:xfrm>
          <a:prstGeom prst="flowChartDecision">
            <a:avLst/>
          </a:prstGeom>
          <a:gradFill>
            <a:gsLst>
              <a:gs pos="0">
                <a:srgbClr val="ECAF31"/>
              </a:gs>
              <a:gs pos="34000">
                <a:srgbClr val="EBAF35"/>
              </a:gs>
              <a:gs pos="70000">
                <a:srgbClr val="F3B332"/>
              </a:gs>
              <a:gs pos="100000">
                <a:srgbClr val="EFB74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Macro Pseudo op</a:t>
            </a:r>
            <a:endParaRPr b="0" i="0" sz="1600" u="none" cap="none" strike="noStrike">
              <a:solidFill>
                <a:srgbClr val="3B3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2819937" y="2755239"/>
            <a:ext cx="2602300" cy="330680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Read Next Source Card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2172957" y="3359089"/>
            <a:ext cx="3651847" cy="560716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Enter Macro Name and Current Value of MDTC in MNT at entry number MNTC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3193749" y="4164221"/>
            <a:ext cx="1955319" cy="301925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MNTC ← MNTC + 1</a:t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2762427" y="4768069"/>
            <a:ext cx="2875469" cy="330679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Prepare Argument List Array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2748050" y="5314409"/>
            <a:ext cx="2904224" cy="330680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Enter Macro Name Card in MDT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3136239" y="5860749"/>
            <a:ext cx="1955319" cy="301925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MDTC ← MDTC + 1</a:t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7866389" y="3430974"/>
            <a:ext cx="2602300" cy="330680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Read Next Source Card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7736992" y="4106710"/>
            <a:ext cx="2875469" cy="603848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Substitute Index Notations for Arguments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7708238" y="4998106"/>
            <a:ext cx="2904224" cy="330680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Enter line in MDT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8125182" y="5544447"/>
            <a:ext cx="1955319" cy="301925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MDTC ← MDTC + 1</a:t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7822361" y="6068237"/>
            <a:ext cx="2717319" cy="646980"/>
          </a:xfrm>
          <a:prstGeom prst="flowChartDecision">
            <a:avLst/>
          </a:prstGeom>
          <a:gradFill>
            <a:gsLst>
              <a:gs pos="0">
                <a:srgbClr val="ECAF31"/>
              </a:gs>
              <a:gs pos="34000">
                <a:srgbClr val="EBAF35"/>
              </a:gs>
              <a:gs pos="70000">
                <a:srgbClr val="F3B332"/>
              </a:gs>
              <a:gs pos="100000">
                <a:srgbClr val="EFB74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MEND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Pseudo op</a:t>
            </a:r>
            <a:endParaRPr/>
          </a:p>
        </p:txBody>
      </p:sp>
      <p:cxnSp>
        <p:nvCxnSpPr>
          <p:cNvPr id="251" name="Google Shape;251;p16"/>
          <p:cNvCxnSpPr/>
          <p:nvPr/>
        </p:nvCxnSpPr>
        <p:spPr>
          <a:xfrm flipH="1" rot="10800000">
            <a:off x="1107237" y="6405292"/>
            <a:ext cx="6714224" cy="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2" name="Google Shape;252;p16"/>
          <p:cNvCxnSpPr/>
          <p:nvPr/>
        </p:nvCxnSpPr>
        <p:spPr>
          <a:xfrm rot="10800000">
            <a:off x="992216" y="1301331"/>
            <a:ext cx="143774" cy="510396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3" name="Google Shape;253;p16"/>
          <p:cNvCxnSpPr/>
          <p:nvPr/>
        </p:nvCxnSpPr>
        <p:spPr>
          <a:xfrm>
            <a:off x="919434" y="1300433"/>
            <a:ext cx="1892058" cy="862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4" name="Google Shape;254;p16"/>
          <p:cNvCxnSpPr/>
          <p:nvPr/>
        </p:nvCxnSpPr>
        <p:spPr>
          <a:xfrm flipH="1" rot="10800000">
            <a:off x="6785394" y="3566304"/>
            <a:ext cx="1029418" cy="2012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5" name="Google Shape;255;p16"/>
          <p:cNvCxnSpPr/>
          <p:nvPr/>
        </p:nvCxnSpPr>
        <p:spPr>
          <a:xfrm rot="10800000">
            <a:off x="6743159" y="3587329"/>
            <a:ext cx="115019" cy="2429773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6" name="Google Shape;256;p16"/>
          <p:cNvCxnSpPr/>
          <p:nvPr/>
        </p:nvCxnSpPr>
        <p:spPr>
          <a:xfrm flipH="1" rot="10800000">
            <a:off x="5147274" y="6031481"/>
            <a:ext cx="1754036" cy="1437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7" name="Google Shape;257;p16"/>
          <p:cNvCxnSpPr/>
          <p:nvPr/>
        </p:nvCxnSpPr>
        <p:spPr>
          <a:xfrm rot="10800000">
            <a:off x="11717724" y="3572952"/>
            <a:ext cx="115020" cy="2817962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8" name="Google Shape;258;p16"/>
          <p:cNvCxnSpPr/>
          <p:nvPr/>
        </p:nvCxnSpPr>
        <p:spPr>
          <a:xfrm flipH="1">
            <a:off x="10489000" y="3572055"/>
            <a:ext cx="1199073" cy="862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9" name="Google Shape;259;p16"/>
          <p:cNvCxnSpPr/>
          <p:nvPr/>
        </p:nvCxnSpPr>
        <p:spPr>
          <a:xfrm flipH="1" rot="10800000">
            <a:off x="10481273" y="6390914"/>
            <a:ext cx="1423358" cy="2875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0" name="Google Shape;260;p16"/>
          <p:cNvCxnSpPr/>
          <p:nvPr/>
        </p:nvCxnSpPr>
        <p:spPr>
          <a:xfrm flipH="1">
            <a:off x="9080021" y="3758961"/>
            <a:ext cx="20129" cy="33930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1" name="Google Shape;261;p16"/>
          <p:cNvCxnSpPr/>
          <p:nvPr/>
        </p:nvCxnSpPr>
        <p:spPr>
          <a:xfrm flipH="1">
            <a:off x="9094398" y="4650357"/>
            <a:ext cx="20129" cy="33930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2" name="Google Shape;262;p16"/>
          <p:cNvCxnSpPr/>
          <p:nvPr/>
        </p:nvCxnSpPr>
        <p:spPr>
          <a:xfrm>
            <a:off x="9157659" y="5311716"/>
            <a:ext cx="8625" cy="296173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3" name="Google Shape;263;p16"/>
          <p:cNvCxnSpPr/>
          <p:nvPr/>
        </p:nvCxnSpPr>
        <p:spPr>
          <a:xfrm flipH="1">
            <a:off x="9238171" y="5858054"/>
            <a:ext cx="5752" cy="253042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4" name="Google Shape;264;p16"/>
          <p:cNvCxnSpPr/>
          <p:nvPr/>
        </p:nvCxnSpPr>
        <p:spPr>
          <a:xfrm>
            <a:off x="4082452" y="725338"/>
            <a:ext cx="23002" cy="39681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5" name="Google Shape;265;p16"/>
          <p:cNvCxnSpPr/>
          <p:nvPr/>
        </p:nvCxnSpPr>
        <p:spPr>
          <a:xfrm>
            <a:off x="4082452" y="1458583"/>
            <a:ext cx="23002" cy="38243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6" name="Google Shape;266;p16"/>
          <p:cNvCxnSpPr/>
          <p:nvPr/>
        </p:nvCxnSpPr>
        <p:spPr>
          <a:xfrm>
            <a:off x="4168716" y="2421866"/>
            <a:ext cx="37379" cy="42556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7" name="Google Shape;267;p16"/>
          <p:cNvCxnSpPr/>
          <p:nvPr/>
        </p:nvCxnSpPr>
        <p:spPr>
          <a:xfrm>
            <a:off x="4183092" y="3011337"/>
            <a:ext cx="23002" cy="41119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8" name="Google Shape;268;p16"/>
          <p:cNvCxnSpPr/>
          <p:nvPr/>
        </p:nvCxnSpPr>
        <p:spPr>
          <a:xfrm>
            <a:off x="4197469" y="3888355"/>
            <a:ext cx="8625" cy="25304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69" name="Google Shape;269;p16"/>
          <p:cNvCxnSpPr/>
          <p:nvPr/>
        </p:nvCxnSpPr>
        <p:spPr>
          <a:xfrm>
            <a:off x="4197469" y="4477827"/>
            <a:ext cx="8625" cy="28179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70" name="Google Shape;270;p16"/>
          <p:cNvCxnSpPr/>
          <p:nvPr/>
        </p:nvCxnSpPr>
        <p:spPr>
          <a:xfrm>
            <a:off x="4197468" y="5096053"/>
            <a:ext cx="8625" cy="28179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71" name="Google Shape;271;p16"/>
          <p:cNvCxnSpPr/>
          <p:nvPr/>
        </p:nvCxnSpPr>
        <p:spPr>
          <a:xfrm>
            <a:off x="4197467" y="5613637"/>
            <a:ext cx="8625" cy="28179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72" name="Google Shape;272;p16"/>
          <p:cNvSpPr/>
          <p:nvPr/>
        </p:nvSpPr>
        <p:spPr>
          <a:xfrm>
            <a:off x="6141106" y="1921352"/>
            <a:ext cx="2602300" cy="330680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Write Copy of Source Code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9303228" y="1755028"/>
            <a:ext cx="2717319" cy="646980"/>
          </a:xfrm>
          <a:prstGeom prst="flowChartDecision">
            <a:avLst/>
          </a:prstGeom>
          <a:gradFill>
            <a:gsLst>
              <a:gs pos="0">
                <a:srgbClr val="ECAF31"/>
              </a:gs>
              <a:gs pos="34000">
                <a:srgbClr val="EBAF35"/>
              </a:gs>
              <a:gs pos="70000">
                <a:srgbClr val="F3B332"/>
              </a:gs>
              <a:gs pos="100000">
                <a:srgbClr val="EFB74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END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Pseudo op</a:t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9749823" y="2755236"/>
            <a:ext cx="1811545" cy="330680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Go to Pass 2</a:t>
            </a:r>
            <a:endParaRPr/>
          </a:p>
        </p:txBody>
      </p:sp>
      <p:cxnSp>
        <p:nvCxnSpPr>
          <p:cNvPr id="275" name="Google Shape;275;p16"/>
          <p:cNvCxnSpPr/>
          <p:nvPr/>
        </p:nvCxnSpPr>
        <p:spPr>
          <a:xfrm>
            <a:off x="5477055" y="2091187"/>
            <a:ext cx="727493" cy="862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76" name="Google Shape;276;p16"/>
          <p:cNvCxnSpPr/>
          <p:nvPr/>
        </p:nvCxnSpPr>
        <p:spPr>
          <a:xfrm>
            <a:off x="8755093" y="2091186"/>
            <a:ext cx="612474" cy="862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77" name="Google Shape;277;p16"/>
          <p:cNvCxnSpPr/>
          <p:nvPr/>
        </p:nvCxnSpPr>
        <p:spPr>
          <a:xfrm>
            <a:off x="10681659" y="2450620"/>
            <a:ext cx="23002" cy="38243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78" name="Google Shape;278;p16"/>
          <p:cNvCxnSpPr/>
          <p:nvPr/>
        </p:nvCxnSpPr>
        <p:spPr>
          <a:xfrm>
            <a:off x="2055244" y="524054"/>
            <a:ext cx="1403228" cy="862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79" name="Google Shape;279;p16"/>
          <p:cNvCxnSpPr/>
          <p:nvPr/>
        </p:nvCxnSpPr>
        <p:spPr>
          <a:xfrm rot="10800000">
            <a:off x="5428169" y="1294680"/>
            <a:ext cx="5239110" cy="2012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80" name="Google Shape;280;p16"/>
          <p:cNvCxnSpPr/>
          <p:nvPr/>
        </p:nvCxnSpPr>
        <p:spPr>
          <a:xfrm flipH="1" rot="10800000">
            <a:off x="10653801" y="1301327"/>
            <a:ext cx="14375" cy="41694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81" name="Google Shape;281;p16"/>
          <p:cNvSpPr txBox="1"/>
          <p:nvPr/>
        </p:nvSpPr>
        <p:spPr>
          <a:xfrm>
            <a:off x="4389228" y="2405152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7307831" y="6071378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10887794" y="2376397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84" name="Google Shape;284;p16"/>
          <p:cNvSpPr txBox="1"/>
          <p:nvPr/>
        </p:nvSpPr>
        <p:spPr>
          <a:xfrm>
            <a:off x="5496284" y="1671906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10830283" y="1197453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10830284" y="6013868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65B4C"/>
            </a:gs>
            <a:gs pos="65000">
              <a:srgbClr val="504332"/>
            </a:gs>
            <a:gs pos="100000">
              <a:srgbClr val="3E3528"/>
            </a:gs>
          </a:gsLst>
          <a:lin ang="16200000" scaled="0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17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gradFill>
            <a:gsLst>
              <a:gs pos="0">
                <a:srgbClr val="665B4C"/>
              </a:gs>
              <a:gs pos="65000">
                <a:srgbClr val="504332"/>
              </a:gs>
              <a:gs pos="100000">
                <a:srgbClr val="3E3528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160128" y="181693"/>
            <a:ext cx="1308338" cy="431321"/>
          </a:xfrm>
          <a:prstGeom prst="rect">
            <a:avLst/>
          </a:prstGeom>
          <a:gradFill>
            <a:gsLst>
              <a:gs pos="0">
                <a:srgbClr val="D43F25"/>
              </a:gs>
              <a:gs pos="34000">
                <a:srgbClr val="D2412A"/>
              </a:gs>
              <a:gs pos="70000">
                <a:srgbClr val="D94127"/>
              </a:gs>
              <a:gs pos="100000">
                <a:srgbClr val="D64E3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Pass 2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2244845" y="1001203"/>
            <a:ext cx="4083167" cy="388190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Search MNT for match with operation Code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2748052" y="152938"/>
            <a:ext cx="2616677" cy="460076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Read Next Source Card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2819041" y="1769407"/>
            <a:ext cx="2717319" cy="646980"/>
          </a:xfrm>
          <a:prstGeom prst="flowChartDecision">
            <a:avLst/>
          </a:prstGeom>
          <a:gradFill>
            <a:gsLst>
              <a:gs pos="0">
                <a:srgbClr val="ECAF31"/>
              </a:gs>
              <a:gs pos="34000">
                <a:srgbClr val="EBAF35"/>
              </a:gs>
              <a:gs pos="70000">
                <a:srgbClr val="F3B332"/>
              </a:gs>
              <a:gs pos="100000">
                <a:srgbClr val="EFB74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Macro Name Found</a:t>
            </a:r>
            <a:endParaRPr b="0" i="0" sz="1600" u="none" cap="none" strike="noStrike">
              <a:solidFill>
                <a:srgbClr val="3B3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2819937" y="2855881"/>
            <a:ext cx="2760450" cy="416944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MDTP  ← MDT index from MNT entry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2762427" y="3574749"/>
            <a:ext cx="2774830" cy="301924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Set up Argument List Array</a:t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3193749" y="4164221"/>
            <a:ext cx="1955319" cy="301925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MDTP ← MDTP + 1</a:t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2762427" y="4768069"/>
            <a:ext cx="2875469" cy="330679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Get line from MDT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2345484" y="5314409"/>
            <a:ext cx="3536828" cy="301926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Substitute Arguments from Macro Call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2819040" y="6039482"/>
            <a:ext cx="2717319" cy="646980"/>
          </a:xfrm>
          <a:prstGeom prst="flowChartDecision">
            <a:avLst/>
          </a:prstGeom>
          <a:gradFill>
            <a:gsLst>
              <a:gs pos="0">
                <a:srgbClr val="ECAF31"/>
              </a:gs>
              <a:gs pos="34000">
                <a:srgbClr val="EBAF35"/>
              </a:gs>
              <a:gs pos="70000">
                <a:srgbClr val="F3B332"/>
              </a:gs>
              <a:gs pos="100000">
                <a:srgbClr val="EFB74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MEND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Pseudo op</a:t>
            </a:r>
            <a:endParaRPr/>
          </a:p>
        </p:txBody>
      </p:sp>
      <p:cxnSp>
        <p:nvCxnSpPr>
          <p:cNvPr id="307" name="Google Shape;307;p17"/>
          <p:cNvCxnSpPr/>
          <p:nvPr/>
        </p:nvCxnSpPr>
        <p:spPr>
          <a:xfrm rot="10800000">
            <a:off x="1696706" y="568085"/>
            <a:ext cx="115020" cy="582283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08" name="Google Shape;308;p17"/>
          <p:cNvCxnSpPr/>
          <p:nvPr/>
        </p:nvCxnSpPr>
        <p:spPr>
          <a:xfrm>
            <a:off x="1710189" y="538432"/>
            <a:ext cx="957530" cy="862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09" name="Google Shape;309;p17"/>
          <p:cNvCxnSpPr/>
          <p:nvPr/>
        </p:nvCxnSpPr>
        <p:spPr>
          <a:xfrm flipH="1">
            <a:off x="5183756" y="4348432"/>
            <a:ext cx="2176732" cy="862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0" name="Google Shape;310;p17"/>
          <p:cNvCxnSpPr/>
          <p:nvPr/>
        </p:nvCxnSpPr>
        <p:spPr>
          <a:xfrm rot="10800000">
            <a:off x="7404517" y="4378083"/>
            <a:ext cx="57510" cy="1782792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1" name="Google Shape;311;p17"/>
          <p:cNvCxnSpPr/>
          <p:nvPr/>
        </p:nvCxnSpPr>
        <p:spPr>
          <a:xfrm>
            <a:off x="1811726" y="6405291"/>
            <a:ext cx="1135810" cy="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2" name="Google Shape;312;p17"/>
          <p:cNvCxnSpPr/>
          <p:nvPr/>
        </p:nvCxnSpPr>
        <p:spPr>
          <a:xfrm>
            <a:off x="4082452" y="653451"/>
            <a:ext cx="23002" cy="39681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3" name="Google Shape;313;p17"/>
          <p:cNvCxnSpPr/>
          <p:nvPr/>
        </p:nvCxnSpPr>
        <p:spPr>
          <a:xfrm>
            <a:off x="4082452" y="1458583"/>
            <a:ext cx="23002" cy="38243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4" name="Google Shape;314;p17"/>
          <p:cNvCxnSpPr/>
          <p:nvPr/>
        </p:nvCxnSpPr>
        <p:spPr>
          <a:xfrm>
            <a:off x="4168716" y="2421866"/>
            <a:ext cx="37379" cy="42556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5" name="Google Shape;315;p17"/>
          <p:cNvCxnSpPr/>
          <p:nvPr/>
        </p:nvCxnSpPr>
        <p:spPr>
          <a:xfrm flipH="1">
            <a:off x="4191717" y="3356393"/>
            <a:ext cx="5752" cy="22428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6" name="Google Shape;316;p17"/>
          <p:cNvCxnSpPr/>
          <p:nvPr/>
        </p:nvCxnSpPr>
        <p:spPr>
          <a:xfrm>
            <a:off x="4197469" y="3888355"/>
            <a:ext cx="8625" cy="25304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7" name="Google Shape;317;p17"/>
          <p:cNvCxnSpPr/>
          <p:nvPr/>
        </p:nvCxnSpPr>
        <p:spPr>
          <a:xfrm>
            <a:off x="4197469" y="4477827"/>
            <a:ext cx="8625" cy="28179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8" name="Google Shape;318;p17"/>
          <p:cNvCxnSpPr/>
          <p:nvPr/>
        </p:nvCxnSpPr>
        <p:spPr>
          <a:xfrm>
            <a:off x="4197468" y="5096053"/>
            <a:ext cx="8625" cy="28179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19" name="Google Shape;319;p17"/>
          <p:cNvCxnSpPr/>
          <p:nvPr/>
        </p:nvCxnSpPr>
        <p:spPr>
          <a:xfrm flipH="1">
            <a:off x="4191715" y="5613637"/>
            <a:ext cx="5752" cy="42556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320" name="Google Shape;320;p17"/>
          <p:cNvSpPr/>
          <p:nvPr/>
        </p:nvSpPr>
        <p:spPr>
          <a:xfrm>
            <a:off x="6212993" y="1763201"/>
            <a:ext cx="2012828" cy="718868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Write into Expanded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 Source Card File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9303228" y="1755028"/>
            <a:ext cx="2717319" cy="646980"/>
          </a:xfrm>
          <a:prstGeom prst="flowChartDecision">
            <a:avLst/>
          </a:prstGeom>
          <a:gradFill>
            <a:gsLst>
              <a:gs pos="0">
                <a:srgbClr val="ECAF31"/>
              </a:gs>
              <a:gs pos="34000">
                <a:srgbClr val="EBAF35"/>
              </a:gs>
              <a:gs pos="70000">
                <a:srgbClr val="F3B332"/>
              </a:gs>
              <a:gs pos="100000">
                <a:srgbClr val="EFB74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END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3638"/>
                </a:solidFill>
                <a:latin typeface="Calibri"/>
                <a:ea typeface="Calibri"/>
                <a:cs typeface="Calibri"/>
                <a:sym typeface="Calibri"/>
              </a:rPr>
              <a:t>Pseudo op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9491031" y="2755236"/>
            <a:ext cx="2271620" cy="833887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Supply Expanded Source file to assembler processing </a:t>
            </a:r>
            <a:endParaRPr/>
          </a:p>
        </p:txBody>
      </p:sp>
      <p:cxnSp>
        <p:nvCxnSpPr>
          <p:cNvPr id="323" name="Google Shape;323;p17"/>
          <p:cNvCxnSpPr/>
          <p:nvPr/>
        </p:nvCxnSpPr>
        <p:spPr>
          <a:xfrm>
            <a:off x="5477055" y="2091187"/>
            <a:ext cx="727493" cy="862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24" name="Google Shape;324;p17"/>
          <p:cNvCxnSpPr/>
          <p:nvPr/>
        </p:nvCxnSpPr>
        <p:spPr>
          <a:xfrm flipH="1" rot="10800000">
            <a:off x="8223131" y="2099813"/>
            <a:ext cx="1144436" cy="2012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25" name="Google Shape;325;p17"/>
          <p:cNvCxnSpPr/>
          <p:nvPr/>
        </p:nvCxnSpPr>
        <p:spPr>
          <a:xfrm>
            <a:off x="10681659" y="2450620"/>
            <a:ext cx="23002" cy="38243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26" name="Google Shape;326;p17"/>
          <p:cNvCxnSpPr/>
          <p:nvPr/>
        </p:nvCxnSpPr>
        <p:spPr>
          <a:xfrm flipH="1" rot="10800000">
            <a:off x="1465772" y="230756"/>
            <a:ext cx="1201947" cy="2012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27" name="Google Shape;327;p17"/>
          <p:cNvCxnSpPr/>
          <p:nvPr/>
        </p:nvCxnSpPr>
        <p:spPr>
          <a:xfrm rot="10800000">
            <a:off x="5370659" y="360152"/>
            <a:ext cx="5239111" cy="7763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28" name="Google Shape;328;p17"/>
          <p:cNvCxnSpPr/>
          <p:nvPr/>
        </p:nvCxnSpPr>
        <p:spPr>
          <a:xfrm rot="10800000">
            <a:off x="10610667" y="395554"/>
            <a:ext cx="71888" cy="130834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329" name="Google Shape;329;p17"/>
          <p:cNvSpPr txBox="1"/>
          <p:nvPr/>
        </p:nvSpPr>
        <p:spPr>
          <a:xfrm>
            <a:off x="4389228" y="2405152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330" name="Google Shape;330;p17"/>
          <p:cNvSpPr txBox="1"/>
          <p:nvPr/>
        </p:nvSpPr>
        <p:spPr>
          <a:xfrm>
            <a:off x="2074472" y="5999491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>
            <a:off x="10887794" y="2376397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332" name="Google Shape;332;p17"/>
          <p:cNvSpPr txBox="1"/>
          <p:nvPr/>
        </p:nvSpPr>
        <p:spPr>
          <a:xfrm>
            <a:off x="5496284" y="1671906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5582547" y="5941981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9751982" y="507339"/>
            <a:ext cx="60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6141106" y="6191427"/>
            <a:ext cx="2976111" cy="345057"/>
          </a:xfrm>
          <a:prstGeom prst="rect">
            <a:avLst/>
          </a:prstGeom>
          <a:gradFill>
            <a:gsLst>
              <a:gs pos="0">
                <a:srgbClr val="807A4A"/>
              </a:gs>
              <a:gs pos="34000">
                <a:srgbClr val="807C4C"/>
              </a:gs>
              <a:gs pos="70000">
                <a:srgbClr val="837F4C"/>
              </a:gs>
              <a:gs pos="100000">
                <a:srgbClr val="86815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Write Expanded Source Code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17"/>
          <p:cNvCxnSpPr/>
          <p:nvPr/>
        </p:nvCxnSpPr>
        <p:spPr>
          <a:xfrm>
            <a:off x="5534564" y="6361261"/>
            <a:ext cx="612474" cy="862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2" name="Google Shape;342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  Design of Two Pass Macro Processor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  Data Structures used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Design of Two Pass Macro</a:t>
            </a:r>
            <a:endParaRPr/>
          </a:p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 OF TWO PASS MACRO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SPECIFICATION OF DATABASES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9403" y="0"/>
            <a:ext cx="4050900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3100"/>
          </a:p>
        </p:txBody>
      </p:sp>
      <p:sp>
        <p:nvSpPr>
          <p:cNvPr id="124" name="Google Shape;124;p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4238809" y="45179"/>
            <a:ext cx="7836900" cy="6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1460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 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There are FOUR Basic Tasks to be performed by any MACRO Processor</a:t>
            </a:r>
            <a:endParaRPr sz="1500"/>
          </a:p>
          <a:p>
            <a:pPr indent="-48260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Recognize Macro Definition</a:t>
            </a:r>
            <a:endParaRPr sz="1500"/>
          </a:p>
          <a:p>
            <a:pPr indent="-151129" lvl="2" marL="5664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Identified by pseudo-ops MACRO and MEND</a:t>
            </a:r>
            <a:endParaRPr sz="900"/>
          </a:p>
          <a:p>
            <a:pPr indent="-15112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Complicated task if Macro Definition appears within Macros</a:t>
            </a:r>
            <a:endParaRPr sz="900"/>
          </a:p>
          <a:p>
            <a:pPr indent="-48260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Save the Definition</a:t>
            </a:r>
            <a:endParaRPr sz="1500"/>
          </a:p>
          <a:p>
            <a:pPr indent="-151129" lvl="2" marL="5664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Macro instructions must be stored</a:t>
            </a:r>
            <a:endParaRPr sz="900"/>
          </a:p>
          <a:p>
            <a:pPr indent="-15112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It will be used for expanding Macro Calls later</a:t>
            </a:r>
            <a:endParaRPr sz="900"/>
          </a:p>
          <a:p>
            <a:pPr indent="-48260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Recognize Calls</a:t>
            </a:r>
            <a:endParaRPr sz="1500"/>
          </a:p>
          <a:p>
            <a:pPr indent="-151129" lvl="2" marL="5664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Processor must recognize Macro call that appear as operation mnemonic</a:t>
            </a:r>
            <a:endParaRPr sz="900"/>
          </a:p>
          <a:p>
            <a:pPr indent="-15112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Macro names are handled as type of Opcode</a:t>
            </a:r>
            <a:endParaRPr sz="900"/>
          </a:p>
          <a:p>
            <a:pPr indent="-48260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Expand the Calls and Substitute the arguments</a:t>
            </a:r>
            <a:endParaRPr sz="1500"/>
          </a:p>
          <a:p>
            <a:pPr indent="-151129" lvl="2" marL="5664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Processor must substitute for dummy or macro definition arguments</a:t>
            </a:r>
            <a:endParaRPr sz="900"/>
          </a:p>
          <a:p>
            <a:pPr indent="-15112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Resulting Symbolic text is then substituted for Macro Call</a:t>
            </a:r>
            <a:endParaRPr sz="900"/>
          </a:p>
          <a:p>
            <a:pPr indent="-15112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This text may contain additional Macro Definition or Macro Call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4238809" y="534009"/>
            <a:ext cx="7535097" cy="619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Macro Processor is functionally independent of the Assembler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Output text from the Macro Processor will be fed into the Assembler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basic Macro Processor algorithm is going to be implemented (No macro calls or Macro Definition inside Macros)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Macro Processor never process EQU statement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It will make two systematic scans over the task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Macro Processor cannot expand a macro call before having found its definition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PASS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4238809" y="534009"/>
            <a:ext cx="7535097" cy="619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Examine every operation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It will save all Macro Definition in a Macro Definition Table (MDT)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Save a copy of input text, minus macro definition on secondary storage for second pass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Prepare Macro Name Table (MNT) to recognize macro call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SECOND PASS</a:t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4238809" y="534009"/>
            <a:ext cx="7333814" cy="619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Examine every operation mnemonic and check whether name is present in MNT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Replace each Macro Name with appropriate text from the Macro Definition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Specification of Databases</a:t>
            </a:r>
            <a:endParaRPr/>
          </a:p>
        </p:txBody>
      </p:sp>
      <p:sp>
        <p:nvSpPr>
          <p:cNvPr id="158" name="Google Shape;158;p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 1 Database</a:t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281941" y="332726"/>
            <a:ext cx="7520719" cy="619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input Macro Source Deck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Output macro source deck copy for use by Pass 2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Macro Definition Table (MDT) used to store the body of the Macro definition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Macro Name Table (MNT) used to store the names of defined macros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Macro Definition Table Counter (MDTC) used to indicate the next available entry in the MDT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Macro Name Table Counter (MNTC) used to indicate the next available entry in MNT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Argument List Array (ALA) used to substitute index markers for dummy arguments before storing Macro Definition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2021-02-04T14:15:58Z</dcterms:created>
</cp:coreProperties>
</file>