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61" r:id="rId9"/>
    <p:sldId id="260" r:id="rId10"/>
    <p:sldId id="277" r:id="rId11"/>
    <p:sldId id="278" r:id="rId12"/>
    <p:sldId id="289" r:id="rId13"/>
    <p:sldId id="263" r:id="rId14"/>
    <p:sldId id="279" r:id="rId15"/>
    <p:sldId id="281" r:id="rId16"/>
    <p:sldId id="266" r:id="rId17"/>
    <p:sldId id="282" r:id="rId18"/>
    <p:sldId id="283" r:id="rId19"/>
    <p:sldId id="267" r:id="rId20"/>
    <p:sldId id="284" r:id="rId21"/>
    <p:sldId id="285" r:id="rId22"/>
    <p:sldId id="286" r:id="rId23"/>
    <p:sldId id="287" r:id="rId24"/>
    <p:sldId id="269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2" autoAdjust="0"/>
    <p:restoredTop sz="94660"/>
  </p:normalViewPr>
  <p:slideViewPr>
    <p:cSldViewPr snapToGrid="0">
      <p:cViewPr>
        <p:scale>
          <a:sx n="70" d="100"/>
          <a:sy n="70" d="100"/>
        </p:scale>
        <p:origin x="-606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Bookman Old Style" panose="02050604050505020204" pitchFamily="18" charset="0"/>
                <a:cs typeface="Calibri Light"/>
              </a:rPr>
              <a:t>Module-4</a:t>
            </a:r>
            <a:endParaRPr lang="en-US" sz="4800" dirty="0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latin typeface="Bookman Old Style" panose="02050604050505020204" pitchFamily="18" charset="0"/>
                <a:cs typeface="Calibri"/>
              </a:rPr>
              <a:t>Loaders and Linkers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C2A6-4363-4EDB-808F-6B4C8DA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Calibri Light"/>
              </a:rPr>
              <a:t>General Loading Scheme</a:t>
            </a:r>
            <a:endParaRPr lang="en-US" sz="4000" dirty="0">
              <a:solidFill>
                <a:schemeClr val="bg1"/>
              </a:solidFill>
              <a:latin typeface="Bookman Old Style" panose="02050604050505020204" pitchFamily="18" charset="0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82B4-6556-4D6F-8F24-8549ADC1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30" y="1714348"/>
            <a:ext cx="11794368" cy="487752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  <a:ea typeface="+mn-lt"/>
                <a:cs typeface="+mn-lt"/>
              </a:rPr>
              <a:t>In General loader, the source program is converted to object program by some translator (assembler).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  <a:ea typeface="+mn-lt"/>
                <a:cs typeface="+mn-lt"/>
              </a:rPr>
              <a:t>The loader accepts these object modules and puts machine instruction and data in an executable form at their assigned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5A80-CB88-468C-BB65-7DE53AC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6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C2A6-4363-4EDB-808F-6B4C8DA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Calibri Light"/>
              </a:rPr>
              <a:t>General Loading Scheme</a:t>
            </a:r>
            <a:endParaRPr lang="en-US" sz="4000" dirty="0">
              <a:solidFill>
                <a:schemeClr val="bg1"/>
              </a:solidFill>
              <a:latin typeface="Bookman Old Style" panose="02050604050505020204" pitchFamily="18" charset="0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82B4-6556-4D6F-8F24-8549ADC1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30" y="1714348"/>
            <a:ext cx="11794368" cy="487752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  <a:ea typeface="+mn-lt"/>
                <a:cs typeface="+mn-lt"/>
              </a:rPr>
              <a:t>In General loader, the source program is converted to object program by some translator (assembler).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  <a:ea typeface="+mn-lt"/>
                <a:cs typeface="+mn-lt"/>
              </a:rPr>
              <a:t>The loader accepts these object modules and puts machine instruction and data in an executable form at their assigned memory.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  <a:ea typeface="+mn-lt"/>
                <a:cs typeface="+mn-lt"/>
              </a:rPr>
              <a:t>The loader occupies some portion of main memory</a:t>
            </a:r>
            <a:endParaRPr lang="en-US" dirty="0">
              <a:latin typeface="Bookman Old Style" panose="02050604050505020204" pitchFamily="18" charset="0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5A80-CB88-468C-BB65-7DE53AC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6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C2A6-4363-4EDB-808F-6B4C8DA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Calibri Light"/>
              </a:rPr>
              <a:t>General Loading Scheme</a:t>
            </a:r>
            <a:endParaRPr lang="en-US" sz="4000" dirty="0">
              <a:solidFill>
                <a:schemeClr val="bg1"/>
              </a:solidFill>
              <a:latin typeface="Bookman Old Style" panose="02050604050505020204" pitchFamily="18" charset="0"/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5A80-CB88-468C-BB65-7DE53AC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7" descr="Diagram&#10;&#10;Description automatically generated">
            <a:extLst>
              <a:ext uri="{FF2B5EF4-FFF2-40B4-BE49-F238E27FC236}">
                <a16:creationId xmlns:a16="http://schemas.microsoft.com/office/drawing/2014/main" id="{474625F0-CEE7-447A-9344-542868845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438" t="20400" r="26966" b="36800"/>
          <a:stretch/>
        </p:blipFill>
        <p:spPr>
          <a:xfrm>
            <a:off x="244713" y="2164345"/>
            <a:ext cx="11589892" cy="4545375"/>
          </a:xfrm>
        </p:spPr>
      </p:pic>
    </p:spTree>
    <p:extLst>
      <p:ext uri="{BB962C8B-B14F-4D97-AF65-F5344CB8AC3E}">
        <p14:creationId xmlns:p14="http://schemas.microsoft.com/office/powerpoint/2010/main" val="2203228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C2A6-4363-4EDB-808F-6B4C8DA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Calibri"/>
              </a:rPr>
              <a:t>Advantages</a:t>
            </a:r>
            <a:r>
              <a:rPr lang="en-US" sz="4000" dirty="0">
                <a:solidFill>
                  <a:schemeClr val="bg1"/>
                </a:solidFill>
                <a:latin typeface="Calibri"/>
                <a:ea typeface="+mj-lt"/>
                <a:cs typeface="Calibri"/>
              </a:rPr>
              <a:t>: 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82B4-6556-4D6F-8F24-8549ADC1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57" y="1872498"/>
            <a:ext cx="11938141" cy="4862301"/>
          </a:xfrm>
        </p:spPr>
        <p:txBody>
          <a:bodyPr anchor="t"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Bookman Old Style" panose="02050604050505020204" pitchFamily="18" charset="0"/>
                <a:ea typeface="+mn-lt"/>
                <a:cs typeface="+mn-lt"/>
              </a:rPr>
              <a:t>No need of retranslation each time while running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5A80-CB88-468C-BB65-7DE53AC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1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C2A6-4363-4EDB-808F-6B4C8DA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Calibri"/>
              </a:rPr>
              <a:t>Advantages</a:t>
            </a:r>
            <a:r>
              <a:rPr lang="en-US" sz="4000" dirty="0">
                <a:solidFill>
                  <a:schemeClr val="bg1"/>
                </a:solidFill>
                <a:latin typeface="Calibri"/>
                <a:ea typeface="+mj-lt"/>
                <a:cs typeface="Calibri"/>
              </a:rPr>
              <a:t>: 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82B4-6556-4D6F-8F24-8549ADC1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57" y="1872498"/>
            <a:ext cx="11938141" cy="4862301"/>
          </a:xfrm>
        </p:spPr>
        <p:txBody>
          <a:bodyPr anchor="t"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Bookman Old Style" panose="02050604050505020204" pitchFamily="18" charset="0"/>
                <a:ea typeface="+mn-lt"/>
                <a:cs typeface="+mn-lt"/>
              </a:rPr>
              <a:t>No need of retranslation each time while running program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dirty="0">
                <a:latin typeface="Bookman Old Style" panose="02050604050505020204" pitchFamily="18" charset="0"/>
                <a:ea typeface="+mn-lt"/>
                <a:cs typeface="+mn-lt"/>
              </a:rPr>
              <a:t>No wastage of Memory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  <a:ea typeface="+mn-lt"/>
                <a:cs typeface="+mn-lt"/>
              </a:rPr>
              <a:t>Loader occupies very less space in comparison with assembler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5A80-CB88-468C-BB65-7DE53AC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3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C2A6-4363-4EDB-808F-6B4C8DA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Calibri"/>
              </a:rPr>
              <a:t>Advantages</a:t>
            </a:r>
            <a:r>
              <a:rPr lang="en-US" sz="4000" dirty="0">
                <a:solidFill>
                  <a:schemeClr val="bg1"/>
                </a:solidFill>
                <a:latin typeface="Calibri"/>
                <a:ea typeface="+mj-lt"/>
                <a:cs typeface="Calibri"/>
              </a:rPr>
              <a:t>: 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82B4-6556-4D6F-8F24-8549ADC1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57" y="1872498"/>
            <a:ext cx="11938141" cy="4862301"/>
          </a:xfrm>
        </p:spPr>
        <p:txBody>
          <a:bodyPr anchor="t"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Bookman Old Style" panose="02050604050505020204" pitchFamily="18" charset="0"/>
                <a:ea typeface="+mn-lt"/>
                <a:cs typeface="+mn-lt"/>
              </a:rPr>
              <a:t>No need of retranslation each time while running program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dirty="0">
                <a:latin typeface="Bookman Old Style" panose="02050604050505020204" pitchFamily="18" charset="0"/>
                <a:ea typeface="+mn-lt"/>
                <a:cs typeface="+mn-lt"/>
              </a:rPr>
              <a:t>No wastage of Memory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  <a:ea typeface="+mn-lt"/>
                <a:cs typeface="+mn-lt"/>
              </a:rPr>
              <a:t>Loader occupies very less space in comparison with assembler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  <a:ea typeface="+mn-lt"/>
                <a:cs typeface="+mn-lt"/>
              </a:rPr>
              <a:t>Possible to write source program with multiple programs and multiple languages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5A80-CB88-468C-BB65-7DE53AC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59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C2A6-4363-4EDB-808F-6B4C8DA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50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Calibri"/>
              </a:rPr>
              <a:t>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82B4-6556-4D6F-8F24-8549ADC1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37" y="1910688"/>
            <a:ext cx="11693726" cy="44082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Bookman Old Style" panose="02050604050505020204" pitchFamily="18" charset="0"/>
                <a:ea typeface="+mn-lt"/>
                <a:cs typeface="+mn-lt"/>
              </a:rPr>
              <a:t>The execution of program can be done with the help of following steps: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Bookman Old Style" panose="02050604050505020204" pitchFamily="18" charset="0"/>
                <a:ea typeface="+mn-lt"/>
                <a:cs typeface="+mn-lt"/>
              </a:rPr>
              <a:t>1. </a:t>
            </a:r>
            <a:r>
              <a:rPr lang="en-US" sz="2400" b="1" dirty="0">
                <a:latin typeface="Bookman Old Style" panose="02050604050505020204" pitchFamily="18" charset="0"/>
                <a:ea typeface="+mn-lt"/>
                <a:cs typeface="+mn-lt"/>
              </a:rPr>
              <a:t>Translation: </a:t>
            </a:r>
            <a:r>
              <a:rPr lang="en-US" sz="2400" dirty="0">
                <a:latin typeface="Bookman Old Style" panose="02050604050505020204" pitchFamily="18" charset="0"/>
                <a:ea typeface="+mn-lt"/>
                <a:cs typeface="+mn-lt"/>
              </a:rPr>
              <a:t>Translation of the program (done by assembler or compiler)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Bookman Old Style" panose="02050604050505020204" pitchFamily="18" charset="0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5A80-CB88-468C-BB65-7DE53AC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0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C2A6-4363-4EDB-808F-6B4C8DA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50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Calibri"/>
              </a:rPr>
              <a:t>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82B4-6556-4D6F-8F24-8549ADC1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37" y="1910688"/>
            <a:ext cx="11693726" cy="44082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Bookman Old Style" panose="02050604050505020204" pitchFamily="18" charset="0"/>
                <a:ea typeface="+mn-lt"/>
                <a:cs typeface="+mn-lt"/>
              </a:rPr>
              <a:t>The execution of program can be done with the help of following steps: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Bookman Old Style" panose="02050604050505020204" pitchFamily="18" charset="0"/>
                <a:ea typeface="+mn-lt"/>
                <a:cs typeface="+mn-lt"/>
              </a:rPr>
              <a:t>1. </a:t>
            </a:r>
            <a:r>
              <a:rPr lang="en-US" sz="2400" b="1" dirty="0">
                <a:latin typeface="Bookman Old Style" panose="02050604050505020204" pitchFamily="18" charset="0"/>
                <a:ea typeface="+mn-lt"/>
                <a:cs typeface="+mn-lt"/>
              </a:rPr>
              <a:t>Translation: </a:t>
            </a:r>
            <a:r>
              <a:rPr lang="en-US" sz="2400" dirty="0">
                <a:latin typeface="Bookman Old Style" panose="02050604050505020204" pitchFamily="18" charset="0"/>
                <a:ea typeface="+mn-lt"/>
                <a:cs typeface="+mn-lt"/>
              </a:rPr>
              <a:t>Translation of the program (done by assembler or compiler)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Bookman Old Style" panose="02050604050505020204" pitchFamily="18" charset="0"/>
                <a:ea typeface="+mn-lt"/>
                <a:cs typeface="+mn-lt"/>
              </a:rPr>
              <a:t>2. </a:t>
            </a:r>
            <a:r>
              <a:rPr lang="en-US" sz="2400" b="1" dirty="0">
                <a:latin typeface="Bookman Old Style" panose="02050604050505020204" pitchFamily="18" charset="0"/>
                <a:ea typeface="+mn-lt"/>
                <a:cs typeface="+mn-lt"/>
              </a:rPr>
              <a:t>Linking: </a:t>
            </a:r>
            <a:r>
              <a:rPr lang="en-US" sz="2400" dirty="0">
                <a:latin typeface="Bookman Old Style" panose="02050604050505020204" pitchFamily="18" charset="0"/>
                <a:ea typeface="+mn-lt"/>
                <a:cs typeface="+mn-lt"/>
              </a:rPr>
              <a:t> Linking of the program with all other programs, which are needed for execution. This also involves preparation of a program called load module.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Bookman Old Style" panose="02050604050505020204" pitchFamily="18" charset="0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5A80-CB88-468C-BB65-7DE53AC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85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C2A6-4363-4EDB-808F-6B4C8DA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50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Calibri"/>
              </a:rPr>
              <a:t>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82B4-6556-4D6F-8F24-8549ADC1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37" y="1910688"/>
            <a:ext cx="11693726" cy="44082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Bookman Old Style" panose="02050604050505020204" pitchFamily="18" charset="0"/>
                <a:ea typeface="+mn-lt"/>
                <a:cs typeface="+mn-lt"/>
              </a:rPr>
              <a:t>The execution of program can be done with the help of following steps: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Bookman Old Style" panose="02050604050505020204" pitchFamily="18" charset="0"/>
                <a:ea typeface="+mn-lt"/>
                <a:cs typeface="+mn-lt"/>
              </a:rPr>
              <a:t>1. </a:t>
            </a:r>
            <a:r>
              <a:rPr lang="en-US" sz="2400" b="1" dirty="0">
                <a:latin typeface="Bookman Old Style" panose="02050604050505020204" pitchFamily="18" charset="0"/>
                <a:ea typeface="+mn-lt"/>
                <a:cs typeface="+mn-lt"/>
              </a:rPr>
              <a:t>Translation: </a:t>
            </a:r>
            <a:r>
              <a:rPr lang="en-US" sz="2400" dirty="0">
                <a:latin typeface="Bookman Old Style" panose="02050604050505020204" pitchFamily="18" charset="0"/>
                <a:ea typeface="+mn-lt"/>
                <a:cs typeface="+mn-lt"/>
              </a:rPr>
              <a:t>Translation of the program (done by assembler or compiler)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Bookman Old Style" panose="02050604050505020204" pitchFamily="18" charset="0"/>
                <a:ea typeface="+mn-lt"/>
                <a:cs typeface="+mn-lt"/>
              </a:rPr>
              <a:t>2. </a:t>
            </a:r>
            <a:r>
              <a:rPr lang="en-US" sz="2400" b="1" dirty="0">
                <a:latin typeface="Bookman Old Style" panose="02050604050505020204" pitchFamily="18" charset="0"/>
                <a:ea typeface="+mn-lt"/>
                <a:cs typeface="+mn-lt"/>
              </a:rPr>
              <a:t>Linking: </a:t>
            </a:r>
            <a:r>
              <a:rPr lang="en-US" sz="2400" dirty="0">
                <a:latin typeface="Bookman Old Style" panose="02050604050505020204" pitchFamily="18" charset="0"/>
                <a:ea typeface="+mn-lt"/>
                <a:cs typeface="+mn-lt"/>
              </a:rPr>
              <a:t> Linking of the program with all other programs, which are needed for execution. This also involves preparation of a program called load module.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Bookman Old Style" panose="02050604050505020204" pitchFamily="18" charset="0"/>
                <a:ea typeface="+mn-lt"/>
                <a:cs typeface="+mn-lt"/>
              </a:rPr>
              <a:t>3. </a:t>
            </a:r>
            <a:r>
              <a:rPr lang="en-US" sz="2400" b="1" dirty="0">
                <a:latin typeface="Bookman Old Style" panose="02050604050505020204" pitchFamily="18" charset="0"/>
                <a:ea typeface="+mn-lt"/>
                <a:cs typeface="+mn-lt"/>
              </a:rPr>
              <a:t>Loading:</a:t>
            </a:r>
            <a:r>
              <a:rPr lang="en-US" sz="2400" dirty="0">
                <a:latin typeface="Bookman Old Style" panose="02050604050505020204" pitchFamily="18" charset="0"/>
                <a:ea typeface="+mn-lt"/>
                <a:cs typeface="+mn-lt"/>
              </a:rPr>
              <a:t> Loading of the load module prepared by linker to some specified memory location. </a:t>
            </a:r>
            <a:endParaRPr lang="en-US" sz="2400" dirty="0">
              <a:latin typeface="Bookman Old Style" panose="02050604050505020204" pitchFamily="18" charset="0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Bookman Old Style" panose="02050604050505020204" pitchFamily="18" charset="0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5A80-CB88-468C-BB65-7DE53AC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85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C2A6-4363-4EDB-808F-6B4C8DA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Calibri"/>
              </a:rPr>
              <a:t>Process of Linking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5A80-CB88-468C-BB65-7DE53AC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8" descr="Diagram&#10;&#10;Description automatically generated">
            <a:extLst>
              <a:ext uri="{FF2B5EF4-FFF2-40B4-BE49-F238E27FC236}">
                <a16:creationId xmlns:a16="http://schemas.microsoft.com/office/drawing/2014/main" id="{DACB6E77-BD5A-4B2E-ABC8-C2660BB3F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16" t="41254" r="27568" b="11551"/>
          <a:stretch/>
        </p:blipFill>
        <p:spPr>
          <a:xfrm>
            <a:off x="0" y="2179739"/>
            <a:ext cx="7047651" cy="4166470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0B582B4-6556-4D6F-8F24-8549ADC1AAC6}"/>
              </a:ext>
            </a:extLst>
          </p:cNvPr>
          <p:cNvSpPr txBox="1">
            <a:spLocks/>
          </p:cNvSpPr>
          <p:nvPr/>
        </p:nvSpPr>
        <p:spPr>
          <a:xfrm>
            <a:off x="6755642" y="1590741"/>
            <a:ext cx="5231381" cy="5001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700" dirty="0">
                <a:latin typeface="Bookman Old Style" panose="02050604050505020204" pitchFamily="18" charset="0"/>
                <a:ea typeface="+mn-lt"/>
                <a:cs typeface="+mn-lt"/>
              </a:rPr>
              <a:t>The output of translator is a program called object module.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7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1700" dirty="0">
              <a:latin typeface="Bookman Old Style" panose="02050604050505020204" pitchFamily="18" charset="0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593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253D2-F8F2-488F-8E64-B51870FB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Bookman Old Style" panose="02050604050505020204" pitchFamily="18" charset="0"/>
              </a:rPr>
              <a:t>Syllabus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1E505C-E7F2-4C55-8FE1-B38453BF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350682" y="2016369"/>
            <a:ext cx="10005951" cy="4312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Bookman Old Style" panose="02050604050505020204" pitchFamily="18" charset="0"/>
                <a:cs typeface="Calibri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Bookman Old Style" panose="02050604050505020204" pitchFamily="18" charset="0"/>
              </a:rPr>
              <a:t>Functions of loaders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Bookman Old Style" panose="02050604050505020204" pitchFamily="18" charset="0"/>
              </a:rPr>
              <a:t>Relocation &amp; Linking concepts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Bookman Old Style" panose="02050604050505020204" pitchFamily="18" charset="0"/>
              </a:rPr>
              <a:t>Different Loading Schemes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Bookman Old Style" panose="02050604050505020204" pitchFamily="18" charset="0"/>
              </a:rPr>
              <a:t>Relocating Loader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Bookman Old Style" panose="02050604050505020204" pitchFamily="18" charset="0"/>
              </a:rPr>
              <a:t>Direct Linking Loader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Bookman Old Style" panose="02050604050505020204" pitchFamily="18" charset="0"/>
              </a:rPr>
              <a:t>Dynamic Linking &amp; Loading</a:t>
            </a:r>
          </a:p>
        </p:txBody>
      </p:sp>
    </p:spTree>
    <p:extLst>
      <p:ext uri="{BB962C8B-B14F-4D97-AF65-F5344CB8AC3E}">
        <p14:creationId xmlns:p14="http://schemas.microsoft.com/office/powerpoint/2010/main" val="3008125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C2A6-4363-4EDB-808F-6B4C8DA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Calibri"/>
              </a:rPr>
              <a:t>Process of Linking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5A80-CB88-468C-BB65-7DE53AC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8" descr="Diagram&#10;&#10;Description automatically generated">
            <a:extLst>
              <a:ext uri="{FF2B5EF4-FFF2-40B4-BE49-F238E27FC236}">
                <a16:creationId xmlns:a16="http://schemas.microsoft.com/office/drawing/2014/main" id="{DACB6E77-BD5A-4B2E-ABC8-C2660BB3F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16" t="41254" r="27568" b="11551"/>
          <a:stretch/>
        </p:blipFill>
        <p:spPr>
          <a:xfrm>
            <a:off x="0" y="2179739"/>
            <a:ext cx="7047651" cy="4166470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0B582B4-6556-4D6F-8F24-8549ADC1AAC6}"/>
              </a:ext>
            </a:extLst>
          </p:cNvPr>
          <p:cNvSpPr txBox="1">
            <a:spLocks/>
          </p:cNvSpPr>
          <p:nvPr/>
        </p:nvSpPr>
        <p:spPr>
          <a:xfrm>
            <a:off x="6755642" y="1590741"/>
            <a:ext cx="5231381" cy="5001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700" dirty="0">
                <a:latin typeface="Bookman Old Style" panose="02050604050505020204" pitchFamily="18" charset="0"/>
                <a:ea typeface="+mn-lt"/>
                <a:cs typeface="+mn-lt"/>
              </a:rPr>
              <a:t>The output of translator is a program called object module.</a:t>
            </a:r>
          </a:p>
          <a:p>
            <a:pPr marL="514350" indent="-5143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700" dirty="0">
                <a:latin typeface="Bookman Old Style" panose="02050604050505020204" pitchFamily="18" charset="0"/>
                <a:ea typeface="+mn-lt"/>
                <a:cs typeface="+mn-lt"/>
              </a:rPr>
              <a:t>The linker processes these object modules, binds with necessary library routines and prepares a ready to execute program. </a:t>
            </a:r>
          </a:p>
          <a:p>
            <a:pPr>
              <a:lnSpc>
                <a:spcPct val="150000"/>
              </a:lnSpc>
            </a:pPr>
            <a:endParaRPr lang="en-US" sz="17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1700" dirty="0">
              <a:latin typeface="Bookman Old Style" panose="02050604050505020204" pitchFamily="18" charset="0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5224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C2A6-4363-4EDB-808F-6B4C8DA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Calibri"/>
              </a:rPr>
              <a:t>Process of Linking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5A80-CB88-468C-BB65-7DE53AC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8" descr="Diagram&#10;&#10;Description automatically generated">
            <a:extLst>
              <a:ext uri="{FF2B5EF4-FFF2-40B4-BE49-F238E27FC236}">
                <a16:creationId xmlns:a16="http://schemas.microsoft.com/office/drawing/2014/main" id="{DACB6E77-BD5A-4B2E-ABC8-C2660BB3F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16" t="41254" r="27568" b="11551"/>
          <a:stretch/>
        </p:blipFill>
        <p:spPr>
          <a:xfrm>
            <a:off x="0" y="2179739"/>
            <a:ext cx="7047651" cy="4166470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0B582B4-6556-4D6F-8F24-8549ADC1AAC6}"/>
              </a:ext>
            </a:extLst>
          </p:cNvPr>
          <p:cNvSpPr txBox="1">
            <a:spLocks/>
          </p:cNvSpPr>
          <p:nvPr/>
        </p:nvSpPr>
        <p:spPr>
          <a:xfrm>
            <a:off x="6755642" y="1590741"/>
            <a:ext cx="5231381" cy="5001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700" dirty="0">
                <a:latin typeface="Bookman Old Style" panose="02050604050505020204" pitchFamily="18" charset="0"/>
                <a:ea typeface="+mn-lt"/>
                <a:cs typeface="+mn-lt"/>
              </a:rPr>
              <a:t>The output of translator is a program called object module.</a:t>
            </a:r>
          </a:p>
          <a:p>
            <a:pPr marL="514350" indent="-5143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700" dirty="0">
                <a:latin typeface="Bookman Old Style" panose="02050604050505020204" pitchFamily="18" charset="0"/>
                <a:ea typeface="+mn-lt"/>
                <a:cs typeface="+mn-lt"/>
              </a:rPr>
              <a:t>The linker processes these object modules, binds with necessary library routines and prepares a ready to execute program. </a:t>
            </a:r>
          </a:p>
          <a:p>
            <a:pPr marL="514350" indent="-5143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700" dirty="0">
                <a:latin typeface="Bookman Old Style" panose="02050604050505020204" pitchFamily="18" charset="0"/>
                <a:ea typeface="+mn-lt"/>
                <a:cs typeface="+mn-lt"/>
              </a:rPr>
              <a:t>Such a program is called binary program.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7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1700" dirty="0">
              <a:latin typeface="Bookman Old Style" panose="02050604050505020204" pitchFamily="18" charset="0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5224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C2A6-4363-4EDB-808F-6B4C8DA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Calibri"/>
              </a:rPr>
              <a:t>Process of Linking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5A80-CB88-468C-BB65-7DE53AC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8" descr="Diagram&#10;&#10;Description automatically generated">
            <a:extLst>
              <a:ext uri="{FF2B5EF4-FFF2-40B4-BE49-F238E27FC236}">
                <a16:creationId xmlns:a16="http://schemas.microsoft.com/office/drawing/2014/main" id="{DACB6E77-BD5A-4B2E-ABC8-C2660BB3F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16" t="41254" r="27568" b="11551"/>
          <a:stretch/>
        </p:blipFill>
        <p:spPr>
          <a:xfrm>
            <a:off x="0" y="2179739"/>
            <a:ext cx="7047651" cy="4166470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0B582B4-6556-4D6F-8F24-8549ADC1AAC6}"/>
              </a:ext>
            </a:extLst>
          </p:cNvPr>
          <p:cNvSpPr txBox="1">
            <a:spLocks/>
          </p:cNvSpPr>
          <p:nvPr/>
        </p:nvSpPr>
        <p:spPr>
          <a:xfrm>
            <a:off x="6755642" y="1590741"/>
            <a:ext cx="5231381" cy="5001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700" dirty="0">
                <a:latin typeface="Bookman Old Style" panose="02050604050505020204" pitchFamily="18" charset="0"/>
                <a:ea typeface="+mn-lt"/>
                <a:cs typeface="+mn-lt"/>
              </a:rPr>
              <a:t>The output of translator is a program called object module.</a:t>
            </a:r>
          </a:p>
          <a:p>
            <a:pPr marL="514350" indent="-5143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700" dirty="0">
                <a:latin typeface="Bookman Old Style" panose="02050604050505020204" pitchFamily="18" charset="0"/>
                <a:ea typeface="+mn-lt"/>
                <a:cs typeface="+mn-lt"/>
              </a:rPr>
              <a:t>The linker processes these object modules, binds with necessary library routines and prepares a ready to execute program. </a:t>
            </a:r>
          </a:p>
          <a:p>
            <a:pPr marL="514350" indent="-5143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700" dirty="0">
                <a:latin typeface="Bookman Old Style" panose="02050604050505020204" pitchFamily="18" charset="0"/>
                <a:ea typeface="+mn-lt"/>
                <a:cs typeface="+mn-lt"/>
              </a:rPr>
              <a:t>Such a program is called binary program. </a:t>
            </a:r>
          </a:p>
          <a:p>
            <a:pPr marL="514350" indent="-5143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700" dirty="0">
                <a:latin typeface="Bookman Old Style" panose="02050604050505020204" pitchFamily="18" charset="0"/>
                <a:ea typeface="+mn-lt"/>
                <a:cs typeface="+mn-lt"/>
              </a:rPr>
              <a:t>The "binary program also contains some necessary information about allocation and relocation.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7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1700" dirty="0">
              <a:latin typeface="Bookman Old Style" panose="02050604050505020204" pitchFamily="18" charset="0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5224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C2A6-4363-4EDB-808F-6B4C8DA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Calibri"/>
              </a:rPr>
              <a:t>Process of Linking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5A80-CB88-468C-BB65-7DE53AC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8" descr="Diagram&#10;&#10;Description automatically generated">
            <a:extLst>
              <a:ext uri="{FF2B5EF4-FFF2-40B4-BE49-F238E27FC236}">
                <a16:creationId xmlns:a16="http://schemas.microsoft.com/office/drawing/2014/main" id="{DACB6E77-BD5A-4B2E-ABC8-C2660BB3F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16" t="41254" r="27568" b="11551"/>
          <a:stretch/>
        </p:blipFill>
        <p:spPr>
          <a:xfrm>
            <a:off x="0" y="2179739"/>
            <a:ext cx="7047651" cy="4166470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0B582B4-6556-4D6F-8F24-8549ADC1AAC6}"/>
              </a:ext>
            </a:extLst>
          </p:cNvPr>
          <p:cNvSpPr txBox="1">
            <a:spLocks/>
          </p:cNvSpPr>
          <p:nvPr/>
        </p:nvSpPr>
        <p:spPr>
          <a:xfrm>
            <a:off x="6755642" y="1590741"/>
            <a:ext cx="5231381" cy="5001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7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Font typeface="Wingdings" panose="020B0604020202020204" pitchFamily="34" charset="0"/>
              <a:buChar char="§"/>
            </a:pPr>
            <a:endParaRPr lang="en-US" sz="17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700" dirty="0">
                <a:latin typeface="Bookman Old Style" panose="02050604050505020204" pitchFamily="18" charset="0"/>
                <a:ea typeface="+mn-lt"/>
                <a:cs typeface="+mn-lt"/>
              </a:rPr>
              <a:t>The output of translator is a program called object module.</a:t>
            </a:r>
          </a:p>
          <a:p>
            <a:pPr marL="514350" indent="-5143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700" dirty="0">
                <a:latin typeface="Bookman Old Style" panose="02050604050505020204" pitchFamily="18" charset="0"/>
                <a:ea typeface="+mn-lt"/>
                <a:cs typeface="+mn-lt"/>
              </a:rPr>
              <a:t>The linker processes these object modules, binds with necessary library routines and prepares a ready to execute program. </a:t>
            </a:r>
          </a:p>
          <a:p>
            <a:pPr marL="514350" indent="-5143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700" dirty="0">
                <a:latin typeface="Bookman Old Style" panose="02050604050505020204" pitchFamily="18" charset="0"/>
                <a:ea typeface="+mn-lt"/>
                <a:cs typeface="+mn-lt"/>
              </a:rPr>
              <a:t>Such a program is called binary program. </a:t>
            </a:r>
          </a:p>
          <a:p>
            <a:pPr marL="514350" indent="-5143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700" dirty="0">
                <a:latin typeface="Bookman Old Style" panose="02050604050505020204" pitchFamily="18" charset="0"/>
                <a:ea typeface="+mn-lt"/>
                <a:cs typeface="+mn-lt"/>
              </a:rPr>
              <a:t>The "binary program also contains some necessary information about allocation and relocation. </a:t>
            </a:r>
          </a:p>
          <a:p>
            <a:pPr marL="514350" indent="-5143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700" dirty="0">
                <a:latin typeface="Bookman Old Style" panose="02050604050505020204" pitchFamily="18" charset="0"/>
                <a:ea typeface="+mn-lt"/>
                <a:cs typeface="+mn-lt"/>
              </a:rPr>
              <a:t>The loader then loads this program into memory for execution purpose. </a:t>
            </a:r>
            <a:endParaRPr lang="en-US" sz="1700" dirty="0">
              <a:latin typeface="Bookman Old Style" panose="02050604050505020204" pitchFamily="18" charset="0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17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1700" dirty="0">
              <a:latin typeface="Bookman Old Style" panose="02050604050505020204" pitchFamily="18" charset="0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5224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C2A6-4363-4EDB-808F-6B4C8DA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20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Calibri"/>
              </a:rPr>
              <a:t>Tasks of a Linker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82B4-6556-4D6F-8F24-8549ADC1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98" y="1597432"/>
            <a:ext cx="11693726" cy="48641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Bookman Old Style" panose="02050604050505020204" pitchFamily="18" charset="0"/>
                <a:ea typeface="+mn-lt"/>
                <a:cs typeface="+mn-lt"/>
              </a:rPr>
              <a:t>To prepare Single Load Module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Bookman Old Style" panose="02050604050505020204" pitchFamily="18" charset="0"/>
                <a:ea typeface="+mn-lt"/>
                <a:cs typeface="+mn-lt"/>
              </a:rPr>
              <a:t>Adjust all addresses &amp; subroutine references with respect to the offset location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Bookman Old Style" panose="02050604050505020204" pitchFamily="18" charset="0"/>
                <a:ea typeface="+mn-lt"/>
                <a:cs typeface="+mn-lt"/>
              </a:rPr>
              <a:t>Concatenate all object modules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Bookman Old Style" panose="02050604050505020204" pitchFamily="18" charset="0"/>
                <a:ea typeface="+mn-lt"/>
                <a:cs typeface="+mn-lt"/>
              </a:rPr>
              <a:t>Adjust Operand Address References and External References with respect to offset location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sz="24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sz="24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sz="24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sz="24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5A80-CB88-468C-BB65-7DE53AC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36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C2A6-4363-4EDB-808F-6B4C8DA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20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Calibri"/>
              </a:rPr>
              <a:t>Tasks of a Linker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82B4-6556-4D6F-8F24-8549ADC1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98" y="1597432"/>
            <a:ext cx="11693726" cy="48641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Bookman Old Style" panose="02050604050505020204" pitchFamily="18" charset="0"/>
                <a:ea typeface="+mn-lt"/>
                <a:cs typeface="+mn-lt"/>
              </a:rPr>
              <a:t>To prepare Single Load Module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Bookman Old Style" panose="02050604050505020204" pitchFamily="18" charset="0"/>
                <a:ea typeface="+mn-lt"/>
                <a:cs typeface="+mn-lt"/>
              </a:rPr>
              <a:t>Adjust all addresses &amp; subroutine references with respect to the offset location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Bookman Old Style" panose="02050604050505020204" pitchFamily="18" charset="0"/>
                <a:ea typeface="+mn-lt"/>
                <a:cs typeface="+mn-lt"/>
              </a:rPr>
              <a:t>Concatenate all object modules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Bookman Old Style" panose="02050604050505020204" pitchFamily="18" charset="0"/>
                <a:ea typeface="+mn-lt"/>
                <a:cs typeface="+mn-lt"/>
              </a:rPr>
              <a:t>Adjust Operand Address References and External References with respect to offset location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Bookman Old Style" panose="02050604050505020204" pitchFamily="18" charset="0"/>
                <a:cs typeface="Calibri" panose="020F0502020204030204"/>
              </a:rPr>
              <a:t>To prepare ready to execute module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Bookman Old Style" panose="02050604050505020204" pitchFamily="18" charset="0"/>
                <a:ea typeface="+mn-lt"/>
                <a:cs typeface="+mn-lt"/>
              </a:rPr>
              <a:t>Copy the binary machine instruction and constant data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sz="24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sz="24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sz="24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sz="24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sz="24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sz="24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5A80-CB88-468C-BB65-7DE53AC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8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C714D-1106-47D2-BDFC-3CA7DE76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ookman Old Style" panose="02050604050505020204" pitchFamily="18" charset="0"/>
                <a:cs typeface="Calibri Light"/>
              </a:rPr>
              <a:t>Loader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3FB8-87B1-4B1E-8CC5-8B2AE193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165" y="649480"/>
            <a:ext cx="7777422" cy="59629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Bookman Old Style" panose="02050604050505020204" pitchFamily="18" charset="0"/>
                <a:ea typeface="+mn-lt"/>
                <a:cs typeface="+mn-lt"/>
              </a:rPr>
              <a:t>The loader is a program</a:t>
            </a:r>
          </a:p>
          <a:p>
            <a:r>
              <a:rPr lang="en-US" dirty="0">
                <a:latin typeface="Bookman Old Style" panose="02050604050505020204" pitchFamily="18" charset="0"/>
                <a:ea typeface="+mn-lt"/>
                <a:cs typeface="+mn-lt"/>
              </a:rPr>
              <a:t>which accepts the object program decks </a:t>
            </a:r>
          </a:p>
          <a:p>
            <a:r>
              <a:rPr lang="en-US" dirty="0">
                <a:latin typeface="Bookman Old Style" panose="02050604050505020204" pitchFamily="18" charset="0"/>
                <a:ea typeface="+mn-lt"/>
                <a:cs typeface="+mn-lt"/>
              </a:rPr>
              <a:t>prepares these programs for execution by the computer and </a:t>
            </a:r>
          </a:p>
          <a:p>
            <a:r>
              <a:rPr lang="en-US" dirty="0">
                <a:latin typeface="Bookman Old Style" panose="02050604050505020204" pitchFamily="18" charset="0"/>
                <a:ea typeface="+mn-lt"/>
                <a:cs typeface="+mn-lt"/>
              </a:rPr>
              <a:t>initiates the execution</a:t>
            </a:r>
          </a:p>
          <a:p>
            <a:pPr marL="0" indent="0">
              <a:buNone/>
            </a:pPr>
            <a:endParaRPr lang="en-US" sz="3200" dirty="0">
              <a:latin typeface="Bookman Old Style" panose="02050604050505020204" pitchFamily="18" charset="0"/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83ACD-ED5F-4F24-BF90-9BA8D73F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7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C2A6-4363-4EDB-808F-6B4C8DA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+mj-lt"/>
              </a:rPr>
              <a:t>Functions of a Loader</a:t>
            </a:r>
            <a:r>
              <a:rPr lang="en-US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+mj-lt"/>
              </a:rPr>
              <a:t> 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82B4-6556-4D6F-8F24-8549ADC1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98" y="2116914"/>
            <a:ext cx="11837500" cy="461788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Bookman Old Style" panose="02050604050505020204" pitchFamily="18" charset="0"/>
                <a:ea typeface="+mn-lt"/>
                <a:cs typeface="+mn-lt"/>
              </a:rPr>
              <a:t>Allocation:</a:t>
            </a:r>
            <a:r>
              <a:rPr lang="en-IN" sz="2400" dirty="0">
                <a:latin typeface="Bookman Old Style" panose="02050604050505020204" pitchFamily="18" charset="0"/>
                <a:ea typeface="+mn-lt"/>
                <a:cs typeface="+mn-lt"/>
              </a:rPr>
              <a:t> Allocate space in memory for the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5A80-CB88-468C-BB65-7DE53AC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C2A6-4363-4EDB-808F-6B4C8DA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+mj-lt"/>
              </a:rPr>
              <a:t>Functions of a Loader</a:t>
            </a:r>
            <a:r>
              <a:rPr lang="en-US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+mj-lt"/>
              </a:rPr>
              <a:t> 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82B4-6556-4D6F-8F24-8549ADC1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98" y="2116914"/>
            <a:ext cx="11837500" cy="461788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Bookman Old Style" panose="02050604050505020204" pitchFamily="18" charset="0"/>
                <a:ea typeface="+mn-lt"/>
                <a:cs typeface="+mn-lt"/>
              </a:rPr>
              <a:t>Allocation:</a:t>
            </a:r>
            <a:r>
              <a:rPr lang="en-IN" sz="2400" dirty="0">
                <a:latin typeface="Bookman Old Style" panose="02050604050505020204" pitchFamily="18" charset="0"/>
                <a:ea typeface="+mn-lt"/>
                <a:cs typeface="+mn-lt"/>
              </a:rPr>
              <a:t> Allocate space in memory for the programs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Bookman Old Style" panose="02050604050505020204" pitchFamily="18" charset="0"/>
                <a:ea typeface="+mn-lt"/>
                <a:cs typeface="+mn-lt"/>
              </a:rPr>
              <a:t>Linking:</a:t>
            </a:r>
            <a:r>
              <a:rPr lang="en-IN" sz="2400" dirty="0">
                <a:latin typeface="Bookman Old Style" panose="02050604050505020204" pitchFamily="18" charset="0"/>
                <a:ea typeface="+mn-lt"/>
                <a:cs typeface="+mn-lt"/>
              </a:rPr>
              <a:t> Resolve symbolic references between object decks.</a:t>
            </a:r>
            <a:r>
              <a:rPr lang="en-IN" sz="2400" b="1" dirty="0">
                <a:latin typeface="Bookman Old Style" panose="02050604050505020204" pitchFamily="18" charset="0"/>
                <a:ea typeface="+mn-lt"/>
                <a:cs typeface="+mn-lt"/>
              </a:rPr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5A80-CB88-468C-BB65-7DE53AC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4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C2A6-4363-4EDB-808F-6B4C8DA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+mj-lt"/>
              </a:rPr>
              <a:t>Functions of a Loader</a:t>
            </a:r>
            <a:r>
              <a:rPr lang="en-US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+mj-lt"/>
              </a:rPr>
              <a:t> 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82B4-6556-4D6F-8F24-8549ADC1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98" y="2116914"/>
            <a:ext cx="11837500" cy="461788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Bookman Old Style" panose="02050604050505020204" pitchFamily="18" charset="0"/>
                <a:ea typeface="+mn-lt"/>
                <a:cs typeface="+mn-lt"/>
              </a:rPr>
              <a:t>Allocation:</a:t>
            </a:r>
            <a:r>
              <a:rPr lang="en-IN" sz="2400" dirty="0">
                <a:latin typeface="Bookman Old Style" panose="02050604050505020204" pitchFamily="18" charset="0"/>
                <a:ea typeface="+mn-lt"/>
                <a:cs typeface="+mn-lt"/>
              </a:rPr>
              <a:t> Allocate space in memory for the programs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Bookman Old Style" panose="02050604050505020204" pitchFamily="18" charset="0"/>
                <a:ea typeface="+mn-lt"/>
                <a:cs typeface="+mn-lt"/>
              </a:rPr>
              <a:t>Linking:</a:t>
            </a:r>
            <a:r>
              <a:rPr lang="en-IN" sz="2400" dirty="0">
                <a:latin typeface="Bookman Old Style" panose="02050604050505020204" pitchFamily="18" charset="0"/>
                <a:ea typeface="+mn-lt"/>
                <a:cs typeface="+mn-lt"/>
              </a:rPr>
              <a:t> Resolve symbolic references between object decks.</a:t>
            </a:r>
            <a:r>
              <a:rPr lang="en-IN" sz="2400" b="1" dirty="0">
                <a:latin typeface="Bookman Old Style" panose="02050604050505020204" pitchFamily="18" charset="0"/>
                <a:ea typeface="+mn-lt"/>
                <a:cs typeface="+mn-lt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Bookman Old Style" panose="02050604050505020204" pitchFamily="18" charset="0"/>
                <a:ea typeface="+mn-lt"/>
                <a:cs typeface="+mn-lt"/>
              </a:rPr>
              <a:t>Relocation: </a:t>
            </a:r>
            <a:r>
              <a:rPr lang="en-IN" sz="2400" dirty="0">
                <a:latin typeface="Bookman Old Style" panose="02050604050505020204" pitchFamily="18" charset="0"/>
                <a:ea typeface="+mn-lt"/>
                <a:cs typeface="+mn-lt"/>
              </a:rPr>
              <a:t>Adjust all address dependent locations, such as address constants, to correspond to the allocated space.</a:t>
            </a:r>
            <a:endParaRPr lang="en-IN" sz="2400" b="1" dirty="0">
              <a:latin typeface="Bookman Old Style" panose="02050604050505020204" pitchFamily="18" charset="0"/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5A80-CB88-468C-BB65-7DE53AC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4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C2A6-4363-4EDB-808F-6B4C8DA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+mj-lt"/>
              </a:rPr>
              <a:t>Functions of a Loader</a:t>
            </a:r>
            <a:r>
              <a:rPr lang="en-US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+mj-lt"/>
              </a:rPr>
              <a:t> 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82B4-6556-4D6F-8F24-8549ADC1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98" y="2116914"/>
            <a:ext cx="11837500" cy="461788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Bookman Old Style" panose="02050604050505020204" pitchFamily="18" charset="0"/>
                <a:ea typeface="+mn-lt"/>
                <a:cs typeface="+mn-lt"/>
              </a:rPr>
              <a:t>Allocation:</a:t>
            </a:r>
            <a:r>
              <a:rPr lang="en-IN" sz="2400" dirty="0">
                <a:latin typeface="Bookman Old Style" panose="02050604050505020204" pitchFamily="18" charset="0"/>
                <a:ea typeface="+mn-lt"/>
                <a:cs typeface="+mn-lt"/>
              </a:rPr>
              <a:t> Allocate space in memory for the programs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Bookman Old Style" panose="02050604050505020204" pitchFamily="18" charset="0"/>
                <a:ea typeface="+mn-lt"/>
                <a:cs typeface="+mn-lt"/>
              </a:rPr>
              <a:t>Linking:</a:t>
            </a:r>
            <a:r>
              <a:rPr lang="en-IN" sz="2400" dirty="0">
                <a:latin typeface="Bookman Old Style" panose="02050604050505020204" pitchFamily="18" charset="0"/>
                <a:ea typeface="+mn-lt"/>
                <a:cs typeface="+mn-lt"/>
              </a:rPr>
              <a:t> Resolve symbolic references between object decks.</a:t>
            </a:r>
            <a:r>
              <a:rPr lang="en-IN" sz="2400" b="1" dirty="0">
                <a:latin typeface="Bookman Old Style" panose="02050604050505020204" pitchFamily="18" charset="0"/>
                <a:ea typeface="+mn-lt"/>
                <a:cs typeface="+mn-lt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Bookman Old Style" panose="02050604050505020204" pitchFamily="18" charset="0"/>
                <a:ea typeface="+mn-lt"/>
                <a:cs typeface="+mn-lt"/>
              </a:rPr>
              <a:t>Relocation: </a:t>
            </a:r>
            <a:r>
              <a:rPr lang="en-IN" sz="2400" dirty="0">
                <a:latin typeface="Bookman Old Style" panose="02050604050505020204" pitchFamily="18" charset="0"/>
                <a:ea typeface="+mn-lt"/>
                <a:cs typeface="+mn-lt"/>
              </a:rPr>
              <a:t>Adjust all address dependent locations, such as address constants, to correspond to the allocated space.</a:t>
            </a:r>
            <a:endParaRPr lang="en-IN" sz="2400" b="1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Bookman Old Style" panose="02050604050505020204" pitchFamily="18" charset="0"/>
                <a:ea typeface="+mn-lt"/>
                <a:cs typeface="+mn-lt"/>
              </a:rPr>
              <a:t>Loading: </a:t>
            </a:r>
            <a:r>
              <a:rPr lang="en-IN" sz="2400" dirty="0">
                <a:latin typeface="Bookman Old Style" panose="02050604050505020204" pitchFamily="18" charset="0"/>
                <a:ea typeface="+mn-lt"/>
                <a:cs typeface="+mn-lt"/>
              </a:rPr>
              <a:t>Physically place the machine instructions and data into memory.</a:t>
            </a:r>
            <a:endParaRPr lang="en-US" sz="2400" dirty="0">
              <a:latin typeface="Bookman Old Style" panose="02050604050505020204" pitchFamily="18" charset="0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5A80-CB88-468C-BB65-7DE53AC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4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C2A6-4363-4EDB-808F-6B4C8DA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2110154"/>
            <a:ext cx="1981200" cy="1806689"/>
          </a:xfrm>
        </p:spPr>
        <p:txBody>
          <a:bodyPr anchor="b">
            <a:normAutofit/>
          </a:bodyPr>
          <a:lstStyle/>
          <a:p>
            <a:pPr algn="ctr"/>
            <a:r>
              <a:rPr lang="en-IN" sz="3000" b="1" dirty="0">
                <a:solidFill>
                  <a:srgbClr val="FFFFFF"/>
                </a:solidFill>
                <a:latin typeface="Bookman Old Style" panose="02050604050505020204" pitchFamily="18" charset="0"/>
                <a:ea typeface="+mj-lt"/>
                <a:cs typeface="+mj-lt"/>
              </a:rPr>
              <a:t>General Loading Scheme</a:t>
            </a:r>
            <a:endParaRPr lang="en-US" sz="3000" dirty="0">
              <a:solidFill>
                <a:srgbClr val="FFFFFF"/>
              </a:solidFill>
              <a:latin typeface="Bookman Old Style" panose="02050604050505020204" pitchFamily="18" charset="0"/>
              <a:cs typeface="Calibri Light" panose="020F0302020204030204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8F890693-8204-4282-9B76-CD729951A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702" t="29961" r="30702" b="31907"/>
          <a:stretch/>
        </p:blipFill>
        <p:spPr>
          <a:xfrm>
            <a:off x="4102428" y="871463"/>
            <a:ext cx="8089572" cy="54506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5A80-CB88-468C-BB65-7DE53AC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C2A6-4363-4EDB-808F-6B4C8DA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Bookman Old Style" panose="02050604050505020204" pitchFamily="18" charset="0"/>
                <a:ea typeface="+mj-lt"/>
                <a:cs typeface="Calibri Light"/>
              </a:rPr>
              <a:t>General Loading Scheme</a:t>
            </a:r>
            <a:endParaRPr lang="en-US" sz="4000" dirty="0">
              <a:solidFill>
                <a:schemeClr val="bg1"/>
              </a:solidFill>
              <a:latin typeface="Bookman Old Style" panose="02050604050505020204" pitchFamily="18" charset="0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82B4-6556-4D6F-8F24-8549ADC1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30" y="1714348"/>
            <a:ext cx="11794368" cy="487752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  <a:ea typeface="+mn-lt"/>
                <a:cs typeface="+mn-lt"/>
              </a:rPr>
              <a:t>In General loader, the source program is converted to object program by some translator (assembler).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5A80-CB88-468C-BB65-7DE53AC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7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680</Words>
  <Application>Microsoft Office PowerPoint</Application>
  <PresentationFormat>Widescreen</PresentationFormat>
  <Paragraphs>133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Module-4</vt:lpstr>
      <vt:lpstr>Syllabus</vt:lpstr>
      <vt:lpstr>Loader</vt:lpstr>
      <vt:lpstr>Functions of a Loader </vt:lpstr>
      <vt:lpstr>Functions of a Loader </vt:lpstr>
      <vt:lpstr>Functions of a Loader </vt:lpstr>
      <vt:lpstr>Functions of a Loader </vt:lpstr>
      <vt:lpstr>General Loading Scheme</vt:lpstr>
      <vt:lpstr>General Loading Scheme</vt:lpstr>
      <vt:lpstr>General Loading Scheme</vt:lpstr>
      <vt:lpstr>General Loading Scheme</vt:lpstr>
      <vt:lpstr>General Loading Scheme</vt:lpstr>
      <vt:lpstr>Advantages: </vt:lpstr>
      <vt:lpstr>Advantages: </vt:lpstr>
      <vt:lpstr>Advantages: </vt:lpstr>
      <vt:lpstr>Linking</vt:lpstr>
      <vt:lpstr>Linking</vt:lpstr>
      <vt:lpstr>Linking</vt:lpstr>
      <vt:lpstr>Process of Linking</vt:lpstr>
      <vt:lpstr>Process of Linking</vt:lpstr>
      <vt:lpstr>Process of Linking</vt:lpstr>
      <vt:lpstr>Process of Linking</vt:lpstr>
      <vt:lpstr>Process of Linking</vt:lpstr>
      <vt:lpstr>Tasks of a Linker</vt:lpstr>
      <vt:lpstr>Tasks of a Linker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</dc:creator>
  <cp:lastModifiedBy>Vaibhav Ambhire</cp:lastModifiedBy>
  <cp:revision>213</cp:revision>
  <dcterms:created xsi:type="dcterms:W3CDTF">2021-04-04T16:00:54Z</dcterms:created>
  <dcterms:modified xsi:type="dcterms:W3CDTF">2023-02-17T08:18:04Z</dcterms:modified>
</cp:coreProperties>
</file>