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6" r:id="rId1"/>
  </p:sldMasterIdLst>
  <p:sldIdLst>
    <p:sldId id="256" r:id="rId2"/>
    <p:sldId id="257" r:id="rId3"/>
    <p:sldId id="258" r:id="rId4"/>
    <p:sldId id="278" r:id="rId5"/>
    <p:sldId id="279" r:id="rId6"/>
    <p:sldId id="280" r:id="rId7"/>
    <p:sldId id="287" r:id="rId8"/>
    <p:sldId id="281" r:id="rId9"/>
    <p:sldId id="282" r:id="rId10"/>
    <p:sldId id="283" r:id="rId11"/>
    <p:sldId id="284" r:id="rId12"/>
    <p:sldId id="285" r:id="rId13"/>
    <p:sldId id="286" r:id="rId14"/>
    <p:sldId id="288" r:id="rId15"/>
    <p:sldId id="289" r:id="rId16"/>
    <p:sldId id="290" r:id="rId17"/>
    <p:sldId id="291" r:id="rId18"/>
    <p:sldId id="299" r:id="rId19"/>
    <p:sldId id="292" r:id="rId20"/>
    <p:sldId id="293" r:id="rId21"/>
    <p:sldId id="294" r:id="rId22"/>
    <p:sldId id="295" r:id="rId23"/>
    <p:sldId id="296" r:id="rId24"/>
    <p:sldId id="297" r:id="rId25"/>
    <p:sldId id="298" r:id="rId26"/>
    <p:sldId id="300" r:id="rId27"/>
    <p:sldId id="301" r:id="rId28"/>
    <p:sldId id="302" r:id="rId29"/>
    <p:sldId id="303" r:id="rId30"/>
    <p:sldId id="304" r:id="rId31"/>
    <p:sldId id="305" r:id="rId32"/>
    <p:sldId id="306" r:id="rId33"/>
    <p:sldId id="307" r:id="rId34"/>
    <p:sldId id="277" r:id="rId35"/>
    <p:sldId id="308" r:id="rId36"/>
    <p:sldId id="309" r:id="rId37"/>
    <p:sldId id="276" r:id="rId38"/>
    <p:sldId id="269" r:id="rId39"/>
    <p:sldId id="268" r:id="rId40"/>
    <p:sldId id="270" r:id="rId41"/>
    <p:sldId id="271" r:id="rId42"/>
    <p:sldId id="272" r:id="rId43"/>
    <p:sldId id="259" r:id="rId44"/>
    <p:sldId id="274" r:id="rId45"/>
    <p:sldId id="273" r:id="rId46"/>
    <p:sldId id="260" r:id="rId47"/>
    <p:sldId id="261" r:id="rId48"/>
    <p:sldId id="262" r:id="rId49"/>
    <p:sldId id="263" r:id="rId50"/>
    <p:sldId id="265" r:id="rId51"/>
    <p:sldId id="264" r:id="rId52"/>
    <p:sldId id="266" r:id="rId53"/>
    <p:sldId id="267" r:id="rId54"/>
    <p:sldId id="27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p:scale>
          <a:sx n="81" d="100"/>
          <a:sy n="81" d="100"/>
        </p:scale>
        <p:origin x="-174"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EA2EAD-A2BB-48C0-A633-773D83F6879B}"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F3E05FC6-B799-40B4-BBE8-240712FDE097}">
      <dgm:prSet custT="1"/>
      <dgm:spPr/>
      <dgm:t>
        <a:bodyPr/>
        <a:lstStyle/>
        <a:p>
          <a:r>
            <a:rPr lang="en-US" sz="2000" b="1" dirty="0">
              <a:solidFill>
                <a:schemeClr val="accent2">
                  <a:lumMod val="50000"/>
                </a:schemeClr>
              </a:solidFill>
              <a:latin typeface="Bookman Old Style" panose="02050604050505020204" pitchFamily="18" charset="0"/>
            </a:rPr>
            <a:t>1.Compile and Go Loaders </a:t>
          </a:r>
        </a:p>
      </dgm:t>
    </dgm:pt>
    <dgm:pt modelId="{F50A897A-829F-43E9-86F5-DDF68565D770}" type="parTrans" cxnId="{FB9D9AB5-28FF-4A1C-BE2D-B2B66FA6C281}">
      <dgm:prSet/>
      <dgm:spPr/>
      <dgm:t>
        <a:bodyPr/>
        <a:lstStyle/>
        <a:p>
          <a:endParaRPr lang="en-US"/>
        </a:p>
      </dgm:t>
    </dgm:pt>
    <dgm:pt modelId="{69589ACD-546D-4B6F-9657-C467B0B1AE85}" type="sibTrans" cxnId="{FB9D9AB5-28FF-4A1C-BE2D-B2B66FA6C281}">
      <dgm:prSet/>
      <dgm:spPr/>
      <dgm:t>
        <a:bodyPr/>
        <a:lstStyle/>
        <a:p>
          <a:endParaRPr lang="en-US"/>
        </a:p>
      </dgm:t>
    </dgm:pt>
    <dgm:pt modelId="{63FEB451-2669-467C-97B5-AA76519C0C94}">
      <dgm:prSet custT="1"/>
      <dgm:spPr/>
      <dgm:t>
        <a:bodyPr/>
        <a:lstStyle/>
        <a:p>
          <a:r>
            <a:rPr lang="en-US" sz="2000" b="1" dirty="0">
              <a:solidFill>
                <a:schemeClr val="accent2">
                  <a:lumMod val="50000"/>
                </a:schemeClr>
              </a:solidFill>
              <a:latin typeface="Bookman Old Style" panose="02050604050505020204" pitchFamily="18" charset="0"/>
            </a:rPr>
            <a:t>2. General Loader Scheme </a:t>
          </a:r>
        </a:p>
      </dgm:t>
    </dgm:pt>
    <dgm:pt modelId="{8CA97D9E-A1EC-4253-A2DF-9D1BCC15E11D}" type="parTrans" cxnId="{583BAEBF-7A67-4E04-8901-88180E661710}">
      <dgm:prSet/>
      <dgm:spPr/>
      <dgm:t>
        <a:bodyPr/>
        <a:lstStyle/>
        <a:p>
          <a:endParaRPr lang="en-US"/>
        </a:p>
      </dgm:t>
    </dgm:pt>
    <dgm:pt modelId="{2B886EC6-53FE-49C6-93FD-A486098A90F3}" type="sibTrans" cxnId="{583BAEBF-7A67-4E04-8901-88180E661710}">
      <dgm:prSet/>
      <dgm:spPr/>
      <dgm:t>
        <a:bodyPr/>
        <a:lstStyle/>
        <a:p>
          <a:endParaRPr lang="en-US"/>
        </a:p>
      </dgm:t>
    </dgm:pt>
    <dgm:pt modelId="{41CA3C46-EAFD-489B-8335-E9155B854404}">
      <dgm:prSet custT="1"/>
      <dgm:spPr/>
      <dgm:t>
        <a:bodyPr/>
        <a:lstStyle/>
        <a:p>
          <a:r>
            <a:rPr lang="en-US" sz="2000" b="1" dirty="0">
              <a:solidFill>
                <a:schemeClr val="accent2">
                  <a:lumMod val="50000"/>
                </a:schemeClr>
              </a:solidFill>
              <a:latin typeface="Cambria" panose="02040503050406030204" pitchFamily="18" charset="0"/>
            </a:rPr>
            <a:t>3. Absolute Loaders </a:t>
          </a:r>
        </a:p>
      </dgm:t>
    </dgm:pt>
    <dgm:pt modelId="{F9C3D4AF-46F1-4778-9DB1-2587BF8A24A1}" type="parTrans" cxnId="{8235D7E7-85A4-46BB-B7A8-3DA365862141}">
      <dgm:prSet/>
      <dgm:spPr/>
      <dgm:t>
        <a:bodyPr/>
        <a:lstStyle/>
        <a:p>
          <a:endParaRPr lang="en-US"/>
        </a:p>
      </dgm:t>
    </dgm:pt>
    <dgm:pt modelId="{51590DAE-05B7-4311-B6B4-1B5176EDA738}" type="sibTrans" cxnId="{8235D7E7-85A4-46BB-B7A8-3DA365862141}">
      <dgm:prSet/>
      <dgm:spPr/>
      <dgm:t>
        <a:bodyPr/>
        <a:lstStyle/>
        <a:p>
          <a:endParaRPr lang="en-US"/>
        </a:p>
      </dgm:t>
    </dgm:pt>
    <dgm:pt modelId="{E0B5AF38-8955-48A4-83A6-88D0D9112758}">
      <dgm:prSet custT="1"/>
      <dgm:spPr/>
      <dgm:t>
        <a:bodyPr/>
        <a:lstStyle/>
        <a:p>
          <a:r>
            <a:rPr lang="en-US" sz="2000" b="1" dirty="0">
              <a:solidFill>
                <a:schemeClr val="accent6"/>
              </a:solidFill>
              <a:latin typeface="Cambria" panose="02040503050406030204" pitchFamily="18" charset="0"/>
            </a:rPr>
            <a:t>4. Subroutine Linkages</a:t>
          </a:r>
        </a:p>
      </dgm:t>
    </dgm:pt>
    <dgm:pt modelId="{26456897-4B92-4504-B262-BBFEBC75899D}" type="parTrans" cxnId="{910AEF88-AE51-4246-9EE4-661272893375}">
      <dgm:prSet/>
      <dgm:spPr/>
      <dgm:t>
        <a:bodyPr/>
        <a:lstStyle/>
        <a:p>
          <a:endParaRPr lang="en-US"/>
        </a:p>
      </dgm:t>
    </dgm:pt>
    <dgm:pt modelId="{23BF2CAB-5718-4926-8B6A-426D922921E5}" type="sibTrans" cxnId="{910AEF88-AE51-4246-9EE4-661272893375}">
      <dgm:prSet/>
      <dgm:spPr/>
      <dgm:t>
        <a:bodyPr/>
        <a:lstStyle/>
        <a:p>
          <a:endParaRPr lang="en-US"/>
        </a:p>
      </dgm:t>
    </dgm:pt>
    <dgm:pt modelId="{62D8BE54-331C-49F3-9410-7768769C6C65}">
      <dgm:prSet custT="1"/>
      <dgm:spPr/>
      <dgm:t>
        <a:bodyPr/>
        <a:lstStyle/>
        <a:p>
          <a:r>
            <a:rPr lang="en-US" sz="2000" b="1" dirty="0">
              <a:solidFill>
                <a:schemeClr val="accent3">
                  <a:lumMod val="40000"/>
                  <a:lumOff val="60000"/>
                </a:schemeClr>
              </a:solidFill>
              <a:latin typeface="Bookman Old Style" panose="02050604050505020204" pitchFamily="18" charset="0"/>
            </a:rPr>
            <a:t>5. Relocating Loaders</a:t>
          </a:r>
        </a:p>
      </dgm:t>
    </dgm:pt>
    <dgm:pt modelId="{739044AB-6CB1-429B-8800-A5A6A07A1847}" type="parTrans" cxnId="{4333AC4C-5A75-416D-8F5E-6924F6BF60C7}">
      <dgm:prSet/>
      <dgm:spPr/>
      <dgm:t>
        <a:bodyPr/>
        <a:lstStyle/>
        <a:p>
          <a:endParaRPr lang="en-US"/>
        </a:p>
      </dgm:t>
    </dgm:pt>
    <dgm:pt modelId="{94D5195C-9CAD-4B99-9467-61C8416C6382}" type="sibTrans" cxnId="{4333AC4C-5A75-416D-8F5E-6924F6BF60C7}">
      <dgm:prSet/>
      <dgm:spPr/>
      <dgm:t>
        <a:bodyPr/>
        <a:lstStyle/>
        <a:p>
          <a:endParaRPr lang="en-US"/>
        </a:p>
      </dgm:t>
    </dgm:pt>
    <dgm:pt modelId="{6A8FE2C1-5AAD-446A-A475-75A921C4B33A}">
      <dgm:prSet custT="1"/>
      <dgm:spPr/>
      <dgm:t>
        <a:bodyPr/>
        <a:lstStyle/>
        <a:p>
          <a:r>
            <a:rPr lang="en-US" sz="2000" b="1" dirty="0">
              <a:latin typeface="Bookman Old Style" panose="02050604050505020204" pitchFamily="18" charset="0"/>
            </a:rPr>
            <a:t>6. Direct Linking Loaders </a:t>
          </a:r>
        </a:p>
      </dgm:t>
    </dgm:pt>
    <dgm:pt modelId="{F24827E3-02BD-4E5C-B291-C1F9B99CF824}" type="parTrans" cxnId="{54E72B66-AECE-4AFF-BA79-D85FA36C0789}">
      <dgm:prSet/>
      <dgm:spPr/>
      <dgm:t>
        <a:bodyPr/>
        <a:lstStyle/>
        <a:p>
          <a:endParaRPr lang="en-US"/>
        </a:p>
      </dgm:t>
    </dgm:pt>
    <dgm:pt modelId="{237A9B5A-C993-47A0-BD32-331E15861B6E}" type="sibTrans" cxnId="{54E72B66-AECE-4AFF-BA79-D85FA36C0789}">
      <dgm:prSet/>
      <dgm:spPr/>
      <dgm:t>
        <a:bodyPr/>
        <a:lstStyle/>
        <a:p>
          <a:endParaRPr lang="en-US"/>
        </a:p>
      </dgm:t>
    </dgm:pt>
    <dgm:pt modelId="{E2C4FAA2-35E2-45CE-8E50-39F6028649FE}">
      <dgm:prSet custT="1"/>
      <dgm:spPr/>
      <dgm:t>
        <a:bodyPr/>
        <a:lstStyle/>
        <a:p>
          <a:pPr rtl="0"/>
          <a:r>
            <a:rPr lang="en-US" sz="1700" dirty="0">
              <a:solidFill>
                <a:srgbClr val="0070C0"/>
              </a:solidFill>
              <a:latin typeface="Bookman Old Style" panose="02050604050505020204" pitchFamily="18" charset="0"/>
            </a:rPr>
            <a:t>7.</a:t>
          </a:r>
          <a:r>
            <a:rPr lang="en-US" sz="1700" b="1" dirty="0">
              <a:solidFill>
                <a:srgbClr val="0070C0"/>
              </a:solidFill>
              <a:latin typeface="Bookman Old Style" panose="02050604050505020204" pitchFamily="18" charset="0"/>
            </a:rPr>
            <a:t> Other Loader Schemes:  </a:t>
          </a:r>
        </a:p>
        <a:p>
          <a:pPr rtl="0"/>
          <a:r>
            <a:rPr lang="en-US" sz="1700" dirty="0">
              <a:solidFill>
                <a:srgbClr val="0070C0"/>
              </a:solidFill>
              <a:latin typeface="Bookman Old Style" panose="02050604050505020204" pitchFamily="18" charset="0"/>
            </a:rPr>
            <a:t>  a) Dynamic Loading </a:t>
          </a:r>
          <a:r>
            <a:rPr lang="en-US" sz="1700" b="0" dirty="0">
              <a:solidFill>
                <a:srgbClr val="0070C0"/>
              </a:solidFill>
              <a:latin typeface="Bookman Old Style" panose="02050604050505020204" pitchFamily="18" charset="0"/>
            </a:rPr>
            <a:t>  </a:t>
          </a:r>
        </a:p>
        <a:p>
          <a:pPr rtl="0"/>
          <a:r>
            <a:rPr lang="en-US" sz="1700" b="0" dirty="0">
              <a:solidFill>
                <a:srgbClr val="0070C0"/>
              </a:solidFill>
              <a:latin typeface="Bookman Old Style" panose="02050604050505020204" pitchFamily="18" charset="0"/>
            </a:rPr>
            <a:t>b) Dynamic Linking</a:t>
          </a:r>
          <a:r>
            <a:rPr lang="en-US" sz="1900" b="0" dirty="0">
              <a:solidFill>
                <a:srgbClr val="0070C0"/>
              </a:solidFill>
              <a:latin typeface="Bookman Old Style" panose="02050604050505020204" pitchFamily="18" charset="0"/>
            </a:rPr>
            <a:t> </a:t>
          </a:r>
        </a:p>
      </dgm:t>
    </dgm:pt>
    <dgm:pt modelId="{0C569F0C-60D8-4907-9E5F-3B3897DA6A9A}" type="parTrans" cxnId="{2233BAFA-FBC2-43E9-AA4E-C378AACDB6D6}">
      <dgm:prSet/>
      <dgm:spPr/>
      <dgm:t>
        <a:bodyPr/>
        <a:lstStyle/>
        <a:p>
          <a:endParaRPr lang="en-US"/>
        </a:p>
      </dgm:t>
    </dgm:pt>
    <dgm:pt modelId="{86F8A4CD-D8EF-490D-94EB-C1B72723AEF7}" type="sibTrans" cxnId="{2233BAFA-FBC2-43E9-AA4E-C378AACDB6D6}">
      <dgm:prSet/>
      <dgm:spPr/>
      <dgm:t>
        <a:bodyPr/>
        <a:lstStyle/>
        <a:p>
          <a:endParaRPr lang="en-US"/>
        </a:p>
      </dgm:t>
    </dgm:pt>
    <dgm:pt modelId="{FB9D6D2C-FE0F-4713-A9C8-E630029262F1}" type="pres">
      <dgm:prSet presAssocID="{CCEA2EAD-A2BB-48C0-A633-773D83F6879B}" presName="diagram" presStyleCnt="0">
        <dgm:presLayoutVars>
          <dgm:dir/>
          <dgm:resizeHandles val="exact"/>
        </dgm:presLayoutVars>
      </dgm:prSet>
      <dgm:spPr/>
    </dgm:pt>
    <dgm:pt modelId="{72165BC4-8865-482E-AE02-8B7D99BBB077}" type="pres">
      <dgm:prSet presAssocID="{F3E05FC6-B799-40B4-BBE8-240712FDE097}" presName="node" presStyleLbl="node1" presStyleIdx="0" presStyleCnt="7" custLinFactNeighborX="343" custLinFactNeighborY="-714">
        <dgm:presLayoutVars>
          <dgm:bulletEnabled val="1"/>
        </dgm:presLayoutVars>
      </dgm:prSet>
      <dgm:spPr/>
    </dgm:pt>
    <dgm:pt modelId="{8C3C773A-8BD8-44EF-B7A9-5FFAB09ED0B6}" type="pres">
      <dgm:prSet presAssocID="{69589ACD-546D-4B6F-9657-C467B0B1AE85}" presName="sibTrans" presStyleCnt="0"/>
      <dgm:spPr/>
    </dgm:pt>
    <dgm:pt modelId="{E0DC71C4-19FA-4DCC-85A6-E86AE3F3C424}" type="pres">
      <dgm:prSet presAssocID="{63FEB451-2669-467C-97B5-AA76519C0C94}" presName="node" presStyleLbl="node1" presStyleIdx="1" presStyleCnt="7" custLinFactNeighborX="343" custLinFactNeighborY="-714">
        <dgm:presLayoutVars>
          <dgm:bulletEnabled val="1"/>
        </dgm:presLayoutVars>
      </dgm:prSet>
      <dgm:spPr/>
    </dgm:pt>
    <dgm:pt modelId="{0FAB38C1-0B33-4C6D-9127-E98FDD709EE5}" type="pres">
      <dgm:prSet presAssocID="{2B886EC6-53FE-49C6-93FD-A486098A90F3}" presName="sibTrans" presStyleCnt="0"/>
      <dgm:spPr/>
    </dgm:pt>
    <dgm:pt modelId="{835B3B71-1D37-4057-8339-3043319FE9D2}" type="pres">
      <dgm:prSet presAssocID="{41CA3C46-EAFD-489B-8335-E9155B854404}" presName="node" presStyleLbl="node1" presStyleIdx="2" presStyleCnt="7" custLinFactNeighborX="343" custLinFactNeighborY="-714">
        <dgm:presLayoutVars>
          <dgm:bulletEnabled val="1"/>
        </dgm:presLayoutVars>
      </dgm:prSet>
      <dgm:spPr/>
    </dgm:pt>
    <dgm:pt modelId="{97561996-4CDC-42F8-B0EC-391016400A49}" type="pres">
      <dgm:prSet presAssocID="{51590DAE-05B7-4311-B6B4-1B5176EDA738}" presName="sibTrans" presStyleCnt="0"/>
      <dgm:spPr/>
    </dgm:pt>
    <dgm:pt modelId="{F7606920-BF0F-442B-A5A6-F81C271B6D59}" type="pres">
      <dgm:prSet presAssocID="{E0B5AF38-8955-48A4-83A6-88D0D9112758}" presName="node" presStyleLbl="node1" presStyleIdx="3" presStyleCnt="7" custLinFactNeighborX="343" custLinFactNeighborY="-714">
        <dgm:presLayoutVars>
          <dgm:bulletEnabled val="1"/>
        </dgm:presLayoutVars>
      </dgm:prSet>
      <dgm:spPr/>
    </dgm:pt>
    <dgm:pt modelId="{62ADC336-BBC9-4912-AF2C-6DDA23B670FE}" type="pres">
      <dgm:prSet presAssocID="{23BF2CAB-5718-4926-8B6A-426D922921E5}" presName="sibTrans" presStyleCnt="0"/>
      <dgm:spPr/>
    </dgm:pt>
    <dgm:pt modelId="{E1139A82-06CE-433C-B0DA-100938831AA4}" type="pres">
      <dgm:prSet presAssocID="{62D8BE54-331C-49F3-9410-7768769C6C65}" presName="node" presStyleLbl="node1" presStyleIdx="4" presStyleCnt="7" custLinFactNeighborX="343" custLinFactNeighborY="-714">
        <dgm:presLayoutVars>
          <dgm:bulletEnabled val="1"/>
        </dgm:presLayoutVars>
      </dgm:prSet>
      <dgm:spPr/>
    </dgm:pt>
    <dgm:pt modelId="{3ABE1AC2-4480-48D7-8C79-45D4BB50A794}" type="pres">
      <dgm:prSet presAssocID="{94D5195C-9CAD-4B99-9467-61C8416C6382}" presName="sibTrans" presStyleCnt="0"/>
      <dgm:spPr/>
    </dgm:pt>
    <dgm:pt modelId="{50A446F2-4088-4B5F-88E1-FC082D251143}" type="pres">
      <dgm:prSet presAssocID="{6A8FE2C1-5AAD-446A-A475-75A921C4B33A}" presName="node" presStyleLbl="node1" presStyleIdx="5" presStyleCnt="7">
        <dgm:presLayoutVars>
          <dgm:bulletEnabled val="1"/>
        </dgm:presLayoutVars>
      </dgm:prSet>
      <dgm:spPr/>
    </dgm:pt>
    <dgm:pt modelId="{3E500762-EBE4-495A-8515-147F8BE4B5D8}" type="pres">
      <dgm:prSet presAssocID="{237A9B5A-C993-47A0-BD32-331E15861B6E}" presName="sibTrans" presStyleCnt="0"/>
      <dgm:spPr/>
    </dgm:pt>
    <dgm:pt modelId="{80331AF7-DBA9-490B-A6EF-71A22C72EBA4}" type="pres">
      <dgm:prSet presAssocID="{E2C4FAA2-35E2-45CE-8E50-39F6028649FE}" presName="node" presStyleLbl="node1" presStyleIdx="6" presStyleCnt="7">
        <dgm:presLayoutVars>
          <dgm:bulletEnabled val="1"/>
        </dgm:presLayoutVars>
      </dgm:prSet>
      <dgm:spPr/>
    </dgm:pt>
  </dgm:ptLst>
  <dgm:cxnLst>
    <dgm:cxn modelId="{B2A1BC09-541F-4724-9EB5-578AAB2B8D65}" type="presOf" srcId="{63FEB451-2669-467C-97B5-AA76519C0C94}" destId="{E0DC71C4-19FA-4DCC-85A6-E86AE3F3C424}" srcOrd="0" destOrd="0" presId="urn:microsoft.com/office/officeart/2005/8/layout/default"/>
    <dgm:cxn modelId="{1BFB052E-284C-4F55-AA04-33B671A8B9B5}" type="presOf" srcId="{62D8BE54-331C-49F3-9410-7768769C6C65}" destId="{E1139A82-06CE-433C-B0DA-100938831AA4}" srcOrd="0" destOrd="0" presId="urn:microsoft.com/office/officeart/2005/8/layout/default"/>
    <dgm:cxn modelId="{9AAF4037-6423-4E73-A5A6-B06A24AF821C}" type="presOf" srcId="{41CA3C46-EAFD-489B-8335-E9155B854404}" destId="{835B3B71-1D37-4057-8339-3043319FE9D2}" srcOrd="0" destOrd="0" presId="urn:microsoft.com/office/officeart/2005/8/layout/default"/>
    <dgm:cxn modelId="{1B8A003D-9EE2-4930-85E3-4F062B366601}" type="presOf" srcId="{E2C4FAA2-35E2-45CE-8E50-39F6028649FE}" destId="{80331AF7-DBA9-490B-A6EF-71A22C72EBA4}" srcOrd="0" destOrd="0" presId="urn:microsoft.com/office/officeart/2005/8/layout/default"/>
    <dgm:cxn modelId="{A833765E-BFF4-458D-87A4-E384658BA663}" type="presOf" srcId="{E0B5AF38-8955-48A4-83A6-88D0D9112758}" destId="{F7606920-BF0F-442B-A5A6-F81C271B6D59}" srcOrd="0" destOrd="0" presId="urn:microsoft.com/office/officeart/2005/8/layout/default"/>
    <dgm:cxn modelId="{54E72B66-AECE-4AFF-BA79-D85FA36C0789}" srcId="{CCEA2EAD-A2BB-48C0-A633-773D83F6879B}" destId="{6A8FE2C1-5AAD-446A-A475-75A921C4B33A}" srcOrd="5" destOrd="0" parTransId="{F24827E3-02BD-4E5C-B291-C1F9B99CF824}" sibTransId="{237A9B5A-C993-47A0-BD32-331E15861B6E}"/>
    <dgm:cxn modelId="{4333AC4C-5A75-416D-8F5E-6924F6BF60C7}" srcId="{CCEA2EAD-A2BB-48C0-A633-773D83F6879B}" destId="{62D8BE54-331C-49F3-9410-7768769C6C65}" srcOrd="4" destOrd="0" parTransId="{739044AB-6CB1-429B-8800-A5A6A07A1847}" sibTransId="{94D5195C-9CAD-4B99-9467-61C8416C6382}"/>
    <dgm:cxn modelId="{E5914C88-9EBD-4848-987B-36BF5F9C2A79}" type="presOf" srcId="{CCEA2EAD-A2BB-48C0-A633-773D83F6879B}" destId="{FB9D6D2C-FE0F-4713-A9C8-E630029262F1}" srcOrd="0" destOrd="0" presId="urn:microsoft.com/office/officeart/2005/8/layout/default"/>
    <dgm:cxn modelId="{910AEF88-AE51-4246-9EE4-661272893375}" srcId="{CCEA2EAD-A2BB-48C0-A633-773D83F6879B}" destId="{E0B5AF38-8955-48A4-83A6-88D0D9112758}" srcOrd="3" destOrd="0" parTransId="{26456897-4B92-4504-B262-BBFEBC75899D}" sibTransId="{23BF2CAB-5718-4926-8B6A-426D922921E5}"/>
    <dgm:cxn modelId="{4C758A98-D36B-4F34-B542-847F4B0DB49D}" type="presOf" srcId="{6A8FE2C1-5AAD-446A-A475-75A921C4B33A}" destId="{50A446F2-4088-4B5F-88E1-FC082D251143}" srcOrd="0" destOrd="0" presId="urn:microsoft.com/office/officeart/2005/8/layout/default"/>
    <dgm:cxn modelId="{A8939A9A-6D9F-445F-961E-64B2839334A0}" type="presOf" srcId="{F3E05FC6-B799-40B4-BBE8-240712FDE097}" destId="{72165BC4-8865-482E-AE02-8B7D99BBB077}" srcOrd="0" destOrd="0" presId="urn:microsoft.com/office/officeart/2005/8/layout/default"/>
    <dgm:cxn modelId="{FB9D9AB5-28FF-4A1C-BE2D-B2B66FA6C281}" srcId="{CCEA2EAD-A2BB-48C0-A633-773D83F6879B}" destId="{F3E05FC6-B799-40B4-BBE8-240712FDE097}" srcOrd="0" destOrd="0" parTransId="{F50A897A-829F-43E9-86F5-DDF68565D770}" sibTransId="{69589ACD-546D-4B6F-9657-C467B0B1AE85}"/>
    <dgm:cxn modelId="{583BAEBF-7A67-4E04-8901-88180E661710}" srcId="{CCEA2EAD-A2BB-48C0-A633-773D83F6879B}" destId="{63FEB451-2669-467C-97B5-AA76519C0C94}" srcOrd="1" destOrd="0" parTransId="{8CA97D9E-A1EC-4253-A2DF-9D1BCC15E11D}" sibTransId="{2B886EC6-53FE-49C6-93FD-A486098A90F3}"/>
    <dgm:cxn modelId="{8235D7E7-85A4-46BB-B7A8-3DA365862141}" srcId="{CCEA2EAD-A2BB-48C0-A633-773D83F6879B}" destId="{41CA3C46-EAFD-489B-8335-E9155B854404}" srcOrd="2" destOrd="0" parTransId="{F9C3D4AF-46F1-4778-9DB1-2587BF8A24A1}" sibTransId="{51590DAE-05B7-4311-B6B4-1B5176EDA738}"/>
    <dgm:cxn modelId="{2233BAFA-FBC2-43E9-AA4E-C378AACDB6D6}" srcId="{CCEA2EAD-A2BB-48C0-A633-773D83F6879B}" destId="{E2C4FAA2-35E2-45CE-8E50-39F6028649FE}" srcOrd="6" destOrd="0" parTransId="{0C569F0C-60D8-4907-9E5F-3B3897DA6A9A}" sibTransId="{86F8A4CD-D8EF-490D-94EB-C1B72723AEF7}"/>
    <dgm:cxn modelId="{9C1B9612-8591-4A45-82B1-603A2A499A81}" type="presParOf" srcId="{FB9D6D2C-FE0F-4713-A9C8-E630029262F1}" destId="{72165BC4-8865-482E-AE02-8B7D99BBB077}" srcOrd="0" destOrd="0" presId="urn:microsoft.com/office/officeart/2005/8/layout/default"/>
    <dgm:cxn modelId="{62C8713D-0FCD-4693-8D9D-9EE680F07452}" type="presParOf" srcId="{FB9D6D2C-FE0F-4713-A9C8-E630029262F1}" destId="{8C3C773A-8BD8-44EF-B7A9-5FFAB09ED0B6}" srcOrd="1" destOrd="0" presId="urn:microsoft.com/office/officeart/2005/8/layout/default"/>
    <dgm:cxn modelId="{64419D47-92ED-4517-8C02-D7182A1F775F}" type="presParOf" srcId="{FB9D6D2C-FE0F-4713-A9C8-E630029262F1}" destId="{E0DC71C4-19FA-4DCC-85A6-E86AE3F3C424}" srcOrd="2" destOrd="0" presId="urn:microsoft.com/office/officeart/2005/8/layout/default"/>
    <dgm:cxn modelId="{F1C29259-E046-49C5-ADEF-D973E3C4A2C3}" type="presParOf" srcId="{FB9D6D2C-FE0F-4713-A9C8-E630029262F1}" destId="{0FAB38C1-0B33-4C6D-9127-E98FDD709EE5}" srcOrd="3" destOrd="0" presId="urn:microsoft.com/office/officeart/2005/8/layout/default"/>
    <dgm:cxn modelId="{BD2F60F7-CDAB-4602-A846-F3812603379E}" type="presParOf" srcId="{FB9D6D2C-FE0F-4713-A9C8-E630029262F1}" destId="{835B3B71-1D37-4057-8339-3043319FE9D2}" srcOrd="4" destOrd="0" presId="urn:microsoft.com/office/officeart/2005/8/layout/default"/>
    <dgm:cxn modelId="{C2A803B4-FD31-453D-AC1B-4EABF2B250E4}" type="presParOf" srcId="{FB9D6D2C-FE0F-4713-A9C8-E630029262F1}" destId="{97561996-4CDC-42F8-B0EC-391016400A49}" srcOrd="5" destOrd="0" presId="urn:microsoft.com/office/officeart/2005/8/layout/default"/>
    <dgm:cxn modelId="{86BD7DFA-FA28-4D79-98A2-C42593CB3703}" type="presParOf" srcId="{FB9D6D2C-FE0F-4713-A9C8-E630029262F1}" destId="{F7606920-BF0F-442B-A5A6-F81C271B6D59}" srcOrd="6" destOrd="0" presId="urn:microsoft.com/office/officeart/2005/8/layout/default"/>
    <dgm:cxn modelId="{498C794B-E133-4F08-92B6-F7A1CAD012F9}" type="presParOf" srcId="{FB9D6D2C-FE0F-4713-A9C8-E630029262F1}" destId="{62ADC336-BBC9-4912-AF2C-6DDA23B670FE}" srcOrd="7" destOrd="0" presId="urn:microsoft.com/office/officeart/2005/8/layout/default"/>
    <dgm:cxn modelId="{D1C22D85-BAD3-4E6C-89E1-B8FDBD3A1E03}" type="presParOf" srcId="{FB9D6D2C-FE0F-4713-A9C8-E630029262F1}" destId="{E1139A82-06CE-433C-B0DA-100938831AA4}" srcOrd="8" destOrd="0" presId="urn:microsoft.com/office/officeart/2005/8/layout/default"/>
    <dgm:cxn modelId="{9D7747A3-0838-4203-B0BF-CD1E781ACF17}" type="presParOf" srcId="{FB9D6D2C-FE0F-4713-A9C8-E630029262F1}" destId="{3ABE1AC2-4480-48D7-8C79-45D4BB50A794}" srcOrd="9" destOrd="0" presId="urn:microsoft.com/office/officeart/2005/8/layout/default"/>
    <dgm:cxn modelId="{998EB13B-A4D7-4457-AC71-C1EECF2540E5}" type="presParOf" srcId="{FB9D6D2C-FE0F-4713-A9C8-E630029262F1}" destId="{50A446F2-4088-4B5F-88E1-FC082D251143}" srcOrd="10" destOrd="0" presId="urn:microsoft.com/office/officeart/2005/8/layout/default"/>
    <dgm:cxn modelId="{E9B12A9F-ED68-47B5-A402-7FE63392EC1E}" type="presParOf" srcId="{FB9D6D2C-FE0F-4713-A9C8-E630029262F1}" destId="{3E500762-EBE4-495A-8515-147F8BE4B5D8}" srcOrd="11" destOrd="0" presId="urn:microsoft.com/office/officeart/2005/8/layout/default"/>
    <dgm:cxn modelId="{C975C0DF-9108-44AF-940A-0754991373A1}" type="presParOf" srcId="{FB9D6D2C-FE0F-4713-A9C8-E630029262F1}" destId="{80331AF7-DBA9-490B-A6EF-71A22C72EBA4}"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65BC4-8865-482E-AE02-8B7D99BBB077}">
      <dsp:nvSpPr>
        <dsp:cNvPr id="0" name=""/>
        <dsp:cNvSpPr/>
      </dsp:nvSpPr>
      <dsp:spPr>
        <a:xfrm>
          <a:off x="12839" y="421915"/>
          <a:ext cx="2737365" cy="164241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accent2">
                  <a:lumMod val="50000"/>
                </a:schemeClr>
              </a:solidFill>
              <a:latin typeface="Bookman Old Style" panose="02050604050505020204" pitchFamily="18" charset="0"/>
            </a:rPr>
            <a:t>1.Compile and Go Loaders </a:t>
          </a:r>
        </a:p>
      </dsp:txBody>
      <dsp:txXfrm>
        <a:off x="12839" y="421915"/>
        <a:ext cx="2737365" cy="1642419"/>
      </dsp:txXfrm>
    </dsp:sp>
    <dsp:sp modelId="{E0DC71C4-19FA-4DCC-85A6-E86AE3F3C424}">
      <dsp:nvSpPr>
        <dsp:cNvPr id="0" name=""/>
        <dsp:cNvSpPr/>
      </dsp:nvSpPr>
      <dsp:spPr>
        <a:xfrm>
          <a:off x="3023941" y="421915"/>
          <a:ext cx="2737365" cy="1642419"/>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accent2">
                  <a:lumMod val="50000"/>
                </a:schemeClr>
              </a:solidFill>
              <a:latin typeface="Bookman Old Style" panose="02050604050505020204" pitchFamily="18" charset="0"/>
            </a:rPr>
            <a:t>2. General Loader Scheme </a:t>
          </a:r>
        </a:p>
      </dsp:txBody>
      <dsp:txXfrm>
        <a:off x="3023941" y="421915"/>
        <a:ext cx="2737365" cy="1642419"/>
      </dsp:txXfrm>
    </dsp:sp>
    <dsp:sp modelId="{835B3B71-1D37-4057-8339-3043319FE9D2}">
      <dsp:nvSpPr>
        <dsp:cNvPr id="0" name=""/>
        <dsp:cNvSpPr/>
      </dsp:nvSpPr>
      <dsp:spPr>
        <a:xfrm>
          <a:off x="6035042" y="421915"/>
          <a:ext cx="2737365" cy="1642419"/>
        </a:xfrm>
        <a:prstGeom prst="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accent2">
                  <a:lumMod val="50000"/>
                </a:schemeClr>
              </a:solidFill>
              <a:latin typeface="Cambria" panose="02040503050406030204" pitchFamily="18" charset="0"/>
            </a:rPr>
            <a:t>3. Absolute Loaders </a:t>
          </a:r>
        </a:p>
      </dsp:txBody>
      <dsp:txXfrm>
        <a:off x="6035042" y="421915"/>
        <a:ext cx="2737365" cy="1642419"/>
      </dsp:txXfrm>
    </dsp:sp>
    <dsp:sp modelId="{F7606920-BF0F-442B-A5A6-F81C271B6D59}">
      <dsp:nvSpPr>
        <dsp:cNvPr id="0" name=""/>
        <dsp:cNvSpPr/>
      </dsp:nvSpPr>
      <dsp:spPr>
        <a:xfrm>
          <a:off x="9040205" y="421915"/>
          <a:ext cx="2737365" cy="1642419"/>
        </a:xfrm>
        <a:prstGeom prst="rect">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accent6"/>
              </a:solidFill>
              <a:latin typeface="Cambria" panose="02040503050406030204" pitchFamily="18" charset="0"/>
            </a:rPr>
            <a:t>4. Subroutine Linkages</a:t>
          </a:r>
        </a:p>
      </dsp:txBody>
      <dsp:txXfrm>
        <a:off x="9040205" y="421915"/>
        <a:ext cx="2737365" cy="1642419"/>
      </dsp:txXfrm>
    </dsp:sp>
    <dsp:sp modelId="{E1139A82-06CE-433C-B0DA-100938831AA4}">
      <dsp:nvSpPr>
        <dsp:cNvPr id="0" name=""/>
        <dsp:cNvSpPr/>
      </dsp:nvSpPr>
      <dsp:spPr>
        <a:xfrm>
          <a:off x="1518390" y="2338071"/>
          <a:ext cx="2737365" cy="1642419"/>
        </a:xfrm>
        <a:prstGeom prst="rect">
          <a:avLst/>
        </a:prstGeom>
        <a:gradFill rotWithShape="0">
          <a:gsLst>
            <a:gs pos="0">
              <a:schemeClr val="accent6">
                <a:hueOff val="0"/>
                <a:satOff val="0"/>
                <a:lumOff val="0"/>
                <a:alphaOff val="0"/>
                <a:tint val="98000"/>
                <a:lumMod val="110000"/>
              </a:schemeClr>
            </a:gs>
            <a:gs pos="84000">
              <a:schemeClr val="accent6">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accent3">
                  <a:lumMod val="40000"/>
                  <a:lumOff val="60000"/>
                </a:schemeClr>
              </a:solidFill>
              <a:latin typeface="Bookman Old Style" panose="02050604050505020204" pitchFamily="18" charset="0"/>
            </a:rPr>
            <a:t>5. Relocating Loaders</a:t>
          </a:r>
        </a:p>
      </dsp:txBody>
      <dsp:txXfrm>
        <a:off x="1518390" y="2338071"/>
        <a:ext cx="2737365" cy="1642419"/>
      </dsp:txXfrm>
    </dsp:sp>
    <dsp:sp modelId="{50A446F2-4088-4B5F-88E1-FC082D251143}">
      <dsp:nvSpPr>
        <dsp:cNvPr id="0" name=""/>
        <dsp:cNvSpPr/>
      </dsp:nvSpPr>
      <dsp:spPr>
        <a:xfrm>
          <a:off x="4520102" y="2349798"/>
          <a:ext cx="2737365" cy="1642419"/>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Bookman Old Style" panose="02050604050505020204" pitchFamily="18" charset="0"/>
            </a:rPr>
            <a:t>6. Direct Linking Loaders </a:t>
          </a:r>
        </a:p>
      </dsp:txBody>
      <dsp:txXfrm>
        <a:off x="4520102" y="2349798"/>
        <a:ext cx="2737365" cy="1642419"/>
      </dsp:txXfrm>
    </dsp:sp>
    <dsp:sp modelId="{80331AF7-DBA9-490B-A6EF-71A22C72EBA4}">
      <dsp:nvSpPr>
        <dsp:cNvPr id="0" name=""/>
        <dsp:cNvSpPr/>
      </dsp:nvSpPr>
      <dsp:spPr>
        <a:xfrm>
          <a:off x="7531204" y="2349798"/>
          <a:ext cx="2737365" cy="1642419"/>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rgbClr val="0070C0"/>
              </a:solidFill>
              <a:latin typeface="Bookman Old Style" panose="02050604050505020204" pitchFamily="18" charset="0"/>
            </a:rPr>
            <a:t>7.</a:t>
          </a:r>
          <a:r>
            <a:rPr lang="en-US" sz="1700" b="1" kern="1200" dirty="0">
              <a:solidFill>
                <a:srgbClr val="0070C0"/>
              </a:solidFill>
              <a:latin typeface="Bookman Old Style" panose="02050604050505020204" pitchFamily="18" charset="0"/>
            </a:rPr>
            <a:t> Other Loader Schemes:  </a:t>
          </a:r>
        </a:p>
        <a:p>
          <a:pPr marL="0" lvl="0" indent="0" algn="ctr" defTabSz="755650" rtl="0">
            <a:lnSpc>
              <a:spcPct val="90000"/>
            </a:lnSpc>
            <a:spcBef>
              <a:spcPct val="0"/>
            </a:spcBef>
            <a:spcAft>
              <a:spcPct val="35000"/>
            </a:spcAft>
            <a:buNone/>
          </a:pPr>
          <a:r>
            <a:rPr lang="en-US" sz="1700" kern="1200" dirty="0">
              <a:solidFill>
                <a:srgbClr val="0070C0"/>
              </a:solidFill>
              <a:latin typeface="Bookman Old Style" panose="02050604050505020204" pitchFamily="18" charset="0"/>
            </a:rPr>
            <a:t>  a) Dynamic Loading </a:t>
          </a:r>
          <a:r>
            <a:rPr lang="en-US" sz="1700" b="0" kern="1200" dirty="0">
              <a:solidFill>
                <a:srgbClr val="0070C0"/>
              </a:solidFill>
              <a:latin typeface="Bookman Old Style" panose="02050604050505020204" pitchFamily="18" charset="0"/>
            </a:rPr>
            <a:t>  </a:t>
          </a:r>
        </a:p>
        <a:p>
          <a:pPr marL="0" lvl="0" indent="0" algn="ctr" defTabSz="755650" rtl="0">
            <a:lnSpc>
              <a:spcPct val="90000"/>
            </a:lnSpc>
            <a:spcBef>
              <a:spcPct val="0"/>
            </a:spcBef>
            <a:spcAft>
              <a:spcPct val="35000"/>
            </a:spcAft>
            <a:buNone/>
          </a:pPr>
          <a:r>
            <a:rPr lang="en-US" sz="1700" b="0" kern="1200" dirty="0">
              <a:solidFill>
                <a:srgbClr val="0070C0"/>
              </a:solidFill>
              <a:latin typeface="Bookman Old Style" panose="02050604050505020204" pitchFamily="18" charset="0"/>
            </a:rPr>
            <a:t>b) Dynamic Linking</a:t>
          </a:r>
          <a:r>
            <a:rPr lang="en-US" sz="1900" b="0" kern="1200" dirty="0">
              <a:solidFill>
                <a:srgbClr val="0070C0"/>
              </a:solidFill>
              <a:latin typeface="Bookman Old Style" panose="02050604050505020204" pitchFamily="18" charset="0"/>
            </a:rPr>
            <a:t> </a:t>
          </a:r>
        </a:p>
      </dsp:txBody>
      <dsp:txXfrm>
        <a:off x="7531204" y="2349798"/>
        <a:ext cx="2737365" cy="16424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63953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47023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69597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548732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584913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83983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3978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828164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912342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861209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31848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14995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9417" y="4082808"/>
            <a:ext cx="10993549" cy="1475013"/>
          </a:xfrm>
        </p:spPr>
        <p:txBody>
          <a:bodyPr/>
          <a:lstStyle/>
          <a:p>
            <a:pPr algn="ctr"/>
            <a:r>
              <a:rPr lang="en-US" dirty="0">
                <a:solidFill>
                  <a:schemeClr val="bg1"/>
                </a:solidFill>
                <a:latin typeface="Cambria" panose="02040503050406030204" pitchFamily="18" charset="0"/>
                <a:ea typeface="+mj-lt"/>
                <a:cs typeface="+mj-lt"/>
              </a:rPr>
              <a:t>Loaders and Linkers </a:t>
            </a:r>
            <a:endParaRPr lang="en-US" dirty="0">
              <a:solidFill>
                <a:schemeClr val="bg1"/>
              </a:solidFill>
              <a:latin typeface="Cambria" panose="02040503050406030204" pitchFamily="18" charset="0"/>
            </a:endParaRPr>
          </a:p>
          <a:p>
            <a:endParaRPr lang="en-US" dirty="0">
              <a:latin typeface="Cambria" panose="02040503050406030204" pitchFamily="18" charset="0"/>
            </a:endParaRPr>
          </a:p>
        </p:txBody>
      </p:sp>
      <p:sp>
        <p:nvSpPr>
          <p:cNvPr id="3" name="Subtitle 2"/>
          <p:cNvSpPr>
            <a:spLocks noGrp="1"/>
          </p:cNvSpPr>
          <p:nvPr>
            <p:ph type="subTitle" idx="1"/>
          </p:nvPr>
        </p:nvSpPr>
        <p:spPr>
          <a:xfrm>
            <a:off x="595571" y="1417143"/>
            <a:ext cx="10993546" cy="590321"/>
          </a:xfrm>
        </p:spPr>
        <p:txBody>
          <a:bodyPr>
            <a:noAutofit/>
          </a:bodyPr>
          <a:lstStyle/>
          <a:p>
            <a:pPr algn="ctr"/>
            <a:r>
              <a:rPr lang="en-US" sz="3600" dirty="0">
                <a:latin typeface="Cambria" panose="02040503050406030204" pitchFamily="18" charset="0"/>
                <a:ea typeface="+mn-lt"/>
                <a:cs typeface="+mn-lt"/>
              </a:rPr>
              <a:t>Module-4</a:t>
            </a:r>
            <a:endParaRPr lang="en-US" sz="3600" dirty="0">
              <a:latin typeface="Cambria" panose="02040503050406030204" pitchFamily="18" charset="0"/>
            </a:endParaRPr>
          </a:p>
        </p:txBody>
      </p:sp>
    </p:spTree>
    <p:extLst>
      <p:ext uri="{BB962C8B-B14F-4D97-AF65-F5344CB8AC3E}">
        <p14:creationId xmlns:p14="http://schemas.microsoft.com/office/powerpoint/2010/main" val="40156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dirty="0">
                <a:latin typeface="Cambria" panose="02040503050406030204" pitchFamily="18" charset="0"/>
              </a:rPr>
              <a:t>Compile and go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35439"/>
            <a:ext cx="11302784" cy="4497812"/>
          </a:xfrm>
        </p:spPr>
        <p:txBody>
          <a:bodyPr anchor="t">
            <a:noAutofit/>
          </a:bodyPr>
          <a:lstStyle/>
          <a:p>
            <a:pPr marL="0" indent="0">
              <a:lnSpc>
                <a:spcPct val="150000"/>
              </a:lnSpc>
              <a:buNone/>
            </a:pPr>
            <a:r>
              <a:rPr lang="en-IN" sz="2000" b="1" dirty="0">
                <a:latin typeface="Bookman Old Style" panose="02050604050505020204" pitchFamily="18" charset="0"/>
                <a:ea typeface="+mn-lt"/>
                <a:cs typeface="+mn-lt"/>
              </a:rPr>
              <a:t>Disadvantage:</a:t>
            </a:r>
            <a:endParaRPr lang="en-IN" sz="2000" dirty="0">
              <a:latin typeface="Bookman Old Style" panose="02050604050505020204" pitchFamily="18" charset="0"/>
              <a:ea typeface="+mn-lt"/>
              <a:cs typeface="+mn-lt"/>
            </a:endParaRPr>
          </a:p>
          <a:p>
            <a:pPr>
              <a:lnSpc>
                <a:spcPct val="150000"/>
              </a:lnSpc>
            </a:pPr>
            <a:r>
              <a:rPr lang="en-IN" sz="2000" dirty="0">
                <a:latin typeface="Bookman Old Style" panose="02050604050505020204" pitchFamily="18" charset="0"/>
                <a:ea typeface="+mn-lt"/>
                <a:cs typeface="+mn-lt"/>
              </a:rPr>
              <a:t>Wastage of memory as assembler and loader both occupies memory space </a:t>
            </a:r>
          </a:p>
          <a:p>
            <a:pPr>
              <a:lnSpc>
                <a:spcPct val="150000"/>
              </a:lnSpc>
            </a:pPr>
            <a:r>
              <a:rPr lang="en-IN" sz="2000" dirty="0">
                <a:latin typeface="Bookman Old Style" panose="02050604050505020204" pitchFamily="18" charset="0"/>
                <a:ea typeface="+mn-lt"/>
                <a:cs typeface="+mn-lt"/>
              </a:rPr>
              <a:t>Time consuming process as no production of object file</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10</a:t>
            </a:fld>
            <a:endParaRPr lang="en-US" dirty="0"/>
          </a:p>
        </p:txBody>
      </p:sp>
    </p:spTree>
    <p:extLst>
      <p:ext uri="{BB962C8B-B14F-4D97-AF65-F5344CB8AC3E}">
        <p14:creationId xmlns:p14="http://schemas.microsoft.com/office/powerpoint/2010/main" val="1619987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dirty="0">
                <a:latin typeface="Cambria" panose="02040503050406030204" pitchFamily="18" charset="0"/>
              </a:rPr>
              <a:t>Compile and go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35439"/>
            <a:ext cx="11302784" cy="4497812"/>
          </a:xfrm>
        </p:spPr>
        <p:txBody>
          <a:bodyPr anchor="t">
            <a:noAutofit/>
          </a:bodyPr>
          <a:lstStyle/>
          <a:p>
            <a:pPr marL="0" indent="0">
              <a:lnSpc>
                <a:spcPct val="150000"/>
              </a:lnSpc>
              <a:buNone/>
            </a:pPr>
            <a:r>
              <a:rPr lang="en-IN" sz="2000" b="1" dirty="0">
                <a:latin typeface="Bookman Old Style" panose="02050604050505020204" pitchFamily="18" charset="0"/>
                <a:ea typeface="+mn-lt"/>
                <a:cs typeface="+mn-lt"/>
              </a:rPr>
              <a:t>Disadvantage:</a:t>
            </a:r>
            <a:endParaRPr lang="en-IN" sz="2000" dirty="0">
              <a:latin typeface="Bookman Old Style" panose="02050604050505020204" pitchFamily="18" charset="0"/>
              <a:ea typeface="+mn-lt"/>
              <a:cs typeface="+mn-lt"/>
            </a:endParaRPr>
          </a:p>
          <a:p>
            <a:pPr>
              <a:lnSpc>
                <a:spcPct val="150000"/>
              </a:lnSpc>
            </a:pPr>
            <a:r>
              <a:rPr lang="en-IN" sz="2000" dirty="0">
                <a:latin typeface="Bookman Old Style" panose="02050604050505020204" pitchFamily="18" charset="0"/>
                <a:ea typeface="+mn-lt"/>
                <a:cs typeface="+mn-lt"/>
              </a:rPr>
              <a:t>Wastage of memory as assembler and loader both occupies memory space </a:t>
            </a:r>
          </a:p>
          <a:p>
            <a:pPr>
              <a:lnSpc>
                <a:spcPct val="150000"/>
              </a:lnSpc>
            </a:pPr>
            <a:r>
              <a:rPr lang="en-IN" sz="2000" dirty="0">
                <a:latin typeface="Bookman Old Style" panose="02050604050505020204" pitchFamily="18" charset="0"/>
                <a:ea typeface="+mn-lt"/>
                <a:cs typeface="+mn-lt"/>
              </a:rPr>
              <a:t>Time consuming process as no production of object file</a:t>
            </a:r>
          </a:p>
          <a:p>
            <a:pPr>
              <a:lnSpc>
                <a:spcPct val="150000"/>
              </a:lnSpc>
            </a:pPr>
            <a:r>
              <a:rPr lang="en-IN" sz="2000" dirty="0">
                <a:latin typeface="Bookman Old Style" panose="02050604050505020204" pitchFamily="18" charset="0"/>
                <a:ea typeface="+mn-lt"/>
                <a:cs typeface="+mn-lt"/>
              </a:rPr>
              <a:t>It can’t handle multiple source languages and multiple source programs </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11</a:t>
            </a:fld>
            <a:endParaRPr lang="en-US" dirty="0"/>
          </a:p>
        </p:txBody>
      </p:sp>
    </p:spTree>
    <p:extLst>
      <p:ext uri="{BB962C8B-B14F-4D97-AF65-F5344CB8AC3E}">
        <p14:creationId xmlns:p14="http://schemas.microsoft.com/office/powerpoint/2010/main" val="1619987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dirty="0">
                <a:latin typeface="Cambria" panose="02040503050406030204" pitchFamily="18" charset="0"/>
              </a:rPr>
              <a:t>Compile and go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35439"/>
            <a:ext cx="11302784" cy="4497812"/>
          </a:xfrm>
        </p:spPr>
        <p:txBody>
          <a:bodyPr anchor="t">
            <a:noAutofit/>
          </a:bodyPr>
          <a:lstStyle/>
          <a:p>
            <a:pPr marL="0" indent="0">
              <a:lnSpc>
                <a:spcPct val="150000"/>
              </a:lnSpc>
              <a:buNone/>
            </a:pPr>
            <a:r>
              <a:rPr lang="en-IN" sz="2000" b="1" dirty="0">
                <a:latin typeface="Bookman Old Style" panose="02050604050505020204" pitchFamily="18" charset="0"/>
                <a:ea typeface="+mn-lt"/>
                <a:cs typeface="+mn-lt"/>
              </a:rPr>
              <a:t>Disadvantage:</a:t>
            </a:r>
            <a:endParaRPr lang="en-IN" sz="2000" dirty="0">
              <a:latin typeface="Bookman Old Style" panose="02050604050505020204" pitchFamily="18" charset="0"/>
              <a:ea typeface="+mn-lt"/>
              <a:cs typeface="+mn-lt"/>
            </a:endParaRPr>
          </a:p>
          <a:p>
            <a:pPr>
              <a:lnSpc>
                <a:spcPct val="150000"/>
              </a:lnSpc>
            </a:pPr>
            <a:r>
              <a:rPr lang="en-IN" sz="2000" dirty="0">
                <a:latin typeface="Bookman Old Style" panose="02050604050505020204" pitchFamily="18" charset="0"/>
                <a:ea typeface="+mn-lt"/>
                <a:cs typeface="+mn-lt"/>
              </a:rPr>
              <a:t>Wastage of memory as assembler and loader both occupies memory space </a:t>
            </a:r>
          </a:p>
          <a:p>
            <a:pPr>
              <a:lnSpc>
                <a:spcPct val="150000"/>
              </a:lnSpc>
            </a:pPr>
            <a:r>
              <a:rPr lang="en-IN" sz="2000" dirty="0">
                <a:latin typeface="Bookman Old Style" panose="02050604050505020204" pitchFamily="18" charset="0"/>
                <a:ea typeface="+mn-lt"/>
                <a:cs typeface="+mn-lt"/>
              </a:rPr>
              <a:t>Time consuming process as no production of object file</a:t>
            </a:r>
          </a:p>
          <a:p>
            <a:pPr>
              <a:lnSpc>
                <a:spcPct val="150000"/>
              </a:lnSpc>
            </a:pPr>
            <a:r>
              <a:rPr lang="en-IN" sz="2000" dirty="0">
                <a:latin typeface="Bookman Old Style" panose="02050604050505020204" pitchFamily="18" charset="0"/>
                <a:ea typeface="+mn-lt"/>
                <a:cs typeface="+mn-lt"/>
              </a:rPr>
              <a:t>It can’t handle multiple source languages and multiple source programs </a:t>
            </a:r>
          </a:p>
          <a:p>
            <a:pPr>
              <a:lnSpc>
                <a:spcPct val="150000"/>
              </a:lnSpc>
            </a:pPr>
            <a:r>
              <a:rPr lang="en-IN" sz="2000" dirty="0">
                <a:latin typeface="Bookman Old Style" panose="02050604050505020204" pitchFamily="18" charset="0"/>
                <a:ea typeface="+mn-lt"/>
                <a:cs typeface="+mn-lt"/>
              </a:rPr>
              <a:t>For a programmer it is very difficult to make an orderly modulator program and also it becomes difficult to maintain such program, and the “compile and go” loader cannot handle such programs.</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12</a:t>
            </a:fld>
            <a:endParaRPr lang="en-US" dirty="0"/>
          </a:p>
        </p:txBody>
      </p:sp>
    </p:spTree>
    <p:extLst>
      <p:ext uri="{BB962C8B-B14F-4D97-AF65-F5344CB8AC3E}">
        <p14:creationId xmlns:p14="http://schemas.microsoft.com/office/powerpoint/2010/main" val="161998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dirty="0">
                <a:latin typeface="Cambria" panose="02040503050406030204" pitchFamily="18" charset="0"/>
              </a:rPr>
              <a:t>Compile and go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35439"/>
            <a:ext cx="11302784" cy="4497812"/>
          </a:xfrm>
        </p:spPr>
        <p:txBody>
          <a:bodyPr anchor="t">
            <a:noAutofit/>
          </a:bodyPr>
          <a:lstStyle/>
          <a:p>
            <a:pPr marL="0" indent="0">
              <a:lnSpc>
                <a:spcPct val="150000"/>
              </a:lnSpc>
              <a:buNone/>
            </a:pPr>
            <a:r>
              <a:rPr lang="en-IN" sz="2000" b="1" dirty="0">
                <a:latin typeface="Bookman Old Style" panose="02050604050505020204" pitchFamily="18" charset="0"/>
                <a:ea typeface="+mn-lt"/>
                <a:cs typeface="+mn-lt"/>
              </a:rPr>
              <a:t>Disadvantage:</a:t>
            </a:r>
            <a:endParaRPr lang="en-IN" sz="2000" dirty="0">
              <a:latin typeface="Bookman Old Style" panose="02050604050505020204" pitchFamily="18" charset="0"/>
              <a:ea typeface="+mn-lt"/>
              <a:cs typeface="+mn-lt"/>
            </a:endParaRPr>
          </a:p>
          <a:p>
            <a:pPr>
              <a:lnSpc>
                <a:spcPct val="150000"/>
              </a:lnSpc>
            </a:pPr>
            <a:r>
              <a:rPr lang="en-IN" sz="2000" dirty="0">
                <a:latin typeface="Bookman Old Style" panose="02050604050505020204" pitchFamily="18" charset="0"/>
                <a:ea typeface="+mn-lt"/>
                <a:cs typeface="+mn-lt"/>
              </a:rPr>
              <a:t>Wastage of memory as assembler and loader both occupies memory space </a:t>
            </a:r>
          </a:p>
          <a:p>
            <a:pPr>
              <a:lnSpc>
                <a:spcPct val="150000"/>
              </a:lnSpc>
            </a:pPr>
            <a:r>
              <a:rPr lang="en-IN" sz="2000" dirty="0">
                <a:latin typeface="Bookman Old Style" panose="02050604050505020204" pitchFamily="18" charset="0"/>
                <a:ea typeface="+mn-lt"/>
                <a:cs typeface="+mn-lt"/>
              </a:rPr>
              <a:t>Time consuming process as no production of object file</a:t>
            </a:r>
          </a:p>
          <a:p>
            <a:pPr>
              <a:lnSpc>
                <a:spcPct val="150000"/>
              </a:lnSpc>
            </a:pPr>
            <a:r>
              <a:rPr lang="en-IN" sz="2000" dirty="0">
                <a:latin typeface="Bookman Old Style" panose="02050604050505020204" pitchFamily="18" charset="0"/>
                <a:ea typeface="+mn-lt"/>
                <a:cs typeface="+mn-lt"/>
              </a:rPr>
              <a:t>It can’t handle multiple source languages and multiple source programs </a:t>
            </a:r>
          </a:p>
          <a:p>
            <a:pPr>
              <a:lnSpc>
                <a:spcPct val="150000"/>
              </a:lnSpc>
            </a:pPr>
            <a:r>
              <a:rPr lang="en-IN" sz="2000" dirty="0">
                <a:latin typeface="Bookman Old Style" panose="02050604050505020204" pitchFamily="18" charset="0"/>
                <a:ea typeface="+mn-lt"/>
                <a:cs typeface="+mn-lt"/>
              </a:rPr>
              <a:t>For a programmer it is very difficult to make an orderly modulator program and also it becomes difficult to maintain such program, and the “compile and go” loader cannot handle such programs.</a:t>
            </a:r>
          </a:p>
          <a:p>
            <a:pPr>
              <a:lnSpc>
                <a:spcPct val="150000"/>
              </a:lnSpc>
            </a:pPr>
            <a:r>
              <a:rPr lang="en-IN" sz="2000" dirty="0">
                <a:latin typeface="Bookman Old Style" panose="02050604050505020204" pitchFamily="18" charset="0"/>
                <a:ea typeface="+mn-lt"/>
                <a:cs typeface="+mn-lt"/>
              </a:rPr>
              <a:t>Execution time is more</a:t>
            </a:r>
            <a:endParaRPr lang="en-US" sz="20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13</a:t>
            </a:fld>
            <a:endParaRPr lang="en-US" dirty="0"/>
          </a:p>
        </p:txBody>
      </p:sp>
    </p:spTree>
    <p:extLst>
      <p:ext uri="{BB962C8B-B14F-4D97-AF65-F5344CB8AC3E}">
        <p14:creationId xmlns:p14="http://schemas.microsoft.com/office/powerpoint/2010/main" val="1619987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r>
              <a:rPr lang="en-US" sz="3200" b="1" cap="none" dirty="0">
                <a:solidFill>
                  <a:srgbClr val="FFFFFF"/>
                </a:solidFill>
                <a:latin typeface="Book Antiqua" panose="02040602050305030304" pitchFamily="18" charset="0"/>
              </a:rPr>
              <a:t>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809743" y="485678"/>
            <a:ext cx="6769537" cy="5185067"/>
          </a:xfrm>
        </p:spPr>
        <p:txBody>
          <a:bodyPr anchor="t">
            <a:normAutofit/>
          </a:bodyPr>
          <a:lstStyle/>
          <a:p>
            <a:pPr>
              <a:lnSpc>
                <a:spcPct val="150000"/>
              </a:lnSpc>
            </a:pPr>
            <a:r>
              <a:rPr lang="en-IN" sz="2400" dirty="0">
                <a:latin typeface="Book Antiqua" panose="02040602050305030304" pitchFamily="18" charset="0"/>
                <a:ea typeface="+mn-lt"/>
                <a:cs typeface="+mn-lt"/>
              </a:rPr>
              <a:t>Absolute loader is a kind of loader in which relocated object files are created. </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14</a:t>
            </a:fld>
            <a:endParaRPr lang="en-US">
              <a:solidFill>
                <a:schemeClr val="tx1">
                  <a:lumMod val="75000"/>
                  <a:lumOff val="25000"/>
                </a:schemeClr>
              </a:solidFill>
            </a:endParaRPr>
          </a:p>
        </p:txBody>
      </p:sp>
    </p:spTree>
    <p:extLst>
      <p:ext uri="{BB962C8B-B14F-4D97-AF65-F5344CB8AC3E}">
        <p14:creationId xmlns:p14="http://schemas.microsoft.com/office/powerpoint/2010/main" val="359938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r>
              <a:rPr lang="en-US" sz="3200" b="1" cap="none" dirty="0">
                <a:solidFill>
                  <a:srgbClr val="FFFFFF"/>
                </a:solidFill>
                <a:latin typeface="Book Antiqua" panose="02040602050305030304" pitchFamily="18" charset="0"/>
              </a:rPr>
              <a:t>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809743" y="485678"/>
            <a:ext cx="6769537" cy="5185067"/>
          </a:xfrm>
        </p:spPr>
        <p:txBody>
          <a:bodyPr anchor="t">
            <a:normAutofit/>
          </a:bodyPr>
          <a:lstStyle/>
          <a:p>
            <a:pPr>
              <a:lnSpc>
                <a:spcPct val="150000"/>
              </a:lnSpc>
            </a:pPr>
            <a:r>
              <a:rPr lang="en-IN" sz="2400" dirty="0">
                <a:latin typeface="Book Antiqua" panose="02040602050305030304" pitchFamily="18" charset="0"/>
                <a:ea typeface="+mn-lt"/>
                <a:cs typeface="+mn-lt"/>
              </a:rPr>
              <a:t>Absolute loader is a kind of loader in which relocated object files are created. </a:t>
            </a:r>
          </a:p>
          <a:p>
            <a:pPr>
              <a:lnSpc>
                <a:spcPct val="150000"/>
              </a:lnSpc>
            </a:pPr>
            <a:r>
              <a:rPr lang="en-IN" sz="2400" dirty="0">
                <a:latin typeface="Book Antiqua" panose="02040602050305030304" pitchFamily="18" charset="0"/>
                <a:ea typeface="+mn-lt"/>
                <a:cs typeface="+mn-lt"/>
              </a:rPr>
              <a:t>Loader accepts these files and places them at specified locations in the memory. </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15</a:t>
            </a:fld>
            <a:endParaRPr lang="en-US">
              <a:solidFill>
                <a:schemeClr val="tx1">
                  <a:lumMod val="75000"/>
                  <a:lumOff val="25000"/>
                </a:schemeClr>
              </a:solidFill>
            </a:endParaRPr>
          </a:p>
        </p:txBody>
      </p:sp>
    </p:spTree>
    <p:extLst>
      <p:ext uri="{BB962C8B-B14F-4D97-AF65-F5344CB8AC3E}">
        <p14:creationId xmlns:p14="http://schemas.microsoft.com/office/powerpoint/2010/main" val="262622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r>
              <a:rPr lang="en-US" sz="3200" b="1" cap="none" dirty="0">
                <a:solidFill>
                  <a:srgbClr val="FFFFFF"/>
                </a:solidFill>
                <a:latin typeface="Book Antiqua" panose="02040602050305030304" pitchFamily="18" charset="0"/>
              </a:rPr>
              <a:t>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809743" y="485678"/>
            <a:ext cx="6769537" cy="5185067"/>
          </a:xfrm>
        </p:spPr>
        <p:txBody>
          <a:bodyPr anchor="t">
            <a:normAutofit/>
          </a:bodyPr>
          <a:lstStyle/>
          <a:p>
            <a:pPr>
              <a:lnSpc>
                <a:spcPct val="150000"/>
              </a:lnSpc>
            </a:pPr>
            <a:r>
              <a:rPr lang="en-IN" sz="2400" dirty="0">
                <a:latin typeface="Book Antiqua" panose="02040602050305030304" pitchFamily="18" charset="0"/>
                <a:ea typeface="+mn-lt"/>
                <a:cs typeface="+mn-lt"/>
              </a:rPr>
              <a:t>Absolute loader is a kind of loader in which relocated object files are created. </a:t>
            </a:r>
          </a:p>
          <a:p>
            <a:pPr>
              <a:lnSpc>
                <a:spcPct val="150000"/>
              </a:lnSpc>
            </a:pPr>
            <a:r>
              <a:rPr lang="en-IN" sz="2400" dirty="0">
                <a:latin typeface="Book Antiqua" panose="02040602050305030304" pitchFamily="18" charset="0"/>
                <a:ea typeface="+mn-lt"/>
                <a:cs typeface="+mn-lt"/>
              </a:rPr>
              <a:t>Loader accepts these files and places them at specified locations in the memory. </a:t>
            </a:r>
          </a:p>
          <a:p>
            <a:pPr>
              <a:lnSpc>
                <a:spcPct val="150000"/>
              </a:lnSpc>
            </a:pPr>
            <a:r>
              <a:rPr lang="en-IN" sz="2400" dirty="0">
                <a:latin typeface="Book Antiqua" panose="02040602050305030304" pitchFamily="18" charset="0"/>
                <a:ea typeface="+mn-lt"/>
                <a:cs typeface="+mn-lt"/>
              </a:rPr>
              <a:t>This type of loader is called absolute because </a:t>
            </a:r>
            <a:r>
              <a:rPr lang="en-IN" sz="2400" i="1" dirty="0">
                <a:latin typeface="Book Antiqua" panose="02040602050305030304" pitchFamily="18" charset="0"/>
                <a:ea typeface="+mn-lt"/>
                <a:cs typeface="+mn-lt"/>
              </a:rPr>
              <a:t>no relocation information is needed</a:t>
            </a:r>
          </a:p>
          <a:p>
            <a:pPr marL="0" indent="0">
              <a:lnSpc>
                <a:spcPct val="150000"/>
              </a:lnSpc>
              <a:buNone/>
            </a:pPr>
            <a:r>
              <a:rPr lang="en-IN" sz="2400" dirty="0">
                <a:latin typeface="Book Antiqua" panose="02040602050305030304" pitchFamily="18" charset="0"/>
                <a:ea typeface="+mn-lt"/>
                <a:cs typeface="+mn-lt"/>
              </a:rPr>
              <a:t> </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16</a:t>
            </a:fld>
            <a:endParaRPr lang="en-US">
              <a:solidFill>
                <a:schemeClr val="tx1">
                  <a:lumMod val="75000"/>
                  <a:lumOff val="25000"/>
                </a:schemeClr>
              </a:solidFill>
            </a:endParaRPr>
          </a:p>
        </p:txBody>
      </p:sp>
    </p:spTree>
    <p:extLst>
      <p:ext uri="{BB962C8B-B14F-4D97-AF65-F5344CB8AC3E}">
        <p14:creationId xmlns:p14="http://schemas.microsoft.com/office/powerpoint/2010/main" val="2626226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r>
              <a:rPr lang="en-US" sz="3200" b="1" cap="none" dirty="0">
                <a:solidFill>
                  <a:srgbClr val="FFFFFF"/>
                </a:solidFill>
                <a:latin typeface="Book Antiqua" panose="02040602050305030304" pitchFamily="18" charset="0"/>
              </a:rPr>
              <a:t>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809743" y="485678"/>
            <a:ext cx="6769537" cy="5185067"/>
          </a:xfrm>
        </p:spPr>
        <p:txBody>
          <a:bodyPr anchor="t">
            <a:normAutofit/>
          </a:bodyPr>
          <a:lstStyle/>
          <a:p>
            <a:pPr>
              <a:lnSpc>
                <a:spcPct val="150000"/>
              </a:lnSpc>
            </a:pPr>
            <a:r>
              <a:rPr lang="en-IN" sz="2400" dirty="0">
                <a:latin typeface="Book Antiqua" panose="02040602050305030304" pitchFamily="18" charset="0"/>
                <a:ea typeface="+mn-lt"/>
                <a:cs typeface="+mn-lt"/>
              </a:rPr>
              <a:t>Absolute loader is a kind of loader in which relocated object files are created. </a:t>
            </a:r>
          </a:p>
          <a:p>
            <a:pPr>
              <a:lnSpc>
                <a:spcPct val="150000"/>
              </a:lnSpc>
            </a:pPr>
            <a:r>
              <a:rPr lang="en-IN" sz="2400" dirty="0">
                <a:latin typeface="Book Antiqua" panose="02040602050305030304" pitchFamily="18" charset="0"/>
                <a:ea typeface="+mn-lt"/>
                <a:cs typeface="+mn-lt"/>
              </a:rPr>
              <a:t>Loader accepts these files and places them at specified locations in the memory. </a:t>
            </a:r>
          </a:p>
          <a:p>
            <a:pPr>
              <a:lnSpc>
                <a:spcPct val="150000"/>
              </a:lnSpc>
            </a:pPr>
            <a:r>
              <a:rPr lang="en-IN" sz="2400" dirty="0">
                <a:latin typeface="Book Antiqua" panose="02040602050305030304" pitchFamily="18" charset="0"/>
                <a:ea typeface="+mn-lt"/>
                <a:cs typeface="+mn-lt"/>
              </a:rPr>
              <a:t>This type of loader is called absolute because </a:t>
            </a:r>
            <a:r>
              <a:rPr lang="en-IN" sz="2400" i="1" dirty="0">
                <a:latin typeface="Book Antiqua" panose="02040602050305030304" pitchFamily="18" charset="0"/>
                <a:ea typeface="+mn-lt"/>
                <a:cs typeface="+mn-lt"/>
              </a:rPr>
              <a:t>no relocation information is needed</a:t>
            </a:r>
          </a:p>
          <a:p>
            <a:pPr>
              <a:lnSpc>
                <a:spcPct val="150000"/>
              </a:lnSpc>
            </a:pPr>
            <a:r>
              <a:rPr lang="en-IN" sz="2400" dirty="0">
                <a:latin typeface="Book Antiqua" panose="02040602050305030304" pitchFamily="18" charset="0"/>
                <a:ea typeface="+mn-lt"/>
                <a:cs typeface="+mn-lt"/>
              </a:rPr>
              <a:t>This relocation information is obtained from the programmer or assembler. </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17</a:t>
            </a:fld>
            <a:endParaRPr lang="en-US">
              <a:solidFill>
                <a:schemeClr val="tx1">
                  <a:lumMod val="75000"/>
                  <a:lumOff val="25000"/>
                </a:schemeClr>
              </a:solidFill>
            </a:endParaRPr>
          </a:p>
        </p:txBody>
      </p:sp>
    </p:spTree>
    <p:extLst>
      <p:ext uri="{BB962C8B-B14F-4D97-AF65-F5344CB8AC3E}">
        <p14:creationId xmlns:p14="http://schemas.microsoft.com/office/powerpoint/2010/main" val="262622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830146" y="2941343"/>
            <a:ext cx="3495612" cy="1266020"/>
          </a:xfrm>
        </p:spPr>
        <p:txBody>
          <a:bodyPr anchor="ctr">
            <a:noAutofit/>
          </a:bodyPr>
          <a:lstStyle/>
          <a:p>
            <a:r>
              <a:rPr lang="en-US" sz="3200" b="1" cap="none" dirty="0">
                <a:solidFill>
                  <a:srgbClr val="FFFFFF"/>
                </a:solidFill>
                <a:latin typeface="Book Antiqua" panose="02040602050305030304" pitchFamily="18" charset="0"/>
              </a:rPr>
              <a:t>Absolute Loader</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18</a:t>
            </a:fld>
            <a:endParaRPr lang="en-US">
              <a:solidFill>
                <a:schemeClr val="tx1">
                  <a:lumMod val="75000"/>
                  <a:lumOff val="25000"/>
                </a:schemeClr>
              </a:solidFill>
            </a:endParaRPr>
          </a:p>
        </p:txBody>
      </p:sp>
      <p:pic>
        <p:nvPicPr>
          <p:cNvPr id="10" name="Picture 9" descr="Diagram&#10;&#10;Description automatically generated">
            <a:extLst>
              <a:ext uri="{FF2B5EF4-FFF2-40B4-BE49-F238E27FC236}">
                <a16:creationId xmlns:a16="http://schemas.microsoft.com/office/drawing/2014/main" id="{081E3C8B-DD9C-4EF7-A7B1-CB52D9C750E0}"/>
              </a:ext>
            </a:extLst>
          </p:cNvPr>
          <p:cNvPicPr>
            <a:picLocks noGrp="1" noChangeAspect="1"/>
          </p:cNvPicPr>
          <p:nvPr/>
        </p:nvPicPr>
        <p:blipFill>
          <a:blip r:embed="rId2"/>
          <a:stretch>
            <a:fillRect/>
          </a:stretch>
        </p:blipFill>
        <p:spPr>
          <a:xfrm>
            <a:off x="4905638" y="1802984"/>
            <a:ext cx="7075345" cy="3542739"/>
          </a:xfrm>
          <a:prstGeom prst="rect">
            <a:avLst/>
          </a:prstGeom>
        </p:spPr>
      </p:pic>
    </p:spTree>
    <p:extLst>
      <p:ext uri="{BB962C8B-B14F-4D97-AF65-F5344CB8AC3E}">
        <p14:creationId xmlns:p14="http://schemas.microsoft.com/office/powerpoint/2010/main" val="3836359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r>
              <a:rPr lang="en-US" sz="3200" b="1" cap="none" dirty="0">
                <a:solidFill>
                  <a:srgbClr val="FFFFFF"/>
                </a:solidFill>
                <a:latin typeface="Book Antiqua" panose="02040602050305030304" pitchFamily="18" charset="0"/>
              </a:rPr>
              <a:t>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665325" y="485678"/>
            <a:ext cx="7526676" cy="5888772"/>
          </a:xfrm>
        </p:spPr>
        <p:txBody>
          <a:bodyPr anchor="t">
            <a:normAutofit/>
          </a:bodyPr>
          <a:lstStyle/>
          <a:p>
            <a:pPr>
              <a:lnSpc>
                <a:spcPct val="150000"/>
              </a:lnSpc>
            </a:pPr>
            <a:r>
              <a:rPr lang="en-US" sz="2200" dirty="0">
                <a:latin typeface="Book Antiqua" panose="02040602050305030304" pitchFamily="18" charset="0"/>
                <a:ea typeface="+mn-lt"/>
                <a:cs typeface="+mn-lt"/>
              </a:rPr>
              <a:t>The starting address of every module is known to the programmer</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19</a:t>
            </a:fld>
            <a:endParaRPr lang="en-US">
              <a:solidFill>
                <a:schemeClr val="tx1">
                  <a:lumMod val="75000"/>
                  <a:lumOff val="25000"/>
                </a:schemeClr>
              </a:solidFill>
            </a:endParaRPr>
          </a:p>
        </p:txBody>
      </p:sp>
    </p:spTree>
    <p:extLst>
      <p:ext uri="{BB962C8B-B14F-4D97-AF65-F5344CB8AC3E}">
        <p14:creationId xmlns:p14="http://schemas.microsoft.com/office/powerpoint/2010/main" val="81424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11A8-ADC7-482B-AD48-CFB7807E9B24}"/>
              </a:ext>
            </a:extLst>
          </p:cNvPr>
          <p:cNvSpPr>
            <a:spLocks noGrp="1"/>
          </p:cNvSpPr>
          <p:nvPr>
            <p:ph type="title"/>
          </p:nvPr>
        </p:nvSpPr>
        <p:spPr>
          <a:xfrm>
            <a:off x="581192" y="702156"/>
            <a:ext cx="11029616" cy="1013800"/>
          </a:xfrm>
        </p:spPr>
        <p:txBody>
          <a:bodyPr>
            <a:normAutofit/>
          </a:bodyPr>
          <a:lstStyle/>
          <a:p>
            <a:r>
              <a:rPr lang="en-US" b="1">
                <a:solidFill>
                  <a:srgbClr val="FFFEFF"/>
                </a:solidFill>
                <a:latin typeface="Cambria" panose="02040503050406030204" pitchFamily="18" charset="0"/>
                <a:ea typeface="+mj-lt"/>
                <a:cs typeface="+mj-lt"/>
              </a:rPr>
              <a:t>Loader Schemes</a:t>
            </a:r>
            <a:endParaRPr lang="en-US" b="1">
              <a:solidFill>
                <a:srgbClr val="FFFEFF"/>
              </a:solidFill>
              <a:latin typeface="Cambria" panose="02040503050406030204" pitchFamily="18" charset="0"/>
            </a:endParaRPr>
          </a:p>
        </p:txBody>
      </p:sp>
      <p:graphicFrame>
        <p:nvGraphicFramePr>
          <p:cNvPr id="5" name="Content Placeholder 2">
            <a:extLst>
              <a:ext uri="{FF2B5EF4-FFF2-40B4-BE49-F238E27FC236}">
                <a16:creationId xmlns:a16="http://schemas.microsoft.com/office/drawing/2014/main" id="{AA9AC1ED-4278-4DA2-A1A5-E93093F41D57}"/>
              </a:ext>
            </a:extLst>
          </p:cNvPr>
          <p:cNvGraphicFramePr>
            <a:graphicFrameLocks noGrp="1"/>
          </p:cNvGraphicFramePr>
          <p:nvPr>
            <p:ph idx="1"/>
            <p:extLst>
              <p:ext uri="{D42A27DB-BD31-4B8C-83A1-F6EECF244321}">
                <p14:modId xmlns:p14="http://schemas.microsoft.com/office/powerpoint/2010/main" val="2274668366"/>
              </p:ext>
            </p:extLst>
          </p:nvPr>
        </p:nvGraphicFramePr>
        <p:xfrm>
          <a:off x="267820" y="2169502"/>
          <a:ext cx="11777571" cy="4425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6" name="Slide Number Placeholder 285">
            <a:extLst>
              <a:ext uri="{FF2B5EF4-FFF2-40B4-BE49-F238E27FC236}">
                <a16:creationId xmlns:a16="http://schemas.microsoft.com/office/drawing/2014/main" id="{40FCEE8E-6169-4FA9-8735-B5C47BF2C32D}"/>
              </a:ext>
            </a:extLst>
          </p:cNvPr>
          <p:cNvSpPr>
            <a:spLocks noGrp="1"/>
          </p:cNvSpPr>
          <p:nvPr>
            <p:ph type="sldNum" sz="quarter" idx="12"/>
          </p:nvPr>
        </p:nvSpPr>
        <p:spPr/>
        <p:txBody>
          <a:bodyPr/>
          <a:lstStyle/>
          <a:p>
            <a:fld id="{D57F1E4F-1CFF-5643-939E-217C01CDF565}" type="slidenum">
              <a:rPr lang="en-US" dirty="0"/>
              <a:pPr/>
              <a:t>2</a:t>
            </a:fld>
            <a:endParaRPr lang="en-US"/>
          </a:p>
        </p:txBody>
      </p:sp>
    </p:spTree>
    <p:extLst>
      <p:ext uri="{BB962C8B-B14F-4D97-AF65-F5344CB8AC3E}">
        <p14:creationId xmlns:p14="http://schemas.microsoft.com/office/powerpoint/2010/main" val="2397862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r>
              <a:rPr lang="en-US" sz="3200" b="1" cap="none" dirty="0">
                <a:solidFill>
                  <a:srgbClr val="FFFFFF"/>
                </a:solidFill>
                <a:latin typeface="Book Antiqua" panose="02040602050305030304" pitchFamily="18" charset="0"/>
              </a:rPr>
              <a:t>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665325" y="485678"/>
            <a:ext cx="7526676" cy="5888772"/>
          </a:xfrm>
        </p:spPr>
        <p:txBody>
          <a:bodyPr anchor="t">
            <a:normAutofit/>
          </a:bodyPr>
          <a:lstStyle/>
          <a:p>
            <a:pPr>
              <a:lnSpc>
                <a:spcPct val="150000"/>
              </a:lnSpc>
            </a:pPr>
            <a:r>
              <a:rPr lang="en-US" sz="2200" dirty="0">
                <a:latin typeface="Book Antiqua" panose="02040602050305030304" pitchFamily="18" charset="0"/>
                <a:ea typeface="+mn-lt"/>
                <a:cs typeface="+mn-lt"/>
              </a:rPr>
              <a:t>The starting address of every module is known to the programmer</a:t>
            </a:r>
          </a:p>
          <a:p>
            <a:pPr>
              <a:lnSpc>
                <a:spcPct val="150000"/>
              </a:lnSpc>
            </a:pPr>
            <a:r>
              <a:rPr lang="en-US" sz="2200" dirty="0">
                <a:latin typeface="Book Antiqua" panose="02040602050305030304" pitchFamily="18" charset="0"/>
                <a:ea typeface="+mn-lt"/>
                <a:cs typeface="+mn-lt"/>
              </a:rPr>
              <a:t>This corresponding starting address is stored in the object file</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20</a:t>
            </a:fld>
            <a:endParaRPr lang="en-US">
              <a:solidFill>
                <a:schemeClr val="tx1">
                  <a:lumMod val="75000"/>
                  <a:lumOff val="25000"/>
                </a:schemeClr>
              </a:solidFill>
            </a:endParaRPr>
          </a:p>
        </p:txBody>
      </p:sp>
    </p:spTree>
    <p:extLst>
      <p:ext uri="{BB962C8B-B14F-4D97-AF65-F5344CB8AC3E}">
        <p14:creationId xmlns:p14="http://schemas.microsoft.com/office/powerpoint/2010/main" val="325805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r>
              <a:rPr lang="en-US" sz="3200" b="1" cap="none" dirty="0">
                <a:solidFill>
                  <a:srgbClr val="FFFFFF"/>
                </a:solidFill>
                <a:latin typeface="Book Antiqua" panose="02040602050305030304" pitchFamily="18" charset="0"/>
              </a:rPr>
              <a:t>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665325" y="485678"/>
            <a:ext cx="7526676" cy="5888772"/>
          </a:xfrm>
        </p:spPr>
        <p:txBody>
          <a:bodyPr anchor="t">
            <a:normAutofit/>
          </a:bodyPr>
          <a:lstStyle/>
          <a:p>
            <a:pPr>
              <a:lnSpc>
                <a:spcPct val="150000"/>
              </a:lnSpc>
            </a:pPr>
            <a:r>
              <a:rPr lang="en-US" sz="2200" dirty="0">
                <a:latin typeface="Book Antiqua" panose="02040602050305030304" pitchFamily="18" charset="0"/>
                <a:ea typeface="+mn-lt"/>
                <a:cs typeface="+mn-lt"/>
              </a:rPr>
              <a:t>The starting address of every module is known to the programmer</a:t>
            </a:r>
          </a:p>
          <a:p>
            <a:pPr>
              <a:lnSpc>
                <a:spcPct val="150000"/>
              </a:lnSpc>
            </a:pPr>
            <a:r>
              <a:rPr lang="en-US" sz="2200" dirty="0">
                <a:latin typeface="Book Antiqua" panose="02040602050305030304" pitchFamily="18" charset="0"/>
                <a:ea typeface="+mn-lt"/>
                <a:cs typeface="+mn-lt"/>
              </a:rPr>
              <a:t>This corresponding starting address is stored in the object file</a:t>
            </a:r>
          </a:p>
          <a:p>
            <a:pPr>
              <a:lnSpc>
                <a:spcPct val="150000"/>
              </a:lnSpc>
            </a:pPr>
            <a:r>
              <a:rPr lang="en-US" sz="2200" dirty="0">
                <a:latin typeface="Book Antiqua" panose="02040602050305030304" pitchFamily="18" charset="0"/>
                <a:ea typeface="+mn-lt"/>
                <a:cs typeface="+mn-lt"/>
              </a:rPr>
              <a:t>Task of loader becomes very simple: To simply place the executable form of the machine instructions at the locations mentioned in the object file.</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21</a:t>
            </a:fld>
            <a:endParaRPr lang="en-US">
              <a:solidFill>
                <a:schemeClr val="tx1">
                  <a:lumMod val="75000"/>
                  <a:lumOff val="25000"/>
                </a:schemeClr>
              </a:solidFill>
            </a:endParaRPr>
          </a:p>
        </p:txBody>
      </p:sp>
    </p:spTree>
    <p:extLst>
      <p:ext uri="{BB962C8B-B14F-4D97-AF65-F5344CB8AC3E}">
        <p14:creationId xmlns:p14="http://schemas.microsoft.com/office/powerpoint/2010/main" val="325805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r>
              <a:rPr lang="en-US" sz="3200" b="1" cap="none" dirty="0">
                <a:solidFill>
                  <a:srgbClr val="FFFFFF"/>
                </a:solidFill>
                <a:latin typeface="Book Antiqua" panose="02040602050305030304" pitchFamily="18" charset="0"/>
              </a:rPr>
              <a:t>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665325" y="485678"/>
            <a:ext cx="7526676" cy="5888772"/>
          </a:xfrm>
        </p:spPr>
        <p:txBody>
          <a:bodyPr anchor="t">
            <a:normAutofit/>
          </a:bodyPr>
          <a:lstStyle/>
          <a:p>
            <a:pPr>
              <a:lnSpc>
                <a:spcPct val="150000"/>
              </a:lnSpc>
            </a:pPr>
            <a:r>
              <a:rPr lang="en-US" sz="2200" dirty="0">
                <a:latin typeface="Book Antiqua" panose="02040602050305030304" pitchFamily="18" charset="0"/>
                <a:ea typeface="+mn-lt"/>
                <a:cs typeface="+mn-lt"/>
              </a:rPr>
              <a:t>The starting address of every module is known to the programmer</a:t>
            </a:r>
          </a:p>
          <a:p>
            <a:pPr>
              <a:lnSpc>
                <a:spcPct val="150000"/>
              </a:lnSpc>
            </a:pPr>
            <a:r>
              <a:rPr lang="en-US" sz="2200" dirty="0">
                <a:latin typeface="Book Antiqua" panose="02040602050305030304" pitchFamily="18" charset="0"/>
                <a:ea typeface="+mn-lt"/>
                <a:cs typeface="+mn-lt"/>
              </a:rPr>
              <a:t>This corresponding starting address is stored in the object file</a:t>
            </a:r>
          </a:p>
          <a:p>
            <a:pPr>
              <a:lnSpc>
                <a:spcPct val="150000"/>
              </a:lnSpc>
            </a:pPr>
            <a:r>
              <a:rPr lang="en-US" sz="2200" dirty="0">
                <a:latin typeface="Book Antiqua" panose="02040602050305030304" pitchFamily="18" charset="0"/>
                <a:ea typeface="+mn-lt"/>
                <a:cs typeface="+mn-lt"/>
              </a:rPr>
              <a:t>Task of loader becomes very simple: To simply place the executable form of the machine instructions at the locations mentioned in the object file.</a:t>
            </a:r>
          </a:p>
          <a:p>
            <a:pPr>
              <a:lnSpc>
                <a:spcPct val="150000"/>
              </a:lnSpc>
            </a:pPr>
            <a:r>
              <a:rPr lang="en-US" sz="2200" dirty="0">
                <a:latin typeface="Book Antiqua" panose="02040602050305030304" pitchFamily="18" charset="0"/>
                <a:ea typeface="+mn-lt"/>
                <a:cs typeface="+mn-lt"/>
              </a:rPr>
              <a:t>In this scheme, the programmer or assembler should have knowledge of memory management. </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22</a:t>
            </a:fld>
            <a:endParaRPr lang="en-US">
              <a:solidFill>
                <a:schemeClr val="tx1">
                  <a:lumMod val="75000"/>
                  <a:lumOff val="25000"/>
                </a:schemeClr>
              </a:solidFill>
            </a:endParaRPr>
          </a:p>
        </p:txBody>
      </p:sp>
    </p:spTree>
    <p:extLst>
      <p:ext uri="{BB962C8B-B14F-4D97-AF65-F5344CB8AC3E}">
        <p14:creationId xmlns:p14="http://schemas.microsoft.com/office/powerpoint/2010/main" val="325805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r>
              <a:rPr lang="en-US" sz="3200" b="1" cap="none" dirty="0">
                <a:solidFill>
                  <a:srgbClr val="FFFFFF"/>
                </a:solidFill>
                <a:latin typeface="Book Antiqua" panose="02040602050305030304" pitchFamily="18" charset="0"/>
              </a:rPr>
              <a:t>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665325" y="485678"/>
            <a:ext cx="7526676" cy="6219922"/>
          </a:xfrm>
        </p:spPr>
        <p:txBody>
          <a:bodyPr anchor="t">
            <a:normAutofit fontScale="92500" lnSpcReduction="20000"/>
          </a:bodyPr>
          <a:lstStyle/>
          <a:p>
            <a:pPr>
              <a:lnSpc>
                <a:spcPct val="150000"/>
              </a:lnSpc>
            </a:pPr>
            <a:r>
              <a:rPr lang="en-US" sz="2400" dirty="0">
                <a:latin typeface="Book Antiqua" panose="02040602050305030304" pitchFamily="18" charset="0"/>
                <a:ea typeface="+mn-lt"/>
                <a:cs typeface="+mn-lt"/>
              </a:rPr>
              <a:t>The starting address of every module is known to the programmer</a:t>
            </a:r>
          </a:p>
          <a:p>
            <a:pPr>
              <a:lnSpc>
                <a:spcPct val="150000"/>
              </a:lnSpc>
            </a:pPr>
            <a:r>
              <a:rPr lang="en-US" sz="2400" dirty="0">
                <a:latin typeface="Book Antiqua" panose="02040602050305030304" pitchFamily="18" charset="0"/>
                <a:ea typeface="+mn-lt"/>
                <a:cs typeface="+mn-lt"/>
              </a:rPr>
              <a:t>This corresponding starting address is stored in the object file</a:t>
            </a:r>
          </a:p>
          <a:p>
            <a:pPr>
              <a:lnSpc>
                <a:spcPct val="150000"/>
              </a:lnSpc>
            </a:pPr>
            <a:r>
              <a:rPr lang="en-US" sz="2400" dirty="0">
                <a:latin typeface="Book Antiqua" panose="02040602050305030304" pitchFamily="18" charset="0"/>
                <a:ea typeface="+mn-lt"/>
                <a:cs typeface="+mn-lt"/>
              </a:rPr>
              <a:t> Task of loader becomes very simple: To simply place the executable form of the machine instructions at the locations mentioned in the object file.</a:t>
            </a:r>
          </a:p>
          <a:p>
            <a:pPr>
              <a:lnSpc>
                <a:spcPct val="150000"/>
              </a:lnSpc>
            </a:pPr>
            <a:r>
              <a:rPr lang="en-US" sz="2400" dirty="0">
                <a:latin typeface="Book Antiqua" panose="02040602050305030304" pitchFamily="18" charset="0"/>
                <a:ea typeface="+mn-lt"/>
                <a:cs typeface="+mn-lt"/>
              </a:rPr>
              <a:t>In this scheme, the programmer or assembler should have knowledge of memory management. </a:t>
            </a:r>
          </a:p>
          <a:p>
            <a:pPr>
              <a:lnSpc>
                <a:spcPct val="150000"/>
              </a:lnSpc>
            </a:pPr>
            <a:r>
              <a:rPr lang="en-US" sz="2400" dirty="0">
                <a:latin typeface="Book Antiqua" panose="02040602050305030304" pitchFamily="18" charset="0"/>
                <a:ea typeface="+mn-lt"/>
                <a:cs typeface="+mn-lt"/>
              </a:rPr>
              <a:t>The resolution of external references or linking of different subroutines is the issues which need to be handled by the programmer. </a:t>
            </a:r>
            <a:r>
              <a:rPr lang="en-IN" sz="2400" dirty="0">
                <a:latin typeface="Book Antiqua" panose="02040602050305030304" pitchFamily="18" charset="0"/>
                <a:ea typeface="+mn-lt"/>
                <a:cs typeface="+mn-lt"/>
              </a:rPr>
              <a:t>.</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23</a:t>
            </a:fld>
            <a:endParaRPr lang="en-US">
              <a:solidFill>
                <a:schemeClr val="tx1">
                  <a:lumMod val="75000"/>
                  <a:lumOff val="25000"/>
                </a:schemeClr>
              </a:solidFill>
            </a:endParaRPr>
          </a:p>
        </p:txBody>
      </p:sp>
    </p:spTree>
    <p:extLst>
      <p:ext uri="{BB962C8B-B14F-4D97-AF65-F5344CB8AC3E}">
        <p14:creationId xmlns:p14="http://schemas.microsoft.com/office/powerpoint/2010/main" val="1834399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630911" y="621396"/>
            <a:ext cx="3495612" cy="1266020"/>
          </a:xfrm>
        </p:spPr>
        <p:txBody>
          <a:bodyPr anchor="ctr">
            <a:noAutofit/>
          </a:bodyPr>
          <a:lstStyle/>
          <a:p>
            <a:r>
              <a:rPr lang="en-US" sz="3200" b="1" cap="none" dirty="0">
                <a:solidFill>
                  <a:srgbClr val="FFFFFF"/>
                </a:solidFill>
                <a:latin typeface="Book Antiqua" panose="02040602050305030304" pitchFamily="18" charset="0"/>
              </a:rPr>
              <a:t>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5052645" y="485678"/>
            <a:ext cx="6811109" cy="6219922"/>
          </a:xfrm>
        </p:spPr>
        <p:txBody>
          <a:bodyPr anchor="t">
            <a:normAutofit/>
          </a:bodyPr>
          <a:lstStyle/>
          <a:p>
            <a:pPr>
              <a:lnSpc>
                <a:spcPct val="150000"/>
              </a:lnSpc>
            </a:pPr>
            <a:r>
              <a:rPr lang="en-IN" sz="2200" dirty="0">
                <a:latin typeface="Book Antiqua" panose="02040602050305030304" pitchFamily="18" charset="0"/>
                <a:ea typeface="+mn-lt"/>
                <a:cs typeface="+mn-lt"/>
              </a:rPr>
              <a:t>Simple to implement </a:t>
            </a:r>
          </a:p>
          <a:p>
            <a:pPr>
              <a:lnSpc>
                <a:spcPct val="150000"/>
              </a:lnSpc>
            </a:pPr>
            <a:r>
              <a:rPr lang="en-IN" sz="2200" dirty="0">
                <a:latin typeface="Book Antiqua" panose="02040602050305030304" pitchFamily="18" charset="0"/>
                <a:ea typeface="+mn-lt"/>
                <a:cs typeface="+mn-lt"/>
              </a:rPr>
              <a:t>Process of Execution is efficient </a:t>
            </a:r>
          </a:p>
          <a:p>
            <a:pPr>
              <a:lnSpc>
                <a:spcPct val="150000"/>
              </a:lnSpc>
            </a:pPr>
            <a:r>
              <a:rPr lang="en-IN" sz="2200" dirty="0">
                <a:latin typeface="Book Antiqua" panose="02040602050305030304" pitchFamily="18" charset="0"/>
                <a:ea typeface="+mn-lt"/>
                <a:cs typeface="+mn-lt"/>
              </a:rPr>
              <a:t>Multiple Programs are allowed </a:t>
            </a:r>
          </a:p>
          <a:p>
            <a:pPr>
              <a:lnSpc>
                <a:spcPct val="150000"/>
              </a:lnSpc>
            </a:pPr>
            <a:r>
              <a:rPr lang="en-IN" sz="2200" dirty="0">
                <a:latin typeface="Book Antiqua" panose="02040602050305030304" pitchFamily="18" charset="0"/>
                <a:ea typeface="+mn-lt"/>
                <a:cs typeface="+mn-lt"/>
              </a:rPr>
              <a:t>Multiple source languages can be used </a:t>
            </a:r>
          </a:p>
          <a:p>
            <a:pPr>
              <a:lnSpc>
                <a:spcPct val="150000"/>
              </a:lnSpc>
            </a:pPr>
            <a:r>
              <a:rPr lang="en-IN" sz="2200" dirty="0">
                <a:latin typeface="Book Antiqua" panose="02040602050305030304" pitchFamily="18" charset="0"/>
                <a:ea typeface="+mn-lt"/>
                <a:cs typeface="+mn-lt"/>
              </a:rPr>
              <a:t>Common object file will be prepared for multiple languages or multiple programs </a:t>
            </a:r>
          </a:p>
          <a:p>
            <a:pPr>
              <a:lnSpc>
                <a:spcPct val="150000"/>
              </a:lnSpc>
            </a:pPr>
            <a:r>
              <a:rPr lang="en-IN" sz="2200" dirty="0">
                <a:latin typeface="Book Antiqua" panose="02040602050305030304" pitchFamily="18" charset="0"/>
                <a:ea typeface="+mn-lt"/>
                <a:cs typeface="+mn-lt"/>
              </a:rPr>
              <a:t>Task of Loader is to load the object code in main memory at given address</a:t>
            </a:r>
            <a:endParaRPr lang="en-US" sz="2200" dirty="0">
              <a:latin typeface="Book Antiqua" panose="02040602050305030304" pitchFamily="18" charset="0"/>
            </a:endParaRPr>
          </a:p>
          <a:p>
            <a:pPr>
              <a:lnSpc>
                <a:spcPct val="150000"/>
              </a:lnSpc>
            </a:pPr>
            <a:endParaRPr lang="en-IN" sz="2200" dirty="0">
              <a:latin typeface="Book Antiqua" panose="02040602050305030304" pitchFamily="18" charset="0"/>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24</a:t>
            </a:fld>
            <a:endParaRPr lang="en-US">
              <a:solidFill>
                <a:schemeClr val="tx1">
                  <a:lumMod val="75000"/>
                  <a:lumOff val="25000"/>
                </a:schemeClr>
              </a:solidFill>
            </a:endParaRPr>
          </a:p>
        </p:txBody>
      </p:sp>
      <p:sp>
        <p:nvSpPr>
          <p:cNvPr id="7" name="Title 1">
            <a:extLst>
              <a:ext uri="{FF2B5EF4-FFF2-40B4-BE49-F238E27FC236}">
                <a16:creationId xmlns:a16="http://schemas.microsoft.com/office/drawing/2014/main" id="{F23F2312-4ACD-43CC-A44E-AE72C2094586}"/>
              </a:ext>
            </a:extLst>
          </p:cNvPr>
          <p:cNvSpPr txBox="1">
            <a:spLocks/>
          </p:cNvSpPr>
          <p:nvPr/>
        </p:nvSpPr>
        <p:spPr>
          <a:xfrm>
            <a:off x="959100" y="2795990"/>
            <a:ext cx="3495612" cy="1266020"/>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cap="none" dirty="0">
                <a:solidFill>
                  <a:schemeClr val="accent6">
                    <a:lumMod val="60000"/>
                    <a:lumOff val="40000"/>
                  </a:schemeClr>
                </a:solidFill>
                <a:latin typeface="Book Antiqua" panose="02040602050305030304" pitchFamily="18" charset="0"/>
              </a:rPr>
              <a:t>Advantages</a:t>
            </a:r>
          </a:p>
        </p:txBody>
      </p:sp>
    </p:spTree>
    <p:extLst>
      <p:ext uri="{BB962C8B-B14F-4D97-AF65-F5344CB8AC3E}">
        <p14:creationId xmlns:p14="http://schemas.microsoft.com/office/powerpoint/2010/main" val="1544357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630911" y="621396"/>
            <a:ext cx="3495612" cy="1266020"/>
          </a:xfrm>
        </p:spPr>
        <p:txBody>
          <a:bodyPr anchor="ctr">
            <a:noAutofit/>
          </a:bodyPr>
          <a:lstStyle/>
          <a:p>
            <a:r>
              <a:rPr lang="en-US" sz="3200" b="1" cap="none" dirty="0">
                <a:solidFill>
                  <a:srgbClr val="FFFFFF"/>
                </a:solidFill>
                <a:latin typeface="Book Antiqua" panose="02040602050305030304" pitchFamily="18" charset="0"/>
              </a:rPr>
              <a:t>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5052645" y="485678"/>
            <a:ext cx="6811109" cy="6219922"/>
          </a:xfrm>
        </p:spPr>
        <p:txBody>
          <a:bodyPr anchor="t">
            <a:normAutofit/>
          </a:bodyPr>
          <a:lstStyle/>
          <a:p>
            <a:pPr>
              <a:lnSpc>
                <a:spcPct val="150000"/>
              </a:lnSpc>
            </a:pPr>
            <a:r>
              <a:rPr lang="en-IN" sz="2200" dirty="0">
                <a:latin typeface="Book Antiqua" panose="02040602050305030304" pitchFamily="18" charset="0"/>
                <a:ea typeface="+mn-lt"/>
                <a:cs typeface="+mn-lt"/>
              </a:rPr>
              <a:t>Programmer’s duty is to perform all linking activity and inter-segment addresses </a:t>
            </a:r>
          </a:p>
          <a:p>
            <a:pPr>
              <a:lnSpc>
                <a:spcPct val="150000"/>
              </a:lnSpc>
            </a:pPr>
            <a:r>
              <a:rPr lang="en-IN" sz="2200" dirty="0">
                <a:latin typeface="Book Antiqua" panose="02040602050305030304" pitchFamily="18" charset="0"/>
                <a:ea typeface="+mn-lt"/>
                <a:cs typeface="+mn-lt"/>
              </a:rPr>
              <a:t>Programmer must know memory management </a:t>
            </a:r>
          </a:p>
          <a:p>
            <a:pPr>
              <a:lnSpc>
                <a:spcPct val="150000"/>
              </a:lnSpc>
            </a:pPr>
            <a:r>
              <a:rPr lang="en-IN" sz="2200" dirty="0">
                <a:latin typeface="Book Antiqua" panose="02040602050305030304" pitchFamily="18" charset="0"/>
                <a:ea typeface="+mn-lt"/>
                <a:cs typeface="+mn-lt"/>
              </a:rPr>
              <a:t>Programmer need to update changes in starting address of modules if any modification is in source program</a:t>
            </a:r>
            <a:endParaRPr lang="en-US" sz="2200" dirty="0">
              <a:latin typeface="Book Antiqua" panose="02040602050305030304" pitchFamily="18" charset="0"/>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25</a:t>
            </a:fld>
            <a:endParaRPr lang="en-US">
              <a:solidFill>
                <a:schemeClr val="tx1">
                  <a:lumMod val="75000"/>
                  <a:lumOff val="25000"/>
                </a:schemeClr>
              </a:solidFill>
            </a:endParaRPr>
          </a:p>
        </p:txBody>
      </p:sp>
      <p:sp>
        <p:nvSpPr>
          <p:cNvPr id="7" name="Title 1">
            <a:extLst>
              <a:ext uri="{FF2B5EF4-FFF2-40B4-BE49-F238E27FC236}">
                <a16:creationId xmlns:a16="http://schemas.microsoft.com/office/drawing/2014/main" id="{F23F2312-4ACD-43CC-A44E-AE72C2094586}"/>
              </a:ext>
            </a:extLst>
          </p:cNvPr>
          <p:cNvSpPr txBox="1">
            <a:spLocks/>
          </p:cNvSpPr>
          <p:nvPr/>
        </p:nvSpPr>
        <p:spPr>
          <a:xfrm>
            <a:off x="959100" y="2795990"/>
            <a:ext cx="3495612" cy="1266020"/>
          </a:xfrm>
          <a:prstGeom prst="rect">
            <a:avLst/>
          </a:prstGeom>
        </p:spPr>
        <p:txBody>
          <a:bodyPr vert="horz" lIns="91440" tIns="45720" rIns="91440" bIns="45720" rtlCol="0" anchor="ctr">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cap="none" dirty="0">
                <a:solidFill>
                  <a:schemeClr val="accent6">
                    <a:lumMod val="60000"/>
                    <a:lumOff val="40000"/>
                  </a:schemeClr>
                </a:solidFill>
                <a:latin typeface="Book Antiqua" panose="02040602050305030304" pitchFamily="18" charset="0"/>
              </a:rPr>
              <a:t>Disadvantages</a:t>
            </a:r>
          </a:p>
        </p:txBody>
      </p:sp>
    </p:spTree>
    <p:extLst>
      <p:ext uri="{BB962C8B-B14F-4D97-AF65-F5344CB8AC3E}">
        <p14:creationId xmlns:p14="http://schemas.microsoft.com/office/powerpoint/2010/main" val="17006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pPr>
              <a:lnSpc>
                <a:spcPct val="150000"/>
              </a:lnSpc>
            </a:pPr>
            <a:r>
              <a:rPr lang="en-US" sz="3200" b="1" cap="none" dirty="0">
                <a:solidFill>
                  <a:srgbClr val="FFFFFF"/>
                </a:solidFill>
                <a:latin typeface="Book Antiqua" panose="02040602050305030304" pitchFamily="18" charset="0"/>
              </a:rPr>
              <a:t>Design of an 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806461" y="1318846"/>
            <a:ext cx="7162801" cy="4220307"/>
          </a:xfrm>
        </p:spPr>
        <p:txBody>
          <a:bodyPr anchor="ctr">
            <a:normAutofit/>
          </a:bodyPr>
          <a:lstStyle/>
          <a:p>
            <a:pPr marL="0" indent="0">
              <a:lnSpc>
                <a:spcPct val="150000"/>
              </a:lnSpc>
              <a:buNone/>
            </a:pPr>
            <a:r>
              <a:rPr lang="en-IN" sz="2000" dirty="0">
                <a:latin typeface="Book Antiqua" panose="02040602050305030304" pitchFamily="18" charset="0"/>
                <a:ea typeface="+mn-lt"/>
                <a:cs typeface="+mn-lt"/>
              </a:rPr>
              <a:t>The four loader functions are accomplished as follows:</a:t>
            </a:r>
          </a:p>
          <a:p>
            <a:pPr>
              <a:lnSpc>
                <a:spcPct val="150000"/>
              </a:lnSpc>
            </a:pPr>
            <a:r>
              <a:rPr lang="en-IN" sz="2000" dirty="0">
                <a:latin typeface="Book Antiqua" panose="02040602050305030304" pitchFamily="18" charset="0"/>
                <a:ea typeface="+mn-lt"/>
                <a:cs typeface="+mn-lt"/>
              </a:rPr>
              <a:t>Allocation – by Programmer</a:t>
            </a:r>
          </a:p>
          <a:p>
            <a:pPr>
              <a:lnSpc>
                <a:spcPct val="150000"/>
              </a:lnSpc>
            </a:pPr>
            <a:r>
              <a:rPr lang="en-IN" sz="2000" dirty="0">
                <a:latin typeface="Book Antiqua" panose="02040602050305030304" pitchFamily="18" charset="0"/>
                <a:ea typeface="+mn-lt"/>
                <a:cs typeface="+mn-lt"/>
              </a:rPr>
              <a:t>Linking – by Programmer</a:t>
            </a:r>
          </a:p>
          <a:p>
            <a:pPr>
              <a:lnSpc>
                <a:spcPct val="150000"/>
              </a:lnSpc>
            </a:pPr>
            <a:r>
              <a:rPr lang="en-IN" sz="2000" dirty="0">
                <a:latin typeface="Book Antiqua" panose="02040602050305030304" pitchFamily="18" charset="0"/>
                <a:ea typeface="+mn-lt"/>
                <a:cs typeface="+mn-lt"/>
              </a:rPr>
              <a:t>Relocation – by Assembler</a:t>
            </a:r>
          </a:p>
          <a:p>
            <a:pPr>
              <a:lnSpc>
                <a:spcPct val="150000"/>
              </a:lnSpc>
            </a:pPr>
            <a:r>
              <a:rPr lang="en-IN" sz="2000" dirty="0">
                <a:latin typeface="Book Antiqua" panose="02040602050305030304" pitchFamily="18" charset="0"/>
                <a:ea typeface="+mn-lt"/>
                <a:cs typeface="+mn-lt"/>
              </a:rPr>
              <a:t>Loading – by Loader</a:t>
            </a:r>
            <a:endParaRPr lang="en-IN" sz="2000" dirty="0">
              <a:latin typeface="Book Antiqua" panose="02040602050305030304" pitchFamily="18" charset="0"/>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26</a:t>
            </a:fld>
            <a:endParaRPr lang="en-US">
              <a:solidFill>
                <a:schemeClr val="tx1">
                  <a:lumMod val="75000"/>
                  <a:lumOff val="25000"/>
                </a:schemeClr>
              </a:solidFill>
            </a:endParaRPr>
          </a:p>
        </p:txBody>
      </p:sp>
    </p:spTree>
    <p:extLst>
      <p:ext uri="{BB962C8B-B14F-4D97-AF65-F5344CB8AC3E}">
        <p14:creationId xmlns:p14="http://schemas.microsoft.com/office/powerpoint/2010/main" val="3101349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pPr>
              <a:lnSpc>
                <a:spcPct val="150000"/>
              </a:lnSpc>
            </a:pPr>
            <a:r>
              <a:rPr lang="en-US" sz="3200" b="1" cap="none" dirty="0">
                <a:solidFill>
                  <a:srgbClr val="FFFFFF"/>
                </a:solidFill>
                <a:latin typeface="Book Antiqua" panose="02040602050305030304" pitchFamily="18" charset="0"/>
              </a:rPr>
              <a:t>Design of an Absolute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665325" y="679938"/>
            <a:ext cx="7303937" cy="5694512"/>
          </a:xfrm>
        </p:spPr>
        <p:txBody>
          <a:bodyPr anchor="t">
            <a:normAutofit/>
          </a:bodyPr>
          <a:lstStyle/>
          <a:p>
            <a:pPr>
              <a:lnSpc>
                <a:spcPct val="150000"/>
              </a:lnSpc>
            </a:pPr>
            <a:r>
              <a:rPr lang="en-IN" sz="2000" dirty="0">
                <a:latin typeface="Book Antiqua" panose="02040602050305030304" pitchFamily="18" charset="0"/>
                <a:ea typeface="+mn-lt"/>
                <a:cs typeface="+mn-lt"/>
              </a:rPr>
              <a:t>It is only necessary for the loader to read cards of the object deck and move the text on the cards into the absolute locations specified by the assembler. </a:t>
            </a:r>
          </a:p>
          <a:p>
            <a:pPr>
              <a:lnSpc>
                <a:spcPct val="150000"/>
              </a:lnSpc>
            </a:pPr>
            <a:r>
              <a:rPr lang="en-IN" sz="2000" dirty="0">
                <a:latin typeface="Book Antiqua" panose="02040602050305030304" pitchFamily="18" charset="0"/>
                <a:ea typeface="+mn-lt"/>
                <a:cs typeface="+mn-lt"/>
              </a:rPr>
              <a:t>There are two types of information that the object deck must communicate from the assembler to the loader:</a:t>
            </a:r>
          </a:p>
          <a:p>
            <a:pPr lvl="1">
              <a:lnSpc>
                <a:spcPct val="150000"/>
              </a:lnSpc>
            </a:pPr>
            <a:r>
              <a:rPr lang="en-IN" sz="2000" dirty="0">
                <a:latin typeface="Book Antiqua" panose="02040602050305030304" pitchFamily="18" charset="0"/>
                <a:ea typeface="+mn-lt"/>
                <a:cs typeface="+mn-lt"/>
              </a:rPr>
              <a:t>First: It must convey the </a:t>
            </a:r>
            <a:r>
              <a:rPr lang="en-IN" sz="2000" i="1" dirty="0">
                <a:solidFill>
                  <a:srgbClr val="FF0000"/>
                </a:solidFill>
                <a:latin typeface="Book Antiqua" panose="02040602050305030304" pitchFamily="18" charset="0"/>
                <a:ea typeface="+mn-lt"/>
                <a:cs typeface="+mn-lt"/>
              </a:rPr>
              <a:t>machine instructions</a:t>
            </a:r>
            <a:r>
              <a:rPr lang="en-IN" sz="2000" dirty="0">
                <a:solidFill>
                  <a:srgbClr val="FF0000"/>
                </a:solidFill>
                <a:latin typeface="Book Antiqua" panose="02040602050305030304" pitchFamily="18" charset="0"/>
                <a:ea typeface="+mn-lt"/>
                <a:cs typeface="+mn-lt"/>
              </a:rPr>
              <a:t> </a:t>
            </a:r>
            <a:r>
              <a:rPr lang="en-IN" sz="2000" dirty="0">
                <a:latin typeface="Book Antiqua" panose="02040602050305030304" pitchFamily="18" charset="0"/>
                <a:ea typeface="+mn-lt"/>
                <a:cs typeface="+mn-lt"/>
              </a:rPr>
              <a:t>that the assembler has created along with the assigned core locations. </a:t>
            </a:r>
          </a:p>
          <a:p>
            <a:pPr lvl="1">
              <a:lnSpc>
                <a:spcPct val="150000"/>
              </a:lnSpc>
            </a:pPr>
            <a:r>
              <a:rPr lang="en-IN" sz="2000" dirty="0">
                <a:latin typeface="Book Antiqua" panose="02040602050305030304" pitchFamily="18" charset="0"/>
                <a:ea typeface="+mn-lt"/>
                <a:cs typeface="+mn-lt"/>
              </a:rPr>
              <a:t>Second: It must convey the</a:t>
            </a:r>
            <a:r>
              <a:rPr lang="en-IN" sz="2000" i="1" dirty="0">
                <a:latin typeface="Book Antiqua" panose="02040602050305030304" pitchFamily="18" charset="0"/>
                <a:ea typeface="+mn-lt"/>
                <a:cs typeface="+mn-lt"/>
              </a:rPr>
              <a:t> </a:t>
            </a:r>
            <a:r>
              <a:rPr lang="en-IN" sz="2000" i="1" dirty="0">
                <a:solidFill>
                  <a:srgbClr val="FF0000"/>
                </a:solidFill>
                <a:latin typeface="Book Antiqua" panose="02040602050305030304" pitchFamily="18" charset="0"/>
                <a:ea typeface="+mn-lt"/>
                <a:cs typeface="+mn-lt"/>
              </a:rPr>
              <a:t>entry point</a:t>
            </a:r>
            <a:r>
              <a:rPr lang="en-IN" sz="2000" dirty="0">
                <a:solidFill>
                  <a:srgbClr val="FF0000"/>
                </a:solidFill>
                <a:latin typeface="Book Antiqua" panose="02040602050305030304" pitchFamily="18" charset="0"/>
                <a:ea typeface="+mn-lt"/>
                <a:cs typeface="+mn-lt"/>
              </a:rPr>
              <a:t> </a:t>
            </a:r>
            <a:r>
              <a:rPr lang="en-IN" sz="2000" dirty="0">
                <a:latin typeface="Book Antiqua" panose="02040602050305030304" pitchFamily="18" charset="0"/>
                <a:ea typeface="+mn-lt"/>
                <a:cs typeface="+mn-lt"/>
              </a:rPr>
              <a:t>of the program, which is where the loader is to transfer control when all instructions arc loaded. </a:t>
            </a:r>
            <a:endParaRPr lang="en-IN" sz="2000" dirty="0">
              <a:latin typeface="Book Antiqua" panose="02040602050305030304" pitchFamily="18" charset="0"/>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27</a:t>
            </a:fld>
            <a:endParaRPr lang="en-US">
              <a:solidFill>
                <a:schemeClr val="tx1">
                  <a:lumMod val="75000"/>
                  <a:lumOff val="25000"/>
                </a:schemeClr>
              </a:solidFill>
            </a:endParaRPr>
          </a:p>
        </p:txBody>
      </p:sp>
    </p:spTree>
    <p:extLst>
      <p:ext uri="{BB962C8B-B14F-4D97-AF65-F5344CB8AC3E}">
        <p14:creationId xmlns:p14="http://schemas.microsoft.com/office/powerpoint/2010/main" val="2624448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pPr>
              <a:lnSpc>
                <a:spcPct val="150000"/>
              </a:lnSpc>
            </a:pPr>
            <a:r>
              <a:rPr lang="en-US" sz="3200" b="1" cap="none" dirty="0">
                <a:solidFill>
                  <a:srgbClr val="FFFFFF"/>
                </a:solidFill>
                <a:latin typeface="Book Antiqua" panose="02040602050305030304" pitchFamily="18" charset="0"/>
              </a:rPr>
              <a:t>Design of an Absolute Loader</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28</a:t>
            </a:fld>
            <a:endParaRPr lang="en-US">
              <a:solidFill>
                <a:schemeClr val="tx1">
                  <a:lumMod val="75000"/>
                  <a:lumOff val="25000"/>
                </a:schemeClr>
              </a:solidFill>
            </a:endParaRPr>
          </a:p>
        </p:txBody>
      </p:sp>
      <p:graphicFrame>
        <p:nvGraphicFramePr>
          <p:cNvPr id="8" name="Table 7">
            <a:extLst>
              <a:ext uri="{FF2B5EF4-FFF2-40B4-BE49-F238E27FC236}">
                <a16:creationId xmlns:a16="http://schemas.microsoft.com/office/drawing/2014/main" id="{A7E77AFB-0EA8-4570-8E17-7FE1BAD2D28D}"/>
              </a:ext>
            </a:extLst>
          </p:cNvPr>
          <p:cNvGraphicFramePr>
            <a:graphicFrameLocks noGrp="1"/>
          </p:cNvGraphicFramePr>
          <p:nvPr>
            <p:extLst>
              <p:ext uri="{D42A27DB-BD31-4B8C-83A1-F6EECF244321}">
                <p14:modId xmlns:p14="http://schemas.microsoft.com/office/powerpoint/2010/main" val="3228383454"/>
              </p:ext>
            </p:extLst>
          </p:nvPr>
        </p:nvGraphicFramePr>
        <p:xfrm>
          <a:off x="5028740" y="1870159"/>
          <a:ext cx="6791921" cy="3205932"/>
        </p:xfrm>
        <a:graphic>
          <a:graphicData uri="http://schemas.openxmlformats.org/drawingml/2006/table">
            <a:tbl>
              <a:tblPr firstRow="1" firstCol="1" bandRow="1">
                <a:tableStyleId>{5C22544A-7EE6-4342-B048-85BDC9FD1C3A}</a:tableStyleId>
              </a:tblPr>
              <a:tblGrid>
                <a:gridCol w="1276875">
                  <a:extLst>
                    <a:ext uri="{9D8B030D-6E8A-4147-A177-3AD203B41FA5}">
                      <a16:colId xmlns:a16="http://schemas.microsoft.com/office/drawing/2014/main" val="878272758"/>
                    </a:ext>
                  </a:extLst>
                </a:gridCol>
                <a:gridCol w="5515046">
                  <a:extLst>
                    <a:ext uri="{9D8B030D-6E8A-4147-A177-3AD203B41FA5}">
                      <a16:colId xmlns:a16="http://schemas.microsoft.com/office/drawing/2014/main" val="2235355067"/>
                    </a:ext>
                  </a:extLst>
                </a:gridCol>
              </a:tblGrid>
              <a:tr h="712431">
                <a:tc>
                  <a:txBody>
                    <a:bodyPr/>
                    <a:lstStyle/>
                    <a:p>
                      <a:pPr algn="ctr">
                        <a:spcAft>
                          <a:spcPts val="0"/>
                        </a:spcAft>
                      </a:pPr>
                      <a:r>
                        <a:rPr lang="en-IN" sz="1400" dirty="0">
                          <a:effectLst/>
                          <a:latin typeface="Book Antiqua" panose="02040602050305030304" pitchFamily="18" charset="0"/>
                        </a:rPr>
                        <a:t>Card Column</a:t>
                      </a:r>
                    </a:p>
                  </a:txBody>
                  <a:tcPr marL="65405" marR="68580" marT="0" marB="0" anchor="ctr"/>
                </a:tc>
                <a:tc>
                  <a:txBody>
                    <a:bodyPr/>
                    <a:lstStyle/>
                    <a:p>
                      <a:pPr algn="ctr">
                        <a:spcAft>
                          <a:spcPts val="0"/>
                        </a:spcAft>
                      </a:pPr>
                      <a:r>
                        <a:rPr lang="en-IN" sz="1400">
                          <a:effectLst/>
                          <a:latin typeface="Book Antiqua" panose="02040602050305030304" pitchFamily="18" charset="0"/>
                        </a:rPr>
                        <a:t>Contents</a:t>
                      </a:r>
                    </a:p>
                  </a:txBody>
                  <a:tcPr marL="65405" marR="68580" marT="0" marB="0" anchor="ctr"/>
                </a:tc>
                <a:extLst>
                  <a:ext uri="{0D108BD9-81ED-4DB2-BD59-A6C34878D82A}">
                    <a16:rowId xmlns:a16="http://schemas.microsoft.com/office/drawing/2014/main" val="3607923896"/>
                  </a:ext>
                </a:extLst>
              </a:tr>
              <a:tr h="356214">
                <a:tc>
                  <a:txBody>
                    <a:bodyPr/>
                    <a:lstStyle/>
                    <a:p>
                      <a:pPr algn="just">
                        <a:spcAft>
                          <a:spcPts val="0"/>
                        </a:spcAft>
                      </a:pPr>
                      <a:r>
                        <a:rPr lang="en-IN" sz="1400">
                          <a:effectLst/>
                          <a:latin typeface="Book Antiqua" panose="02040602050305030304" pitchFamily="18" charset="0"/>
                        </a:rPr>
                        <a:t>1</a:t>
                      </a:r>
                    </a:p>
                  </a:txBody>
                  <a:tcPr marL="65405" marR="68580" marT="0" marB="0" anchor="ctr"/>
                </a:tc>
                <a:tc>
                  <a:txBody>
                    <a:bodyPr/>
                    <a:lstStyle/>
                    <a:p>
                      <a:pPr algn="just">
                        <a:spcAft>
                          <a:spcPts val="0"/>
                        </a:spcAft>
                      </a:pPr>
                      <a:r>
                        <a:rPr lang="en-IN" sz="1400">
                          <a:effectLst/>
                          <a:latin typeface="Book Antiqua" panose="02040602050305030304" pitchFamily="18" charset="0"/>
                        </a:rPr>
                        <a:t>Card type = 0 (for text card identifier)</a:t>
                      </a:r>
                    </a:p>
                  </a:txBody>
                  <a:tcPr marL="65405" marR="68580" marT="0" marB="0" anchor="ctr"/>
                </a:tc>
                <a:extLst>
                  <a:ext uri="{0D108BD9-81ED-4DB2-BD59-A6C34878D82A}">
                    <a16:rowId xmlns:a16="http://schemas.microsoft.com/office/drawing/2014/main" val="2087495966"/>
                  </a:ext>
                </a:extLst>
              </a:tr>
              <a:tr h="712431">
                <a:tc>
                  <a:txBody>
                    <a:bodyPr/>
                    <a:lstStyle/>
                    <a:p>
                      <a:pPr algn="just">
                        <a:spcAft>
                          <a:spcPts val="0"/>
                        </a:spcAft>
                      </a:pPr>
                      <a:r>
                        <a:rPr lang="en-IN" sz="1400">
                          <a:effectLst/>
                          <a:latin typeface="Book Antiqua" panose="02040602050305030304" pitchFamily="18" charset="0"/>
                        </a:rPr>
                        <a:t>2</a:t>
                      </a:r>
                    </a:p>
                  </a:txBody>
                  <a:tcPr marL="65405" marR="68580" marT="0" marB="0" anchor="ctr"/>
                </a:tc>
                <a:tc>
                  <a:txBody>
                    <a:bodyPr/>
                    <a:lstStyle/>
                    <a:p>
                      <a:pPr algn="just">
                        <a:spcAft>
                          <a:spcPts val="0"/>
                        </a:spcAft>
                      </a:pPr>
                      <a:r>
                        <a:rPr lang="en-IN" sz="1400">
                          <a:effectLst/>
                          <a:latin typeface="Book Antiqua" panose="02040602050305030304" pitchFamily="18" charset="0"/>
                        </a:rPr>
                        <a:t>Count of number of bytes (1 byte per column) of information on card</a:t>
                      </a:r>
                    </a:p>
                  </a:txBody>
                  <a:tcPr marL="65405" marR="68580" marT="0" marB="0" anchor="ctr"/>
                </a:tc>
                <a:extLst>
                  <a:ext uri="{0D108BD9-81ED-4DB2-BD59-A6C34878D82A}">
                    <a16:rowId xmlns:a16="http://schemas.microsoft.com/office/drawing/2014/main" val="2976699921"/>
                  </a:ext>
                </a:extLst>
              </a:tr>
              <a:tr h="356214">
                <a:tc>
                  <a:txBody>
                    <a:bodyPr/>
                    <a:lstStyle/>
                    <a:p>
                      <a:pPr algn="just">
                        <a:spcAft>
                          <a:spcPts val="0"/>
                        </a:spcAft>
                      </a:pPr>
                      <a:r>
                        <a:rPr lang="en-IN" sz="1400">
                          <a:effectLst/>
                          <a:latin typeface="Book Antiqua" panose="02040602050305030304" pitchFamily="18" charset="0"/>
                        </a:rPr>
                        <a:t>3-5</a:t>
                      </a:r>
                    </a:p>
                  </a:txBody>
                  <a:tcPr marL="65405" marR="68580" marT="0" marB="0" anchor="ctr"/>
                </a:tc>
                <a:tc>
                  <a:txBody>
                    <a:bodyPr/>
                    <a:lstStyle/>
                    <a:p>
                      <a:pPr algn="just">
                        <a:spcAft>
                          <a:spcPts val="0"/>
                        </a:spcAft>
                      </a:pPr>
                      <a:r>
                        <a:rPr lang="en-IN" sz="1400" dirty="0">
                          <a:effectLst/>
                          <a:latin typeface="Book Antiqua" panose="02040602050305030304" pitchFamily="18" charset="0"/>
                        </a:rPr>
                        <a:t>Addresses at which data on card is to be put</a:t>
                      </a:r>
                    </a:p>
                  </a:txBody>
                  <a:tcPr marL="65405" marR="68580" marT="0" marB="0" anchor="ctr"/>
                </a:tc>
                <a:extLst>
                  <a:ext uri="{0D108BD9-81ED-4DB2-BD59-A6C34878D82A}">
                    <a16:rowId xmlns:a16="http://schemas.microsoft.com/office/drawing/2014/main" val="3147210675"/>
                  </a:ext>
                </a:extLst>
              </a:tr>
              <a:tr h="356214">
                <a:tc>
                  <a:txBody>
                    <a:bodyPr/>
                    <a:lstStyle/>
                    <a:p>
                      <a:pPr algn="just">
                        <a:spcAft>
                          <a:spcPts val="0"/>
                        </a:spcAft>
                      </a:pPr>
                      <a:r>
                        <a:rPr lang="en-IN" sz="1400">
                          <a:effectLst/>
                          <a:latin typeface="Book Antiqua" panose="02040602050305030304" pitchFamily="18" charset="0"/>
                        </a:rPr>
                        <a:t>6-7</a:t>
                      </a:r>
                    </a:p>
                  </a:txBody>
                  <a:tcPr marL="65405" marR="68580" marT="0" marB="0" anchor="ctr"/>
                </a:tc>
                <a:tc>
                  <a:txBody>
                    <a:bodyPr/>
                    <a:lstStyle/>
                    <a:p>
                      <a:pPr algn="just">
                        <a:spcAft>
                          <a:spcPts val="0"/>
                        </a:spcAft>
                      </a:pPr>
                      <a:r>
                        <a:rPr lang="en-IN" sz="1400">
                          <a:effectLst/>
                          <a:latin typeface="Book Antiqua" panose="02040602050305030304" pitchFamily="18" charset="0"/>
                        </a:rPr>
                        <a:t>Empty (could be used for validity checking)</a:t>
                      </a:r>
                    </a:p>
                  </a:txBody>
                  <a:tcPr marL="65405" marR="68580" marT="0" marB="0" anchor="ctr"/>
                </a:tc>
                <a:extLst>
                  <a:ext uri="{0D108BD9-81ED-4DB2-BD59-A6C34878D82A}">
                    <a16:rowId xmlns:a16="http://schemas.microsoft.com/office/drawing/2014/main" val="2689992145"/>
                  </a:ext>
                </a:extLst>
              </a:tr>
              <a:tr h="356214">
                <a:tc>
                  <a:txBody>
                    <a:bodyPr/>
                    <a:lstStyle/>
                    <a:p>
                      <a:pPr algn="just">
                        <a:spcAft>
                          <a:spcPts val="0"/>
                        </a:spcAft>
                      </a:pPr>
                      <a:r>
                        <a:rPr lang="en-IN" sz="1400">
                          <a:effectLst/>
                          <a:latin typeface="Book Antiqua" panose="02040602050305030304" pitchFamily="18" charset="0"/>
                        </a:rPr>
                        <a:t>8-72</a:t>
                      </a:r>
                    </a:p>
                  </a:txBody>
                  <a:tcPr marL="65405" marR="68580" marT="0" marB="0" anchor="ctr"/>
                </a:tc>
                <a:tc>
                  <a:txBody>
                    <a:bodyPr/>
                    <a:lstStyle/>
                    <a:p>
                      <a:pPr algn="just">
                        <a:spcAft>
                          <a:spcPts val="0"/>
                        </a:spcAft>
                      </a:pPr>
                      <a:r>
                        <a:rPr lang="en-IN" sz="1400">
                          <a:effectLst/>
                          <a:latin typeface="Book Antiqua" panose="02040602050305030304" pitchFamily="18" charset="0"/>
                        </a:rPr>
                        <a:t>Instructions and data to be loaded</a:t>
                      </a:r>
                    </a:p>
                  </a:txBody>
                  <a:tcPr marL="65405" marR="68580" marT="0" marB="0" anchor="ctr"/>
                </a:tc>
                <a:extLst>
                  <a:ext uri="{0D108BD9-81ED-4DB2-BD59-A6C34878D82A}">
                    <a16:rowId xmlns:a16="http://schemas.microsoft.com/office/drawing/2014/main" val="656045486"/>
                  </a:ext>
                </a:extLst>
              </a:tr>
              <a:tr h="356214">
                <a:tc>
                  <a:txBody>
                    <a:bodyPr/>
                    <a:lstStyle/>
                    <a:p>
                      <a:pPr algn="just">
                        <a:spcAft>
                          <a:spcPts val="0"/>
                        </a:spcAft>
                      </a:pPr>
                      <a:r>
                        <a:rPr lang="en-IN" sz="1400">
                          <a:effectLst/>
                          <a:latin typeface="Book Antiqua" panose="02040602050305030304" pitchFamily="18" charset="0"/>
                        </a:rPr>
                        <a:t>73-80</a:t>
                      </a:r>
                    </a:p>
                  </a:txBody>
                  <a:tcPr marL="65405" marR="68580" marT="0" marB="0" anchor="ctr"/>
                </a:tc>
                <a:tc>
                  <a:txBody>
                    <a:bodyPr/>
                    <a:lstStyle/>
                    <a:p>
                      <a:pPr algn="just">
                        <a:spcAft>
                          <a:spcPts val="0"/>
                        </a:spcAft>
                      </a:pPr>
                      <a:r>
                        <a:rPr lang="en-IN" sz="1400" dirty="0">
                          <a:effectLst/>
                          <a:latin typeface="Book Antiqua" panose="02040602050305030304" pitchFamily="18" charset="0"/>
                        </a:rPr>
                        <a:t>Card sequence number</a:t>
                      </a:r>
                    </a:p>
                  </a:txBody>
                  <a:tcPr marL="65405" marR="68580" marT="0" marB="0" anchor="ctr"/>
                </a:tc>
                <a:extLst>
                  <a:ext uri="{0D108BD9-81ED-4DB2-BD59-A6C34878D82A}">
                    <a16:rowId xmlns:a16="http://schemas.microsoft.com/office/drawing/2014/main" val="2028657251"/>
                  </a:ext>
                </a:extLst>
              </a:tr>
            </a:tbl>
          </a:graphicData>
        </a:graphic>
      </p:graphicFrame>
      <p:sp>
        <p:nvSpPr>
          <p:cNvPr id="6" name="TextBox 5"/>
          <p:cNvSpPr txBox="1"/>
          <p:nvPr/>
        </p:nvSpPr>
        <p:spPr>
          <a:xfrm>
            <a:off x="5427785" y="867508"/>
            <a:ext cx="5756030" cy="461665"/>
          </a:xfrm>
          <a:prstGeom prst="rect">
            <a:avLst/>
          </a:prstGeom>
          <a:noFill/>
        </p:spPr>
        <p:txBody>
          <a:bodyPr wrap="square" rtlCol="0">
            <a:spAutoFit/>
          </a:bodyPr>
          <a:lstStyle/>
          <a:p>
            <a:r>
              <a:rPr lang="en-US" sz="2400" b="1" dirty="0">
                <a:solidFill>
                  <a:schemeClr val="accent3">
                    <a:lumMod val="50000"/>
                  </a:schemeClr>
                </a:solidFill>
                <a:latin typeface="Book Antiqua" panose="02040602050305030304" pitchFamily="18" charset="0"/>
              </a:rPr>
              <a:t>Text Cards (For instruction and Data)</a:t>
            </a:r>
          </a:p>
        </p:txBody>
      </p:sp>
    </p:spTree>
    <p:extLst>
      <p:ext uri="{BB962C8B-B14F-4D97-AF65-F5344CB8AC3E}">
        <p14:creationId xmlns:p14="http://schemas.microsoft.com/office/powerpoint/2010/main" val="187087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pPr>
              <a:lnSpc>
                <a:spcPct val="150000"/>
              </a:lnSpc>
            </a:pPr>
            <a:r>
              <a:rPr lang="en-US" sz="3200" b="1" cap="none" dirty="0">
                <a:solidFill>
                  <a:srgbClr val="FFFFFF"/>
                </a:solidFill>
                <a:latin typeface="Book Antiqua" panose="02040602050305030304" pitchFamily="18" charset="0"/>
              </a:rPr>
              <a:t>Design of an Absolute Loader</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29</a:t>
            </a:fld>
            <a:endParaRPr lang="en-US">
              <a:solidFill>
                <a:schemeClr val="tx1">
                  <a:lumMod val="75000"/>
                  <a:lumOff val="25000"/>
                </a:schemeClr>
              </a:solidFill>
            </a:endParaRPr>
          </a:p>
        </p:txBody>
      </p:sp>
      <p:graphicFrame>
        <p:nvGraphicFramePr>
          <p:cNvPr id="8" name="Table 7">
            <a:extLst>
              <a:ext uri="{FF2B5EF4-FFF2-40B4-BE49-F238E27FC236}">
                <a16:creationId xmlns:a16="http://schemas.microsoft.com/office/drawing/2014/main" id="{A7E77AFB-0EA8-4570-8E17-7FE1BAD2D28D}"/>
              </a:ext>
            </a:extLst>
          </p:cNvPr>
          <p:cNvGraphicFramePr>
            <a:graphicFrameLocks noGrp="1"/>
          </p:cNvGraphicFramePr>
          <p:nvPr>
            <p:extLst>
              <p:ext uri="{D42A27DB-BD31-4B8C-83A1-F6EECF244321}">
                <p14:modId xmlns:p14="http://schemas.microsoft.com/office/powerpoint/2010/main" val="3194662687"/>
              </p:ext>
            </p:extLst>
          </p:nvPr>
        </p:nvGraphicFramePr>
        <p:xfrm>
          <a:off x="5028740" y="1870159"/>
          <a:ext cx="6791921" cy="3123724"/>
        </p:xfrm>
        <a:graphic>
          <a:graphicData uri="http://schemas.openxmlformats.org/drawingml/2006/table">
            <a:tbl>
              <a:tblPr firstRow="1" firstCol="1" bandRow="1">
                <a:tableStyleId>{5C22544A-7EE6-4342-B048-85BDC9FD1C3A}</a:tableStyleId>
              </a:tblPr>
              <a:tblGrid>
                <a:gridCol w="1276875">
                  <a:extLst>
                    <a:ext uri="{9D8B030D-6E8A-4147-A177-3AD203B41FA5}">
                      <a16:colId xmlns:a16="http://schemas.microsoft.com/office/drawing/2014/main" val="878272758"/>
                    </a:ext>
                  </a:extLst>
                </a:gridCol>
                <a:gridCol w="5515046">
                  <a:extLst>
                    <a:ext uri="{9D8B030D-6E8A-4147-A177-3AD203B41FA5}">
                      <a16:colId xmlns:a16="http://schemas.microsoft.com/office/drawing/2014/main" val="2235355067"/>
                    </a:ext>
                  </a:extLst>
                </a:gridCol>
              </a:tblGrid>
              <a:tr h="761929">
                <a:tc>
                  <a:txBody>
                    <a:bodyPr/>
                    <a:lstStyle/>
                    <a:p>
                      <a:pPr algn="ctr">
                        <a:spcAft>
                          <a:spcPts val="0"/>
                        </a:spcAft>
                      </a:pPr>
                      <a:r>
                        <a:rPr lang="en-IN" sz="1400" dirty="0">
                          <a:effectLst/>
                          <a:latin typeface="Book Antiqua" panose="02040602050305030304" pitchFamily="18" charset="0"/>
                        </a:rPr>
                        <a:t>Card Column</a:t>
                      </a:r>
                    </a:p>
                  </a:txBody>
                  <a:tcPr marL="65405" marR="68580" marT="0" marB="0" anchor="ctr"/>
                </a:tc>
                <a:tc>
                  <a:txBody>
                    <a:bodyPr/>
                    <a:lstStyle/>
                    <a:p>
                      <a:pPr algn="ctr">
                        <a:spcAft>
                          <a:spcPts val="0"/>
                        </a:spcAft>
                      </a:pPr>
                      <a:r>
                        <a:rPr lang="en-IN" sz="1400">
                          <a:effectLst/>
                          <a:latin typeface="Book Antiqua" panose="02040602050305030304" pitchFamily="18" charset="0"/>
                        </a:rPr>
                        <a:t>Contents</a:t>
                      </a:r>
                    </a:p>
                  </a:txBody>
                  <a:tcPr marL="65405" marR="68580" marT="0" marB="0" anchor="ctr"/>
                </a:tc>
                <a:extLst>
                  <a:ext uri="{0D108BD9-81ED-4DB2-BD59-A6C34878D82A}">
                    <a16:rowId xmlns:a16="http://schemas.microsoft.com/office/drawing/2014/main" val="3607923896"/>
                  </a:ext>
                </a:extLst>
              </a:tr>
              <a:tr h="380963">
                <a:tc>
                  <a:txBody>
                    <a:bodyPr/>
                    <a:lstStyle/>
                    <a:p>
                      <a:pPr algn="just">
                        <a:spcAft>
                          <a:spcPts val="0"/>
                        </a:spcAft>
                      </a:pPr>
                      <a:r>
                        <a:rPr lang="en-IN" sz="1400" dirty="0">
                          <a:effectLst/>
                          <a:latin typeface="Book Antiqua" panose="02040602050305030304" pitchFamily="18" charset="0"/>
                        </a:rPr>
                        <a:t>1</a:t>
                      </a:r>
                    </a:p>
                  </a:txBody>
                  <a:tcPr marL="65405" marR="68580" marT="0" marB="0" anchor="ctr"/>
                </a:tc>
                <a:tc>
                  <a:txBody>
                    <a:bodyPr/>
                    <a:lstStyle/>
                    <a:p>
                      <a:pPr algn="just">
                        <a:spcAft>
                          <a:spcPts val="0"/>
                        </a:spcAft>
                      </a:pPr>
                      <a:r>
                        <a:rPr lang="en-IN" sz="1400" dirty="0">
                          <a:effectLst/>
                          <a:latin typeface="Book Antiqua" panose="02040602050305030304" pitchFamily="18" charset="0"/>
                        </a:rPr>
                        <a:t>Card type = 1 (transfer card identifier)</a:t>
                      </a:r>
                    </a:p>
                  </a:txBody>
                  <a:tcPr marL="65405" marR="68580" marT="0" marB="0" anchor="ctr"/>
                </a:tc>
                <a:extLst>
                  <a:ext uri="{0D108BD9-81ED-4DB2-BD59-A6C34878D82A}">
                    <a16:rowId xmlns:a16="http://schemas.microsoft.com/office/drawing/2014/main" val="2087495966"/>
                  </a:ext>
                </a:extLst>
              </a:tr>
              <a:tr h="456980">
                <a:tc>
                  <a:txBody>
                    <a:bodyPr/>
                    <a:lstStyle/>
                    <a:p>
                      <a:pPr algn="just">
                        <a:spcAft>
                          <a:spcPts val="0"/>
                        </a:spcAft>
                      </a:pPr>
                      <a:r>
                        <a:rPr lang="en-IN" sz="1400" dirty="0">
                          <a:effectLst/>
                          <a:latin typeface="Book Antiqua" panose="02040602050305030304" pitchFamily="18" charset="0"/>
                        </a:rPr>
                        <a:t>2</a:t>
                      </a:r>
                    </a:p>
                  </a:txBody>
                  <a:tcPr marL="65405" marR="68580" marT="0" marB="0" anchor="ctr"/>
                </a:tc>
                <a:tc>
                  <a:txBody>
                    <a:bodyPr/>
                    <a:lstStyle/>
                    <a:p>
                      <a:pPr algn="just">
                        <a:spcAft>
                          <a:spcPts val="0"/>
                        </a:spcAft>
                      </a:pPr>
                      <a:r>
                        <a:rPr lang="en-IN" sz="1400" dirty="0">
                          <a:effectLst/>
                          <a:latin typeface="Book Antiqua" panose="02040602050305030304" pitchFamily="18" charset="0"/>
                        </a:rPr>
                        <a:t>Count = 0</a:t>
                      </a:r>
                    </a:p>
                  </a:txBody>
                  <a:tcPr marL="65405" marR="68580" marT="0" marB="0" anchor="ctr"/>
                </a:tc>
                <a:extLst>
                  <a:ext uri="{0D108BD9-81ED-4DB2-BD59-A6C34878D82A}">
                    <a16:rowId xmlns:a16="http://schemas.microsoft.com/office/drawing/2014/main" val="2976699921"/>
                  </a:ext>
                </a:extLst>
              </a:tr>
              <a:tr h="380963">
                <a:tc>
                  <a:txBody>
                    <a:bodyPr/>
                    <a:lstStyle/>
                    <a:p>
                      <a:pPr algn="just">
                        <a:spcAft>
                          <a:spcPts val="0"/>
                        </a:spcAft>
                      </a:pPr>
                      <a:r>
                        <a:rPr lang="en-IN" sz="1400">
                          <a:effectLst/>
                          <a:latin typeface="Book Antiqua" panose="02040602050305030304" pitchFamily="18" charset="0"/>
                        </a:rPr>
                        <a:t>3-5</a:t>
                      </a:r>
                    </a:p>
                  </a:txBody>
                  <a:tcPr marL="65405" marR="68580" marT="0" marB="0" anchor="ctr"/>
                </a:tc>
                <a:tc>
                  <a:txBody>
                    <a:bodyPr/>
                    <a:lstStyle/>
                    <a:p>
                      <a:pPr algn="just">
                        <a:spcAft>
                          <a:spcPts val="0"/>
                        </a:spcAft>
                      </a:pPr>
                      <a:r>
                        <a:rPr lang="en-IN" sz="1400" dirty="0">
                          <a:effectLst/>
                          <a:latin typeface="Book Antiqua" panose="02040602050305030304" pitchFamily="18" charset="0"/>
                        </a:rPr>
                        <a:t>Addresses of entry point</a:t>
                      </a:r>
                    </a:p>
                  </a:txBody>
                  <a:tcPr marL="65405" marR="68580" marT="0" marB="0" anchor="ctr"/>
                </a:tc>
                <a:extLst>
                  <a:ext uri="{0D108BD9-81ED-4DB2-BD59-A6C34878D82A}">
                    <a16:rowId xmlns:a16="http://schemas.microsoft.com/office/drawing/2014/main" val="3147210675"/>
                  </a:ext>
                </a:extLst>
              </a:tr>
              <a:tr h="380963">
                <a:tc>
                  <a:txBody>
                    <a:bodyPr/>
                    <a:lstStyle/>
                    <a:p>
                      <a:pPr algn="just">
                        <a:spcAft>
                          <a:spcPts val="0"/>
                        </a:spcAft>
                      </a:pPr>
                      <a:r>
                        <a:rPr lang="en-IN" sz="1400">
                          <a:effectLst/>
                          <a:latin typeface="Book Antiqua" panose="02040602050305030304" pitchFamily="18" charset="0"/>
                        </a:rPr>
                        <a:t>6-72</a:t>
                      </a:r>
                    </a:p>
                  </a:txBody>
                  <a:tcPr marL="65405" marR="68580" marT="0" marB="0" anchor="ctr"/>
                </a:tc>
                <a:tc>
                  <a:txBody>
                    <a:bodyPr/>
                    <a:lstStyle/>
                    <a:p>
                      <a:pPr algn="just">
                        <a:spcAft>
                          <a:spcPts val="0"/>
                        </a:spcAft>
                      </a:pPr>
                      <a:r>
                        <a:rPr lang="en-IN" sz="1400" dirty="0">
                          <a:effectLst/>
                          <a:latin typeface="Book Antiqua" panose="02040602050305030304" pitchFamily="18" charset="0"/>
                        </a:rPr>
                        <a:t>Empty</a:t>
                      </a:r>
                    </a:p>
                  </a:txBody>
                  <a:tcPr marL="65405" marR="68580" marT="0" marB="0" anchor="ctr"/>
                </a:tc>
                <a:extLst>
                  <a:ext uri="{0D108BD9-81ED-4DB2-BD59-A6C34878D82A}">
                    <a16:rowId xmlns:a16="http://schemas.microsoft.com/office/drawing/2014/main" val="2689992145"/>
                  </a:ext>
                </a:extLst>
              </a:tr>
              <a:tr h="380963">
                <a:tc>
                  <a:txBody>
                    <a:bodyPr/>
                    <a:lstStyle/>
                    <a:p>
                      <a:pPr algn="just">
                        <a:spcAft>
                          <a:spcPts val="0"/>
                        </a:spcAft>
                      </a:pPr>
                      <a:r>
                        <a:rPr lang="en-IN" sz="1400">
                          <a:effectLst/>
                          <a:latin typeface="Book Antiqua" panose="02040602050305030304" pitchFamily="18" charset="0"/>
                        </a:rPr>
                        <a:t>73-80</a:t>
                      </a:r>
                    </a:p>
                  </a:txBody>
                  <a:tcPr marL="65405" marR="68580" marT="0" marB="0" anchor="ctr"/>
                </a:tc>
                <a:tc>
                  <a:txBody>
                    <a:bodyPr/>
                    <a:lstStyle/>
                    <a:p>
                      <a:pPr algn="just">
                        <a:spcAft>
                          <a:spcPts val="0"/>
                        </a:spcAft>
                      </a:pPr>
                      <a:r>
                        <a:rPr lang="en-IN" sz="1400" dirty="0">
                          <a:effectLst/>
                          <a:latin typeface="Book Antiqua" panose="02040602050305030304" pitchFamily="18" charset="0"/>
                        </a:rPr>
                        <a:t>Card sequence number</a:t>
                      </a:r>
                    </a:p>
                  </a:txBody>
                  <a:tcPr marL="65405" marR="68580" marT="0" marB="0" anchor="ctr"/>
                </a:tc>
                <a:extLst>
                  <a:ext uri="{0D108BD9-81ED-4DB2-BD59-A6C34878D82A}">
                    <a16:rowId xmlns:a16="http://schemas.microsoft.com/office/drawing/2014/main" val="656045486"/>
                  </a:ext>
                </a:extLst>
              </a:tr>
              <a:tr h="380963">
                <a:tc>
                  <a:txBody>
                    <a:bodyPr/>
                    <a:lstStyle/>
                    <a:p>
                      <a:pPr algn="just">
                        <a:spcAft>
                          <a:spcPts val="0"/>
                        </a:spcAft>
                      </a:pPr>
                      <a:r>
                        <a:rPr lang="en-IN" sz="1400" dirty="0">
                          <a:effectLst/>
                          <a:latin typeface="Book Antiqua" panose="02040602050305030304" pitchFamily="18" charset="0"/>
                        </a:rPr>
                        <a:t>1</a:t>
                      </a:r>
                    </a:p>
                  </a:txBody>
                  <a:tcPr marL="65405" marR="68580" marT="0" marB="0" anchor="ctr"/>
                </a:tc>
                <a:tc>
                  <a:txBody>
                    <a:bodyPr/>
                    <a:lstStyle/>
                    <a:p>
                      <a:pPr algn="just">
                        <a:spcAft>
                          <a:spcPts val="0"/>
                        </a:spcAft>
                      </a:pPr>
                      <a:r>
                        <a:rPr lang="en-IN" sz="1400" dirty="0">
                          <a:effectLst/>
                          <a:latin typeface="Book Antiqua" panose="02040602050305030304" pitchFamily="18" charset="0"/>
                        </a:rPr>
                        <a:t>Card type = 1 (transfer card identifier)</a:t>
                      </a:r>
                    </a:p>
                  </a:txBody>
                  <a:tcPr marL="65405" marR="68580" marT="0" marB="0" anchor="ctr"/>
                </a:tc>
                <a:extLst>
                  <a:ext uri="{0D108BD9-81ED-4DB2-BD59-A6C34878D82A}">
                    <a16:rowId xmlns:a16="http://schemas.microsoft.com/office/drawing/2014/main" val="2028657251"/>
                  </a:ext>
                </a:extLst>
              </a:tr>
            </a:tbl>
          </a:graphicData>
        </a:graphic>
      </p:graphicFrame>
      <p:sp>
        <p:nvSpPr>
          <p:cNvPr id="6" name="TextBox 5"/>
          <p:cNvSpPr txBox="1"/>
          <p:nvPr/>
        </p:nvSpPr>
        <p:spPr>
          <a:xfrm>
            <a:off x="4923692" y="867508"/>
            <a:ext cx="7139354" cy="461665"/>
          </a:xfrm>
          <a:prstGeom prst="rect">
            <a:avLst/>
          </a:prstGeom>
          <a:noFill/>
        </p:spPr>
        <p:txBody>
          <a:bodyPr wrap="square" rtlCol="0">
            <a:spAutoFit/>
          </a:bodyPr>
          <a:lstStyle/>
          <a:p>
            <a:r>
              <a:rPr lang="en-US" sz="2400" b="1" dirty="0">
                <a:solidFill>
                  <a:schemeClr val="accent3">
                    <a:lumMod val="50000"/>
                  </a:schemeClr>
                </a:solidFill>
                <a:latin typeface="Book Antiqua" panose="02040602050305030304" pitchFamily="18" charset="0"/>
              </a:rPr>
              <a:t>Transfer Cards (To hold entry point to program)</a:t>
            </a:r>
          </a:p>
        </p:txBody>
      </p:sp>
    </p:spTree>
    <p:extLst>
      <p:ext uri="{BB962C8B-B14F-4D97-AF65-F5344CB8AC3E}">
        <p14:creationId xmlns:p14="http://schemas.microsoft.com/office/powerpoint/2010/main" val="120262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dirty="0">
                <a:latin typeface="Cambria" panose="02040503050406030204" pitchFamily="18" charset="0"/>
              </a:rPr>
              <a:t>Compile and go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35439"/>
            <a:ext cx="11302784" cy="4497812"/>
          </a:xfrm>
        </p:spPr>
        <p:txBody>
          <a:bodyPr anchor="t">
            <a:normAutofit/>
          </a:bodyPr>
          <a:lstStyle/>
          <a:p>
            <a:pPr>
              <a:lnSpc>
                <a:spcPct val="150000"/>
              </a:lnSpc>
            </a:pPr>
            <a:r>
              <a:rPr lang="en-IN" sz="2200" dirty="0">
                <a:latin typeface="Bookman Old Style" panose="02050604050505020204" pitchFamily="18" charset="0"/>
                <a:ea typeface="+mn-lt"/>
                <a:cs typeface="+mn-lt"/>
              </a:rPr>
              <a:t>In this type of loader, the instruction is read line by line, its machine code is obtained and it is directly put in the main memory at some known address. </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3</a:t>
            </a:fld>
            <a:endParaRPr lang="en-US" dirty="0"/>
          </a:p>
        </p:txBody>
      </p:sp>
    </p:spTree>
    <p:extLst>
      <p:ext uri="{BB962C8B-B14F-4D97-AF65-F5344CB8AC3E}">
        <p14:creationId xmlns:p14="http://schemas.microsoft.com/office/powerpoint/2010/main" val="3197647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595741" y="485678"/>
            <a:ext cx="3495612" cy="1207405"/>
          </a:xfrm>
        </p:spPr>
        <p:txBody>
          <a:bodyPr anchor="ctr">
            <a:noAutofit/>
          </a:bodyPr>
          <a:lstStyle/>
          <a:p>
            <a:pPr>
              <a:lnSpc>
                <a:spcPct val="150000"/>
              </a:lnSpc>
            </a:pPr>
            <a:r>
              <a:rPr lang="en-US" sz="3200" b="1" cap="none" dirty="0">
                <a:solidFill>
                  <a:srgbClr val="FFFFFF"/>
                </a:solidFill>
                <a:latin typeface="Book Antiqua" panose="02040602050305030304" pitchFamily="18" charset="0"/>
              </a:rPr>
              <a:t>Design of an Absolute Loader</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30</a:t>
            </a:fld>
            <a:endParaRPr lang="en-US">
              <a:solidFill>
                <a:schemeClr val="tx1">
                  <a:lumMod val="75000"/>
                  <a:lumOff val="25000"/>
                </a:schemeClr>
              </a:solidFill>
            </a:endParaRPr>
          </a:p>
        </p:txBody>
      </p:sp>
      <p:pic>
        <p:nvPicPr>
          <p:cNvPr id="10" name="Picture 4" descr="Diagram&#10;&#10;Description automatically generated">
            <a:extLst>
              <a:ext uri="{FF2B5EF4-FFF2-40B4-BE49-F238E27FC236}">
                <a16:creationId xmlns:a16="http://schemas.microsoft.com/office/drawing/2014/main" id="{47F24E47-A930-4462-8190-E0F45B473AE0}"/>
              </a:ext>
            </a:extLst>
          </p:cNvPr>
          <p:cNvPicPr>
            <a:picLocks noChangeAspect="1"/>
          </p:cNvPicPr>
          <p:nvPr/>
        </p:nvPicPr>
        <p:blipFill>
          <a:blip r:embed="rId2"/>
          <a:stretch>
            <a:fillRect/>
          </a:stretch>
        </p:blipFill>
        <p:spPr>
          <a:xfrm>
            <a:off x="5070340" y="1043494"/>
            <a:ext cx="5972797" cy="5390771"/>
          </a:xfrm>
          <a:prstGeom prst="rect">
            <a:avLst/>
          </a:prstGeom>
        </p:spPr>
      </p:pic>
      <p:sp>
        <p:nvSpPr>
          <p:cNvPr id="3" name="TextBox 2"/>
          <p:cNvSpPr txBox="1"/>
          <p:nvPr/>
        </p:nvSpPr>
        <p:spPr>
          <a:xfrm>
            <a:off x="490581" y="1899139"/>
            <a:ext cx="4011081" cy="3847207"/>
          </a:xfrm>
          <a:prstGeom prst="rect">
            <a:avLst/>
          </a:prstGeom>
          <a:noFill/>
        </p:spPr>
        <p:txBody>
          <a:bodyPr wrap="square" rtlCol="0">
            <a:spAutoFit/>
          </a:bodyPr>
          <a:lstStyle/>
          <a:p>
            <a:r>
              <a:rPr lang="en-IN" sz="1600" u="sng" dirty="0">
                <a:solidFill>
                  <a:schemeClr val="bg1"/>
                </a:solidFill>
                <a:latin typeface="Book Antiqua" panose="02040602050305030304" pitchFamily="18" charset="0"/>
                <a:ea typeface="+mn-lt"/>
                <a:cs typeface="+mn-lt"/>
              </a:rPr>
              <a:t>Algorithm</a:t>
            </a:r>
          </a:p>
          <a:p>
            <a:endParaRPr lang="en-IN" u="sng" dirty="0">
              <a:solidFill>
                <a:schemeClr val="bg1"/>
              </a:solidFill>
              <a:ea typeface="+mn-lt"/>
              <a:cs typeface="+mn-lt"/>
            </a:endParaRPr>
          </a:p>
          <a:p>
            <a:r>
              <a:rPr lang="en-IN" sz="1600" dirty="0">
                <a:solidFill>
                  <a:schemeClr val="bg1"/>
                </a:solidFill>
                <a:latin typeface="Book Antiqua" panose="02040602050305030304" pitchFamily="18" charset="0"/>
                <a:ea typeface="+mn-lt"/>
                <a:cs typeface="+mn-lt"/>
              </a:rPr>
              <a:t>The object deck for this loader consists of a series of text cards terminated by a transfer card. </a:t>
            </a:r>
          </a:p>
          <a:p>
            <a:endParaRPr lang="en-IN" sz="1600" dirty="0">
              <a:solidFill>
                <a:schemeClr val="bg1"/>
              </a:solidFill>
              <a:latin typeface="Book Antiqua" panose="02040602050305030304" pitchFamily="18" charset="0"/>
              <a:ea typeface="+mn-lt"/>
              <a:cs typeface="+mn-lt"/>
            </a:endParaRPr>
          </a:p>
          <a:p>
            <a:r>
              <a:rPr lang="en-IN" sz="1600" dirty="0">
                <a:solidFill>
                  <a:schemeClr val="bg1"/>
                </a:solidFill>
                <a:latin typeface="Book Antiqua" panose="02040602050305030304" pitchFamily="18" charset="0"/>
                <a:ea typeface="+mn-lt"/>
                <a:cs typeface="+mn-lt"/>
              </a:rPr>
              <a:t>Therefore, the loader should read one card at a time, moving the text to the location specified on the card, until the transfer card is reached.</a:t>
            </a:r>
          </a:p>
          <a:p>
            <a:endParaRPr lang="en-IN" sz="1600" dirty="0">
              <a:solidFill>
                <a:schemeClr val="bg1"/>
              </a:solidFill>
              <a:latin typeface="Book Antiqua" panose="02040602050305030304" pitchFamily="18" charset="0"/>
              <a:ea typeface="+mn-lt"/>
              <a:cs typeface="+mn-lt"/>
            </a:endParaRPr>
          </a:p>
          <a:p>
            <a:r>
              <a:rPr lang="en-IN" sz="1600" dirty="0">
                <a:solidFill>
                  <a:schemeClr val="bg1"/>
                </a:solidFill>
                <a:latin typeface="Book Antiqua" panose="02040602050305030304" pitchFamily="18" charset="0"/>
                <a:ea typeface="+mn-lt"/>
                <a:cs typeface="+mn-lt"/>
              </a:rPr>
              <a:t>At this point, the assembled instructions are in core, and it is only necessary to transfer to the entry point specified on the transfer card..</a:t>
            </a:r>
          </a:p>
        </p:txBody>
      </p:sp>
    </p:spTree>
    <p:extLst>
      <p:ext uri="{BB962C8B-B14F-4D97-AF65-F5344CB8AC3E}">
        <p14:creationId xmlns:p14="http://schemas.microsoft.com/office/powerpoint/2010/main" val="1831525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pPr>
              <a:lnSpc>
                <a:spcPct val="150000"/>
              </a:lnSpc>
            </a:pPr>
            <a:r>
              <a:rPr lang="en-US" sz="3200" b="1" cap="none" dirty="0">
                <a:solidFill>
                  <a:srgbClr val="FFFFFF"/>
                </a:solidFill>
                <a:latin typeface="Book Antiqua" panose="02040602050305030304" pitchFamily="18" charset="0"/>
              </a:rPr>
              <a:t>Bootstrap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665325" y="679938"/>
            <a:ext cx="7303937" cy="5694512"/>
          </a:xfrm>
        </p:spPr>
        <p:txBody>
          <a:bodyPr anchor="t">
            <a:normAutofit/>
          </a:bodyPr>
          <a:lstStyle/>
          <a:p>
            <a:pPr>
              <a:lnSpc>
                <a:spcPct val="150000"/>
              </a:lnSpc>
            </a:pPr>
            <a:r>
              <a:rPr lang="en-IN" sz="2000" dirty="0">
                <a:latin typeface="Book Antiqua" panose="02040602050305030304" pitchFamily="18" charset="0"/>
                <a:ea typeface="+mn-lt"/>
                <a:cs typeface="+mn-lt"/>
              </a:rPr>
              <a:t>Alternatively referred to as</a:t>
            </a:r>
            <a:r>
              <a:rPr lang="en-IN" sz="2000" b="1" dirty="0">
                <a:latin typeface="Book Antiqua" panose="02040602050305030304" pitchFamily="18" charset="0"/>
                <a:ea typeface="+mn-lt"/>
                <a:cs typeface="+mn-lt"/>
              </a:rPr>
              <a:t> bootstrapping</a:t>
            </a:r>
            <a:r>
              <a:rPr lang="en-IN" sz="2000" dirty="0">
                <a:latin typeface="Book Antiqua" panose="02040602050305030304" pitchFamily="18" charset="0"/>
                <a:ea typeface="+mn-lt"/>
                <a:cs typeface="+mn-lt"/>
              </a:rPr>
              <a:t>, </a:t>
            </a:r>
            <a:r>
              <a:rPr lang="en-IN" sz="2000" b="1" dirty="0">
                <a:latin typeface="Book Antiqua" panose="02040602050305030304" pitchFamily="18" charset="0"/>
                <a:ea typeface="+mn-lt"/>
                <a:cs typeface="+mn-lt"/>
              </a:rPr>
              <a:t>bootloader</a:t>
            </a:r>
            <a:r>
              <a:rPr lang="en-IN" sz="2000" dirty="0">
                <a:latin typeface="Book Antiqua" panose="02040602050305030304" pitchFamily="18" charset="0"/>
                <a:ea typeface="+mn-lt"/>
                <a:cs typeface="+mn-lt"/>
              </a:rPr>
              <a:t>, or </a:t>
            </a:r>
            <a:r>
              <a:rPr lang="en-IN" sz="2000" b="1" dirty="0">
                <a:latin typeface="Book Antiqua" panose="02040602050305030304" pitchFamily="18" charset="0"/>
                <a:ea typeface="+mn-lt"/>
                <a:cs typeface="+mn-lt"/>
              </a:rPr>
              <a:t>boot program</a:t>
            </a:r>
          </a:p>
          <a:p>
            <a:pPr>
              <a:lnSpc>
                <a:spcPct val="150000"/>
              </a:lnSpc>
            </a:pPr>
            <a:r>
              <a:rPr lang="en-IN" sz="2000" b="1" dirty="0">
                <a:latin typeface="Book Antiqua" panose="02040602050305030304" pitchFamily="18" charset="0"/>
                <a:ea typeface="+mn-lt"/>
                <a:cs typeface="+mn-lt"/>
              </a:rPr>
              <a:t>Bootstrap loader</a:t>
            </a:r>
            <a:r>
              <a:rPr lang="en-IN" sz="2000" dirty="0">
                <a:latin typeface="Book Antiqua" panose="02040602050305030304" pitchFamily="18" charset="0"/>
                <a:ea typeface="+mn-lt"/>
                <a:cs typeface="+mn-lt"/>
              </a:rPr>
              <a:t> is a program that resides in the computer's EPROM, ROM, or other non-volatile memory. </a:t>
            </a:r>
          </a:p>
          <a:p>
            <a:pPr>
              <a:lnSpc>
                <a:spcPct val="150000"/>
              </a:lnSpc>
            </a:pPr>
            <a:r>
              <a:rPr lang="en-IN" sz="2000" dirty="0">
                <a:latin typeface="Book Antiqua" panose="02040602050305030304" pitchFamily="18" charset="0"/>
                <a:ea typeface="+mn-lt"/>
                <a:cs typeface="+mn-lt"/>
              </a:rPr>
              <a:t>It is automatically executed by the processor when turning on the computer. </a:t>
            </a:r>
          </a:p>
          <a:p>
            <a:pPr>
              <a:lnSpc>
                <a:spcPct val="150000"/>
              </a:lnSpc>
            </a:pPr>
            <a:r>
              <a:rPr lang="en-IN" sz="2000" dirty="0">
                <a:latin typeface="Book Antiqua" panose="02040602050305030304" pitchFamily="18" charset="0"/>
                <a:ea typeface="+mn-lt"/>
                <a:cs typeface="+mn-lt"/>
              </a:rPr>
              <a:t>The bootstrap loader reads the hard drives boot sector to continue the process of loading the computer's operating system</a:t>
            </a:r>
            <a:endParaRPr lang="en-IN" sz="2000" dirty="0">
              <a:latin typeface="Book Antiqua" panose="02040602050305030304" pitchFamily="18" charset="0"/>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31</a:t>
            </a:fld>
            <a:endParaRPr lang="en-US">
              <a:solidFill>
                <a:schemeClr val="tx1">
                  <a:lumMod val="75000"/>
                  <a:lumOff val="25000"/>
                </a:schemeClr>
              </a:solidFill>
            </a:endParaRPr>
          </a:p>
        </p:txBody>
      </p:sp>
    </p:spTree>
    <p:extLst>
      <p:ext uri="{BB962C8B-B14F-4D97-AF65-F5344CB8AC3E}">
        <p14:creationId xmlns:p14="http://schemas.microsoft.com/office/powerpoint/2010/main" val="2230196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pPr>
              <a:lnSpc>
                <a:spcPct val="150000"/>
              </a:lnSpc>
            </a:pPr>
            <a:r>
              <a:rPr lang="en-US" sz="3200" b="1" cap="none" dirty="0">
                <a:solidFill>
                  <a:srgbClr val="FFFFFF"/>
                </a:solidFill>
                <a:latin typeface="Book Antiqua" panose="02040602050305030304" pitchFamily="18" charset="0"/>
              </a:rPr>
              <a:t>Bootstrap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665325" y="679938"/>
            <a:ext cx="7303937" cy="5694512"/>
          </a:xfrm>
        </p:spPr>
        <p:txBody>
          <a:bodyPr anchor="t">
            <a:normAutofit/>
          </a:bodyPr>
          <a:lstStyle/>
          <a:p>
            <a:pPr>
              <a:lnSpc>
                <a:spcPct val="150000"/>
              </a:lnSpc>
            </a:pPr>
            <a:r>
              <a:rPr lang="en-IN" sz="2000" dirty="0">
                <a:latin typeface="Book Antiqua" panose="02040602050305030304" pitchFamily="18" charset="0"/>
                <a:ea typeface="+mn-lt"/>
                <a:cs typeface="+mn-lt"/>
              </a:rPr>
              <a:t>The bootstrap loader is stored in the master boot record (MBR) on the computer's hard drive. </a:t>
            </a:r>
          </a:p>
          <a:p>
            <a:pPr>
              <a:lnSpc>
                <a:spcPct val="150000"/>
              </a:lnSpc>
            </a:pPr>
            <a:r>
              <a:rPr lang="en-IN" sz="2000" dirty="0">
                <a:latin typeface="Book Antiqua" panose="02040602050305030304" pitchFamily="18" charset="0"/>
                <a:ea typeface="+mn-lt"/>
                <a:cs typeface="+mn-lt"/>
              </a:rPr>
              <a:t>When the computer is turned on or restarted, it first performs the power-on self-test, also known as POST. </a:t>
            </a:r>
          </a:p>
          <a:p>
            <a:pPr>
              <a:lnSpc>
                <a:spcPct val="150000"/>
              </a:lnSpc>
            </a:pPr>
            <a:r>
              <a:rPr lang="en-IN" sz="2000" dirty="0">
                <a:latin typeface="Book Antiqua" panose="02040602050305030304" pitchFamily="18" charset="0"/>
                <a:ea typeface="+mn-lt"/>
                <a:cs typeface="+mn-lt"/>
              </a:rPr>
              <a:t>If the POST is successful and no issues are found, the bootstrap loader will load the operating system for the computer into memory. </a:t>
            </a:r>
          </a:p>
          <a:p>
            <a:pPr>
              <a:lnSpc>
                <a:spcPct val="150000"/>
              </a:lnSpc>
            </a:pPr>
            <a:r>
              <a:rPr lang="en-IN" sz="2000" dirty="0">
                <a:latin typeface="Book Antiqua" panose="02040602050305030304" pitchFamily="18" charset="0"/>
                <a:ea typeface="+mn-lt"/>
                <a:cs typeface="+mn-lt"/>
              </a:rPr>
              <a:t>The computer will then be able to quickly access, load, and run the operating system. </a:t>
            </a:r>
            <a:endParaRPr lang="en-IN" sz="2000" dirty="0">
              <a:latin typeface="Book Antiqua" panose="02040602050305030304" pitchFamily="18" charset="0"/>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32</a:t>
            </a:fld>
            <a:endParaRPr lang="en-US">
              <a:solidFill>
                <a:schemeClr val="tx1">
                  <a:lumMod val="75000"/>
                  <a:lumOff val="25000"/>
                </a:schemeClr>
              </a:solidFill>
            </a:endParaRPr>
          </a:p>
        </p:txBody>
      </p:sp>
    </p:spTree>
    <p:extLst>
      <p:ext uri="{BB962C8B-B14F-4D97-AF65-F5344CB8AC3E}">
        <p14:creationId xmlns:p14="http://schemas.microsoft.com/office/powerpoint/2010/main" val="4135966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495612" cy="4624327"/>
          </a:xfrm>
        </p:spPr>
        <p:txBody>
          <a:bodyPr anchor="ctr">
            <a:noAutofit/>
          </a:bodyPr>
          <a:lstStyle/>
          <a:p>
            <a:pPr>
              <a:lnSpc>
                <a:spcPct val="150000"/>
              </a:lnSpc>
            </a:pPr>
            <a:r>
              <a:rPr lang="en-US" sz="3200" b="1" cap="none" dirty="0">
                <a:solidFill>
                  <a:srgbClr val="FFFFFF"/>
                </a:solidFill>
                <a:latin typeface="Book Antiqua" panose="02040602050305030304" pitchFamily="18" charset="0"/>
              </a:rPr>
              <a:t>Bootstrap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665325" y="679938"/>
            <a:ext cx="7303937" cy="5694512"/>
          </a:xfrm>
        </p:spPr>
        <p:txBody>
          <a:bodyPr anchor="ctr">
            <a:normAutofit/>
          </a:bodyPr>
          <a:lstStyle/>
          <a:p>
            <a:pPr marL="0" indent="0">
              <a:lnSpc>
                <a:spcPct val="150000"/>
              </a:lnSpc>
              <a:buNone/>
            </a:pPr>
            <a:r>
              <a:rPr lang="en-IN" sz="2000" dirty="0">
                <a:latin typeface="Book Antiqua" panose="02040602050305030304" pitchFamily="18" charset="0"/>
                <a:ea typeface="+mn-lt"/>
                <a:cs typeface="+mn-lt"/>
              </a:rPr>
              <a:t>Function of Bootstrap Loader: </a:t>
            </a:r>
            <a:endParaRPr lang="en-IN" sz="2000" dirty="0">
              <a:latin typeface="Book Antiqua" panose="02040602050305030304" pitchFamily="18" charset="0"/>
            </a:endParaRPr>
          </a:p>
          <a:p>
            <a:pPr>
              <a:lnSpc>
                <a:spcPct val="150000"/>
              </a:lnSpc>
            </a:pPr>
            <a:r>
              <a:rPr lang="en-IN" sz="2000" dirty="0">
                <a:latin typeface="Book Antiqua" panose="02040602050305030304" pitchFamily="18" charset="0"/>
                <a:ea typeface="+mn-lt"/>
                <a:cs typeface="+mn-lt"/>
              </a:rPr>
              <a:t>Enable the user to select the OS to start</a:t>
            </a:r>
          </a:p>
          <a:p>
            <a:pPr>
              <a:lnSpc>
                <a:spcPct val="150000"/>
              </a:lnSpc>
            </a:pPr>
            <a:r>
              <a:rPr lang="en-IN" sz="2000" dirty="0">
                <a:latin typeface="Book Antiqua" panose="02040602050305030304" pitchFamily="18" charset="0"/>
                <a:ea typeface="+mn-lt"/>
                <a:cs typeface="+mn-lt"/>
              </a:rPr>
              <a:t>Loading the OS file from the boot partition</a:t>
            </a:r>
          </a:p>
          <a:p>
            <a:pPr>
              <a:lnSpc>
                <a:spcPct val="150000"/>
              </a:lnSpc>
            </a:pPr>
            <a:r>
              <a:rPr lang="en-IN" sz="2000" dirty="0">
                <a:latin typeface="Book Antiqua" panose="02040602050305030304" pitchFamily="18" charset="0"/>
                <a:ea typeface="+mn-lt"/>
                <a:cs typeface="+mn-lt"/>
              </a:rPr>
              <a:t>Controls the OS selection process and hardware detection prior to kernel initialization.</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33</a:t>
            </a:fld>
            <a:endParaRPr lang="en-US">
              <a:solidFill>
                <a:schemeClr val="tx1">
                  <a:lumMod val="75000"/>
                  <a:lumOff val="25000"/>
                </a:schemeClr>
              </a:solidFill>
            </a:endParaRPr>
          </a:p>
        </p:txBody>
      </p:sp>
    </p:spTree>
    <p:extLst>
      <p:ext uri="{BB962C8B-B14F-4D97-AF65-F5344CB8AC3E}">
        <p14:creationId xmlns:p14="http://schemas.microsoft.com/office/powerpoint/2010/main" val="3157050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016057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911740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1911740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a:t>Direct linking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35439"/>
            <a:ext cx="11302784" cy="4497812"/>
          </a:xfrm>
        </p:spPr>
        <p:txBody>
          <a:bodyPr/>
          <a:lstStyle/>
          <a:p>
            <a:pPr marL="305435" indent="-305435"/>
            <a:r>
              <a:rPr lang="en-US" sz="2800">
                <a:ea typeface="+mn-lt"/>
                <a:cs typeface="+mn-lt"/>
              </a:rPr>
              <a:t>A direct-linking loader is a general relocatable loader, and is perhaps the most popular loading scheme presently used</a:t>
            </a:r>
            <a:endParaRPr lang="en-US"/>
          </a:p>
          <a:p>
            <a:pPr marL="305435" indent="-305435"/>
            <a:endParaRPr lang="en-US" sz="2800" dirty="0">
              <a:ea typeface="+mn-lt"/>
              <a:cs typeface="+mn-lt"/>
            </a:endParaRPr>
          </a:p>
          <a:p>
            <a:pPr marL="305435" indent="-305435"/>
            <a:r>
              <a:rPr lang="en-US" sz="2800">
                <a:ea typeface="+mn-lt"/>
                <a:cs typeface="+mn-lt"/>
              </a:rPr>
              <a:t>The direct-linking loader has the advantage of allowing the programmer multiple procedure segments and multiple data segments and of giving him complete freedom in referencing data or instructions contained in other segments. </a:t>
            </a:r>
            <a:endParaRPr lang="en-US" sz="2800"/>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37</a:t>
            </a:fld>
            <a:endParaRPr lang="en-US" dirty="0"/>
          </a:p>
        </p:txBody>
      </p:sp>
    </p:spTree>
    <p:extLst>
      <p:ext uri="{BB962C8B-B14F-4D97-AF65-F5344CB8AC3E}">
        <p14:creationId xmlns:p14="http://schemas.microsoft.com/office/powerpoint/2010/main" val="3370663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600428" cy="4624327"/>
          </a:xfrm>
        </p:spPr>
        <p:txBody>
          <a:bodyPr anchor="ctr">
            <a:normAutofit/>
          </a:bodyPr>
          <a:lstStyle/>
          <a:p>
            <a:r>
              <a:rPr lang="en-US" sz="3200" b="1">
                <a:solidFill>
                  <a:srgbClr val="FFFFFF"/>
                </a:solidFill>
              </a:rPr>
              <a:t>Disadvantag</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868358" y="78595"/>
            <a:ext cx="6769537" cy="6522136"/>
          </a:xfrm>
        </p:spPr>
        <p:txBody>
          <a:bodyPr anchor="ctr">
            <a:normAutofit/>
          </a:bodyPr>
          <a:lstStyle/>
          <a:p>
            <a:pPr marL="305435" indent="-305435"/>
            <a:r>
              <a:rPr lang="en-US" sz="2800">
                <a:ea typeface="+mn-lt"/>
                <a:cs typeface="+mn-lt"/>
              </a:rPr>
              <a:t>It is necessary to allocate, relocate, link, and load all of the subroutines each time in order to execute a program</a:t>
            </a:r>
          </a:p>
          <a:p>
            <a:pPr marL="305435" indent="-305435"/>
            <a:endParaRPr lang="en-US" sz="2800" dirty="0"/>
          </a:p>
          <a:p>
            <a:pPr marL="305435" indent="-305435"/>
            <a:r>
              <a:rPr lang="en-US" sz="2800">
                <a:ea typeface="+mn-lt"/>
                <a:cs typeface="+mn-lt"/>
              </a:rPr>
              <a:t>Since there may be tens and often hundreds of subroutines involved,  this loading process can be extremely time-consuming. </a:t>
            </a:r>
            <a:endParaRPr lang="en-US" sz="2800" dirty="0">
              <a:ea typeface="+mn-lt"/>
              <a:cs typeface="+mn-lt"/>
            </a:endParaRPr>
          </a:p>
          <a:p>
            <a:pPr marL="305435" indent="-305435"/>
            <a:endParaRPr lang="en-US" sz="2800" dirty="0">
              <a:ea typeface="+mn-lt"/>
              <a:cs typeface="+mn-lt"/>
            </a:endParaRPr>
          </a:p>
          <a:p>
            <a:pPr marL="305435" indent="-305435"/>
            <a:r>
              <a:rPr lang="en-US" sz="2800">
                <a:ea typeface="+mn-lt"/>
                <a:cs typeface="+mn-lt"/>
              </a:rPr>
              <a:t>Furthermore, even though the loader program may be smaller than the assembler, it does absorb a considerable amount of space</a:t>
            </a:r>
            <a:endParaRPr lang="en-US" sz="2800"/>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38</a:t>
            </a:fld>
            <a:endParaRPr lang="en-US">
              <a:solidFill>
                <a:schemeClr val="tx1">
                  <a:lumMod val="75000"/>
                  <a:lumOff val="25000"/>
                </a:schemeClr>
              </a:solidFill>
            </a:endParaRPr>
          </a:p>
        </p:txBody>
      </p:sp>
    </p:spTree>
    <p:extLst>
      <p:ext uri="{BB962C8B-B14F-4D97-AF65-F5344CB8AC3E}">
        <p14:creationId xmlns:p14="http://schemas.microsoft.com/office/powerpoint/2010/main" val="1317201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a:t>Dynamic loading</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35439"/>
            <a:ext cx="11302784" cy="4497812"/>
          </a:xfrm>
        </p:spPr>
        <p:txBody>
          <a:bodyPr/>
          <a:lstStyle/>
          <a:p>
            <a:pPr marL="305435" indent="-305435"/>
            <a:r>
              <a:rPr lang="en-US" sz="2800">
                <a:ea typeface="+mn-lt"/>
                <a:cs typeface="+mn-lt"/>
              </a:rPr>
              <a:t>If the total amount of core required by all the subroutines exceeds the amount available, then it is problem</a:t>
            </a:r>
          </a:p>
          <a:p>
            <a:pPr marL="305435" indent="-305435"/>
            <a:endParaRPr lang="en-US" sz="2800" dirty="0">
              <a:ea typeface="+mn-lt"/>
              <a:cs typeface="+mn-lt"/>
            </a:endParaRPr>
          </a:p>
          <a:p>
            <a:pPr marL="305435" indent="-305435"/>
            <a:r>
              <a:rPr lang="en-US" sz="2800">
                <a:ea typeface="+mn-lt"/>
                <a:cs typeface="+mn-lt"/>
              </a:rPr>
              <a:t>There are several hardware techniques, such as paging and segmentation, that attempt to solve this problem;</a:t>
            </a:r>
          </a:p>
          <a:p>
            <a:pPr marL="305435" indent="-305435"/>
            <a:endParaRPr lang="en-US" sz="2800" dirty="0">
              <a:ea typeface="+mn-lt"/>
              <a:cs typeface="+mn-lt"/>
            </a:endParaRPr>
          </a:p>
          <a:p>
            <a:pPr marL="305435" indent="-305435"/>
            <a:r>
              <a:rPr lang="en-US" sz="2800">
                <a:ea typeface="+mn-lt"/>
                <a:cs typeface="+mn-lt"/>
              </a:rPr>
              <a:t>For loaders:  A scheme is applied which uses Binders</a:t>
            </a:r>
            <a:endParaRPr lang="en-US" sz="2800"/>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39</a:t>
            </a:fld>
            <a:endParaRPr lang="en-US" dirty="0"/>
          </a:p>
        </p:txBody>
      </p:sp>
    </p:spTree>
    <p:extLst>
      <p:ext uri="{BB962C8B-B14F-4D97-AF65-F5344CB8AC3E}">
        <p14:creationId xmlns:p14="http://schemas.microsoft.com/office/powerpoint/2010/main" val="55644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dirty="0">
                <a:latin typeface="Cambria" panose="02040503050406030204" pitchFamily="18" charset="0"/>
              </a:rPr>
              <a:t>Compile and go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35439"/>
            <a:ext cx="11302784" cy="4497812"/>
          </a:xfrm>
        </p:spPr>
        <p:txBody>
          <a:bodyPr anchor="t">
            <a:normAutofit/>
          </a:bodyPr>
          <a:lstStyle/>
          <a:p>
            <a:pPr>
              <a:lnSpc>
                <a:spcPct val="150000"/>
              </a:lnSpc>
            </a:pPr>
            <a:r>
              <a:rPr lang="en-IN" sz="2200" dirty="0">
                <a:latin typeface="Bookman Old Style" panose="02050604050505020204" pitchFamily="18" charset="0"/>
                <a:ea typeface="+mn-lt"/>
                <a:cs typeface="+mn-lt"/>
              </a:rPr>
              <a:t>In this type of loader, the instruction is read line by line, its machine code is obtained and it is directly put in the main memory at some known address. </a:t>
            </a:r>
          </a:p>
          <a:p>
            <a:pPr>
              <a:lnSpc>
                <a:spcPct val="150000"/>
              </a:lnSpc>
            </a:pPr>
            <a:r>
              <a:rPr lang="en-IN" sz="2200" dirty="0">
                <a:latin typeface="Bookman Old Style" panose="02050604050505020204" pitchFamily="18" charset="0"/>
                <a:ea typeface="+mn-lt"/>
                <a:cs typeface="+mn-lt"/>
              </a:rPr>
              <a:t>The assembler runs in one part of memory and the assembled machine instructions and data is directly put into their assigned memory locations. </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4</a:t>
            </a:fld>
            <a:endParaRPr lang="en-US" dirty="0"/>
          </a:p>
        </p:txBody>
      </p:sp>
    </p:spTree>
    <p:extLst>
      <p:ext uri="{BB962C8B-B14F-4D97-AF65-F5344CB8AC3E}">
        <p14:creationId xmlns:p14="http://schemas.microsoft.com/office/powerpoint/2010/main" val="74219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a:t>Loading process</a:t>
            </a:r>
            <a:endParaRPr lang="en-US"/>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40</a:t>
            </a:fld>
            <a:endParaRPr lang="en-US" dirty="0"/>
          </a:p>
        </p:txBody>
      </p:sp>
      <p:sp>
        <p:nvSpPr>
          <p:cNvPr id="6" name="Content Placeholder 5">
            <a:extLst>
              <a:ext uri="{FF2B5EF4-FFF2-40B4-BE49-F238E27FC236}">
                <a16:creationId xmlns:a16="http://schemas.microsoft.com/office/drawing/2014/main" id="{EE407FDF-6568-4378-9DE8-CD6EE4968E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9186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a:t>Loading process</a:t>
            </a:r>
            <a:endParaRPr lang="en-US"/>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41</a:t>
            </a:fld>
            <a:endParaRPr lang="en-US" dirty="0"/>
          </a:p>
        </p:txBody>
      </p:sp>
      <p:sp>
        <p:nvSpPr>
          <p:cNvPr id="6" name="Content Placeholder 5">
            <a:extLst>
              <a:ext uri="{FF2B5EF4-FFF2-40B4-BE49-F238E27FC236}">
                <a16:creationId xmlns:a16="http://schemas.microsoft.com/office/drawing/2014/main" id="{EE407FDF-6568-4378-9DE8-CD6EE4968EB0}"/>
              </a:ext>
            </a:extLst>
          </p:cNvPr>
          <p:cNvSpPr>
            <a:spLocks noGrp="1"/>
          </p:cNvSpPr>
          <p:nvPr>
            <p:ph idx="1"/>
          </p:nvPr>
        </p:nvSpPr>
        <p:spPr>
          <a:xfrm>
            <a:off x="250513" y="1864195"/>
            <a:ext cx="11475312" cy="4871622"/>
          </a:xfrm>
        </p:spPr>
        <p:txBody>
          <a:bodyPr>
            <a:normAutofit/>
          </a:bodyPr>
          <a:lstStyle/>
          <a:p>
            <a:pPr marL="305435" indent="-305435"/>
            <a:r>
              <a:rPr lang="en-US" sz="2800">
                <a:ea typeface="+mn-lt"/>
                <a:cs typeface="+mn-lt"/>
              </a:rPr>
              <a:t>A </a:t>
            </a:r>
            <a:r>
              <a:rPr lang="en-US" sz="2800" b="1">
                <a:ea typeface="+mn-lt"/>
                <a:cs typeface="+mn-lt"/>
              </a:rPr>
              <a:t>binder</a:t>
            </a:r>
            <a:r>
              <a:rPr lang="en-US" sz="2800">
                <a:ea typeface="+mn-lt"/>
                <a:cs typeface="+mn-lt"/>
              </a:rPr>
              <a:t> is a program that performs the same functions as the direct-linking loader in "binding" subroutines together, but rather than placing the relocated and linked text directly into memory, it outputs the text as a file or card deck.</a:t>
            </a:r>
          </a:p>
          <a:p>
            <a:pPr marL="305435" indent="-305435"/>
            <a:endParaRPr lang="en-US" sz="2800" dirty="0">
              <a:ea typeface="+mn-lt"/>
              <a:cs typeface="+mn-lt"/>
            </a:endParaRPr>
          </a:p>
          <a:p>
            <a:pPr marL="305435" indent="-305435"/>
            <a:r>
              <a:rPr lang="en-US" sz="2800">
                <a:ea typeface="+mn-lt"/>
                <a:cs typeface="+mn-lt"/>
              </a:rPr>
              <a:t> This output file is in a format ready to be loaded and is typically called a </a:t>
            </a:r>
            <a:r>
              <a:rPr lang="en-US" sz="2800" b="1">
                <a:ea typeface="+mn-lt"/>
                <a:cs typeface="+mn-lt"/>
              </a:rPr>
              <a:t>load module.</a:t>
            </a:r>
            <a:r>
              <a:rPr lang="en-US" sz="2800" dirty="0">
                <a:ea typeface="+mn-lt"/>
                <a:cs typeface="+mn-lt"/>
              </a:rPr>
              <a:t> </a:t>
            </a:r>
          </a:p>
          <a:p>
            <a:pPr marL="305435" indent="-305435"/>
            <a:endParaRPr lang="en-US" sz="2800" dirty="0">
              <a:ea typeface="+mn-lt"/>
              <a:cs typeface="+mn-lt"/>
            </a:endParaRPr>
          </a:p>
          <a:p>
            <a:pPr marL="305435" indent="-305435"/>
            <a:r>
              <a:rPr lang="en-US" sz="2800">
                <a:ea typeface="+mn-lt"/>
                <a:cs typeface="+mn-lt"/>
              </a:rPr>
              <a:t>The module loader has to physically load the module into core. </a:t>
            </a:r>
            <a:endParaRPr lang="en-US" sz="2800"/>
          </a:p>
        </p:txBody>
      </p:sp>
    </p:spTree>
    <p:extLst>
      <p:ext uri="{BB962C8B-B14F-4D97-AF65-F5344CB8AC3E}">
        <p14:creationId xmlns:p14="http://schemas.microsoft.com/office/powerpoint/2010/main" val="3783242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a:t>Loading process</a:t>
            </a:r>
            <a:endParaRPr lang="en-US"/>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42</a:t>
            </a:fld>
            <a:endParaRPr lang="en-US" dirty="0"/>
          </a:p>
        </p:txBody>
      </p:sp>
      <p:sp>
        <p:nvSpPr>
          <p:cNvPr id="5" name="Content Placeholder 4">
            <a:extLst>
              <a:ext uri="{FF2B5EF4-FFF2-40B4-BE49-F238E27FC236}">
                <a16:creationId xmlns:a16="http://schemas.microsoft.com/office/drawing/2014/main" id="{E15DFEFC-92E7-4D8F-9A43-ECEDB4072B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1561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a:t>Dynamic loading</a:t>
            </a:r>
            <a:endParaRPr lang="en-US" dirty="0"/>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2180496"/>
            <a:ext cx="11302784" cy="4497812"/>
          </a:xfrm>
        </p:spPr>
        <p:txBody>
          <a:bodyPr/>
          <a:lstStyle/>
          <a:p>
            <a:pPr marL="305435" indent="-305435"/>
            <a:r>
              <a:rPr lang="en-US" sz="2800">
                <a:ea typeface="+mn-lt"/>
                <a:cs typeface="+mn-lt"/>
              </a:rPr>
              <a:t>In each of the previous loader schemes we have assumed that all of the subroutines needed are loaded into core at the same time. </a:t>
            </a:r>
            <a:endParaRPr lang="en-US"/>
          </a:p>
          <a:p>
            <a:pPr marL="305435" indent="-305435"/>
            <a:endParaRPr lang="en-US" sz="2800" dirty="0">
              <a:ea typeface="+mn-lt"/>
              <a:cs typeface="+mn-lt"/>
            </a:endParaRPr>
          </a:p>
          <a:p>
            <a:pPr marL="305435" indent="-305435"/>
            <a:r>
              <a:rPr lang="en-US" sz="2800">
                <a:ea typeface="+mn-lt"/>
                <a:cs typeface="+mn-lt"/>
              </a:rPr>
              <a:t>If the total amount of core required by all these subroutines exceeds the amount available, then it is a problem</a:t>
            </a:r>
          </a:p>
          <a:p>
            <a:pPr marL="305435" indent="-305435"/>
            <a:endParaRPr lang="en-US" sz="2800" dirty="0"/>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43</a:t>
            </a:fld>
            <a:endParaRPr lang="en-US" dirty="0"/>
          </a:p>
        </p:txBody>
      </p:sp>
    </p:spTree>
    <p:extLst>
      <p:ext uri="{BB962C8B-B14F-4D97-AF65-F5344CB8AC3E}">
        <p14:creationId xmlns:p14="http://schemas.microsoft.com/office/powerpoint/2010/main" val="4250441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a:t>Dynamic loading</a:t>
            </a:r>
            <a:endParaRPr lang="en-US" dirty="0"/>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2180496"/>
            <a:ext cx="11302784" cy="4497812"/>
          </a:xfrm>
        </p:spPr>
        <p:txBody>
          <a:bodyPr/>
          <a:lstStyle/>
          <a:p>
            <a:pPr marL="305435" indent="-305435"/>
            <a:r>
              <a:rPr lang="en-US" sz="2800">
                <a:ea typeface="+mn-lt"/>
                <a:cs typeface="+mn-lt"/>
              </a:rPr>
              <a:t>There are several hardware techniques, such as paging and segmentation, that attempt to solve this problem</a:t>
            </a:r>
            <a:endParaRPr lang="en-US"/>
          </a:p>
          <a:p>
            <a:pPr marL="305435" indent="-305435"/>
            <a:endParaRPr lang="en-US" sz="2800" dirty="0">
              <a:ea typeface="+mn-lt"/>
              <a:cs typeface="+mn-lt"/>
            </a:endParaRPr>
          </a:p>
          <a:p>
            <a:pPr marL="305435" indent="-305435"/>
            <a:r>
              <a:rPr lang="en-US" sz="2800">
                <a:ea typeface="+mn-lt"/>
                <a:cs typeface="+mn-lt"/>
              </a:rPr>
              <a:t>A dynamic loading schemes based upon the concept of a binder prior to loading can solve this problem</a:t>
            </a:r>
            <a:endParaRPr lang="en-US"/>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44</a:t>
            </a:fld>
            <a:endParaRPr lang="en-US" dirty="0"/>
          </a:p>
        </p:txBody>
      </p:sp>
    </p:spTree>
    <p:extLst>
      <p:ext uri="{BB962C8B-B14F-4D97-AF65-F5344CB8AC3E}">
        <p14:creationId xmlns:p14="http://schemas.microsoft.com/office/powerpoint/2010/main" val="3771952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a:t>Dynamic loading</a:t>
            </a:r>
            <a:endParaRPr lang="en-US" dirty="0"/>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777930"/>
            <a:ext cx="11302784" cy="4497812"/>
          </a:xfrm>
        </p:spPr>
        <p:txBody>
          <a:bodyPr/>
          <a:lstStyle/>
          <a:p>
            <a:pPr marL="305435" indent="-305435"/>
            <a:r>
              <a:rPr lang="en-US" sz="2800">
                <a:ea typeface="+mn-lt"/>
                <a:cs typeface="+mn-lt"/>
              </a:rPr>
              <a:t>Usually the subroutines of a program are needed at different times</a:t>
            </a:r>
          </a:p>
          <a:p>
            <a:pPr marL="305435" indent="-305435"/>
            <a:endParaRPr lang="en-US" sz="2800" dirty="0">
              <a:ea typeface="+mn-lt"/>
              <a:cs typeface="+mn-lt"/>
            </a:endParaRPr>
          </a:p>
          <a:p>
            <a:pPr marL="305435" indent="-305435"/>
            <a:endParaRPr lang="en-US" sz="2800" dirty="0">
              <a:ea typeface="+mn-lt"/>
              <a:cs typeface="+mn-lt"/>
            </a:endParaRPr>
          </a:p>
          <a:p>
            <a:pPr marL="305435" indent="-305435"/>
            <a:r>
              <a:rPr lang="en-US" sz="2800">
                <a:ea typeface="+mn-lt"/>
                <a:cs typeface="+mn-lt"/>
              </a:rPr>
              <a:t> By explicitly recognizing which subroutines call other subroutines it is possible to produce an overlay structure that identifies mutually exclusive subroutines. </a:t>
            </a:r>
          </a:p>
          <a:p>
            <a:pPr marL="305435" indent="-305435"/>
            <a:endParaRPr lang="en-US" sz="2800" dirty="0"/>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45</a:t>
            </a:fld>
            <a:endParaRPr lang="en-US" dirty="0"/>
          </a:p>
        </p:txBody>
      </p:sp>
    </p:spTree>
    <p:extLst>
      <p:ext uri="{BB962C8B-B14F-4D97-AF65-F5344CB8AC3E}">
        <p14:creationId xmlns:p14="http://schemas.microsoft.com/office/powerpoint/2010/main" val="607070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796852" y="55174"/>
            <a:ext cx="11029616" cy="453084"/>
          </a:xfrm>
        </p:spPr>
        <p:txBody>
          <a:bodyPr>
            <a:normAutofit fontScale="90000"/>
          </a:bodyPr>
          <a:lstStyle/>
          <a:p>
            <a:r>
              <a:rPr lang="en-US" b="1">
                <a:solidFill>
                  <a:schemeClr val="accent1"/>
                </a:solidFill>
              </a:rPr>
              <a:t>Dynamic loading</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46</a:t>
            </a:fld>
            <a:endParaRPr lang="en-US" dirty="0"/>
          </a:p>
        </p:txBody>
      </p:sp>
      <p:pic>
        <p:nvPicPr>
          <p:cNvPr id="7" name="Picture 7" descr="Diagram, schematic&#10;&#10;Description automatically generated">
            <a:extLst>
              <a:ext uri="{FF2B5EF4-FFF2-40B4-BE49-F238E27FC236}">
                <a16:creationId xmlns:a16="http://schemas.microsoft.com/office/drawing/2014/main" id="{EB03D567-2435-4EC5-9A94-E83A74B6F805}"/>
              </a:ext>
            </a:extLst>
          </p:cNvPr>
          <p:cNvPicPr>
            <a:picLocks noGrp="1" noChangeAspect="1"/>
          </p:cNvPicPr>
          <p:nvPr>
            <p:ph idx="1"/>
          </p:nvPr>
        </p:nvPicPr>
        <p:blipFill rotWithShape="1">
          <a:blip r:embed="rId2"/>
          <a:srcRect l="26374" t="14063" r="28571" b="8594"/>
          <a:stretch/>
        </p:blipFill>
        <p:spPr>
          <a:xfrm>
            <a:off x="323142" y="498346"/>
            <a:ext cx="11602844" cy="6295504"/>
          </a:xfrm>
        </p:spPr>
      </p:pic>
    </p:spTree>
    <p:extLst>
      <p:ext uri="{BB962C8B-B14F-4D97-AF65-F5344CB8AC3E}">
        <p14:creationId xmlns:p14="http://schemas.microsoft.com/office/powerpoint/2010/main" val="674126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a:t>Dynamic loading</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64195"/>
            <a:ext cx="11302784" cy="4814113"/>
          </a:xfrm>
        </p:spPr>
        <p:txBody>
          <a:bodyPr>
            <a:normAutofit/>
          </a:bodyPr>
          <a:lstStyle/>
          <a:p>
            <a:pPr marL="305435" indent="-305435"/>
            <a:r>
              <a:rPr lang="en-US" sz="2800">
                <a:ea typeface="+mn-lt"/>
                <a:cs typeface="+mn-lt"/>
              </a:rPr>
              <a:t>In the figure(a):  A program consisting of five subprograms (A,B,C,D and E) that require lOOK bytes of </a:t>
            </a:r>
            <a:r>
              <a:rPr lang="en-US" sz="2800" dirty="0">
                <a:ea typeface="+mn-lt"/>
                <a:cs typeface="+mn-lt"/>
              </a:rPr>
              <a:t>core. </a:t>
            </a:r>
            <a:endParaRPr lang="en-US" sz="2800"/>
          </a:p>
          <a:p>
            <a:pPr marL="305435" indent="-305435"/>
            <a:r>
              <a:rPr lang="en-US" sz="2800">
                <a:ea typeface="+mn-lt"/>
                <a:cs typeface="+mn-lt"/>
              </a:rPr>
              <a:t>The arrows indicate that subprogram A only calls B, D and E</a:t>
            </a:r>
            <a:endParaRPr lang="en-US" sz="2800" dirty="0">
              <a:ea typeface="+mn-lt"/>
              <a:cs typeface="+mn-lt"/>
            </a:endParaRPr>
          </a:p>
          <a:p>
            <a:pPr marL="305435" indent="-305435"/>
            <a:r>
              <a:rPr lang="en-US" sz="2800">
                <a:ea typeface="+mn-lt"/>
                <a:cs typeface="+mn-lt"/>
              </a:rPr>
              <a:t>Subprogram B only calls C and E; subprogram D only calls E; </a:t>
            </a:r>
            <a:endParaRPr lang="en-US" sz="2800" dirty="0">
              <a:ea typeface="+mn-lt"/>
              <a:cs typeface="+mn-lt"/>
            </a:endParaRPr>
          </a:p>
          <a:p>
            <a:pPr marL="305435" indent="-305435"/>
            <a:r>
              <a:rPr lang="en-US" sz="2800">
                <a:ea typeface="+mn-lt"/>
                <a:cs typeface="+mn-lt"/>
              </a:rPr>
              <a:t>Subprograms C and E do not call any other routines. </a:t>
            </a:r>
          </a:p>
          <a:p>
            <a:pPr marL="305435" indent="-305435"/>
            <a:endParaRPr lang="en-US" sz="2800" dirty="0"/>
          </a:p>
          <a:p>
            <a:pPr marL="305435" indent="-305435"/>
            <a:endParaRPr lang="en-US" sz="2800" dirty="0"/>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47</a:t>
            </a:fld>
            <a:endParaRPr lang="en-US" dirty="0"/>
          </a:p>
        </p:txBody>
      </p:sp>
    </p:spTree>
    <p:extLst>
      <p:ext uri="{BB962C8B-B14F-4D97-AF65-F5344CB8AC3E}">
        <p14:creationId xmlns:p14="http://schemas.microsoft.com/office/powerpoint/2010/main" val="3959981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a:t>Dynamic loading</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06685"/>
            <a:ext cx="11676594" cy="5044151"/>
          </a:xfrm>
        </p:spPr>
        <p:txBody>
          <a:bodyPr>
            <a:normAutofit/>
          </a:bodyPr>
          <a:lstStyle/>
          <a:p>
            <a:pPr marL="305435" indent="-305435"/>
            <a:r>
              <a:rPr lang="en-US" sz="2800">
                <a:ea typeface="+mn-lt"/>
                <a:cs typeface="+mn-lt"/>
              </a:rPr>
              <a:t>In Figure 5 .9b the interdepencencies between the procedures are highlighted </a:t>
            </a:r>
          </a:p>
          <a:p>
            <a:pPr marL="305435" indent="-305435"/>
            <a:r>
              <a:rPr lang="en-US" sz="2800">
                <a:ea typeface="+mn-lt"/>
                <a:cs typeface="+mn-lt"/>
              </a:rPr>
              <a:t>Procedures B and D arc never in use at the same time; neither are C and E. </a:t>
            </a:r>
          </a:p>
          <a:p>
            <a:pPr marL="305435" indent="-305435"/>
            <a:r>
              <a:rPr lang="en-US" sz="2800">
                <a:ea typeface="+mn-lt"/>
                <a:cs typeface="+mn-lt"/>
              </a:rPr>
              <a:t>If we load only those procedures that are actually to be used at any particular time, the amount of core needed is equal to the longest path of the overlay structure. </a:t>
            </a:r>
          </a:p>
          <a:p>
            <a:pPr marL="305435" indent="-305435"/>
            <a:r>
              <a:rPr lang="en-US" sz="2800">
                <a:ea typeface="+mn-lt"/>
                <a:cs typeface="+mn-lt"/>
              </a:rPr>
              <a:t>This happens to be 70K for the example in Figure 5.9b - procedures A, B, and C. </a:t>
            </a:r>
            <a:endParaRPr lang="en-US" sz="2000">
              <a:ea typeface="+mn-lt"/>
              <a:cs typeface="+mn-lt"/>
            </a:endParaRPr>
          </a:p>
          <a:p>
            <a:pPr marL="305435" indent="-305435"/>
            <a:r>
              <a:rPr lang="en-US" sz="2800">
                <a:ea typeface="+mn-lt"/>
                <a:cs typeface="+mn-lt"/>
              </a:rPr>
              <a:t>Figure 5.9c illustrates a storage assignment for each procedure consistent with the overlay structure. </a:t>
            </a:r>
            <a:endParaRPr lang="en-US" sz="2800"/>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48</a:t>
            </a:fld>
            <a:endParaRPr lang="en-US" dirty="0"/>
          </a:p>
        </p:txBody>
      </p:sp>
    </p:spTree>
    <p:extLst>
      <p:ext uri="{BB962C8B-B14F-4D97-AF65-F5344CB8AC3E}">
        <p14:creationId xmlns:p14="http://schemas.microsoft.com/office/powerpoint/2010/main" val="1493475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a:t>Overlay structure</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193004" y="1821063"/>
            <a:ext cx="11805991" cy="4828490"/>
          </a:xfrm>
        </p:spPr>
        <p:txBody>
          <a:bodyPr>
            <a:normAutofit lnSpcReduction="10000"/>
          </a:bodyPr>
          <a:lstStyle/>
          <a:p>
            <a:pPr marL="305435" indent="-305435"/>
            <a:r>
              <a:rPr lang="en-US" sz="2800">
                <a:ea typeface="+mn-lt"/>
                <a:cs typeface="+mn-lt"/>
              </a:rPr>
              <a:t>In order for the overlay structure to work it is necessary for the module loader to load the various procedures as they are needed.</a:t>
            </a:r>
          </a:p>
          <a:p>
            <a:pPr marL="305435" indent="-305435"/>
            <a:endParaRPr lang="en-US" sz="2800" dirty="0">
              <a:ea typeface="+mn-lt"/>
              <a:cs typeface="+mn-lt"/>
            </a:endParaRPr>
          </a:p>
          <a:p>
            <a:pPr marL="305435" indent="-305435"/>
            <a:r>
              <a:rPr lang="en-US" sz="2800">
                <a:ea typeface="+mn-lt"/>
                <a:cs typeface="+mn-lt"/>
              </a:rPr>
              <a:t>There are many binders capable of processing and allocating an overlay structure. </a:t>
            </a:r>
          </a:p>
          <a:p>
            <a:pPr marL="305435" indent="-305435"/>
            <a:endParaRPr lang="en-US" sz="2800" dirty="0">
              <a:ea typeface="+mn-lt"/>
              <a:cs typeface="+mn-lt"/>
            </a:endParaRPr>
          </a:p>
          <a:p>
            <a:pPr marL="305435" indent="-305435"/>
            <a:r>
              <a:rPr lang="en-US" sz="2800">
                <a:ea typeface="+mn-lt"/>
                <a:cs typeface="+mn-lt"/>
              </a:rPr>
              <a:t>The portion of the loader that actually intercepts the "calls" and loads the necessary procedure is called the overlay supervisor or simply the flipper.</a:t>
            </a:r>
          </a:p>
          <a:p>
            <a:pPr marL="305435" indent="-305435"/>
            <a:endParaRPr lang="en-US" dirty="0"/>
          </a:p>
          <a:p>
            <a:pPr marL="305435" indent="-305435"/>
            <a:r>
              <a:rPr lang="en-US" sz="2800">
                <a:ea typeface="+mn-lt"/>
                <a:cs typeface="+mn-lt"/>
              </a:rPr>
              <a:t>This overall scheme is called dynamic loading or load-on-call (LOCAL). </a:t>
            </a:r>
            <a:endParaRPr lang="en-US" sz="2800"/>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49</a:t>
            </a:fld>
            <a:endParaRPr lang="en-US" dirty="0"/>
          </a:p>
        </p:txBody>
      </p:sp>
    </p:spTree>
    <p:extLst>
      <p:ext uri="{BB962C8B-B14F-4D97-AF65-F5344CB8AC3E}">
        <p14:creationId xmlns:p14="http://schemas.microsoft.com/office/powerpoint/2010/main" val="57863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dirty="0">
                <a:latin typeface="Cambria" panose="02040503050406030204" pitchFamily="18" charset="0"/>
              </a:rPr>
              <a:t>Compile and go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35439"/>
            <a:ext cx="11302784" cy="4497812"/>
          </a:xfrm>
        </p:spPr>
        <p:txBody>
          <a:bodyPr anchor="t">
            <a:normAutofit/>
          </a:bodyPr>
          <a:lstStyle/>
          <a:p>
            <a:pPr>
              <a:lnSpc>
                <a:spcPct val="150000"/>
              </a:lnSpc>
            </a:pPr>
            <a:r>
              <a:rPr lang="en-IN" sz="2200" dirty="0">
                <a:latin typeface="Bookman Old Style" panose="02050604050505020204" pitchFamily="18" charset="0"/>
                <a:ea typeface="+mn-lt"/>
                <a:cs typeface="+mn-lt"/>
              </a:rPr>
              <a:t>In this type of loader, the instruction is read line by line, its machine code is obtained and it is directly put in the main memory at some known address. </a:t>
            </a:r>
          </a:p>
          <a:p>
            <a:pPr>
              <a:lnSpc>
                <a:spcPct val="150000"/>
              </a:lnSpc>
            </a:pPr>
            <a:r>
              <a:rPr lang="en-IN" sz="2200" dirty="0">
                <a:latin typeface="Bookman Old Style" panose="02050604050505020204" pitchFamily="18" charset="0"/>
                <a:ea typeface="+mn-lt"/>
                <a:cs typeface="+mn-lt"/>
              </a:rPr>
              <a:t>The assembler runs in one part of memory and the assembled machine instructions and data is directly put into their assigned memory locations. </a:t>
            </a:r>
          </a:p>
          <a:p>
            <a:pPr>
              <a:lnSpc>
                <a:spcPct val="150000"/>
              </a:lnSpc>
            </a:pPr>
            <a:r>
              <a:rPr lang="en-IN" sz="2200" dirty="0">
                <a:latin typeface="Bookman Old Style" panose="02050604050505020204" pitchFamily="18" charset="0"/>
                <a:ea typeface="+mn-lt"/>
                <a:cs typeface="+mn-lt"/>
              </a:rPr>
              <a:t>After completion of assembly process, assign starting address of the program to the location counter. </a:t>
            </a:r>
          </a:p>
          <a:p>
            <a:pPr marL="0" indent="0">
              <a:lnSpc>
                <a:spcPct val="150000"/>
              </a:lnSpc>
              <a:buNone/>
            </a:pPr>
            <a:r>
              <a:rPr lang="en-IN" sz="2200" dirty="0">
                <a:latin typeface="Bookman Old Style" panose="02050604050505020204" pitchFamily="18" charset="0"/>
                <a:ea typeface="+mn-lt"/>
                <a:cs typeface="+mn-lt"/>
              </a:rPr>
              <a:t> </a:t>
            </a:r>
            <a:r>
              <a:rPr lang="en-US" sz="2200" dirty="0">
                <a:latin typeface="Bookman Old Style" panose="02050604050505020204" pitchFamily="18" charset="0"/>
                <a:ea typeface="+mn-lt"/>
                <a:cs typeface="+mn-lt"/>
              </a:rPr>
              <a:t> </a:t>
            </a:r>
            <a:endParaRPr lang="en-US" sz="22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5</a:t>
            </a:fld>
            <a:endParaRPr lang="en-US" dirty="0"/>
          </a:p>
        </p:txBody>
      </p:sp>
    </p:spTree>
    <p:extLst>
      <p:ext uri="{BB962C8B-B14F-4D97-AF65-F5344CB8AC3E}">
        <p14:creationId xmlns:p14="http://schemas.microsoft.com/office/powerpoint/2010/main" val="7421927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269749" cy="4624327"/>
          </a:xfrm>
        </p:spPr>
        <p:txBody>
          <a:bodyPr anchor="ctr">
            <a:normAutofit/>
          </a:bodyPr>
          <a:lstStyle/>
          <a:p>
            <a:r>
              <a:rPr lang="en-US" sz="2700" b="1">
                <a:solidFill>
                  <a:srgbClr val="FFFFFF"/>
                </a:solidFill>
              </a:rPr>
              <a:t>Disadvantage</a:t>
            </a:r>
            <a:endParaRPr lang="en-US" sz="2700">
              <a:solidFill>
                <a:srgbClr val="FFFFFF"/>
              </a:solidFill>
            </a:endParaRP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4753339" y="6708"/>
            <a:ext cx="7315877" cy="6594024"/>
          </a:xfrm>
        </p:spPr>
        <p:txBody>
          <a:bodyPr anchor="ctr">
            <a:normAutofit/>
          </a:bodyPr>
          <a:lstStyle/>
          <a:p>
            <a:pPr marL="305435" indent="-305435"/>
            <a:endParaRPr lang="en-US" sz="2800" dirty="0">
              <a:ea typeface="+mn-lt"/>
              <a:cs typeface="+mn-lt"/>
            </a:endParaRPr>
          </a:p>
          <a:p>
            <a:pPr marL="305435" indent="-305435"/>
            <a:r>
              <a:rPr lang="en-US" sz="2800">
                <a:ea typeface="+mn-lt"/>
                <a:cs typeface="+mn-lt"/>
              </a:rPr>
              <a:t>If a subroutine is referenced but never executed, the loader would still incur the overhead of linking the subroutine. </a:t>
            </a:r>
            <a:endParaRPr lang="en-US" sz="2800" dirty="0">
              <a:ea typeface="+mn-lt"/>
              <a:cs typeface="+mn-lt"/>
            </a:endParaRPr>
          </a:p>
          <a:p>
            <a:pPr marL="305435" indent="-305435"/>
            <a:endParaRPr lang="en-US" sz="2800" dirty="0">
              <a:ea typeface="+mn-lt"/>
              <a:cs typeface="+mn-lt"/>
            </a:endParaRPr>
          </a:p>
          <a:p>
            <a:pPr marL="305435" indent="-305435"/>
            <a:r>
              <a:rPr lang="en-US" sz="2800">
                <a:ea typeface="+mn-lt"/>
                <a:cs typeface="+mn-lt"/>
              </a:rPr>
              <a:t>Furthermore, all of  these schemes require the programmer to explicitly name all procedures that might be called.</a:t>
            </a:r>
            <a:endParaRPr lang="en-US" sz="2800"/>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50</a:t>
            </a:fld>
            <a:endParaRPr lang="en-US">
              <a:solidFill>
                <a:schemeClr val="tx1">
                  <a:lumMod val="75000"/>
                  <a:lumOff val="25000"/>
                </a:schemeClr>
              </a:solidFill>
            </a:endParaRPr>
          </a:p>
        </p:txBody>
      </p:sp>
    </p:spTree>
    <p:extLst>
      <p:ext uri="{BB962C8B-B14F-4D97-AF65-F5344CB8AC3E}">
        <p14:creationId xmlns:p14="http://schemas.microsoft.com/office/powerpoint/2010/main" val="2927139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a:t>Dynamic linking</a:t>
            </a:r>
            <a:endParaRPr lang="en-US"/>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907327"/>
            <a:ext cx="11805991" cy="4828490"/>
          </a:xfrm>
        </p:spPr>
        <p:txBody>
          <a:bodyPr>
            <a:normAutofit/>
          </a:bodyPr>
          <a:lstStyle/>
          <a:p>
            <a:pPr marL="305435" indent="-305435"/>
            <a:r>
              <a:rPr lang="en-US" sz="2800">
                <a:ea typeface="+mn-lt"/>
                <a:cs typeface="+mn-lt"/>
              </a:rPr>
              <a:t>This is a mechanism by which loading and linking of external references are postponed until execution time. </a:t>
            </a:r>
            <a:endParaRPr lang="en-US">
              <a:ea typeface="+mn-lt"/>
              <a:cs typeface="+mn-lt"/>
            </a:endParaRPr>
          </a:p>
          <a:p>
            <a:pPr marL="305435" indent="-305435"/>
            <a:endParaRPr lang="en-US" sz="2800" dirty="0">
              <a:ea typeface="+mn-lt"/>
              <a:cs typeface="+mn-lt"/>
            </a:endParaRPr>
          </a:p>
          <a:p>
            <a:pPr marL="305435" indent="-305435"/>
            <a:r>
              <a:rPr lang="en-US" sz="2800">
                <a:ea typeface="+mn-lt"/>
                <a:cs typeface="+mn-lt"/>
              </a:rPr>
              <a:t>The assembler produces text, binding, and relocation information from a source language deck. </a:t>
            </a:r>
            <a:endParaRPr lang="en-US">
              <a:ea typeface="+mn-lt"/>
              <a:cs typeface="+mn-lt"/>
            </a:endParaRPr>
          </a:p>
          <a:p>
            <a:pPr marL="305435" indent="-305435"/>
            <a:endParaRPr lang="en-US" sz="2800" dirty="0">
              <a:ea typeface="+mn-lt"/>
              <a:cs typeface="+mn-lt"/>
            </a:endParaRPr>
          </a:p>
          <a:p>
            <a:pPr marL="305435" indent="-305435"/>
            <a:r>
              <a:rPr lang="en-US" sz="2800">
                <a:ea typeface="+mn-lt"/>
                <a:cs typeface="+mn-lt"/>
              </a:rPr>
              <a:t>The loader loads only the main program. </a:t>
            </a:r>
          </a:p>
          <a:p>
            <a:pPr marL="305435" indent="-305435"/>
            <a:endParaRPr lang="en-US" sz="2800" dirty="0">
              <a:ea typeface="+mn-lt"/>
              <a:cs typeface="+mn-lt"/>
            </a:endParaRPr>
          </a:p>
          <a:p>
            <a:pPr marL="0" indent="0">
              <a:buNone/>
            </a:pPr>
            <a:endParaRPr lang="en-US" sz="2800" dirty="0">
              <a:ea typeface="+mn-lt"/>
              <a:cs typeface="+mn-lt"/>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51</a:t>
            </a:fld>
            <a:endParaRPr lang="en-US" dirty="0"/>
          </a:p>
        </p:txBody>
      </p:sp>
    </p:spTree>
    <p:extLst>
      <p:ext uri="{BB962C8B-B14F-4D97-AF65-F5344CB8AC3E}">
        <p14:creationId xmlns:p14="http://schemas.microsoft.com/office/powerpoint/2010/main" val="32099804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a:t>Dynamic linking</a:t>
            </a:r>
            <a:endParaRPr lang="en-US"/>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907327"/>
            <a:ext cx="11805991" cy="4828490"/>
          </a:xfrm>
        </p:spPr>
        <p:txBody>
          <a:bodyPr>
            <a:normAutofit/>
          </a:bodyPr>
          <a:lstStyle/>
          <a:p>
            <a:pPr marL="305435" indent="-305435"/>
            <a:r>
              <a:rPr lang="en-US" sz="2800">
                <a:ea typeface="+mn-lt"/>
                <a:cs typeface="+mn-lt"/>
              </a:rPr>
              <a:t>If the main program should execute a transfer instruction to an external address,  or should reference an external variable, then the loader is called.</a:t>
            </a:r>
            <a:endParaRPr lang="en-US">
              <a:ea typeface="+mn-lt"/>
              <a:cs typeface="+mn-lt"/>
            </a:endParaRPr>
          </a:p>
          <a:p>
            <a:pPr marL="305435" indent="-305435"/>
            <a:endParaRPr lang="en-US" sz="2800" dirty="0">
              <a:ea typeface="+mn-lt"/>
              <a:cs typeface="+mn-lt"/>
            </a:endParaRPr>
          </a:p>
          <a:p>
            <a:pPr marL="305435" indent="-305435"/>
            <a:r>
              <a:rPr lang="en-US" sz="2800">
                <a:ea typeface="+mn-lt"/>
                <a:cs typeface="+mn-lt"/>
              </a:rPr>
              <a:t>Only then is the segment containing the external reference is loaded.</a:t>
            </a:r>
          </a:p>
          <a:p>
            <a:pPr marL="305435" indent="-305435"/>
            <a:endParaRPr lang="en-US" sz="2800" dirty="0">
              <a:ea typeface="+mn-lt"/>
              <a:cs typeface="+mn-lt"/>
            </a:endParaRPr>
          </a:p>
          <a:p>
            <a:pPr marL="305435" indent="-305435"/>
            <a:endParaRPr lang="en-US" sz="2800" dirty="0">
              <a:ea typeface="+mn-lt"/>
              <a:cs typeface="+mn-lt"/>
            </a:endParaRPr>
          </a:p>
          <a:p>
            <a:pPr marL="305435" indent="-305435"/>
            <a:endParaRPr lang="en-US" sz="2800" dirty="0">
              <a:ea typeface="+mn-lt"/>
              <a:cs typeface="+mn-lt"/>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52</a:t>
            </a:fld>
            <a:endParaRPr lang="en-US" dirty="0"/>
          </a:p>
        </p:txBody>
      </p:sp>
    </p:spTree>
    <p:extLst>
      <p:ext uri="{BB962C8B-B14F-4D97-AF65-F5344CB8AC3E}">
        <p14:creationId xmlns:p14="http://schemas.microsoft.com/office/powerpoint/2010/main" val="3255678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959157" y="1113764"/>
            <a:ext cx="3269749" cy="4624327"/>
          </a:xfrm>
        </p:spPr>
        <p:txBody>
          <a:bodyPr anchor="ctr">
            <a:normAutofit/>
          </a:bodyPr>
          <a:lstStyle/>
          <a:p>
            <a:r>
              <a:rPr lang="en-US" sz="3200" b="1">
                <a:solidFill>
                  <a:srgbClr val="FFFFFF"/>
                </a:solidFill>
              </a:rPr>
              <a:t>advantage</a:t>
            </a:r>
            <a:endParaRPr lang="en-US"/>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5155905" y="1113764"/>
            <a:ext cx="6942065" cy="5300062"/>
          </a:xfrm>
        </p:spPr>
        <p:txBody>
          <a:bodyPr anchor="ctr">
            <a:normAutofit/>
          </a:bodyPr>
          <a:lstStyle/>
          <a:p>
            <a:pPr marL="305435" indent="-305435"/>
            <a:r>
              <a:rPr lang="en-US" sz="2800">
                <a:ea typeface="+mn-lt"/>
                <a:cs typeface="+mn-lt"/>
              </a:rPr>
              <a:t>No overhead is incurred unless the procedure to be called or referenced is actually used. </a:t>
            </a:r>
            <a:endParaRPr lang="en-US" sz="2800"/>
          </a:p>
          <a:p>
            <a:pPr marL="305435" indent="-305435"/>
            <a:endParaRPr lang="en-US" sz="2800" dirty="0">
              <a:ea typeface="+mn-lt"/>
              <a:cs typeface="+mn-lt"/>
            </a:endParaRPr>
          </a:p>
          <a:p>
            <a:pPr marL="305435" indent="-305435"/>
            <a:r>
              <a:rPr lang="en-US" sz="2800">
                <a:ea typeface="+mn-lt"/>
                <a:cs typeface="+mn-lt"/>
              </a:rPr>
              <a:t>The system can be dynamically reconfigured.</a:t>
            </a:r>
            <a:endParaRPr lang="en-US" sz="2800"/>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a:xfrm>
            <a:off x="10558300" y="6425344"/>
            <a:ext cx="1052508" cy="365125"/>
          </a:xfrm>
        </p:spPr>
        <p:txBody>
          <a:bodyPr>
            <a:normAutofit/>
          </a:bodyPr>
          <a:lstStyle/>
          <a:p>
            <a:pPr>
              <a:spcAft>
                <a:spcPts val="600"/>
              </a:spcAft>
            </a:pPr>
            <a:fld id="{D57F1E4F-1CFF-5643-939E-217C01CDF565}" type="slidenum">
              <a:rPr lang="en-US">
                <a:solidFill>
                  <a:schemeClr val="tx1">
                    <a:lumMod val="75000"/>
                    <a:lumOff val="25000"/>
                  </a:schemeClr>
                </a:solidFill>
              </a:rPr>
              <a:pPr>
                <a:spcAft>
                  <a:spcPts val="600"/>
                </a:spcAft>
              </a:pPr>
              <a:t>53</a:t>
            </a:fld>
            <a:endParaRPr lang="en-US">
              <a:solidFill>
                <a:schemeClr val="tx1">
                  <a:lumMod val="75000"/>
                  <a:lumOff val="25000"/>
                </a:schemeClr>
              </a:solidFill>
            </a:endParaRPr>
          </a:p>
        </p:txBody>
      </p:sp>
    </p:spTree>
    <p:extLst>
      <p:ext uri="{BB962C8B-B14F-4D97-AF65-F5344CB8AC3E}">
        <p14:creationId xmlns:p14="http://schemas.microsoft.com/office/powerpoint/2010/main" val="2189950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a:xfrm>
            <a:off x="624324" y="170194"/>
            <a:ext cx="11000862" cy="309310"/>
          </a:xfrm>
        </p:spPr>
        <p:txBody>
          <a:bodyPr>
            <a:normAutofit fontScale="90000"/>
          </a:bodyPr>
          <a:lstStyle/>
          <a:p>
            <a:r>
              <a:rPr lang="en-US" b="1">
                <a:solidFill>
                  <a:schemeClr val="accent1"/>
                </a:solidFill>
              </a:rPr>
              <a:t>Dynamic linking  vs   binders</a:t>
            </a:r>
            <a:endParaRPr lang="en-US">
              <a:solidFill>
                <a:schemeClr val="accent1"/>
              </a:solidFill>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54</a:t>
            </a:fld>
            <a:endParaRPr lang="en-US" dirty="0"/>
          </a:p>
        </p:txBody>
      </p:sp>
      <p:pic>
        <p:nvPicPr>
          <p:cNvPr id="7" name="Picture 7" descr="Graphical user interface, text, Word&#10;&#10;Description automatically generated">
            <a:extLst>
              <a:ext uri="{FF2B5EF4-FFF2-40B4-BE49-F238E27FC236}">
                <a16:creationId xmlns:a16="http://schemas.microsoft.com/office/drawing/2014/main" id="{DFD1D8B2-85E7-44F3-9B02-43DFCE554BFC}"/>
              </a:ext>
            </a:extLst>
          </p:cNvPr>
          <p:cNvPicPr>
            <a:picLocks noGrp="1" noChangeAspect="1"/>
          </p:cNvPicPr>
          <p:nvPr>
            <p:ph idx="1"/>
          </p:nvPr>
        </p:nvPicPr>
        <p:blipFill rotWithShape="1">
          <a:blip r:embed="rId2"/>
          <a:srcRect l="19941" t="32203" r="20384" b="16558"/>
          <a:stretch/>
        </p:blipFill>
        <p:spPr>
          <a:xfrm>
            <a:off x="337517" y="613364"/>
            <a:ext cx="11627447" cy="5915395"/>
          </a:xfrm>
        </p:spPr>
      </p:pic>
    </p:spTree>
    <p:extLst>
      <p:ext uri="{BB962C8B-B14F-4D97-AF65-F5344CB8AC3E}">
        <p14:creationId xmlns:p14="http://schemas.microsoft.com/office/powerpoint/2010/main" val="40206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dirty="0">
                <a:latin typeface="Cambria" panose="02040503050406030204" pitchFamily="18" charset="0"/>
              </a:rPr>
              <a:t>Compile and go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35439"/>
            <a:ext cx="11302784" cy="4497812"/>
          </a:xfrm>
        </p:spPr>
        <p:txBody>
          <a:bodyPr anchor="t">
            <a:normAutofit lnSpcReduction="10000"/>
          </a:bodyPr>
          <a:lstStyle/>
          <a:p>
            <a:pPr>
              <a:lnSpc>
                <a:spcPct val="150000"/>
              </a:lnSpc>
            </a:pPr>
            <a:r>
              <a:rPr lang="en-IN" sz="2200" dirty="0">
                <a:latin typeface="Bookman Old Style" panose="02050604050505020204" pitchFamily="18" charset="0"/>
                <a:ea typeface="+mn-lt"/>
                <a:cs typeface="+mn-lt"/>
              </a:rPr>
              <a:t>In this type of loader, the instruction is read line by line, its machine code is obtained and it is directly put in the main memory at some known address. </a:t>
            </a:r>
          </a:p>
          <a:p>
            <a:pPr>
              <a:lnSpc>
                <a:spcPct val="150000"/>
              </a:lnSpc>
            </a:pPr>
            <a:r>
              <a:rPr lang="en-IN" sz="2200" dirty="0">
                <a:latin typeface="Bookman Old Style" panose="02050604050505020204" pitchFamily="18" charset="0"/>
                <a:ea typeface="+mn-lt"/>
                <a:cs typeface="+mn-lt"/>
              </a:rPr>
              <a:t>That means the assembler runs in one part of memory and the assembled machine instructions and data is directly put into their assigned memory locations. </a:t>
            </a:r>
          </a:p>
          <a:p>
            <a:pPr>
              <a:lnSpc>
                <a:spcPct val="150000"/>
              </a:lnSpc>
            </a:pPr>
            <a:r>
              <a:rPr lang="en-IN" sz="2200" dirty="0">
                <a:latin typeface="Bookman Old Style" panose="02050604050505020204" pitchFamily="18" charset="0"/>
                <a:ea typeface="+mn-lt"/>
                <a:cs typeface="+mn-lt"/>
              </a:rPr>
              <a:t>After completion of assembly process, assign starting address of the program to the location counter. </a:t>
            </a:r>
          </a:p>
          <a:p>
            <a:pPr>
              <a:lnSpc>
                <a:spcPct val="150000"/>
              </a:lnSpc>
            </a:pPr>
            <a:r>
              <a:rPr lang="en-IN" sz="2200" dirty="0">
                <a:latin typeface="Bookman Old Style" panose="02050604050505020204" pitchFamily="18" charset="0"/>
                <a:ea typeface="+mn-lt"/>
                <a:cs typeface="+mn-lt"/>
              </a:rPr>
              <a:t> This loading scheme is also called as “assemble and go”.</a:t>
            </a:r>
            <a:r>
              <a:rPr lang="en-US" sz="2200" dirty="0">
                <a:latin typeface="Bookman Old Style" panose="02050604050505020204" pitchFamily="18" charset="0"/>
                <a:ea typeface="+mn-lt"/>
                <a:cs typeface="+mn-lt"/>
              </a:rPr>
              <a:t> </a:t>
            </a:r>
            <a:endParaRPr lang="en-US" sz="22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6</a:t>
            </a:fld>
            <a:endParaRPr lang="en-US" dirty="0"/>
          </a:p>
        </p:txBody>
      </p:sp>
    </p:spTree>
    <p:extLst>
      <p:ext uri="{BB962C8B-B14F-4D97-AF65-F5344CB8AC3E}">
        <p14:creationId xmlns:p14="http://schemas.microsoft.com/office/powerpoint/2010/main" val="74219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dirty="0">
                <a:latin typeface="Cambria" panose="02040503050406030204" pitchFamily="18" charset="0"/>
              </a:rPr>
              <a:t>Compile and go loader</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7</a:t>
            </a:fld>
            <a:endParaRPr lang="en-US" dirty="0"/>
          </a:p>
        </p:txBody>
      </p:sp>
      <p:pic>
        <p:nvPicPr>
          <p:cNvPr id="6" name="Picture 5" descr="Diagram&#10;&#10;Description automatically generated">
            <a:extLst>
              <a:ext uri="{FF2B5EF4-FFF2-40B4-BE49-F238E27FC236}">
                <a16:creationId xmlns:a16="http://schemas.microsoft.com/office/drawing/2014/main" id="{0D73A6D6-C7AA-44AF-B3AD-6B218FD7A4B1}"/>
              </a:ext>
            </a:extLst>
          </p:cNvPr>
          <p:cNvPicPr>
            <a:picLocks noGrp="1" noChangeAspect="1"/>
          </p:cNvPicPr>
          <p:nvPr/>
        </p:nvPicPr>
        <p:blipFill>
          <a:blip r:embed="rId2"/>
          <a:stretch>
            <a:fillRect/>
          </a:stretch>
        </p:blipFill>
        <p:spPr>
          <a:xfrm>
            <a:off x="1599131" y="1843510"/>
            <a:ext cx="8025516" cy="4111412"/>
          </a:xfrm>
          <a:prstGeom prst="rect">
            <a:avLst/>
          </a:prstGeom>
        </p:spPr>
      </p:pic>
    </p:spTree>
    <p:extLst>
      <p:ext uri="{BB962C8B-B14F-4D97-AF65-F5344CB8AC3E}">
        <p14:creationId xmlns:p14="http://schemas.microsoft.com/office/powerpoint/2010/main" val="253270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dirty="0">
                <a:latin typeface="Cambria" panose="02040503050406030204" pitchFamily="18" charset="0"/>
              </a:rPr>
              <a:t>Compile and go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35439"/>
            <a:ext cx="11302784" cy="4497812"/>
          </a:xfrm>
        </p:spPr>
        <p:txBody>
          <a:bodyPr anchor="t">
            <a:normAutofit/>
          </a:bodyPr>
          <a:lstStyle/>
          <a:p>
            <a:pPr marL="0" indent="0">
              <a:lnSpc>
                <a:spcPct val="150000"/>
              </a:lnSpc>
              <a:buNone/>
            </a:pPr>
            <a:r>
              <a:rPr lang="en-IN" sz="2400" b="1" dirty="0">
                <a:latin typeface="Bookman Old Style" panose="02050604050505020204" pitchFamily="18" charset="0"/>
                <a:ea typeface="+mn-lt"/>
                <a:cs typeface="+mn-lt"/>
              </a:rPr>
              <a:t>Advantage:</a:t>
            </a:r>
          </a:p>
          <a:p>
            <a:pPr>
              <a:lnSpc>
                <a:spcPct val="150000"/>
              </a:lnSpc>
            </a:pPr>
            <a:r>
              <a:rPr lang="en-IN" sz="2000" dirty="0">
                <a:latin typeface="Bookman Old Style" panose="02050604050505020204" pitchFamily="18" charset="0"/>
                <a:ea typeface="+mn-lt"/>
                <a:cs typeface="+mn-lt"/>
              </a:rPr>
              <a:t>Easy to implement </a:t>
            </a:r>
            <a:endParaRPr lang="en-US" sz="2000" dirty="0">
              <a:latin typeface="Bookman Old Style" panose="02050604050505020204" pitchFamily="18" charset="0"/>
              <a:ea typeface="+mn-lt"/>
              <a:cs typeface="+mn-lt"/>
            </a:endParaRPr>
          </a:p>
          <a:p>
            <a:pPr>
              <a:lnSpc>
                <a:spcPct val="150000"/>
              </a:lnSpc>
            </a:pPr>
            <a:r>
              <a:rPr lang="en-IN" sz="2000" dirty="0">
                <a:latin typeface="Bookman Old Style" panose="02050604050505020204" pitchFamily="18" charset="0"/>
                <a:ea typeface="+mn-lt"/>
                <a:cs typeface="+mn-lt"/>
              </a:rPr>
              <a:t>Assembler runs in one part of memory and assembled instructions are directly loaded into core </a:t>
            </a:r>
          </a:p>
          <a:p>
            <a:pPr>
              <a:lnSpc>
                <a:spcPct val="150000"/>
              </a:lnSpc>
            </a:pPr>
            <a:r>
              <a:rPr lang="en-IN" sz="2000" dirty="0">
                <a:latin typeface="Bookman Old Style" panose="02050604050505020204" pitchFamily="18" charset="0"/>
                <a:ea typeface="+mn-lt"/>
                <a:cs typeface="+mn-lt"/>
              </a:rPr>
              <a:t>No extra procedures are involved</a:t>
            </a:r>
            <a:endParaRPr lang="en-IN" sz="2400"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8</a:t>
            </a:fld>
            <a:endParaRPr lang="en-US" dirty="0"/>
          </a:p>
        </p:txBody>
      </p:sp>
    </p:spTree>
    <p:extLst>
      <p:ext uri="{BB962C8B-B14F-4D97-AF65-F5344CB8AC3E}">
        <p14:creationId xmlns:p14="http://schemas.microsoft.com/office/powerpoint/2010/main" val="233166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2312-4ACD-43CC-A44E-AE72C2094586}"/>
              </a:ext>
            </a:extLst>
          </p:cNvPr>
          <p:cNvSpPr>
            <a:spLocks noGrp="1"/>
          </p:cNvSpPr>
          <p:nvPr>
            <p:ph type="title"/>
          </p:nvPr>
        </p:nvSpPr>
        <p:spPr/>
        <p:txBody>
          <a:bodyPr/>
          <a:lstStyle/>
          <a:p>
            <a:r>
              <a:rPr lang="en-US" b="1" dirty="0">
                <a:latin typeface="Cambria" panose="02040503050406030204" pitchFamily="18" charset="0"/>
              </a:rPr>
              <a:t>Compile and go loader</a:t>
            </a:r>
          </a:p>
        </p:txBody>
      </p:sp>
      <p:sp>
        <p:nvSpPr>
          <p:cNvPr id="3" name="Content Placeholder 2">
            <a:extLst>
              <a:ext uri="{FF2B5EF4-FFF2-40B4-BE49-F238E27FC236}">
                <a16:creationId xmlns:a16="http://schemas.microsoft.com/office/drawing/2014/main" id="{AE8AE4DA-4FDB-4B3C-BFAC-8477FF58ED5B}"/>
              </a:ext>
            </a:extLst>
          </p:cNvPr>
          <p:cNvSpPr>
            <a:spLocks noGrp="1"/>
          </p:cNvSpPr>
          <p:nvPr>
            <p:ph idx="1"/>
          </p:nvPr>
        </p:nvSpPr>
        <p:spPr>
          <a:xfrm>
            <a:off x="308023" y="1835439"/>
            <a:ext cx="11302784" cy="4497812"/>
          </a:xfrm>
        </p:spPr>
        <p:txBody>
          <a:bodyPr anchor="t">
            <a:noAutofit/>
          </a:bodyPr>
          <a:lstStyle/>
          <a:p>
            <a:pPr marL="0" indent="0">
              <a:lnSpc>
                <a:spcPct val="150000"/>
              </a:lnSpc>
              <a:buNone/>
            </a:pPr>
            <a:r>
              <a:rPr lang="en-IN" sz="2000" b="1" dirty="0">
                <a:latin typeface="Bookman Old Style" panose="02050604050505020204" pitchFamily="18" charset="0"/>
                <a:ea typeface="+mn-lt"/>
                <a:cs typeface="+mn-lt"/>
              </a:rPr>
              <a:t>Disadvantage:</a:t>
            </a:r>
            <a:endParaRPr lang="en-IN" sz="2000" dirty="0">
              <a:latin typeface="Bookman Old Style" panose="02050604050505020204" pitchFamily="18" charset="0"/>
              <a:ea typeface="+mn-lt"/>
              <a:cs typeface="+mn-lt"/>
            </a:endParaRPr>
          </a:p>
          <a:p>
            <a:pPr>
              <a:lnSpc>
                <a:spcPct val="150000"/>
              </a:lnSpc>
            </a:pPr>
            <a:r>
              <a:rPr lang="en-IN" sz="2000" dirty="0">
                <a:latin typeface="Bookman Old Style" panose="02050604050505020204" pitchFamily="18" charset="0"/>
                <a:ea typeface="+mn-lt"/>
                <a:cs typeface="+mn-lt"/>
              </a:rPr>
              <a:t>Wastage of memory as assembler and loader both occupies memory space </a:t>
            </a:r>
          </a:p>
        </p:txBody>
      </p:sp>
      <p:sp>
        <p:nvSpPr>
          <p:cNvPr id="4" name="Slide Number Placeholder 3">
            <a:extLst>
              <a:ext uri="{FF2B5EF4-FFF2-40B4-BE49-F238E27FC236}">
                <a16:creationId xmlns:a16="http://schemas.microsoft.com/office/drawing/2014/main" id="{6DA2ADA0-418F-44AE-AFB9-620F6BBDDD72}"/>
              </a:ext>
            </a:extLst>
          </p:cNvPr>
          <p:cNvSpPr>
            <a:spLocks noGrp="1"/>
          </p:cNvSpPr>
          <p:nvPr>
            <p:ph type="sldNum" sz="quarter" idx="12"/>
          </p:nvPr>
        </p:nvSpPr>
        <p:spPr/>
        <p:txBody>
          <a:bodyPr/>
          <a:lstStyle/>
          <a:p>
            <a:fld id="{D57F1E4F-1CFF-5643-939E-217C01CDF565}" type="slidenum">
              <a:rPr lang="en-US" dirty="0"/>
              <a:pPr/>
              <a:t>9</a:t>
            </a:fld>
            <a:endParaRPr lang="en-US" dirty="0"/>
          </a:p>
        </p:txBody>
      </p:sp>
    </p:spTree>
    <p:extLst>
      <p:ext uri="{BB962C8B-B14F-4D97-AF65-F5344CB8AC3E}">
        <p14:creationId xmlns:p14="http://schemas.microsoft.com/office/powerpoint/2010/main" val="262347666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TC103457464[[fn=Dividend]]</Template>
  <TotalTime>384</TotalTime>
  <Words>1441</Words>
  <Application>Microsoft Office PowerPoint</Application>
  <PresentationFormat>Widescreen</PresentationFormat>
  <Paragraphs>304</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Dividend</vt:lpstr>
      <vt:lpstr>Loaders and Linkers  </vt:lpstr>
      <vt:lpstr>Loader Schemes</vt:lpstr>
      <vt:lpstr>Compile and go loader</vt:lpstr>
      <vt:lpstr>Compile and go loader</vt:lpstr>
      <vt:lpstr>Compile and go loader</vt:lpstr>
      <vt:lpstr>Compile and go loader</vt:lpstr>
      <vt:lpstr>Compile and go loader</vt:lpstr>
      <vt:lpstr>Compile and go loader</vt:lpstr>
      <vt:lpstr>Compile and go loader</vt:lpstr>
      <vt:lpstr>Compile and go loader</vt:lpstr>
      <vt:lpstr>Compile and go loader</vt:lpstr>
      <vt:lpstr>Compile and go loader</vt:lpstr>
      <vt:lpstr>Compile and go loader</vt:lpstr>
      <vt:lpstr>Absolute Loader</vt:lpstr>
      <vt:lpstr>Absolute Loader</vt:lpstr>
      <vt:lpstr>Absolute Loader</vt:lpstr>
      <vt:lpstr>Absolute Loader</vt:lpstr>
      <vt:lpstr>Absolute Loader</vt:lpstr>
      <vt:lpstr>Absolute Loader</vt:lpstr>
      <vt:lpstr>Absolute Loader</vt:lpstr>
      <vt:lpstr>Absolute Loader</vt:lpstr>
      <vt:lpstr>Absolute Loader</vt:lpstr>
      <vt:lpstr>Absolute Loader</vt:lpstr>
      <vt:lpstr>Absolute Loader</vt:lpstr>
      <vt:lpstr>Absolute Loader</vt:lpstr>
      <vt:lpstr>Design of an Absolute Loader</vt:lpstr>
      <vt:lpstr>Design of an Absolute Loader</vt:lpstr>
      <vt:lpstr>Design of an Absolute Loader</vt:lpstr>
      <vt:lpstr>Design of an Absolute Loader</vt:lpstr>
      <vt:lpstr>Design of an Absolute Loader</vt:lpstr>
      <vt:lpstr>Bootstrap Loader</vt:lpstr>
      <vt:lpstr>Bootstrap Loader</vt:lpstr>
      <vt:lpstr>Bootstrap Loader</vt:lpstr>
      <vt:lpstr>PowerPoint Presentation</vt:lpstr>
      <vt:lpstr>PowerPoint Presentation</vt:lpstr>
      <vt:lpstr>PowerPoint Presentation</vt:lpstr>
      <vt:lpstr>Direct linking loader</vt:lpstr>
      <vt:lpstr>Disadvantag</vt:lpstr>
      <vt:lpstr>Dynamic loading</vt:lpstr>
      <vt:lpstr>Loading process</vt:lpstr>
      <vt:lpstr>Loading process</vt:lpstr>
      <vt:lpstr>Loading process</vt:lpstr>
      <vt:lpstr>Dynamic loading</vt:lpstr>
      <vt:lpstr>Dynamic loading</vt:lpstr>
      <vt:lpstr>Dynamic loading</vt:lpstr>
      <vt:lpstr>Dynamic loading</vt:lpstr>
      <vt:lpstr>Dynamic loading</vt:lpstr>
      <vt:lpstr>Dynamic loading</vt:lpstr>
      <vt:lpstr>Overlay structure</vt:lpstr>
      <vt:lpstr>Disadvantage</vt:lpstr>
      <vt:lpstr>Dynamic linking</vt:lpstr>
      <vt:lpstr>Dynamic linking</vt:lpstr>
      <vt:lpstr>advantage</vt:lpstr>
      <vt:lpstr>Dynamic linking  vs   binders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dc:creator>
  <cp:lastModifiedBy>Vaibhav Ambhire</cp:lastModifiedBy>
  <cp:revision>226</cp:revision>
  <dcterms:created xsi:type="dcterms:W3CDTF">2021-04-23T03:43:41Z</dcterms:created>
  <dcterms:modified xsi:type="dcterms:W3CDTF">2023-02-17T08:17:31Z</dcterms:modified>
</cp:coreProperties>
</file>