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sldIdLst>
    <p:sldId id="256" r:id="rId2"/>
    <p:sldId id="257" r:id="rId3"/>
    <p:sldId id="289" r:id="rId4"/>
    <p:sldId id="290" r:id="rId5"/>
    <p:sldId id="294" r:id="rId6"/>
    <p:sldId id="295" r:id="rId7"/>
    <p:sldId id="296" r:id="rId8"/>
    <p:sldId id="297" r:id="rId9"/>
    <p:sldId id="298" r:id="rId10"/>
    <p:sldId id="301" r:id="rId11"/>
    <p:sldId id="302" r:id="rId12"/>
    <p:sldId id="299" r:id="rId13"/>
    <p:sldId id="303" r:id="rId14"/>
    <p:sldId id="304" r:id="rId15"/>
    <p:sldId id="300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6" r:id="rId27"/>
    <p:sldId id="315" r:id="rId28"/>
    <p:sldId id="317" r:id="rId29"/>
    <p:sldId id="318" r:id="rId30"/>
    <p:sldId id="319" r:id="rId31"/>
    <p:sldId id="320" r:id="rId32"/>
    <p:sldId id="321" r:id="rId33"/>
    <p:sldId id="322" r:id="rId34"/>
    <p:sldId id="267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274" r:id="rId49"/>
    <p:sldId id="275" r:id="rId50"/>
    <p:sldId id="276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theme" Target="theme/theme1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803" y="3640016"/>
            <a:ext cx="9144000" cy="990600"/>
          </a:xfrm>
        </p:spPr>
        <p:txBody>
          <a:bodyPr/>
          <a:lstStyle/>
          <a:p>
            <a:pPr algn="ctr"/>
            <a:r>
              <a:rPr lang="en-US" b="1" dirty="0">
                <a:latin typeface="Copperplate Gothic Bold" panose="020E0705020206020404" pitchFamily="34" charset="0"/>
              </a:rPr>
              <a:t>LOADERS AND LINKERS  </a:t>
            </a:r>
            <a:endParaRPr lang="en-US" dirty="0">
              <a:latin typeface="Copperplate Gothic Bold" panose="020E0705020206020404" pitchFamily="34" charset="0"/>
              <a:ea typeface="+mj-lt"/>
              <a:cs typeface="+mj-lt"/>
            </a:endParaRPr>
          </a:p>
          <a:p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5715-5E19-4826-BB9B-EF48B083495B}"/>
              </a:ext>
            </a:extLst>
          </p:cNvPr>
          <p:cNvSpPr txBox="1"/>
          <p:nvPr/>
        </p:nvSpPr>
        <p:spPr>
          <a:xfrm>
            <a:off x="1521125" y="5048145"/>
            <a:ext cx="91411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cap="all" dirty="0">
                <a:solidFill>
                  <a:srgbClr val="FF0000"/>
                </a:solidFill>
                <a:latin typeface="Copperplate Gothic Bold" panose="020E0705020206020404" pitchFamily="34" charset="0"/>
                <a:ea typeface="+mn-lt"/>
                <a:cs typeface="+mn-lt"/>
              </a:rPr>
              <a:t>Module-4 </a:t>
            </a:r>
            <a:endParaRPr lang="en-US" sz="40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5181" y="1242646"/>
            <a:ext cx="11690970" cy="51464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Identify the data bases required by each pass of the loader: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FF000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Pass 1 data bases:</a:t>
            </a: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Input object decks.</a:t>
            </a: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A parameter, the </a:t>
            </a:r>
            <a:r>
              <a:rPr lang="en-IN" sz="26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Initial Program Load Address (IPLA) </a:t>
            </a: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supplied by the programmer or the operating system, that specifies the address to load the first segment. 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404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5181" y="1242646"/>
            <a:ext cx="11690970" cy="51464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Identify the data bases required by each pass of the loader: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FF000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Pass 1 data bases:</a:t>
            </a: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Input object decks.</a:t>
            </a: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A parameter, the </a:t>
            </a:r>
            <a:r>
              <a:rPr lang="en-IN" sz="26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Initial Program Load Address (IPLA) </a:t>
            </a: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supplied by the programmer or the operating system, that specifies the address to load the first segment. </a:t>
            </a: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A </a:t>
            </a:r>
            <a:r>
              <a:rPr lang="en-IN" sz="26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Program Load Address (PLA) </a:t>
            </a: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counter, used to keep track of each segment's assigned location</a:t>
            </a:r>
            <a:endParaRPr lang="en-IN" sz="2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404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5181" y="1503434"/>
            <a:ext cx="11690970" cy="5108381"/>
          </a:xfrm>
        </p:spPr>
        <p:txBody>
          <a:bodyPr>
            <a:normAutofit/>
          </a:bodyPr>
          <a:lstStyle/>
          <a:p>
            <a:pPr marL="324485" lvl="1" indent="0" algn="just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Pass 1 data bases:</a:t>
            </a:r>
          </a:p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4. A table, the </a:t>
            </a:r>
            <a:r>
              <a:rPr lang="en-IN" sz="26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Global External Symbol Table (GEST), </a:t>
            </a: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that is used to store each external symbol and its corresponding assigned core address. </a:t>
            </a:r>
          </a:p>
          <a:p>
            <a:pPr marL="324485" lvl="1" indent="0" algn="just">
              <a:lnSpc>
                <a:spcPct val="150000"/>
              </a:lnSpc>
              <a:buNone/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061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5181" y="1503434"/>
            <a:ext cx="11690970" cy="5108381"/>
          </a:xfrm>
        </p:spPr>
        <p:txBody>
          <a:bodyPr>
            <a:normAutofit/>
          </a:bodyPr>
          <a:lstStyle/>
          <a:p>
            <a:pPr marL="324485" lvl="1" indent="0" algn="just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Pass 1 data bases:</a:t>
            </a:r>
          </a:p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4. A table, the </a:t>
            </a:r>
            <a:r>
              <a:rPr lang="en-IN" sz="26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Global External Symbol Table (GEST), </a:t>
            </a: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that is used to store each external symbol and its corresponding assigned core address. </a:t>
            </a:r>
          </a:p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5. A copy of the input to be used later by pass 2. </a:t>
            </a:r>
          </a:p>
          <a:p>
            <a:pPr marL="598805" lvl="2" indent="0" algn="just">
              <a:lnSpc>
                <a:spcPct val="150000"/>
              </a:lnSpc>
              <a:buNone/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This may be stored on an auxiliary storage device, such as magnetic tape, disk, or drum, or the original object decks may be reread by the loader a second time for pass 2. </a:t>
            </a:r>
          </a:p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 </a:t>
            </a:r>
            <a:endParaRPr lang="en-IN" sz="2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02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5181" y="1503434"/>
            <a:ext cx="11690970" cy="5108381"/>
          </a:xfrm>
        </p:spPr>
        <p:txBody>
          <a:bodyPr>
            <a:normAutofit/>
          </a:bodyPr>
          <a:lstStyle/>
          <a:p>
            <a:pPr marL="324485" lvl="1" indent="0" algn="just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Pass 1 data bases:</a:t>
            </a:r>
          </a:p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4. A table, the </a:t>
            </a:r>
            <a:r>
              <a:rPr lang="en-IN" sz="26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Global External Symbol Table (GEST), </a:t>
            </a: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that is used to store each external symbol and its corresponding assigned core address. </a:t>
            </a:r>
          </a:p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5. A copy of the input to be used later by pass 2. </a:t>
            </a:r>
          </a:p>
          <a:p>
            <a:pPr marL="598805" lvl="2" indent="0" algn="just">
              <a:lnSpc>
                <a:spcPct val="150000"/>
              </a:lnSpc>
              <a:buNone/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This may be stored on an auxiliary storage device, such as magnetic tape, disk, or drum, or the original object decks may be reread by the loader a second time for pass 2. </a:t>
            </a:r>
          </a:p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6. A printed listing, </a:t>
            </a:r>
            <a:r>
              <a:rPr lang="en-IN" sz="26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load map, </a:t>
            </a: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that specifies each external symbol and its assigned value. </a:t>
            </a:r>
            <a:endParaRPr lang="en-IN" sz="2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02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6904" y="1327587"/>
            <a:ext cx="11690970" cy="5272505"/>
          </a:xfrm>
        </p:spPr>
        <p:txBody>
          <a:bodyPr>
            <a:normAutofit/>
          </a:bodyPr>
          <a:lstStyle/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b="1" dirty="0">
                <a:solidFill>
                  <a:srgbClr val="FF000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Pass 2 data bases: </a:t>
            </a:r>
            <a:endParaRPr lang="en-US" sz="2600" b="1" dirty="0">
              <a:solidFill>
                <a:srgbClr val="FF0000"/>
              </a:solidFill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Copy of object programs inputted to pass I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904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6904" y="1327587"/>
            <a:ext cx="11690970" cy="5272505"/>
          </a:xfrm>
        </p:spPr>
        <p:txBody>
          <a:bodyPr>
            <a:normAutofit/>
          </a:bodyPr>
          <a:lstStyle/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b="1" dirty="0">
                <a:solidFill>
                  <a:srgbClr val="FF000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Pass 2 data bases: </a:t>
            </a:r>
            <a:endParaRPr lang="en-US" sz="2600" b="1" dirty="0">
              <a:solidFill>
                <a:srgbClr val="FF0000"/>
              </a:solidFill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Copy of object programs inputted to pass I 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Initial Program Load Address parameter (IPLA) 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436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6904" y="1327587"/>
            <a:ext cx="11690970" cy="5272505"/>
          </a:xfrm>
        </p:spPr>
        <p:txBody>
          <a:bodyPr>
            <a:normAutofit/>
          </a:bodyPr>
          <a:lstStyle/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b="1" dirty="0">
                <a:solidFill>
                  <a:srgbClr val="FF000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Pass 2 data bases: </a:t>
            </a:r>
            <a:endParaRPr lang="en-US" sz="2600" b="1" dirty="0">
              <a:solidFill>
                <a:srgbClr val="FF0000"/>
              </a:solidFill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Copy of object programs inputted to pass I 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Initial Program Load Address parameter (IPLA) 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Program Load Address counter (PLA)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436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6904" y="1327587"/>
            <a:ext cx="11690970" cy="5272505"/>
          </a:xfrm>
        </p:spPr>
        <p:txBody>
          <a:bodyPr>
            <a:normAutofit/>
          </a:bodyPr>
          <a:lstStyle/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b="1" dirty="0">
                <a:solidFill>
                  <a:srgbClr val="FF000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Pass 2 data bases: </a:t>
            </a:r>
            <a:endParaRPr lang="en-US" sz="2600" b="1" dirty="0">
              <a:solidFill>
                <a:srgbClr val="FF0000"/>
              </a:solidFill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Copy of object programs inputted to pass I 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Initial Program Load Address parameter (IPLA) 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Program Load Address counter (PLA)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Global External Symbol Table (GEST), prepared by pass I, containing each external symbol and its corresponding absolute address value </a:t>
            </a:r>
          </a:p>
        </p:txBody>
      </p:sp>
    </p:spTree>
    <p:extLst>
      <p:ext uri="{BB962C8B-B14F-4D97-AF65-F5344CB8AC3E}">
        <p14:creationId xmlns:p14="http://schemas.microsoft.com/office/powerpoint/2010/main" val="194436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6904" y="1327587"/>
            <a:ext cx="11690970" cy="5530413"/>
          </a:xfrm>
        </p:spPr>
        <p:txBody>
          <a:bodyPr>
            <a:normAutofit lnSpcReduction="10000"/>
          </a:bodyPr>
          <a:lstStyle/>
          <a:p>
            <a:pPr marL="324485" lvl="1" indent="0" algn="just">
              <a:lnSpc>
                <a:spcPct val="150000"/>
              </a:lnSpc>
              <a:buNone/>
            </a:pPr>
            <a:r>
              <a:rPr lang="en-IN" sz="2600" b="1" dirty="0">
                <a:solidFill>
                  <a:srgbClr val="FF000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Pass 2 data bases: </a:t>
            </a:r>
            <a:endParaRPr lang="en-US" sz="2600" b="1" dirty="0">
              <a:solidFill>
                <a:srgbClr val="FF0000"/>
              </a:solidFill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Copy of object programs inputted to pass I 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Initial Program Load Address parameter (IPLA) 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Program Load Address counter (PLA)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Global External Symbol Table (GEST), prepared by pass I, containing each external symbol and its corresponding absolute address value </a:t>
            </a: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An array, the Local External Symbol Array (LESA), which is used to establish a correspondence between the ESD ID numbers, used on ESD and RLD cards, and the corresponding external symbol's absolute address value</a:t>
            </a:r>
          </a:p>
        </p:txBody>
      </p:sp>
    </p:spTree>
    <p:extLst>
      <p:ext uri="{BB962C8B-B14F-4D97-AF65-F5344CB8AC3E}">
        <p14:creationId xmlns:p14="http://schemas.microsoft.com/office/powerpoint/2010/main" val="194436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Design of a Direct Linking Loader (DLL)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8500" y="1617787"/>
            <a:ext cx="11345916" cy="4794736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direct linking loader is a re-locatable loader. 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588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Format of databases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3369" y="1380894"/>
            <a:ext cx="11187764" cy="5015396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Object Deck </a:t>
            </a: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AutoNum type="arabicPeriod"/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External Symbol Dictionary cards (ESD)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AutoNum type="arabicPeriod"/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Instructions and data cards, called "text" of program (TXT)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AutoNum type="arabicPeriod"/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Relocation and Linkage Directory cards (RLD)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AutoNum type="arabicPeriod"/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End card (END) 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End of File (EOF)/ Loader Terminate(LDT) 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Global External Symbol Table(GEST)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Local External Symbol Array (LESA)</a:t>
            </a: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521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Object 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9923" y="1240217"/>
            <a:ext cx="11187764" cy="5015396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Direct Linking Loader uses four types of records in the object decks (files) which contains all information needed for relocation and linking.</a:t>
            </a:r>
          </a:p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These four sections are: </a:t>
            </a:r>
          </a:p>
          <a:p>
            <a:pPr marL="838835" lvl="1" indent="-514350" algn="just">
              <a:lnSpc>
                <a:spcPct val="150000"/>
              </a:lnSpc>
              <a:buAutoNum type="arabicPeriod"/>
            </a:pPr>
            <a:r>
              <a:rPr lang="en-IN" sz="20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External Symbol Dictionary cards (ESD)</a:t>
            </a:r>
            <a:endParaRPr lang="en-US" sz="20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AutoNum type="arabicPeriod"/>
            </a:pPr>
            <a:r>
              <a:rPr lang="en-IN" sz="20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Instructions and data cards, called "text" of program (TXT)</a:t>
            </a:r>
            <a:endParaRPr lang="en-US" sz="20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AutoNum type="arabicPeriod"/>
            </a:pPr>
            <a:r>
              <a:rPr lang="en-IN" sz="20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Relocation and Linkage Directory cards (RLD)</a:t>
            </a:r>
            <a:endParaRPr lang="en-US" sz="20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838835" lvl="1" indent="-514350" algn="just">
              <a:lnSpc>
                <a:spcPct val="150000"/>
              </a:lnSpc>
              <a:buAutoNum type="arabicPeriod"/>
            </a:pPr>
            <a:r>
              <a:rPr lang="en-IN" sz="20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End card (END) </a:t>
            </a:r>
            <a:endParaRPr lang="en-US" sz="20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3115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8200" y="1462955"/>
            <a:ext cx="11187764" cy="5015396"/>
          </a:xfrm>
        </p:spPr>
        <p:txBody>
          <a:bodyPr>
            <a:no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ESD cards contain the information necessary to build the external symbol dictionary or symbol table. </a:t>
            </a:r>
            <a:endParaRPr lang="en-US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399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8200" y="1462955"/>
            <a:ext cx="11187764" cy="5015396"/>
          </a:xfrm>
        </p:spPr>
        <p:txBody>
          <a:bodyPr>
            <a:no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ESD cards contain the information necessary to build the external symbol dictionary or symbol table. </a:t>
            </a:r>
            <a:endParaRPr lang="en-US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External symbols are symbols that can be referred beyond the subroutine level.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1053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8200" y="1462955"/>
            <a:ext cx="11187764" cy="5015396"/>
          </a:xfrm>
        </p:spPr>
        <p:txBody>
          <a:bodyPr>
            <a:no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ESD cards contain the information necessary to build the external symbol dictionary or symbol table. </a:t>
            </a:r>
            <a:endParaRPr lang="en-US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External symbols are symbols that can be referred beyond the subroutine level. 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normal labels in the source program are used only by the assembler, and information about them is not included in the object deck. </a:t>
            </a: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  <a:buFont typeface="Wingdings" panose="05020102010507070707" pitchFamily="18" charset="2"/>
              <a:buChar char="§"/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1053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6815" y="1849817"/>
            <a:ext cx="11187764" cy="5015396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Example:  Assume program B has a table called NAMES; it can be accessed by program A as follows. </a:t>
            </a:r>
            <a:endParaRPr lang="en-US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>
              <a:buFont typeface="Wingdings" panose="05020102010507070707" pitchFamily="18" charset="2"/>
              <a:buChar char="§"/>
            </a:pPr>
            <a:endParaRPr lang="en-IN" sz="2800" dirty="0"/>
          </a:p>
          <a:p>
            <a:pPr marL="305435" indent="-305435"/>
            <a:endParaRPr lang="en-IN" sz="2800" dirty="0"/>
          </a:p>
        </p:txBody>
      </p:sp>
      <p:pic>
        <p:nvPicPr>
          <p:cNvPr id="5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F7B4023-5528-42DD-B655-EF8AF1038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2" t="45910" r="30754" b="17247"/>
          <a:stretch/>
        </p:blipFill>
        <p:spPr>
          <a:xfrm>
            <a:off x="1130062" y="2784929"/>
            <a:ext cx="8892949" cy="38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98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4099" y="1225617"/>
            <a:ext cx="11475311" cy="5503429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There are three types of external symbols: 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Segment Definition (SD): </a:t>
            </a: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name on START or CSECT card. 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Local Definition (LD): </a:t>
            </a: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specified on ENTRY card. There must be a label in same program with same name. · 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External Reference (ER):</a:t>
            </a: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 specified on EXTRN card. There must be a corresponding ENTRY, START, or CSECT card in another program with same name.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 </a:t>
            </a: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515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4099" y="1225617"/>
            <a:ext cx="11475311" cy="5503429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There are three types of external symbols: 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Segment Definition (SD): </a:t>
            </a: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name on START or CSECT card. 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Local Definition (LD): </a:t>
            </a: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specified on ENTRY card. There must be a label in same program with same name. · 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External Reference (ER):</a:t>
            </a: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 specified on EXTRN card. There must be a corresponding ENTRY, START, or CSECT card in another program with same name.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Each SD and ER symbol is assigned a unique number (e.g., 1,2,3, ... ) by the assembler. 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 </a:t>
            </a: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7278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4099" y="1225617"/>
            <a:ext cx="11475311" cy="5503429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There are three types of external symbols: 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Segment Definition (SD): </a:t>
            </a: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name on START or CSECT card. 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Local Definition (LD): </a:t>
            </a: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specified on ENTRY card. There must be a label in same program with same name. · 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External Reference (ER):</a:t>
            </a: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 specified on EXTRN card. There must be a corresponding ENTRY, START, or CSECT card in another program with same name.</a:t>
            </a:r>
            <a:endParaRPr lang="en-US" sz="24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Each SD and ER symbol is assigned a unique number (e.g., 1,2,3, ... ) by the assembler. 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This number is called the symbol's identifier, or ID, and is used in conjunction with the RLD cards. </a:t>
            </a: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515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6815" y="1849817"/>
            <a:ext cx="11187764" cy="5015396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Example:</a:t>
            </a:r>
            <a:r>
              <a:rPr lang="en-IN" sz="2800" dirty="0">
                <a:ea typeface="+mn-lt"/>
                <a:cs typeface="+mn-lt"/>
              </a:rPr>
              <a:t> </a:t>
            </a:r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>
              <a:buFont typeface="Wingdings" panose="05020102010507070707" pitchFamily="18" charset="2"/>
              <a:buChar char="§"/>
            </a:pPr>
            <a:endParaRPr lang="en-IN" sz="2800" dirty="0"/>
          </a:p>
          <a:p>
            <a:pPr marL="305435" indent="-305435"/>
            <a:endParaRPr lang="en-IN" sz="28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14F49CD-28EB-4A36-9085-A6245AFF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794920"/>
            <a:ext cx="10363196" cy="28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5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Design of a Direct Linking Loader (DLL)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8500" y="1617787"/>
            <a:ext cx="11345916" cy="4794736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direct linking loader is a re-locatable loader. 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loader cannot have the direct access to the source code.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695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a typeface="+mj-lt"/>
                <a:cs typeface="+mj-lt"/>
              </a:rPr>
              <a:t>TXT Cards: "text" of program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796" y="1345724"/>
            <a:ext cx="11575952" cy="5101967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Instructions and data cards, called "text" of program (TXT)</a:t>
            </a:r>
            <a:endParaRPr lang="en-IN" sz="25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5681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a typeface="+mj-lt"/>
                <a:cs typeface="+mj-lt"/>
              </a:rPr>
              <a:t>TXT Cards: "text" of program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796" y="1345724"/>
            <a:ext cx="11575952" cy="5101967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Instructions and data cards, called "text" of program (TXT)</a:t>
            </a:r>
            <a:endParaRPr lang="en-IN" sz="25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TXT cards contain blocks of data and the relative address at which the data is to be placed. </a:t>
            </a:r>
            <a:endParaRPr lang="en-US" sz="25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0051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a typeface="+mj-lt"/>
                <a:cs typeface="+mj-lt"/>
              </a:rPr>
              <a:t>TXT Cards: "text" of program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796" y="1345724"/>
            <a:ext cx="11575952" cy="5101967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Instructions and data cards, called "text" of program (TXT)</a:t>
            </a:r>
            <a:endParaRPr lang="en-IN" sz="25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TXT cards contain blocks of data and the relative address at which the data is to be placed. </a:t>
            </a:r>
            <a:endParaRPr lang="en-US" sz="25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Once the loader has decided where to load the program, it merely adds the Program Load Address (PLA) to the relative address and moves the data into the resulting location. </a:t>
            </a:r>
            <a:endParaRPr lang="en-US" sz="25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0051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a typeface="+mj-lt"/>
                <a:cs typeface="+mj-lt"/>
              </a:rPr>
              <a:t>TXT Cards: "text" of program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796" y="1345724"/>
            <a:ext cx="11575952" cy="5101967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US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Instructions and data cards, called "text" of program (TXT)</a:t>
            </a:r>
            <a:endParaRPr lang="en-IN" sz="25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TXT cards contain blocks of data and the relative address at which the data is to be placed. </a:t>
            </a:r>
            <a:endParaRPr lang="en-US" sz="25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Once the loader has decided where to load the program, it merely adds the Program Load Address (PLA) to the relative address and moves the data into the resulting location. </a:t>
            </a:r>
            <a:endParaRPr lang="en-US" sz="25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5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data on the TXT card may be instructions, non-relocated data, or initial values of address constants</a:t>
            </a:r>
            <a:endParaRPr lang="en-US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5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0051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a typeface="+mj-lt"/>
                <a:cs typeface="+mj-lt"/>
              </a:rPr>
              <a:t>Instructions and data cards, called "text" of program (TXT):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4473" y="1404340"/>
            <a:ext cx="11575952" cy="5015396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data on the TXT card may be instructions, non-relocated data, or initial values of address constants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/>
            <a:endParaRPr lang="en-IN" sz="2800" dirty="0"/>
          </a:p>
        </p:txBody>
      </p: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F1FB1DE-E326-4F3A-8FB8-B4B282ACF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27" t="41927" r="25350" b="22241"/>
          <a:stretch/>
        </p:blipFill>
        <p:spPr>
          <a:xfrm>
            <a:off x="1288213" y="2714291"/>
            <a:ext cx="9021062" cy="33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69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Relocation and Linkage Directory cards (RLD):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0350" y="1328472"/>
            <a:ext cx="11575952" cy="4727849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sz="28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RLD cards contain the following information. 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 The location and length of each address constant that needs to be changed for relocation or linking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 </a:t>
            </a:r>
            <a:endParaRPr lang="en-I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7582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Relocation and Linkage Directory cards (RLD):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0350" y="1328472"/>
            <a:ext cx="11575952" cy="4727849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sz="28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RLD cards contain the following information. 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 The location and length of each address constant that needs to be changed for relocation or linking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 The external symbol by which the address constant should be modified (added or subtracted) 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4953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Relocation and Linkage Directory cards (RLD):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0350" y="1328472"/>
            <a:ext cx="11575952" cy="4727849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sz="28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RLD cards contain the following information. 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 The location and length of each address constant that needs to be changed for relocation or linking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 The external symbol by which the address constant should be modified (added or subtracted) </a:t>
            </a:r>
            <a:endParaRPr lang="en-US" sz="2600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629920" lvl="1" indent="-305435" algn="just">
              <a:lnSpc>
                <a:spcPct val="150000"/>
              </a:lnSpc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 The operation to be performed (add or subtract)</a:t>
            </a:r>
            <a:endParaRPr lang="en-US" sz="2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4953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Relocation and Linkage Directory cards (RLD):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3315" y="1617347"/>
            <a:ext cx="11575952" cy="4814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Example</a:t>
            </a:r>
            <a:r>
              <a:rPr lang="en-IN" sz="2800" dirty="0"/>
              <a:t>:</a:t>
            </a:r>
            <a:endParaRPr lang="en-US" dirty="0"/>
          </a:p>
          <a:p>
            <a:pPr marL="305435" indent="-305435" algn="just"/>
            <a:endParaRPr lang="en-IN" sz="2800" dirty="0">
              <a:ea typeface="+mn-lt"/>
              <a:cs typeface="+mn-lt"/>
            </a:endParaRPr>
          </a:p>
          <a:p>
            <a:pPr marL="305435" indent="-305435" algn="just"/>
            <a:endParaRPr lang="en-IN" sz="2800" dirty="0">
              <a:ea typeface="+mn-lt"/>
              <a:cs typeface="+mn-lt"/>
            </a:endParaRPr>
          </a:p>
          <a:p>
            <a:pPr marL="305435" indent="-305435" algn="just"/>
            <a:endParaRPr lang="en-IN" sz="2800" dirty="0">
              <a:ea typeface="+mn-lt"/>
              <a:cs typeface="+mn-lt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If we assume that A's assigned ID is 01 and NAMES' assigned ID is 02. 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IN" sz="24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This RLD information tells the loader to add the absolute load address of A to the contents of relative location 52 and then add the absolute load address of NAMES to the contents of relative location 56. </a:t>
            </a: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5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73CBBB03-1877-4D4A-AC6D-003F054BF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9" t="60505" r="31622" b="29736"/>
          <a:stretch/>
        </p:blipFill>
        <p:spPr>
          <a:xfrm>
            <a:off x="738554" y="2200652"/>
            <a:ext cx="10113782" cy="12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2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End card (END)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2073" y="1582177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END card specifies the end of the object deck. </a:t>
            </a: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403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Design of a Direct Linking Loader (DLL)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8499" y="1617787"/>
            <a:ext cx="11749715" cy="4794736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direct linking loader is a re-locatable loader. 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loader cannot have the direct access to the source code.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To place the object code in the memory there are two situations:</a:t>
            </a:r>
          </a:p>
          <a:p>
            <a:pPr marL="579755" lvl="1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address of the object code could be absolute: Directly place code at specified location </a:t>
            </a:r>
          </a:p>
          <a:p>
            <a:pPr marL="579755" lvl="1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address can be relative. 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If at all the address is relative, then it is the assembler who informs the loader about the relative addresses.</a:t>
            </a:r>
          </a:p>
          <a:p>
            <a:pPr marL="305435" indent="-305435">
              <a:lnSpc>
                <a:spcPct val="150000"/>
              </a:lnSpc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6950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End card (END)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2073" y="1582177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END card specifies the end of the object deck. 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If the assembler END card has a symbol in the operand field, it specifies a start of execution point for the entire program (all subroutines). </a:t>
            </a: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0614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End card (END)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2073" y="1582177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END card specifies the end of the object deck. 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If the assembler END card has a symbol in the operand field, it specifies a start of execution point for the entire program (all subroutines). 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This address is recorded on the END card. 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0614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" y="92557"/>
            <a:ext cx="10656277" cy="857013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End of File (EOF) / Loader Terminate (LDT)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4473" y="1265654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There is a final card required to specify the end of a collection of object decks. 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loaders usually use either a loader terminate (LDT) or End of File (EOF) card.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4376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End of File (EOF) / Loader Terminate(LDT)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3458" y="1371162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Example: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pic>
        <p:nvPicPr>
          <p:cNvPr id="5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222D9079-170E-4588-B6FC-C63FDC8FD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32" t="37450" r="41892" b="28685"/>
          <a:stretch/>
        </p:blipFill>
        <p:spPr>
          <a:xfrm>
            <a:off x="2567797" y="1996494"/>
            <a:ext cx="8525017" cy="45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2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Global External Symbol Table (GEST)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242" y="1347716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Global External Symbol Table (GEST) is used to store the external symbols.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1929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Global External Symbol Table (GEST)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242" y="1347716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Global External Symbol Table (GEST) is used to store the external symbols.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These symbols are defined by means of a Segment Definition (SD) or Local Definition (LD) entry on an External Symbol Dictionary (ESD) card. 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7292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Global External Symbol Table (GEST)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242" y="1347716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Global External Symbol Table (GEST) is used to store the external symbols.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These symbols are defined by means of a Segment Definition (SD) or Local Definition (LD) entry on an External Symbol Dictionary (ESD) card. 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When these symbols are encountered during pass 1, they are assigned an absolute core address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2895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Global External Symbol Table (GEST)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242" y="1347716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Global External Symbol Table (GEST) is used to store the external symbols.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These symbols are defined by means of a Segment Definition (SD) or Local Definition (LD) entry on an External Symbol Dictionary (ESD) card. 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When these symbols are encountered during pass 1, they are assigned an absolute core address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This address is stored, along with the symbol, in the GEST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2895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68" y="769391"/>
            <a:ext cx="11029616" cy="1013800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Global External Symbol Table (GEST)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>
                <a:ea typeface="+mn-lt"/>
                <a:cs typeface="+mn-lt"/>
              </a:rPr>
              <a:t>Example:</a:t>
            </a:r>
            <a:endParaRPr lang="en-US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454113E-59EA-4D60-B308-4C9AEF12B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56" t="36122" r="30118" b="12843"/>
          <a:stretch/>
        </p:blipFill>
        <p:spPr>
          <a:xfrm>
            <a:off x="2424024" y="2054003"/>
            <a:ext cx="7690821" cy="46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71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LOCAL EXTERNAL SYMBOL ARRAY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5520" y="1418054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It is necessary to create a separate LESA for each segment, but since the LESAs are only produced one at a time, the same array can be reused for each segment.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It is not necessary to search the LESA; 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Given an ID number, the corresponding value is written as LESA(ID) and can be immediately obtained.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244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Design of a Direct Linking Loader (DLL)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8499" y="1617787"/>
            <a:ext cx="11749715" cy="4794736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direct linking loader is a re-locatable loader. 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loader cannot have the direct access to the source code.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To place the object code in the memory there are two situations:</a:t>
            </a:r>
          </a:p>
          <a:p>
            <a:pPr marL="579755" lvl="1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address of the object code could be absolute: Directly place code at specified location </a:t>
            </a:r>
          </a:p>
          <a:p>
            <a:pPr marL="579755" lvl="1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address can be relative. 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If at all the address is relative, then it is the assembler who informs the loader about the relative addresses.</a:t>
            </a:r>
          </a:p>
          <a:p>
            <a:pPr marL="305435" indent="-305435">
              <a:lnSpc>
                <a:spcPct val="150000"/>
              </a:lnSpc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523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LOCAL EXTERNAL SYMBOL ARRAY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>
                <a:ea typeface="+mn-lt"/>
                <a:cs typeface="+mn-lt"/>
              </a:rPr>
              <a:t>Example: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pic>
        <p:nvPicPr>
          <p:cNvPr id="5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7696819-11EA-499F-97D2-6D2AE6A32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03" t="18884" r="36872" b="22189"/>
          <a:stretch/>
        </p:blipFill>
        <p:spPr>
          <a:xfrm>
            <a:off x="2869722" y="1838343"/>
            <a:ext cx="7550073" cy="48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45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Algorithm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5520" y="1312547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Pass 1:</a:t>
            </a:r>
          </a:p>
          <a:p>
            <a:pPr marL="305435" indent="-305435" algn="just">
              <a:lnSpc>
                <a:spcPct val="150000"/>
              </a:lnSpc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Allocate segments and define symbols</a:t>
            </a:r>
          </a:p>
          <a:p>
            <a:pPr marL="305435" indent="-305435" algn="just">
              <a:lnSpc>
                <a:spcPct val="150000"/>
              </a:lnSpc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Function: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Assign a location to each segment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Define the values of all external symbols</a:t>
            </a:r>
          </a:p>
          <a:p>
            <a:pPr marL="305435" indent="-305435" algn="just">
              <a:lnSpc>
                <a:spcPct val="150000"/>
              </a:lnSpc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4245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51050"/>
            <a:ext cx="11574463" cy="4814888"/>
          </a:xfrm>
        </p:spPr>
        <p:txBody>
          <a:bodyPr>
            <a:normAutofit/>
          </a:bodyPr>
          <a:lstStyle/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84188"/>
            <a:ext cx="2568575" cy="101441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Flowchart for Pass-1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5242" t="11949" r="38300" b="15257"/>
          <a:stretch>
            <a:fillRect/>
          </a:stretch>
        </p:blipFill>
        <p:spPr bwMode="auto">
          <a:xfrm>
            <a:off x="2447365" y="386862"/>
            <a:ext cx="7962727" cy="622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4245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Algorithm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2073" y="1230485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lnSpc>
                <a:spcPct val="150000"/>
              </a:lnSpc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Pass 2:</a:t>
            </a:r>
          </a:p>
          <a:p>
            <a:pPr marL="305435" indent="-305435" algn="just">
              <a:lnSpc>
                <a:spcPct val="150000"/>
              </a:lnSpc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Load Text and Relocate/Link Address content</a:t>
            </a:r>
          </a:p>
          <a:p>
            <a:pPr marL="305435" indent="-305435" algn="just">
              <a:lnSpc>
                <a:spcPct val="150000"/>
              </a:lnSpc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Functions:</a:t>
            </a:r>
          </a:p>
          <a:p>
            <a:pPr marL="305435" indent="-305435" algn="just">
              <a:lnSpc>
                <a:spcPct val="150000"/>
              </a:lnSpc>
              <a:buNone/>
            </a:pPr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Complete the loading process by loading the text and adjusting (Relocation or Linking) address constant </a:t>
            </a:r>
          </a:p>
          <a:p>
            <a:pPr marL="305435" indent="-305435" algn="just">
              <a:lnSpc>
                <a:spcPct val="150000"/>
              </a:lnSpc>
            </a:pPr>
            <a:endParaRPr lang="en-IN" sz="2800" dirty="0"/>
          </a:p>
          <a:p>
            <a:pPr marL="305435" indent="-305435" algn="just">
              <a:lnSpc>
                <a:spcPct val="150000"/>
              </a:lnSpc>
            </a:pPr>
            <a:endParaRPr lang="en-IN" sz="2800" dirty="0"/>
          </a:p>
          <a:p>
            <a:pPr marL="305435" indent="-305435" algn="just">
              <a:lnSpc>
                <a:spcPct val="150000"/>
              </a:lnSpc>
            </a:pPr>
            <a:endParaRPr lang="en-IN" sz="28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800" dirty="0"/>
          </a:p>
          <a:p>
            <a:pPr marL="305435" indent="-305435" algn="just"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24245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 txBox="1">
            <a:spLocks/>
          </p:cNvSpPr>
          <p:nvPr/>
        </p:nvSpPr>
        <p:spPr>
          <a:xfrm>
            <a:off x="0" y="484094"/>
            <a:ext cx="2568575" cy="1014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lt"/>
                <a:cs typeface="+mj-lt"/>
              </a:rPr>
              <a:t>Flowchart for Pass-2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3899" t="14154" r="35406" b="6250"/>
          <a:stretch>
            <a:fillRect/>
          </a:stretch>
        </p:blipFill>
        <p:spPr bwMode="auto">
          <a:xfrm>
            <a:off x="2622176" y="215152"/>
            <a:ext cx="9291918" cy="664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39" y="0"/>
            <a:ext cx="11029616" cy="43030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Example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 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047" t="12500" r="25898" b="16728"/>
          <a:stretch>
            <a:fillRect/>
          </a:stretch>
        </p:blipFill>
        <p:spPr bwMode="auto">
          <a:xfrm>
            <a:off x="416859" y="537883"/>
            <a:ext cx="10475259" cy="632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4245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389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Example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 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6458" t="9191" r="28792" b="13971"/>
          <a:stretch>
            <a:fillRect/>
          </a:stretch>
        </p:blipFill>
        <p:spPr bwMode="auto">
          <a:xfrm>
            <a:off x="403412" y="672353"/>
            <a:ext cx="10784541" cy="618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42456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389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Example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 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2634" t="18934" r="25484" b="6250"/>
          <a:stretch>
            <a:fillRect/>
          </a:stretch>
        </p:blipFill>
        <p:spPr bwMode="auto">
          <a:xfrm>
            <a:off x="443754" y="524435"/>
            <a:ext cx="10986246" cy="633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4245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389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Example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 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0695" t="19669" r="28172" b="22059"/>
          <a:stretch>
            <a:fillRect/>
          </a:stretch>
        </p:blipFill>
        <p:spPr bwMode="auto">
          <a:xfrm>
            <a:off x="282388" y="685800"/>
            <a:ext cx="10663519" cy="537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4245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389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Example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 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3279" t="13603" r="34579" b="15809"/>
          <a:stretch>
            <a:fillRect/>
          </a:stretch>
        </p:blipFill>
        <p:spPr bwMode="auto">
          <a:xfrm>
            <a:off x="389965" y="618566"/>
            <a:ext cx="9345706" cy="55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424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6777" y="1849817"/>
            <a:ext cx="11417802" cy="46990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assembler should give the following information to the loader 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length of the object code segment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952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6777" y="1849817"/>
            <a:ext cx="11417802" cy="46990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assembler should give the following information to the loader 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length of the object code segment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list of all the symbols, which are not defined in the current segment but can be used in the current segment.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264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6777" y="1849817"/>
            <a:ext cx="11417802" cy="46990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assembler should give the following information to the loader 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length of the object code segment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list of all the symbols, which are not defined in the current segment but can be used in the current segment.</a:t>
            </a:r>
            <a:endParaRPr lang="en-US" dirty="0">
              <a:latin typeface="Andalus" panose="02020603050405020304" pitchFamily="18" charset="-78"/>
              <a:ea typeface="+mn-lt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The list of all the symbols, which are defined in the current segment but can be referred by the other segments.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264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EB8C-9393-452C-8F0D-DF3B7E6CFD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5181" y="1242646"/>
            <a:ext cx="11690970" cy="51464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Identify the data bases required by each pass of the loader: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FF0000"/>
                </a:solidFill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Pass 1 data bases:</a:t>
            </a:r>
          </a:p>
          <a:p>
            <a:pPr marL="838835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600" dirty="0">
                <a:latin typeface="Andalus" panose="02020603050405020304" pitchFamily="18" charset="-78"/>
                <a:ea typeface="+mn-lt"/>
                <a:cs typeface="Andalus" panose="02020603050405020304" pitchFamily="18" charset="-78"/>
              </a:rPr>
              <a:t>Input object decks.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05435" indent="-305435" algn="just">
              <a:lnSpc>
                <a:spcPct val="150000"/>
              </a:lnSpc>
            </a:pP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3041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</TotalTime>
  <Words>1850</Words>
  <Application>Microsoft Office PowerPoint</Application>
  <PresentationFormat>Widescreen</PresentationFormat>
  <Paragraphs>356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Origin</vt:lpstr>
      <vt:lpstr>LOADERS AND LINKERS   </vt:lpstr>
      <vt:lpstr>Design of a Direct Linking Loader (DLL)</vt:lpstr>
      <vt:lpstr>Design of a Direct Linking Loader (DLL)</vt:lpstr>
      <vt:lpstr>Design of a Direct Linking Loader (DLL)</vt:lpstr>
      <vt:lpstr>Design of a Direct Linking Loader (DLL)</vt:lpstr>
      <vt:lpstr>Specification of problem</vt:lpstr>
      <vt:lpstr>Specification of problem</vt:lpstr>
      <vt:lpstr>Specification of problem</vt:lpstr>
      <vt:lpstr>Specification of Data Structures</vt:lpstr>
      <vt:lpstr>Specification of Data Structures</vt:lpstr>
      <vt:lpstr>Specification of Data Structures</vt:lpstr>
      <vt:lpstr>Specification of Data Structures</vt:lpstr>
      <vt:lpstr>Specification of Data Structures</vt:lpstr>
      <vt:lpstr>Specification of Data Structures</vt:lpstr>
      <vt:lpstr>Specification of Data Structures</vt:lpstr>
      <vt:lpstr>Specification of Data Structures</vt:lpstr>
      <vt:lpstr>Specification of Data Structures</vt:lpstr>
      <vt:lpstr>Specification of Data Structures</vt:lpstr>
      <vt:lpstr>Specification of Data Structures</vt:lpstr>
      <vt:lpstr>Format of databases</vt:lpstr>
      <vt:lpstr>Object deck</vt:lpstr>
      <vt:lpstr>External Symbol Dictionary cards (ESD)</vt:lpstr>
      <vt:lpstr>External Symbol Dictionary cards (ESD)</vt:lpstr>
      <vt:lpstr>External Symbol Dictionary cards (ESD)</vt:lpstr>
      <vt:lpstr>External Symbol Dictionary cards (ESD)</vt:lpstr>
      <vt:lpstr>External Symbol Dictionary cards (ESD)</vt:lpstr>
      <vt:lpstr>External Symbol Dictionary cards (ESD)</vt:lpstr>
      <vt:lpstr>External Symbol Dictionary cards (ESD)</vt:lpstr>
      <vt:lpstr>External Symbol Dictionary cards (ESD)</vt:lpstr>
      <vt:lpstr>TXT Cards: "text" of program</vt:lpstr>
      <vt:lpstr>TXT Cards: "text" of program</vt:lpstr>
      <vt:lpstr>TXT Cards: "text" of program</vt:lpstr>
      <vt:lpstr>TXT Cards: "text" of program</vt:lpstr>
      <vt:lpstr>Instructions and data cards, called "text" of program (TXT):</vt:lpstr>
      <vt:lpstr>Relocation and Linkage Directory cards (RLD): </vt:lpstr>
      <vt:lpstr>Relocation and Linkage Directory cards (RLD): </vt:lpstr>
      <vt:lpstr>Relocation and Linkage Directory cards (RLD): </vt:lpstr>
      <vt:lpstr>Relocation and Linkage Directory cards (RLD): </vt:lpstr>
      <vt:lpstr>End card (END)</vt:lpstr>
      <vt:lpstr>End card (END)</vt:lpstr>
      <vt:lpstr>End card (END)</vt:lpstr>
      <vt:lpstr>End of File (EOF) / Loader Terminate (LDT)</vt:lpstr>
      <vt:lpstr>End of File (EOF) / Loader Terminate(LDT)</vt:lpstr>
      <vt:lpstr>Global External Symbol Table (GEST)</vt:lpstr>
      <vt:lpstr>Global External Symbol Table (GEST)</vt:lpstr>
      <vt:lpstr>Global External Symbol Table (GEST)</vt:lpstr>
      <vt:lpstr>Global External Symbol Table (GEST)</vt:lpstr>
      <vt:lpstr>Global External Symbol Table (GEST)</vt:lpstr>
      <vt:lpstr>LOCAL EXTERNAL SYMBOL ARRAY</vt:lpstr>
      <vt:lpstr>LOCAL EXTERNAL SYMBOL ARRAY</vt:lpstr>
      <vt:lpstr>Algorithm</vt:lpstr>
      <vt:lpstr>Flowchart for Pass-1</vt:lpstr>
      <vt:lpstr>Algorithm</vt:lpstr>
      <vt:lpstr>PowerPoint Presentation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</dc:creator>
  <cp:lastModifiedBy>Vaibhav Ambhire</cp:lastModifiedBy>
  <cp:revision>256</cp:revision>
  <dcterms:created xsi:type="dcterms:W3CDTF">2021-05-09T17:26:58Z</dcterms:created>
  <dcterms:modified xsi:type="dcterms:W3CDTF">2023-02-17T08:20:46Z</dcterms:modified>
</cp:coreProperties>
</file>