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299" r:id="rId17"/>
    <p:sldId id="301" r:id="rId18"/>
    <p:sldId id="302" r:id="rId19"/>
    <p:sldId id="303" r:id="rId20"/>
    <p:sldId id="305" r:id="rId21"/>
    <p:sldId id="306" r:id="rId22"/>
    <p:sldId id="326" r:id="rId23"/>
    <p:sldId id="308" r:id="rId24"/>
    <p:sldId id="327" r:id="rId25"/>
    <p:sldId id="310" r:id="rId26"/>
    <p:sldId id="328" r:id="rId27"/>
    <p:sldId id="312" r:id="rId28"/>
    <p:sldId id="314" r:id="rId29"/>
    <p:sldId id="329" r:id="rId30"/>
    <p:sldId id="315" r:id="rId31"/>
    <p:sldId id="330" r:id="rId32"/>
    <p:sldId id="316" r:id="rId33"/>
    <p:sldId id="318" r:id="rId34"/>
    <p:sldId id="331" r:id="rId35"/>
    <p:sldId id="320" r:id="rId36"/>
    <p:sldId id="332" r:id="rId37"/>
    <p:sldId id="322" r:id="rId38"/>
    <p:sldId id="333" r:id="rId39"/>
    <p:sldId id="324" r:id="rId40"/>
    <p:sldId id="334" r:id="rId41"/>
    <p:sldId id="335" r:id="rId42"/>
    <p:sldId id="336" r:id="rId43"/>
    <p:sldId id="337" r:id="rId44"/>
    <p:sldId id="259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4" r:id="rId69"/>
    <p:sldId id="378" r:id="rId70"/>
    <p:sldId id="365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4" r:id="rId79"/>
    <p:sldId id="375" r:id="rId80"/>
    <p:sldId id="376" r:id="rId81"/>
    <p:sldId id="377" r:id="rId82"/>
    <p:sldId id="379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88B0C-938F-8FEF-CA88-92EC8466D479}" v="24" dt="2021-03-15T07:25:49.859"/>
    <p1510:client id="{07F86877-D03E-4F3E-91F3-CC5018A9BF8C}" v="1580" dt="2021-04-05T08:25:26.941"/>
    <p1510:client id="{2ACA41D8-877F-E916-821B-753142A063A5}" v="202" dt="2021-05-17T05:32:29.621"/>
    <p1510:client id="{2DC6D9C5-40C4-DC82-9D29-5F240994B56E}" v="637" dt="2021-03-04T03:36:17.061"/>
    <p1510:client id="{3F2A2494-5AFE-6198-732A-A6A1CE2E632C}" v="4" dt="2021-05-15T04:13:58.455"/>
    <p1510:client id="{72F5F672-34D1-A698-99D0-57B3C4B1CD77}" v="2232" dt="2021-03-24T06:54:08.612"/>
    <p1510:client id="{90AAD38F-6E67-4D21-B4F5-68249EF3C94D}" v="5287" dt="2021-03-31T09:37:56.312"/>
    <p1510:client id="{BCAC8C5D-D6F7-E200-7DC5-B429A9431E77}" v="63" dt="2021-05-15T04:45:23.883"/>
    <p1510:client id="{F69EF1B0-773B-0D3D-86A4-F8794CC4D358}" v="2354" dt="2021-03-24T09:19:19.527"/>
    <p1510:client id="{FE7410EF-6161-04F1-E506-291FA94ADA34}" v="3226" dt="2021-03-15T06:54:49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0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57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7">
            <a:extLst>
              <a:ext uri="{FF2B5EF4-FFF2-40B4-BE49-F238E27FC236}">
                <a16:creationId xmlns:a16="http://schemas.microsoft.com/office/drawing/2014/main" xmlns="" id="{18FFF8BA-E008-4068-851C-2CED296AC5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91084-8146-476E-B592-9D286217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156"/>
            <a:ext cx="4076153" cy="51566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tx2"/>
                </a:solidFill>
                <a:latin typeface="Daytona"/>
              </a:rPr>
              <a:t>SYNTAX ANALYSIS</a:t>
            </a: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xmlns="" id="{D5D17921-1EF4-488E-A9AA-AC6B7F3CE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1190" y="457201"/>
            <a:ext cx="6834067" cy="94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xmlns="" id="{832B0DA7-13B0-4805-B9BD-9BFACCB23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4655" y="457199"/>
            <a:ext cx="4210812" cy="9499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8B476BC-2D38-4CD0-BF76-30285BB24BC9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6834065" cy="5156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  <a:latin typeface="Daytona"/>
                <a:ea typeface="+mn-ea"/>
                <a:cs typeface="+mn-cs"/>
              </a:rPr>
              <a:t>SLR ParsER</a:t>
            </a:r>
          </a:p>
        </p:txBody>
      </p:sp>
    </p:spTree>
    <p:extLst>
      <p:ext uri="{BB962C8B-B14F-4D97-AF65-F5344CB8AC3E}">
        <p14:creationId xmlns:p14="http://schemas.microsoft.com/office/powerpoint/2010/main" val="289853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Construction of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4000" cap="none">
                <a:solidFill>
                  <a:schemeClr val="accent2"/>
                </a:solidFill>
                <a:latin typeface="Daytona"/>
              </a:rPr>
              <a:t>LR(0) Items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5269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LR (0) item of a grammar G is a production of G with a dot ( . ) at some position on the right side.</a:t>
            </a:r>
            <a:endParaRPr lang="en-US">
              <a:latin typeface="Dayton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If A 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 XYZ then there are four possible LR(0) items as: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A 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 . XYZ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A → X . YZ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A → XY . 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A → XYZ .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65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Augmented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5269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Given: If a grammar G is with start symbol S </a:t>
            </a:r>
            <a:endParaRPr lang="en-US">
              <a:solidFill>
                <a:srgbClr val="DDE7E3"/>
              </a:solidFill>
              <a:latin typeface="Gill Sans MT" panose="020B0502020104020203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then G' is augmented Grammar for G </a:t>
            </a:r>
            <a:endParaRPr lang="en-US">
              <a:solidFill>
                <a:srgbClr val="DDE7E3"/>
              </a:solidFill>
              <a:latin typeface="Gill Sans MT" panose="020B0502020104020203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Two elements are added in G to get G'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1. New start symbol G'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2. New production S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' → S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solidFill>
                <a:schemeClr val="accent6">
                  <a:lumMod val="20000"/>
                  <a:lumOff val="80000"/>
                </a:schemeClr>
              </a:solidFill>
              <a:latin typeface="Dayton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Acceptance of string is announced only when parser is about to reduce </a:t>
            </a:r>
            <a:r>
              <a:rPr lang="en-US">
                <a:latin typeface="Daytona"/>
              </a:rPr>
              <a:t>S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' → S</a:t>
            </a:r>
          </a:p>
        </p:txBody>
      </p:sp>
    </p:spTree>
    <p:extLst>
      <p:ext uri="{BB962C8B-B14F-4D97-AF65-F5344CB8AC3E}">
        <p14:creationId xmlns:p14="http://schemas.microsoft.com/office/powerpoint/2010/main" val="192028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Closure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4000" cap="none">
                <a:solidFill>
                  <a:schemeClr val="accent2"/>
                </a:solidFill>
                <a:latin typeface="Daytona"/>
              </a:rPr>
              <a:t>Operation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5269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If</a:t>
            </a:r>
            <a:r>
              <a:rPr lang="en-US" sz="2000">
                <a:solidFill>
                  <a:srgbClr val="EBEBEB"/>
                </a:solidFill>
                <a:latin typeface="Daytona"/>
              </a:rPr>
              <a:t> I is a set of items for a grammar G then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The closure ( I ) is the set of items constructed from I by the two rules as:</a:t>
            </a:r>
            <a:endParaRPr lang="en-US" sz="2000">
              <a:latin typeface="Dayto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latin typeface="Daytona"/>
              </a:rPr>
              <a:t>Initially every item in I is added in closure ( I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latin typeface="Daytona"/>
              </a:rPr>
              <a:t>If A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 → α . B β is in closure ( I ) and B 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→ r then add the item B → . r to closure( I ) if it is not already there.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     Apply the rule until no more rules can be added</a:t>
            </a:r>
          </a:p>
        </p:txBody>
      </p:sp>
    </p:spTree>
    <p:extLst>
      <p:ext uri="{BB962C8B-B14F-4D97-AF65-F5344CB8AC3E}">
        <p14:creationId xmlns:p14="http://schemas.microsoft.com/office/powerpoint/2010/main" val="3156377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Closure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4000" cap="none">
                <a:solidFill>
                  <a:schemeClr val="accent2"/>
                </a:solidFill>
                <a:latin typeface="Daytona"/>
              </a:rPr>
              <a:t>Operation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708055"/>
            <a:ext cx="6493222" cy="600260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Daytona"/>
              </a:rPr>
              <a:t>Example:</a:t>
            </a:r>
            <a:endParaRPr lang="en-US">
              <a:latin typeface="Dayton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Daytona"/>
              </a:rPr>
              <a:t>Given Grammar 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Daytona"/>
              </a:rPr>
              <a:t>E' </a:t>
            </a: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→ 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E → E + T | 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T → T * F | 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F → ( E ) | id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solidFill>
                <a:schemeClr val="accent6">
                  <a:lumMod val="20000"/>
                  <a:lumOff val="80000"/>
                </a:schemeClr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If I is the set of one item { [ E' → . E ] } then closure of I contains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solidFill>
                <a:schemeClr val="accent6">
                  <a:lumMod val="20000"/>
                  <a:lumOff val="80000"/>
                </a:schemeClr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E' → . E            E → . E + T          E → .T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T → . T * F        T → . F                </a:t>
            </a:r>
            <a:r>
              <a:rPr lang="en-US" sz="2000" err="1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F</a:t>
            </a: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 → . ( E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F → . id</a:t>
            </a:r>
          </a:p>
        </p:txBody>
      </p:sp>
    </p:spTree>
    <p:extLst>
      <p:ext uri="{BB962C8B-B14F-4D97-AF65-F5344CB8AC3E}">
        <p14:creationId xmlns:p14="http://schemas.microsoft.com/office/powerpoint/2010/main" val="161690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GOTO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4000" cap="none">
                <a:solidFill>
                  <a:schemeClr val="accent2"/>
                </a:solidFill>
                <a:latin typeface="Daytona"/>
              </a:rPr>
              <a:t>Operation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610324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If</a:t>
            </a:r>
            <a:r>
              <a:rPr lang="en-US">
                <a:solidFill>
                  <a:srgbClr val="EBEBEB"/>
                </a:solidFill>
                <a:latin typeface="Daytona"/>
              </a:rPr>
              <a:t> GOTO ( I, X ) where I is the set of items and X is a grammar symbol.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If I contains [ A 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 α . X β ] 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GOTO ( I, X ) - Closure of the set of all items [ A </a:t>
            </a:r>
            <a:r>
              <a:rPr lang="en-US">
                <a:latin typeface="Daytona"/>
              </a:rPr>
              <a:t> 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 α X . β ]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Daytona"/>
                <a:ea typeface="+mn-lt"/>
                <a:cs typeface="+mn-lt"/>
              </a:rPr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If I is set of two items as { [ E' → E . ] , [ E → E . + T ]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Then GOTO ( I, + ) consists of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E → E + . 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T → . T * 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T → . 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F → . ( E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F → . id</a:t>
            </a:r>
          </a:p>
        </p:txBody>
      </p:sp>
    </p:spTree>
    <p:extLst>
      <p:ext uri="{BB962C8B-B14F-4D97-AF65-F5344CB8AC3E}">
        <p14:creationId xmlns:p14="http://schemas.microsoft.com/office/powerpoint/2010/main" val="3845432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9812715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Construction of LR ( 0 ) Automaton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349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4000" cap="none">
                <a:latin typeface="Daytona"/>
              </a:rPr>
              <a:t/>
            </a:r>
            <a:br>
              <a:rPr lang="en-US" sz="4000" cap="none"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/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endParaRPr lang="en-US" sz="4000" cap="none">
              <a:solidFill>
                <a:schemeClr val="accent2"/>
              </a:solidFill>
              <a:latin typeface="Daytona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61032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State 1: I0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Dayton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Consider Production with start symbol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aytona"/>
              </a:rPr>
              <a:t>E' 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 . E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6">
                  <a:lumMod val="20000"/>
                  <a:lumOff val="80000"/>
                </a:schemeClr>
              </a:solidFill>
              <a:latin typeface="Dayton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Add to I0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E → . E + T 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E → . T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T → . T * F 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T → . F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F → . ( E ) 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F → . id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Daytona"/>
            </a:endParaRPr>
          </a:p>
        </p:txBody>
      </p:sp>
    </p:spTree>
    <p:extLst>
      <p:ext uri="{BB962C8B-B14F-4D97-AF65-F5344CB8AC3E}">
        <p14:creationId xmlns:p14="http://schemas.microsoft.com/office/powerpoint/2010/main" val="3474571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23076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I0 , E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E' </a:t>
            </a:r>
            <a:r>
              <a:rPr lang="en-US">
                <a:solidFill>
                  <a:schemeClr val="tx1"/>
                </a:solidFill>
                <a:latin typeface="Daytona"/>
              </a:rPr>
              <a:t>→ E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E . + T         [New State: I1 ]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41A59B1-3EC6-4BEC-B3CC-A21499446620}"/>
              </a:ext>
            </a:extLst>
          </p:cNvPr>
          <p:cNvSpPr txBox="1">
            <a:spLocks/>
          </p:cNvSpPr>
          <p:nvPr/>
        </p:nvSpPr>
        <p:spPr>
          <a:xfrm>
            <a:off x="5025571" y="3894078"/>
            <a:ext cx="6967674" cy="230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I0 , T ) :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>
                <a:latin typeface="Daytona"/>
              </a:rPr>
              <a:t>E </a:t>
            </a:r>
            <a:r>
              <a:rPr lang="en-US">
                <a:solidFill>
                  <a:schemeClr val="tx1"/>
                </a:solidFill>
                <a:latin typeface="Daytona"/>
              </a:rPr>
              <a:t>→ T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T . * F         [New State: I2 ]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3443C42-5E00-4D30-BA73-6DB9C770F2AE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I0: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E' → . E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 → . T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 → . F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091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11861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I0 , F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T </a:t>
            </a:r>
            <a:r>
              <a:rPr lang="en-US">
                <a:solidFill>
                  <a:schemeClr val="tx1"/>
                </a:solidFill>
                <a:latin typeface="Daytona"/>
              </a:rPr>
              <a:t>→ F .       [New State: I3 ]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41A59B1-3EC6-4BEC-B3CC-A21499446620}"/>
              </a:ext>
            </a:extLst>
          </p:cNvPr>
          <p:cNvSpPr txBox="1">
            <a:spLocks/>
          </p:cNvSpPr>
          <p:nvPr/>
        </p:nvSpPr>
        <p:spPr>
          <a:xfrm>
            <a:off x="5126213" y="2355700"/>
            <a:ext cx="6967674" cy="4133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I0 , (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F </a:t>
            </a:r>
            <a:r>
              <a:rPr lang="en-US">
                <a:solidFill>
                  <a:schemeClr val="tx1"/>
                </a:solidFill>
                <a:latin typeface="Daytona"/>
              </a:rPr>
              <a:t>→ ( . E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. E + T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 → . T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. T * F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. F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                       [ New State: I4 ]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olidFill>
                <a:schemeClr val="tx1"/>
              </a:solidFill>
              <a:latin typeface="Daytona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6F8EE4F-B434-4173-B06A-A0C231CEF629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I0: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E' → . E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 → . T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 → . F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316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11861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I0 , id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F </a:t>
            </a:r>
            <a:r>
              <a:rPr lang="en-US">
                <a:solidFill>
                  <a:schemeClr val="tx1"/>
                </a:solidFill>
                <a:latin typeface="Daytona"/>
              </a:rPr>
              <a:t>→ id .       [New State: I5 ]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I0: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E' → . E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 → . T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 → . F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1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Introduction To LR Parser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888" y="1124998"/>
            <a:ext cx="7269599" cy="5499399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Most prevalent type of Bottom-Up Parser</a:t>
            </a:r>
            <a:endParaRPr lang="en-US"/>
          </a:p>
          <a:p>
            <a:pPr marL="305435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Known as LR (k) parser</a:t>
            </a:r>
          </a:p>
          <a:p>
            <a:pPr marL="629920" lvl="1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L stands for Left to Right scanning of input</a:t>
            </a:r>
          </a:p>
          <a:p>
            <a:pPr marL="629920" lvl="1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R stands for Rightmost Derivation in reverse</a:t>
            </a:r>
          </a:p>
          <a:p>
            <a:pPr marL="629920" lvl="1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k used for number of input symbols of look ahead for making parsing decisions 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k = 0 or k = 1 is used for practical interest.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When k is omitted then it is considered as 1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Examples: SLR, Canonical LR and LALR</a:t>
            </a:r>
          </a:p>
        </p:txBody>
      </p:sp>
    </p:spTree>
    <p:extLst>
      <p:ext uri="{BB962C8B-B14F-4D97-AF65-F5344CB8AC3E}">
        <p14:creationId xmlns:p14="http://schemas.microsoft.com/office/powerpoint/2010/main" val="14184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3FEE19F-5EEB-4C78-9CCD-EACED2DB6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702287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013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I1 , + )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E + . T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. T * F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. F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              [New State: I6 ]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I1: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E' →  E .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 →  E . + T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207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3FEE19F-5EEB-4C78-9CCD-EACED2DB6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8C69F5B-6DDF-42D2-BD33-38DD8FBBD0F4}"/>
              </a:ext>
            </a:extLst>
          </p:cNvPr>
          <p:cNvSpPr txBox="1"/>
          <p:nvPr/>
        </p:nvSpPr>
        <p:spPr>
          <a:xfrm>
            <a:off x="4278456" y="107459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90115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013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I2 , * ) :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T * . F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              [New State: I7 ]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I2: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  T .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T .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654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3FEE19F-5EEB-4C78-9CCD-EACED2DB6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8C69F5B-6DDF-42D2-BD33-38DD8FBBD0F4}"/>
              </a:ext>
            </a:extLst>
          </p:cNvPr>
          <p:cNvSpPr txBox="1"/>
          <p:nvPr/>
        </p:nvSpPr>
        <p:spPr>
          <a:xfrm>
            <a:off x="4278456" y="107459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52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013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No possible GOTO operation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I3: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F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973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3FEE19F-5EEB-4C78-9CCD-EACED2DB6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8C69F5B-6DDF-42D2-BD33-38DD8FBBD0F4}"/>
              </a:ext>
            </a:extLst>
          </p:cNvPr>
          <p:cNvSpPr txBox="1"/>
          <p:nvPr/>
        </p:nvSpPr>
        <p:spPr>
          <a:xfrm>
            <a:off x="4278456" y="107459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910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1878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I4 , E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F </a:t>
            </a:r>
            <a:r>
              <a:rPr lang="en-US">
                <a:solidFill>
                  <a:schemeClr val="tx1"/>
                </a:solidFill>
                <a:latin typeface="Daytona"/>
              </a:rPr>
              <a:t>→ ( E . )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E </a:t>
            </a:r>
            <a:r>
              <a:rPr lang="en-US">
                <a:solidFill>
                  <a:schemeClr val="tx1"/>
                </a:solidFill>
                <a:latin typeface="Daytona"/>
              </a:rPr>
              <a:t>→ E . + T       [New State: I8 ]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I4: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( . E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 . T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 . F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7AD732F-B227-4EC8-A4B6-F489651C499B}"/>
              </a:ext>
            </a:extLst>
          </p:cNvPr>
          <p:cNvSpPr txBox="1">
            <a:spLocks/>
          </p:cNvSpPr>
          <p:nvPr/>
        </p:nvSpPr>
        <p:spPr>
          <a:xfrm>
            <a:off x="5114122" y="2598318"/>
            <a:ext cx="4101515" cy="187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I4 , T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E </a:t>
            </a:r>
            <a:r>
              <a:rPr lang="en-US">
                <a:solidFill>
                  <a:schemeClr val="tx1"/>
                </a:solidFill>
                <a:latin typeface="Daytona"/>
              </a:rPr>
              <a:t>→ T 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T . * F     [Existing State: I2 ]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22BEA50-FB26-42D1-A641-1027287512A8}"/>
              </a:ext>
            </a:extLst>
          </p:cNvPr>
          <p:cNvSpPr/>
          <p:nvPr/>
        </p:nvSpPr>
        <p:spPr>
          <a:xfrm>
            <a:off x="10113916" y="274715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I2: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  T .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T .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3E5DAE-9248-4B90-96F9-D90C89F6760C}"/>
              </a:ext>
            </a:extLst>
          </p:cNvPr>
          <p:cNvSpPr txBox="1">
            <a:spLocks/>
          </p:cNvSpPr>
          <p:nvPr/>
        </p:nvSpPr>
        <p:spPr>
          <a:xfrm>
            <a:off x="5119317" y="4915490"/>
            <a:ext cx="4084197" cy="1532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I4 , F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T </a:t>
            </a:r>
            <a:r>
              <a:rPr lang="en-US">
                <a:solidFill>
                  <a:schemeClr val="tx1"/>
                </a:solidFill>
                <a:latin typeface="Daytona"/>
              </a:rPr>
              <a:t>→ F .           [Existing State: I3 ]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FDA26808-025E-49E2-B915-0A7160784AF5}"/>
              </a:ext>
            </a:extLst>
          </p:cNvPr>
          <p:cNvSpPr/>
          <p:nvPr/>
        </p:nvSpPr>
        <p:spPr>
          <a:xfrm>
            <a:off x="10113916" y="5310245"/>
            <a:ext cx="1710906" cy="1022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I3: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F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2533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6973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I4 , ( )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( . E )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. E + T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 → . T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. T * F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. F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  </a:t>
            </a:r>
            <a:r>
              <a:rPr lang="en-US" b="1">
                <a:solidFill>
                  <a:srgbClr val="7F410A"/>
                </a:solidFill>
                <a:latin typeface="Daytona"/>
              </a:rPr>
              <a:t>        </a:t>
            </a:r>
            <a:r>
              <a:rPr lang="en-US">
                <a:solidFill>
                  <a:schemeClr val="tx1"/>
                </a:solidFill>
                <a:latin typeface="Daytona"/>
              </a:rPr>
              <a:t>[Existing State: I4 ]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I4: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( . E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 . T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 . F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3E5DAE-9248-4B90-96F9-D90C89F6760C}"/>
              </a:ext>
            </a:extLst>
          </p:cNvPr>
          <p:cNvSpPr txBox="1">
            <a:spLocks/>
          </p:cNvSpPr>
          <p:nvPr/>
        </p:nvSpPr>
        <p:spPr>
          <a:xfrm>
            <a:off x="5119317" y="4915490"/>
            <a:ext cx="4084197" cy="1532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I4 , id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F </a:t>
            </a:r>
            <a:r>
              <a:rPr lang="en-US">
                <a:solidFill>
                  <a:schemeClr val="tx1"/>
                </a:solidFill>
                <a:latin typeface="Daytona"/>
              </a:rPr>
              <a:t>→ id .           [Existing State: I5 ]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FDA26808-025E-49E2-B915-0A7160784AF5}"/>
              </a:ext>
            </a:extLst>
          </p:cNvPr>
          <p:cNvSpPr/>
          <p:nvPr/>
        </p:nvSpPr>
        <p:spPr>
          <a:xfrm>
            <a:off x="10113916" y="5310245"/>
            <a:ext cx="1710906" cy="1022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I5: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id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26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3FEE19F-5EEB-4C78-9CCD-EACED2DB6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8C69F5B-6DDF-42D2-BD33-38DD8FBBD0F4}"/>
              </a:ext>
            </a:extLst>
          </p:cNvPr>
          <p:cNvSpPr txBox="1"/>
          <p:nvPr/>
        </p:nvSpPr>
        <p:spPr>
          <a:xfrm>
            <a:off x="4278456" y="107459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xmlns="" id="{E69A0E7F-A43F-4F08-AD73-D58BAAA989D6}"/>
              </a:ext>
            </a:extLst>
          </p:cNvPr>
          <p:cNvSpPr/>
          <p:nvPr/>
        </p:nvSpPr>
        <p:spPr>
          <a:xfrm rot="10620000">
            <a:off x="3525416" y="2863683"/>
            <a:ext cx="761999" cy="1939635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xmlns="" id="{92191532-BB71-4777-AD3B-9A73BA66D173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79020EA-779B-4DE9-B7A3-8E00AD1276C7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4290867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Why LR Parser??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511" y="621791"/>
            <a:ext cx="7255221" cy="5887587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Table driven similar to Non recursive LL parser</a:t>
            </a:r>
            <a:endParaRPr lang="en-US" sz="2000"/>
          </a:p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They can be constructed to recognize virtually all programming language construct for which context free grammar can be written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Parsing method is the most General non-backtracking Shift Reduce 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Parsing Method can be implemented efficiently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Can detect syntactic error at earliest from left to right scan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The class of grammar that can be parsed using LR methods is the proper SUPERSET of the class of the grammar that can be parsed using LL Method </a:t>
            </a:r>
          </a:p>
        </p:txBody>
      </p:sp>
    </p:spTree>
    <p:extLst>
      <p:ext uri="{BB962C8B-B14F-4D97-AF65-F5344CB8AC3E}">
        <p14:creationId xmlns:p14="http://schemas.microsoft.com/office/powerpoint/2010/main" val="2867053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013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No possible GOTO operation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A20D14D-0BF7-4B98-8577-CB3957B1BE79}"/>
              </a:ext>
            </a:extLst>
          </p:cNvPr>
          <p:cNvSpPr/>
          <p:nvPr/>
        </p:nvSpPr>
        <p:spPr>
          <a:xfrm>
            <a:off x="459030" y="4167245"/>
            <a:ext cx="1710906" cy="14988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I5:</a:t>
            </a:r>
          </a:p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id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028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3FEE19F-5EEB-4C78-9CCD-EACED2DB6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8C69F5B-6DDF-42D2-BD33-38DD8FBBD0F4}"/>
              </a:ext>
            </a:extLst>
          </p:cNvPr>
          <p:cNvSpPr txBox="1"/>
          <p:nvPr/>
        </p:nvSpPr>
        <p:spPr>
          <a:xfrm>
            <a:off x="4278456" y="107459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xmlns="" id="{E69A0E7F-A43F-4F08-AD73-D58BAAA989D6}"/>
              </a:ext>
            </a:extLst>
          </p:cNvPr>
          <p:cNvSpPr/>
          <p:nvPr/>
        </p:nvSpPr>
        <p:spPr>
          <a:xfrm rot="10620000">
            <a:off x="3525416" y="2863683"/>
            <a:ext cx="761999" cy="1939635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xmlns="" id="{C31C754F-6959-403F-967D-EC7899009AE8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476B6CB-BCBA-4DDA-9063-6A9F783CD91E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42606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1878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I6 , T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E </a:t>
            </a:r>
            <a:r>
              <a:rPr lang="en-US">
                <a:solidFill>
                  <a:schemeClr val="tx1"/>
                </a:solidFill>
                <a:latin typeface="Daytona"/>
              </a:rPr>
              <a:t>→ E + T .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T </a:t>
            </a:r>
            <a:r>
              <a:rPr lang="en-US">
                <a:solidFill>
                  <a:schemeClr val="tx1"/>
                </a:solidFill>
                <a:latin typeface="Daytona"/>
              </a:rPr>
              <a:t>→ T . * F       [New State: I9 ]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I6: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E → E + . T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. T *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 → . F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  </a:t>
            </a: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Daytona"/>
              </a:rPr>
              <a:t> 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7AD732F-B227-4EC8-A4B6-F489651C499B}"/>
              </a:ext>
            </a:extLst>
          </p:cNvPr>
          <p:cNvSpPr txBox="1">
            <a:spLocks/>
          </p:cNvSpPr>
          <p:nvPr/>
        </p:nvSpPr>
        <p:spPr>
          <a:xfrm>
            <a:off x="5010213" y="4087682"/>
            <a:ext cx="4101515" cy="187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I6 , F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T </a:t>
            </a:r>
            <a:r>
              <a:rPr lang="en-US">
                <a:solidFill>
                  <a:schemeClr val="tx1"/>
                </a:solidFill>
                <a:latin typeface="Daytona"/>
              </a:rPr>
              <a:t>→ F .            [Existing State: I3 ]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FDA26808-025E-49E2-B915-0A7160784AF5}"/>
              </a:ext>
            </a:extLst>
          </p:cNvPr>
          <p:cNvSpPr/>
          <p:nvPr/>
        </p:nvSpPr>
        <p:spPr>
          <a:xfrm>
            <a:off x="10165871" y="4513609"/>
            <a:ext cx="1710906" cy="1022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I3: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F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297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6973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I6 , ( )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( . E )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. E + T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 → . T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. T * F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. F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  </a:t>
            </a:r>
            <a:r>
              <a:rPr lang="en-US" b="1">
                <a:solidFill>
                  <a:srgbClr val="7F410A"/>
                </a:solidFill>
                <a:latin typeface="Daytona"/>
              </a:rPr>
              <a:t>        </a:t>
            </a:r>
            <a:r>
              <a:rPr lang="en-US">
                <a:solidFill>
                  <a:schemeClr val="tx1"/>
                </a:solidFill>
                <a:latin typeface="Daytona"/>
              </a:rPr>
              <a:t>[Existing State: I4 ]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3E5DAE-9248-4B90-96F9-D90C89F6760C}"/>
              </a:ext>
            </a:extLst>
          </p:cNvPr>
          <p:cNvSpPr txBox="1">
            <a:spLocks/>
          </p:cNvSpPr>
          <p:nvPr/>
        </p:nvSpPr>
        <p:spPr>
          <a:xfrm>
            <a:off x="5119317" y="4915490"/>
            <a:ext cx="4084197" cy="1532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I6 , id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F </a:t>
            </a:r>
            <a:r>
              <a:rPr lang="en-US">
                <a:solidFill>
                  <a:schemeClr val="tx1"/>
                </a:solidFill>
                <a:latin typeface="Daytona"/>
              </a:rPr>
              <a:t>→ id .           [Existing State: I5 ]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FDA26808-025E-49E2-B915-0A7160784AF5}"/>
              </a:ext>
            </a:extLst>
          </p:cNvPr>
          <p:cNvSpPr/>
          <p:nvPr/>
        </p:nvSpPr>
        <p:spPr>
          <a:xfrm>
            <a:off x="10113916" y="5310245"/>
            <a:ext cx="1710906" cy="1022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I5: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id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E8954E2-A107-478C-8992-9646D1CF3F39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I6: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E → E + . T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. T *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 → . F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  </a:t>
            </a: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Daytona"/>
              </a:rPr>
              <a:t> 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530DC23-1BDC-4D7B-9E59-F327BD93FEA7}"/>
              </a:ext>
            </a:extLst>
          </p:cNvPr>
          <p:cNvSpPr/>
          <p:nvPr/>
        </p:nvSpPr>
        <p:spPr>
          <a:xfrm>
            <a:off x="9989226" y="856009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I4: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( . E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 . T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 . F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9657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3FEE19F-5EEB-4C78-9CCD-EACED2DB6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8C69F5B-6DDF-42D2-BD33-38DD8FBBD0F4}"/>
              </a:ext>
            </a:extLst>
          </p:cNvPr>
          <p:cNvSpPr txBox="1"/>
          <p:nvPr/>
        </p:nvSpPr>
        <p:spPr>
          <a:xfrm>
            <a:off x="4174547" y="1169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BF66F83-8F99-4E61-9E19-ED4A14FE2322}"/>
              </a:ext>
            </a:extLst>
          </p:cNvPr>
          <p:cNvCxnSpPr>
            <a:cxnSpLocks/>
          </p:cNvCxnSpPr>
          <p:nvPr/>
        </p:nvCxnSpPr>
        <p:spPr>
          <a:xfrm>
            <a:off x="5708072" y="1750867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33A3EE0-665C-4F41-B859-947380BB9361}"/>
              </a:ext>
            </a:extLst>
          </p:cNvPr>
          <p:cNvSpPr txBox="1"/>
          <p:nvPr/>
        </p:nvSpPr>
        <p:spPr>
          <a:xfrm>
            <a:off x="6140160" y="58968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1F5357C-72C4-48C9-94F9-DC2580D19E4A}"/>
              </a:ext>
            </a:extLst>
          </p:cNvPr>
          <p:cNvSpPr txBox="1"/>
          <p:nvPr/>
        </p:nvSpPr>
        <p:spPr>
          <a:xfrm>
            <a:off x="6798250" y="212234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I3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xmlns="" id="{E69A0E7F-A43F-4F08-AD73-D58BAAA989D6}"/>
              </a:ext>
            </a:extLst>
          </p:cNvPr>
          <p:cNvSpPr/>
          <p:nvPr/>
        </p:nvSpPr>
        <p:spPr>
          <a:xfrm rot="10620000">
            <a:off x="3525416" y="2863683"/>
            <a:ext cx="761999" cy="1939635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66FBCD1-3960-4406-B9EC-471A9C7560C3}"/>
              </a:ext>
            </a:extLst>
          </p:cNvPr>
          <p:cNvCxnSpPr>
            <a:cxnSpLocks/>
          </p:cNvCxnSpPr>
          <p:nvPr/>
        </p:nvCxnSpPr>
        <p:spPr>
          <a:xfrm>
            <a:off x="5760027" y="154304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61B0B5AA-CBBF-4D72-B869-7C66EA6094D7}"/>
              </a:ext>
            </a:extLst>
          </p:cNvPr>
          <p:cNvSpPr/>
          <p:nvPr/>
        </p:nvSpPr>
        <p:spPr>
          <a:xfrm>
            <a:off x="7180116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EE32ACB-D90C-41CB-BFDB-9CA991DFF381}"/>
              </a:ext>
            </a:extLst>
          </p:cNvPr>
          <p:cNvSpPr txBox="1"/>
          <p:nvPr/>
        </p:nvSpPr>
        <p:spPr>
          <a:xfrm>
            <a:off x="6417251" y="108325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9B1532F7-E8B5-4A73-B37E-6273EADFE7FC}"/>
              </a:ext>
            </a:extLst>
          </p:cNvPr>
          <p:cNvCxnSpPr>
            <a:cxnSpLocks/>
          </p:cNvCxnSpPr>
          <p:nvPr/>
        </p:nvCxnSpPr>
        <p:spPr>
          <a:xfrm flipV="1">
            <a:off x="5716730" y="959423"/>
            <a:ext cx="671945" cy="42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18525582-EFD7-4974-948A-F515B57D13E1}"/>
              </a:ext>
            </a:extLst>
          </p:cNvPr>
          <p:cNvCxnSpPr>
            <a:cxnSpLocks/>
          </p:cNvCxnSpPr>
          <p:nvPr/>
        </p:nvCxnSpPr>
        <p:spPr>
          <a:xfrm flipH="1" flipV="1">
            <a:off x="5505449" y="898810"/>
            <a:ext cx="3464" cy="35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44CCBE6-63D3-429B-AC3B-CBE6D97D47AF}"/>
              </a:ext>
            </a:extLst>
          </p:cNvPr>
          <p:cNvSpPr txBox="1"/>
          <p:nvPr/>
        </p:nvSpPr>
        <p:spPr>
          <a:xfrm>
            <a:off x="5213637" y="48577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C42099D-1FEE-4889-A152-A92BBA1E7739}"/>
              </a:ext>
            </a:extLst>
          </p:cNvPr>
          <p:cNvSpPr txBox="1"/>
          <p:nvPr/>
        </p:nvSpPr>
        <p:spPr>
          <a:xfrm>
            <a:off x="5819773" y="8321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A89DED3-59DD-4E52-A61A-25B9EB06B0B4}"/>
              </a:ext>
            </a:extLst>
          </p:cNvPr>
          <p:cNvSpPr txBox="1"/>
          <p:nvPr/>
        </p:nvSpPr>
        <p:spPr>
          <a:xfrm>
            <a:off x="4979839" y="88409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DDD8172-23FE-42E8-8037-9E9FD3A802B5}"/>
              </a:ext>
            </a:extLst>
          </p:cNvPr>
          <p:cNvSpPr txBox="1"/>
          <p:nvPr/>
        </p:nvSpPr>
        <p:spPr>
          <a:xfrm>
            <a:off x="6469205" y="1801955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xmlns="" id="{E3743642-F7AA-4488-BD95-11954F906DF5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10F532-A206-40C5-B135-F95B8E1F152D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899606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943691"/>
            <a:ext cx="4517152" cy="37059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I7 , ( )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( . E )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. E + T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 → . T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. T * F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. F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  </a:t>
            </a:r>
            <a:r>
              <a:rPr lang="en-US" b="1">
                <a:solidFill>
                  <a:srgbClr val="7F410A"/>
                </a:solidFill>
                <a:latin typeface="Daytona"/>
              </a:rPr>
              <a:t>        </a:t>
            </a:r>
            <a:r>
              <a:rPr lang="en-US">
                <a:solidFill>
                  <a:schemeClr val="tx1"/>
                </a:solidFill>
                <a:latin typeface="Daytona"/>
              </a:rPr>
              <a:t>[Existing State: I4 ]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3E5DAE-9248-4B90-96F9-D90C89F6760C}"/>
              </a:ext>
            </a:extLst>
          </p:cNvPr>
          <p:cNvSpPr txBox="1">
            <a:spLocks/>
          </p:cNvSpPr>
          <p:nvPr/>
        </p:nvSpPr>
        <p:spPr>
          <a:xfrm>
            <a:off x="5119316" y="551308"/>
            <a:ext cx="5036697" cy="1160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I7 , F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T </a:t>
            </a:r>
            <a:r>
              <a:rPr lang="en-US">
                <a:solidFill>
                  <a:schemeClr val="tx1"/>
                </a:solidFill>
                <a:latin typeface="Daytona"/>
              </a:rPr>
              <a:t>→ T * F .           [New State: I10 ]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FDA26808-025E-49E2-B915-0A7160784AF5}"/>
              </a:ext>
            </a:extLst>
          </p:cNvPr>
          <p:cNvSpPr/>
          <p:nvPr/>
        </p:nvSpPr>
        <p:spPr>
          <a:xfrm>
            <a:off x="10053302" y="5647950"/>
            <a:ext cx="1710906" cy="1022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I5: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id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E8954E2-A107-478C-8992-9646D1CF3F39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I7: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T * .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    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8E427912-E44A-40D6-B89E-524368B3C1DD}"/>
              </a:ext>
            </a:extLst>
          </p:cNvPr>
          <p:cNvSpPr/>
          <p:nvPr/>
        </p:nvSpPr>
        <p:spPr>
          <a:xfrm>
            <a:off x="10058498" y="2250122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I4: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( . E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 . T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 . F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0B99288-2E0F-4C67-BAB6-AB66D90F926D}"/>
              </a:ext>
            </a:extLst>
          </p:cNvPr>
          <p:cNvSpPr txBox="1">
            <a:spLocks/>
          </p:cNvSpPr>
          <p:nvPr/>
        </p:nvSpPr>
        <p:spPr>
          <a:xfrm>
            <a:off x="5115852" y="5570117"/>
            <a:ext cx="4084197" cy="1168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I7 , id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F </a:t>
            </a:r>
            <a:r>
              <a:rPr lang="en-US">
                <a:solidFill>
                  <a:schemeClr val="tx1"/>
                </a:solidFill>
                <a:latin typeface="Daytona"/>
              </a:rPr>
              <a:t>→ id .           [Existing State: I5 ]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6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3FEE19F-5EEB-4C78-9CCD-EACED2DB6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8C69F5B-6DDF-42D2-BD33-38DD8FBBD0F4}"/>
              </a:ext>
            </a:extLst>
          </p:cNvPr>
          <p:cNvSpPr txBox="1"/>
          <p:nvPr/>
        </p:nvSpPr>
        <p:spPr>
          <a:xfrm>
            <a:off x="4174547" y="1169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BF66F83-8F99-4E61-9E19-ED4A14FE2322}"/>
              </a:ext>
            </a:extLst>
          </p:cNvPr>
          <p:cNvCxnSpPr>
            <a:cxnSpLocks/>
          </p:cNvCxnSpPr>
          <p:nvPr/>
        </p:nvCxnSpPr>
        <p:spPr>
          <a:xfrm>
            <a:off x="5708072" y="1750867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33A3EE0-665C-4F41-B859-947380BB9361}"/>
              </a:ext>
            </a:extLst>
          </p:cNvPr>
          <p:cNvSpPr txBox="1"/>
          <p:nvPr/>
        </p:nvSpPr>
        <p:spPr>
          <a:xfrm>
            <a:off x="6140160" y="58968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1F5357C-72C4-48C9-94F9-DC2580D19E4A}"/>
              </a:ext>
            </a:extLst>
          </p:cNvPr>
          <p:cNvSpPr txBox="1"/>
          <p:nvPr/>
        </p:nvSpPr>
        <p:spPr>
          <a:xfrm>
            <a:off x="6763614" y="1914523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I3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xmlns="" id="{E69A0E7F-A43F-4F08-AD73-D58BAAA989D6}"/>
              </a:ext>
            </a:extLst>
          </p:cNvPr>
          <p:cNvSpPr/>
          <p:nvPr/>
        </p:nvSpPr>
        <p:spPr>
          <a:xfrm rot="10620000">
            <a:off x="3533954" y="2867767"/>
            <a:ext cx="588818" cy="1930976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66FBCD1-3960-4406-B9EC-471A9C7560C3}"/>
              </a:ext>
            </a:extLst>
          </p:cNvPr>
          <p:cNvCxnSpPr>
            <a:cxnSpLocks/>
          </p:cNvCxnSpPr>
          <p:nvPr/>
        </p:nvCxnSpPr>
        <p:spPr>
          <a:xfrm>
            <a:off x="5760027" y="154304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61B0B5AA-CBBF-4D72-B869-7C66EA6094D7}"/>
              </a:ext>
            </a:extLst>
          </p:cNvPr>
          <p:cNvSpPr/>
          <p:nvPr/>
        </p:nvSpPr>
        <p:spPr>
          <a:xfrm>
            <a:off x="7180116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EE32ACB-D90C-41CB-BFDB-9CA991DFF381}"/>
              </a:ext>
            </a:extLst>
          </p:cNvPr>
          <p:cNvSpPr txBox="1"/>
          <p:nvPr/>
        </p:nvSpPr>
        <p:spPr>
          <a:xfrm>
            <a:off x="6417251" y="108325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9B1532F7-E8B5-4A73-B37E-6273EADFE7FC}"/>
              </a:ext>
            </a:extLst>
          </p:cNvPr>
          <p:cNvCxnSpPr>
            <a:cxnSpLocks/>
          </p:cNvCxnSpPr>
          <p:nvPr/>
        </p:nvCxnSpPr>
        <p:spPr>
          <a:xfrm flipV="1">
            <a:off x="5716730" y="959423"/>
            <a:ext cx="671945" cy="42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18525582-EFD7-4974-948A-F515B57D13E1}"/>
              </a:ext>
            </a:extLst>
          </p:cNvPr>
          <p:cNvCxnSpPr>
            <a:cxnSpLocks/>
          </p:cNvCxnSpPr>
          <p:nvPr/>
        </p:nvCxnSpPr>
        <p:spPr>
          <a:xfrm flipH="1" flipV="1">
            <a:off x="5505449" y="898810"/>
            <a:ext cx="3464" cy="35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44CCBE6-63D3-429B-AC3B-CBE6D97D47AF}"/>
              </a:ext>
            </a:extLst>
          </p:cNvPr>
          <p:cNvSpPr txBox="1"/>
          <p:nvPr/>
        </p:nvSpPr>
        <p:spPr>
          <a:xfrm>
            <a:off x="5213637" y="48577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C42099D-1FEE-4889-A152-A92BBA1E7739}"/>
              </a:ext>
            </a:extLst>
          </p:cNvPr>
          <p:cNvSpPr txBox="1"/>
          <p:nvPr/>
        </p:nvSpPr>
        <p:spPr>
          <a:xfrm>
            <a:off x="5819773" y="8321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A89DED3-59DD-4E52-A61A-25B9EB06B0B4}"/>
              </a:ext>
            </a:extLst>
          </p:cNvPr>
          <p:cNvSpPr txBox="1"/>
          <p:nvPr/>
        </p:nvSpPr>
        <p:spPr>
          <a:xfrm>
            <a:off x="4979839" y="88409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DDD8172-23FE-42E8-8037-9E9FD3A802B5}"/>
              </a:ext>
            </a:extLst>
          </p:cNvPr>
          <p:cNvSpPr txBox="1"/>
          <p:nvPr/>
        </p:nvSpPr>
        <p:spPr>
          <a:xfrm>
            <a:off x="6469205" y="1801955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FACF53F-46AF-4D8C-A423-FC17354B399E}"/>
              </a:ext>
            </a:extLst>
          </p:cNvPr>
          <p:cNvCxnSpPr>
            <a:cxnSpLocks/>
          </p:cNvCxnSpPr>
          <p:nvPr/>
        </p:nvCxnSpPr>
        <p:spPr>
          <a:xfrm>
            <a:off x="5751368" y="277264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A1C0C7D4-35A5-4A52-AC7C-43F6CF4545DB}"/>
              </a:ext>
            </a:extLst>
          </p:cNvPr>
          <p:cNvSpPr/>
          <p:nvPr/>
        </p:nvSpPr>
        <p:spPr>
          <a:xfrm>
            <a:off x="7180116" y="2495548"/>
            <a:ext cx="770658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C0810B8-F009-499D-B96C-9A8BDC916EF9}"/>
              </a:ext>
            </a:extLst>
          </p:cNvPr>
          <p:cNvSpPr txBox="1"/>
          <p:nvPr/>
        </p:nvSpPr>
        <p:spPr>
          <a:xfrm>
            <a:off x="6356637" y="243406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C56BCBA3-9EFE-4F10-BD9B-9841ABAB56AF}"/>
              </a:ext>
            </a:extLst>
          </p:cNvPr>
          <p:cNvCxnSpPr>
            <a:cxnSpLocks/>
          </p:cNvCxnSpPr>
          <p:nvPr/>
        </p:nvCxnSpPr>
        <p:spPr>
          <a:xfrm flipH="1">
            <a:off x="3886199" y="3084368"/>
            <a:ext cx="1510145" cy="168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DF062BE-0909-4413-A3B0-FF2BFA2EFDC8}"/>
              </a:ext>
            </a:extLst>
          </p:cNvPr>
          <p:cNvSpPr txBox="1"/>
          <p:nvPr/>
        </p:nvSpPr>
        <p:spPr>
          <a:xfrm>
            <a:off x="4979841" y="342986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A7D2C7EF-BF3F-4C1C-BB8C-961DF30DF9B1}"/>
              </a:ext>
            </a:extLst>
          </p:cNvPr>
          <p:cNvCxnSpPr>
            <a:cxnSpLocks/>
          </p:cNvCxnSpPr>
          <p:nvPr/>
        </p:nvCxnSpPr>
        <p:spPr>
          <a:xfrm>
            <a:off x="5595503" y="3041071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34A2A01-E9D9-41DE-AF51-2BD8E2A37C7F}"/>
              </a:ext>
            </a:extLst>
          </p:cNvPr>
          <p:cNvSpPr txBox="1"/>
          <p:nvPr/>
        </p:nvSpPr>
        <p:spPr>
          <a:xfrm>
            <a:off x="5992953" y="299690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AD3E1AE-0716-4EB7-8EDA-5D8BF15C3135}"/>
              </a:ext>
            </a:extLst>
          </p:cNvPr>
          <p:cNvSpPr txBox="1"/>
          <p:nvPr/>
        </p:nvSpPr>
        <p:spPr>
          <a:xfrm>
            <a:off x="6737636" y="347315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xmlns="" id="{C49E76C1-BB14-4F16-8B57-89A0E46A9F94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3A0C0D-5AA8-4FB7-9BB9-27447413484B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532410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17663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I8 , ) ) :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( E ) .                 [New State: I11 ]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I8: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( E .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  E .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0C9BC75-3B47-428F-AF7F-4DC3496ACB77}"/>
              </a:ext>
            </a:extLst>
          </p:cNvPr>
          <p:cNvSpPr txBox="1">
            <a:spLocks/>
          </p:cNvSpPr>
          <p:nvPr/>
        </p:nvSpPr>
        <p:spPr>
          <a:xfrm>
            <a:off x="5114122" y="2762841"/>
            <a:ext cx="5019379" cy="276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I8 , + ) :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E + . T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. T * F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. F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              [Existing State: I6 ]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F35AE13B-A74C-4A59-8B63-E445CF4787D3}"/>
              </a:ext>
            </a:extLst>
          </p:cNvPr>
          <p:cNvSpPr/>
          <p:nvPr/>
        </p:nvSpPr>
        <p:spPr>
          <a:xfrm>
            <a:off x="10304416" y="3041563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I6: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E → E + . T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. T *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 → . F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  </a:t>
            </a: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Daytona"/>
              </a:rPr>
              <a:t> 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98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3FEE19F-5EEB-4C78-9CCD-EACED2DB6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8C69F5B-6DDF-42D2-BD33-38DD8FBBD0F4}"/>
              </a:ext>
            </a:extLst>
          </p:cNvPr>
          <p:cNvSpPr txBox="1"/>
          <p:nvPr/>
        </p:nvSpPr>
        <p:spPr>
          <a:xfrm>
            <a:off x="4174547" y="1169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BF66F83-8F99-4E61-9E19-ED4A14FE2322}"/>
              </a:ext>
            </a:extLst>
          </p:cNvPr>
          <p:cNvCxnSpPr>
            <a:cxnSpLocks/>
          </p:cNvCxnSpPr>
          <p:nvPr/>
        </p:nvCxnSpPr>
        <p:spPr>
          <a:xfrm>
            <a:off x="5708072" y="1750867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33A3EE0-665C-4F41-B859-947380BB9361}"/>
              </a:ext>
            </a:extLst>
          </p:cNvPr>
          <p:cNvSpPr txBox="1"/>
          <p:nvPr/>
        </p:nvSpPr>
        <p:spPr>
          <a:xfrm>
            <a:off x="6140160" y="58968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1F5357C-72C4-48C9-94F9-DC2580D19E4A}"/>
              </a:ext>
            </a:extLst>
          </p:cNvPr>
          <p:cNvSpPr txBox="1"/>
          <p:nvPr/>
        </p:nvSpPr>
        <p:spPr>
          <a:xfrm>
            <a:off x="6763614" y="1914523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I3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xmlns="" id="{E69A0E7F-A43F-4F08-AD73-D58BAAA989D6}"/>
              </a:ext>
            </a:extLst>
          </p:cNvPr>
          <p:cNvSpPr/>
          <p:nvPr/>
        </p:nvSpPr>
        <p:spPr>
          <a:xfrm rot="10620000">
            <a:off x="3533954" y="2867767"/>
            <a:ext cx="588818" cy="1930976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66FBCD1-3960-4406-B9EC-471A9C7560C3}"/>
              </a:ext>
            </a:extLst>
          </p:cNvPr>
          <p:cNvCxnSpPr>
            <a:cxnSpLocks/>
          </p:cNvCxnSpPr>
          <p:nvPr/>
        </p:nvCxnSpPr>
        <p:spPr>
          <a:xfrm>
            <a:off x="5760027" y="154304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61B0B5AA-CBBF-4D72-B869-7C66EA6094D7}"/>
              </a:ext>
            </a:extLst>
          </p:cNvPr>
          <p:cNvSpPr/>
          <p:nvPr/>
        </p:nvSpPr>
        <p:spPr>
          <a:xfrm>
            <a:off x="7180116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EE32ACB-D90C-41CB-BFDB-9CA991DFF381}"/>
              </a:ext>
            </a:extLst>
          </p:cNvPr>
          <p:cNvSpPr txBox="1"/>
          <p:nvPr/>
        </p:nvSpPr>
        <p:spPr>
          <a:xfrm>
            <a:off x="6417251" y="108325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9B1532F7-E8B5-4A73-B37E-6273EADFE7FC}"/>
              </a:ext>
            </a:extLst>
          </p:cNvPr>
          <p:cNvCxnSpPr>
            <a:cxnSpLocks/>
          </p:cNvCxnSpPr>
          <p:nvPr/>
        </p:nvCxnSpPr>
        <p:spPr>
          <a:xfrm flipV="1">
            <a:off x="5716730" y="959423"/>
            <a:ext cx="671945" cy="42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18525582-EFD7-4974-948A-F515B57D13E1}"/>
              </a:ext>
            </a:extLst>
          </p:cNvPr>
          <p:cNvCxnSpPr>
            <a:cxnSpLocks/>
          </p:cNvCxnSpPr>
          <p:nvPr/>
        </p:nvCxnSpPr>
        <p:spPr>
          <a:xfrm flipH="1" flipV="1">
            <a:off x="5505449" y="898810"/>
            <a:ext cx="3464" cy="35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44CCBE6-63D3-429B-AC3B-CBE6D97D47AF}"/>
              </a:ext>
            </a:extLst>
          </p:cNvPr>
          <p:cNvSpPr txBox="1"/>
          <p:nvPr/>
        </p:nvSpPr>
        <p:spPr>
          <a:xfrm>
            <a:off x="5213637" y="48577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C42099D-1FEE-4889-A152-A92BBA1E7739}"/>
              </a:ext>
            </a:extLst>
          </p:cNvPr>
          <p:cNvSpPr txBox="1"/>
          <p:nvPr/>
        </p:nvSpPr>
        <p:spPr>
          <a:xfrm>
            <a:off x="5819773" y="8321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A89DED3-59DD-4E52-A61A-25B9EB06B0B4}"/>
              </a:ext>
            </a:extLst>
          </p:cNvPr>
          <p:cNvSpPr txBox="1"/>
          <p:nvPr/>
        </p:nvSpPr>
        <p:spPr>
          <a:xfrm>
            <a:off x="4979839" y="88409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DDD8172-23FE-42E8-8037-9E9FD3A802B5}"/>
              </a:ext>
            </a:extLst>
          </p:cNvPr>
          <p:cNvSpPr txBox="1"/>
          <p:nvPr/>
        </p:nvSpPr>
        <p:spPr>
          <a:xfrm>
            <a:off x="6270045" y="172402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FACF53F-46AF-4D8C-A423-FC17354B399E}"/>
              </a:ext>
            </a:extLst>
          </p:cNvPr>
          <p:cNvCxnSpPr>
            <a:cxnSpLocks/>
          </p:cNvCxnSpPr>
          <p:nvPr/>
        </p:nvCxnSpPr>
        <p:spPr>
          <a:xfrm>
            <a:off x="5751368" y="277264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A1C0C7D4-35A5-4A52-AC7C-43F6CF4545DB}"/>
              </a:ext>
            </a:extLst>
          </p:cNvPr>
          <p:cNvSpPr/>
          <p:nvPr/>
        </p:nvSpPr>
        <p:spPr>
          <a:xfrm>
            <a:off x="7180116" y="2495548"/>
            <a:ext cx="770658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C0810B8-F009-499D-B96C-9A8BDC916EF9}"/>
              </a:ext>
            </a:extLst>
          </p:cNvPr>
          <p:cNvSpPr txBox="1"/>
          <p:nvPr/>
        </p:nvSpPr>
        <p:spPr>
          <a:xfrm>
            <a:off x="6356637" y="243406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C56BCBA3-9EFE-4F10-BD9B-9841ABAB56AF}"/>
              </a:ext>
            </a:extLst>
          </p:cNvPr>
          <p:cNvCxnSpPr>
            <a:cxnSpLocks/>
          </p:cNvCxnSpPr>
          <p:nvPr/>
        </p:nvCxnSpPr>
        <p:spPr>
          <a:xfrm flipH="1">
            <a:off x="3886199" y="3084368"/>
            <a:ext cx="1510145" cy="168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DF062BE-0909-4413-A3B0-FF2BFA2EFDC8}"/>
              </a:ext>
            </a:extLst>
          </p:cNvPr>
          <p:cNvSpPr txBox="1"/>
          <p:nvPr/>
        </p:nvSpPr>
        <p:spPr>
          <a:xfrm>
            <a:off x="4979841" y="342986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A7D2C7EF-BF3F-4C1C-BB8C-961DF30DF9B1}"/>
              </a:ext>
            </a:extLst>
          </p:cNvPr>
          <p:cNvCxnSpPr>
            <a:cxnSpLocks/>
          </p:cNvCxnSpPr>
          <p:nvPr/>
        </p:nvCxnSpPr>
        <p:spPr>
          <a:xfrm>
            <a:off x="5595503" y="3041071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34A2A01-E9D9-41DE-AF51-2BD8E2A37C7F}"/>
              </a:ext>
            </a:extLst>
          </p:cNvPr>
          <p:cNvSpPr txBox="1"/>
          <p:nvPr/>
        </p:nvSpPr>
        <p:spPr>
          <a:xfrm>
            <a:off x="5992953" y="299690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AD3E1AE-0716-4EB7-8EDA-5D8BF15C3135}"/>
              </a:ext>
            </a:extLst>
          </p:cNvPr>
          <p:cNvSpPr txBox="1"/>
          <p:nvPr/>
        </p:nvSpPr>
        <p:spPr>
          <a:xfrm>
            <a:off x="6737636" y="347315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4FDB9C20-0285-4F9D-83DE-83063E6C7A61}"/>
              </a:ext>
            </a:extLst>
          </p:cNvPr>
          <p:cNvCxnSpPr>
            <a:cxnSpLocks/>
          </p:cNvCxnSpPr>
          <p:nvPr/>
        </p:nvCxnSpPr>
        <p:spPr>
          <a:xfrm>
            <a:off x="5777345" y="486813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0C2EAC3C-156B-4BE0-AC40-D0D764F90800}"/>
              </a:ext>
            </a:extLst>
          </p:cNvPr>
          <p:cNvSpPr/>
          <p:nvPr/>
        </p:nvSpPr>
        <p:spPr>
          <a:xfrm>
            <a:off x="7206093" y="4573729"/>
            <a:ext cx="926522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0A06E3F-19D6-4308-9160-85649DB58B07}"/>
              </a:ext>
            </a:extLst>
          </p:cNvPr>
          <p:cNvSpPr txBox="1"/>
          <p:nvPr/>
        </p:nvSpPr>
        <p:spPr>
          <a:xfrm>
            <a:off x="6434569" y="440834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6E6BCAB8-2DE7-4383-90B0-12251B8B53A4}"/>
              </a:ext>
            </a:extLst>
          </p:cNvPr>
          <p:cNvCxnSpPr>
            <a:cxnSpLocks/>
          </p:cNvCxnSpPr>
          <p:nvPr/>
        </p:nvCxnSpPr>
        <p:spPr>
          <a:xfrm>
            <a:off x="5474278" y="5162549"/>
            <a:ext cx="13852" cy="446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20B90E4A-6F23-4E9C-AB76-DA8A9D7E5337}"/>
              </a:ext>
            </a:extLst>
          </p:cNvPr>
          <p:cNvSpPr txBox="1"/>
          <p:nvPr/>
        </p:nvSpPr>
        <p:spPr>
          <a:xfrm>
            <a:off x="5560001" y="5161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3B76277-C05E-426B-B0A5-EFB18B1039F0}"/>
              </a:ext>
            </a:extLst>
          </p:cNvPr>
          <p:cNvSpPr txBox="1"/>
          <p:nvPr/>
        </p:nvSpPr>
        <p:spPr>
          <a:xfrm>
            <a:off x="5210172" y="566044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I6</a:t>
            </a: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xmlns="" id="{6DD4C1D8-643F-4248-918F-46489B21D0CF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DAA59C0-34F2-4CD4-9452-C05D54C36A0F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10085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I9: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E + T .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T .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0C9BC75-3B47-428F-AF7F-4DC3496ACB77}"/>
              </a:ext>
            </a:extLst>
          </p:cNvPr>
          <p:cNvSpPr txBox="1">
            <a:spLocks/>
          </p:cNvSpPr>
          <p:nvPr/>
        </p:nvSpPr>
        <p:spPr>
          <a:xfrm>
            <a:off x="5114122" y="1507273"/>
            <a:ext cx="5019379" cy="276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I9 , * ) :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T * . F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             [Existing State: I7 ]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E130BE9-1E6A-40A8-8F56-D3072881D867}"/>
              </a:ext>
            </a:extLst>
          </p:cNvPr>
          <p:cNvSpPr/>
          <p:nvPr/>
        </p:nvSpPr>
        <p:spPr>
          <a:xfrm>
            <a:off x="10347712" y="2400790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I7: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T * .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     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45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Why LR Parser??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Drawback:</a:t>
            </a:r>
            <a:endParaRPr lang="en-US" sz="2000">
              <a:latin typeface="Gill Sans MT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Too much work to construct LR Parser by hand for typical programming-language grammar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latin typeface="Dayton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Solution: LR Parser generator is needed.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Example: YACC tool</a:t>
            </a:r>
          </a:p>
        </p:txBody>
      </p:sp>
    </p:spTree>
    <p:extLst>
      <p:ext uri="{BB962C8B-B14F-4D97-AF65-F5344CB8AC3E}">
        <p14:creationId xmlns:p14="http://schemas.microsoft.com/office/powerpoint/2010/main" val="310938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3FEE19F-5EEB-4C78-9CCD-EACED2DB6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8C69F5B-6DDF-42D2-BD33-38DD8FBBD0F4}"/>
              </a:ext>
            </a:extLst>
          </p:cNvPr>
          <p:cNvSpPr txBox="1"/>
          <p:nvPr/>
        </p:nvSpPr>
        <p:spPr>
          <a:xfrm>
            <a:off x="4174547" y="1169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BF66F83-8F99-4E61-9E19-ED4A14FE2322}"/>
              </a:ext>
            </a:extLst>
          </p:cNvPr>
          <p:cNvCxnSpPr>
            <a:cxnSpLocks/>
          </p:cNvCxnSpPr>
          <p:nvPr/>
        </p:nvCxnSpPr>
        <p:spPr>
          <a:xfrm>
            <a:off x="5708072" y="1750867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33A3EE0-665C-4F41-B859-947380BB9361}"/>
              </a:ext>
            </a:extLst>
          </p:cNvPr>
          <p:cNvSpPr txBox="1"/>
          <p:nvPr/>
        </p:nvSpPr>
        <p:spPr>
          <a:xfrm>
            <a:off x="6140160" y="58968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1F5357C-72C4-48C9-94F9-DC2580D19E4A}"/>
              </a:ext>
            </a:extLst>
          </p:cNvPr>
          <p:cNvSpPr txBox="1"/>
          <p:nvPr/>
        </p:nvSpPr>
        <p:spPr>
          <a:xfrm>
            <a:off x="6763614" y="1914523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I3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xmlns="" id="{E69A0E7F-A43F-4F08-AD73-D58BAAA989D6}"/>
              </a:ext>
            </a:extLst>
          </p:cNvPr>
          <p:cNvSpPr/>
          <p:nvPr/>
        </p:nvSpPr>
        <p:spPr>
          <a:xfrm rot="10620000">
            <a:off x="3533954" y="2867767"/>
            <a:ext cx="588818" cy="1930976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66FBCD1-3960-4406-B9EC-471A9C7560C3}"/>
              </a:ext>
            </a:extLst>
          </p:cNvPr>
          <p:cNvCxnSpPr>
            <a:cxnSpLocks/>
          </p:cNvCxnSpPr>
          <p:nvPr/>
        </p:nvCxnSpPr>
        <p:spPr>
          <a:xfrm>
            <a:off x="5760027" y="154304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61B0B5AA-CBBF-4D72-B869-7C66EA6094D7}"/>
              </a:ext>
            </a:extLst>
          </p:cNvPr>
          <p:cNvSpPr/>
          <p:nvPr/>
        </p:nvSpPr>
        <p:spPr>
          <a:xfrm>
            <a:off x="7180116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EE32ACB-D90C-41CB-BFDB-9CA991DFF381}"/>
              </a:ext>
            </a:extLst>
          </p:cNvPr>
          <p:cNvSpPr txBox="1"/>
          <p:nvPr/>
        </p:nvSpPr>
        <p:spPr>
          <a:xfrm>
            <a:off x="6417251" y="108325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9B1532F7-E8B5-4A73-B37E-6273EADFE7FC}"/>
              </a:ext>
            </a:extLst>
          </p:cNvPr>
          <p:cNvCxnSpPr>
            <a:cxnSpLocks/>
          </p:cNvCxnSpPr>
          <p:nvPr/>
        </p:nvCxnSpPr>
        <p:spPr>
          <a:xfrm flipV="1">
            <a:off x="5716730" y="959423"/>
            <a:ext cx="671945" cy="42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18525582-EFD7-4974-948A-F515B57D13E1}"/>
              </a:ext>
            </a:extLst>
          </p:cNvPr>
          <p:cNvCxnSpPr>
            <a:cxnSpLocks/>
          </p:cNvCxnSpPr>
          <p:nvPr/>
        </p:nvCxnSpPr>
        <p:spPr>
          <a:xfrm flipH="1" flipV="1">
            <a:off x="5505449" y="898810"/>
            <a:ext cx="3464" cy="35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44CCBE6-63D3-429B-AC3B-CBE6D97D47AF}"/>
              </a:ext>
            </a:extLst>
          </p:cNvPr>
          <p:cNvSpPr txBox="1"/>
          <p:nvPr/>
        </p:nvSpPr>
        <p:spPr>
          <a:xfrm>
            <a:off x="5213637" y="48577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C42099D-1FEE-4889-A152-A92BBA1E7739}"/>
              </a:ext>
            </a:extLst>
          </p:cNvPr>
          <p:cNvSpPr txBox="1"/>
          <p:nvPr/>
        </p:nvSpPr>
        <p:spPr>
          <a:xfrm>
            <a:off x="5819773" y="8321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A89DED3-59DD-4E52-A61A-25B9EB06B0B4}"/>
              </a:ext>
            </a:extLst>
          </p:cNvPr>
          <p:cNvSpPr txBox="1"/>
          <p:nvPr/>
        </p:nvSpPr>
        <p:spPr>
          <a:xfrm>
            <a:off x="4979839" y="88409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DDD8172-23FE-42E8-8037-9E9FD3A802B5}"/>
              </a:ext>
            </a:extLst>
          </p:cNvPr>
          <p:cNvSpPr txBox="1"/>
          <p:nvPr/>
        </p:nvSpPr>
        <p:spPr>
          <a:xfrm>
            <a:off x="6270045" y="172402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FACF53F-46AF-4D8C-A423-FC17354B399E}"/>
              </a:ext>
            </a:extLst>
          </p:cNvPr>
          <p:cNvCxnSpPr>
            <a:cxnSpLocks/>
          </p:cNvCxnSpPr>
          <p:nvPr/>
        </p:nvCxnSpPr>
        <p:spPr>
          <a:xfrm>
            <a:off x="5751368" y="277264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A1C0C7D4-35A5-4A52-AC7C-43F6CF4545DB}"/>
              </a:ext>
            </a:extLst>
          </p:cNvPr>
          <p:cNvSpPr/>
          <p:nvPr/>
        </p:nvSpPr>
        <p:spPr>
          <a:xfrm>
            <a:off x="7180116" y="2495548"/>
            <a:ext cx="770658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C0810B8-F009-499D-B96C-9A8BDC916EF9}"/>
              </a:ext>
            </a:extLst>
          </p:cNvPr>
          <p:cNvSpPr txBox="1"/>
          <p:nvPr/>
        </p:nvSpPr>
        <p:spPr>
          <a:xfrm>
            <a:off x="6356637" y="243406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C56BCBA3-9EFE-4F10-BD9B-9841ABAB56AF}"/>
              </a:ext>
            </a:extLst>
          </p:cNvPr>
          <p:cNvCxnSpPr>
            <a:cxnSpLocks/>
          </p:cNvCxnSpPr>
          <p:nvPr/>
        </p:nvCxnSpPr>
        <p:spPr>
          <a:xfrm flipH="1">
            <a:off x="3886199" y="3084368"/>
            <a:ext cx="1510145" cy="168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DF062BE-0909-4413-A3B0-FF2BFA2EFDC8}"/>
              </a:ext>
            </a:extLst>
          </p:cNvPr>
          <p:cNvSpPr txBox="1"/>
          <p:nvPr/>
        </p:nvSpPr>
        <p:spPr>
          <a:xfrm>
            <a:off x="4979841" y="342986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A7D2C7EF-BF3F-4C1C-BB8C-961DF30DF9B1}"/>
              </a:ext>
            </a:extLst>
          </p:cNvPr>
          <p:cNvCxnSpPr>
            <a:cxnSpLocks/>
          </p:cNvCxnSpPr>
          <p:nvPr/>
        </p:nvCxnSpPr>
        <p:spPr>
          <a:xfrm>
            <a:off x="5595503" y="3041071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34A2A01-E9D9-41DE-AF51-2BD8E2A37C7F}"/>
              </a:ext>
            </a:extLst>
          </p:cNvPr>
          <p:cNvSpPr txBox="1"/>
          <p:nvPr/>
        </p:nvSpPr>
        <p:spPr>
          <a:xfrm>
            <a:off x="5992953" y="299690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AD3E1AE-0716-4EB7-8EDA-5D8BF15C3135}"/>
              </a:ext>
            </a:extLst>
          </p:cNvPr>
          <p:cNvSpPr txBox="1"/>
          <p:nvPr/>
        </p:nvSpPr>
        <p:spPr>
          <a:xfrm>
            <a:off x="6737636" y="347315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4FDB9C20-0285-4F9D-83DE-83063E6C7A61}"/>
              </a:ext>
            </a:extLst>
          </p:cNvPr>
          <p:cNvCxnSpPr>
            <a:cxnSpLocks/>
          </p:cNvCxnSpPr>
          <p:nvPr/>
        </p:nvCxnSpPr>
        <p:spPr>
          <a:xfrm>
            <a:off x="5777345" y="486813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0C2EAC3C-156B-4BE0-AC40-D0D764F90800}"/>
              </a:ext>
            </a:extLst>
          </p:cNvPr>
          <p:cNvSpPr/>
          <p:nvPr/>
        </p:nvSpPr>
        <p:spPr>
          <a:xfrm>
            <a:off x="7206093" y="4573729"/>
            <a:ext cx="926522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0A06E3F-19D6-4308-9160-85649DB58B07}"/>
              </a:ext>
            </a:extLst>
          </p:cNvPr>
          <p:cNvSpPr txBox="1"/>
          <p:nvPr/>
        </p:nvSpPr>
        <p:spPr>
          <a:xfrm>
            <a:off x="6434569" y="440834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6E6BCAB8-2DE7-4383-90B0-12251B8B53A4}"/>
              </a:ext>
            </a:extLst>
          </p:cNvPr>
          <p:cNvCxnSpPr>
            <a:cxnSpLocks/>
          </p:cNvCxnSpPr>
          <p:nvPr/>
        </p:nvCxnSpPr>
        <p:spPr>
          <a:xfrm>
            <a:off x="5474278" y="5162549"/>
            <a:ext cx="13852" cy="446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20B90E4A-6F23-4E9C-AB76-DA8A9D7E5337}"/>
              </a:ext>
            </a:extLst>
          </p:cNvPr>
          <p:cNvSpPr txBox="1"/>
          <p:nvPr/>
        </p:nvSpPr>
        <p:spPr>
          <a:xfrm>
            <a:off x="5560001" y="5161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9C6931CF-5DC1-4682-A29C-698CE7B91847}"/>
              </a:ext>
            </a:extLst>
          </p:cNvPr>
          <p:cNvCxnSpPr>
            <a:cxnSpLocks/>
          </p:cNvCxnSpPr>
          <p:nvPr/>
        </p:nvCxnSpPr>
        <p:spPr>
          <a:xfrm>
            <a:off x="7864186" y="153438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14AF1D2-86A1-4C69-9868-32AB63792281}"/>
              </a:ext>
            </a:extLst>
          </p:cNvPr>
          <p:cNvSpPr txBox="1"/>
          <p:nvPr/>
        </p:nvSpPr>
        <p:spPr>
          <a:xfrm>
            <a:off x="8521410" y="107459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A1C4A13-7518-4E24-90C3-108D05D8F4E0}"/>
              </a:ext>
            </a:extLst>
          </p:cNvPr>
          <p:cNvSpPr txBox="1"/>
          <p:nvPr/>
        </p:nvSpPr>
        <p:spPr>
          <a:xfrm>
            <a:off x="9482568" y="131704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5BC095-B67C-44DD-BF47-390F39CF0C53}"/>
              </a:ext>
            </a:extLst>
          </p:cNvPr>
          <p:cNvSpPr txBox="1"/>
          <p:nvPr/>
        </p:nvSpPr>
        <p:spPr>
          <a:xfrm>
            <a:off x="5210172" y="566044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I6</a:t>
            </a: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xmlns="" id="{435BD0EA-70FE-4FE3-BEEB-49F9BDED53DB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295174-80E4-4F2C-AD83-164643A9DDD4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66243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013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No possible GOTO operation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I10: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T * F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585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013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No possible GOTO operation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I11: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( E )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443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3FEE19F-5EEB-4C78-9CCD-EACED2DB6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8C69F5B-6DDF-42D2-BD33-38DD8FBBD0F4}"/>
              </a:ext>
            </a:extLst>
          </p:cNvPr>
          <p:cNvSpPr txBox="1"/>
          <p:nvPr/>
        </p:nvSpPr>
        <p:spPr>
          <a:xfrm>
            <a:off x="4174547" y="1169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BF66F83-8F99-4E61-9E19-ED4A14FE2322}"/>
              </a:ext>
            </a:extLst>
          </p:cNvPr>
          <p:cNvCxnSpPr>
            <a:cxnSpLocks/>
          </p:cNvCxnSpPr>
          <p:nvPr/>
        </p:nvCxnSpPr>
        <p:spPr>
          <a:xfrm>
            <a:off x="5708072" y="1750867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33A3EE0-665C-4F41-B859-947380BB9361}"/>
              </a:ext>
            </a:extLst>
          </p:cNvPr>
          <p:cNvSpPr txBox="1"/>
          <p:nvPr/>
        </p:nvSpPr>
        <p:spPr>
          <a:xfrm>
            <a:off x="6140160" y="58968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1F5357C-72C4-48C9-94F9-DC2580D19E4A}"/>
              </a:ext>
            </a:extLst>
          </p:cNvPr>
          <p:cNvSpPr txBox="1"/>
          <p:nvPr/>
        </p:nvSpPr>
        <p:spPr>
          <a:xfrm>
            <a:off x="6763614" y="1914523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I3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xmlns="" id="{E69A0E7F-A43F-4F08-AD73-D58BAAA989D6}"/>
              </a:ext>
            </a:extLst>
          </p:cNvPr>
          <p:cNvSpPr/>
          <p:nvPr/>
        </p:nvSpPr>
        <p:spPr>
          <a:xfrm rot="10620000">
            <a:off x="3533954" y="2867767"/>
            <a:ext cx="588818" cy="1930976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66FBCD1-3960-4406-B9EC-471A9C7560C3}"/>
              </a:ext>
            </a:extLst>
          </p:cNvPr>
          <p:cNvCxnSpPr>
            <a:cxnSpLocks/>
          </p:cNvCxnSpPr>
          <p:nvPr/>
        </p:nvCxnSpPr>
        <p:spPr>
          <a:xfrm>
            <a:off x="5760027" y="154304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61B0B5AA-CBBF-4D72-B869-7C66EA6094D7}"/>
              </a:ext>
            </a:extLst>
          </p:cNvPr>
          <p:cNvSpPr/>
          <p:nvPr/>
        </p:nvSpPr>
        <p:spPr>
          <a:xfrm>
            <a:off x="7180116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EE32ACB-D90C-41CB-BFDB-9CA991DFF381}"/>
              </a:ext>
            </a:extLst>
          </p:cNvPr>
          <p:cNvSpPr txBox="1"/>
          <p:nvPr/>
        </p:nvSpPr>
        <p:spPr>
          <a:xfrm>
            <a:off x="6417251" y="108325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9B1532F7-E8B5-4A73-B37E-6273EADFE7FC}"/>
              </a:ext>
            </a:extLst>
          </p:cNvPr>
          <p:cNvCxnSpPr>
            <a:cxnSpLocks/>
          </p:cNvCxnSpPr>
          <p:nvPr/>
        </p:nvCxnSpPr>
        <p:spPr>
          <a:xfrm flipV="1">
            <a:off x="5716730" y="959423"/>
            <a:ext cx="671945" cy="42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18525582-EFD7-4974-948A-F515B57D13E1}"/>
              </a:ext>
            </a:extLst>
          </p:cNvPr>
          <p:cNvCxnSpPr>
            <a:cxnSpLocks/>
          </p:cNvCxnSpPr>
          <p:nvPr/>
        </p:nvCxnSpPr>
        <p:spPr>
          <a:xfrm flipH="1" flipV="1">
            <a:off x="5505449" y="898810"/>
            <a:ext cx="3464" cy="35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44CCBE6-63D3-429B-AC3B-CBE6D97D47AF}"/>
              </a:ext>
            </a:extLst>
          </p:cNvPr>
          <p:cNvSpPr txBox="1"/>
          <p:nvPr/>
        </p:nvSpPr>
        <p:spPr>
          <a:xfrm>
            <a:off x="5213637" y="48577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C42099D-1FEE-4889-A152-A92BBA1E7739}"/>
              </a:ext>
            </a:extLst>
          </p:cNvPr>
          <p:cNvSpPr txBox="1"/>
          <p:nvPr/>
        </p:nvSpPr>
        <p:spPr>
          <a:xfrm>
            <a:off x="5819773" y="8321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A89DED3-59DD-4E52-A61A-25B9EB06B0B4}"/>
              </a:ext>
            </a:extLst>
          </p:cNvPr>
          <p:cNvSpPr txBox="1"/>
          <p:nvPr/>
        </p:nvSpPr>
        <p:spPr>
          <a:xfrm>
            <a:off x="4979839" y="88409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DDD8172-23FE-42E8-8037-9E9FD3A802B5}"/>
              </a:ext>
            </a:extLst>
          </p:cNvPr>
          <p:cNvSpPr txBox="1"/>
          <p:nvPr/>
        </p:nvSpPr>
        <p:spPr>
          <a:xfrm>
            <a:off x="6270045" y="172402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FACF53F-46AF-4D8C-A423-FC17354B399E}"/>
              </a:ext>
            </a:extLst>
          </p:cNvPr>
          <p:cNvCxnSpPr>
            <a:cxnSpLocks/>
          </p:cNvCxnSpPr>
          <p:nvPr/>
        </p:nvCxnSpPr>
        <p:spPr>
          <a:xfrm>
            <a:off x="5751368" y="277264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A1C0C7D4-35A5-4A52-AC7C-43F6CF4545DB}"/>
              </a:ext>
            </a:extLst>
          </p:cNvPr>
          <p:cNvSpPr/>
          <p:nvPr/>
        </p:nvSpPr>
        <p:spPr>
          <a:xfrm>
            <a:off x="7180116" y="2495548"/>
            <a:ext cx="770658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C0810B8-F009-499D-B96C-9A8BDC916EF9}"/>
              </a:ext>
            </a:extLst>
          </p:cNvPr>
          <p:cNvSpPr txBox="1"/>
          <p:nvPr/>
        </p:nvSpPr>
        <p:spPr>
          <a:xfrm>
            <a:off x="6356637" y="243406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C56BCBA3-9EFE-4F10-BD9B-9841ABAB56AF}"/>
              </a:ext>
            </a:extLst>
          </p:cNvPr>
          <p:cNvCxnSpPr>
            <a:cxnSpLocks/>
          </p:cNvCxnSpPr>
          <p:nvPr/>
        </p:nvCxnSpPr>
        <p:spPr>
          <a:xfrm flipH="1">
            <a:off x="3886199" y="3084368"/>
            <a:ext cx="1510145" cy="168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DF062BE-0909-4413-A3B0-FF2BFA2EFDC8}"/>
              </a:ext>
            </a:extLst>
          </p:cNvPr>
          <p:cNvSpPr txBox="1"/>
          <p:nvPr/>
        </p:nvSpPr>
        <p:spPr>
          <a:xfrm>
            <a:off x="4979841" y="342986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A7D2C7EF-BF3F-4C1C-BB8C-961DF30DF9B1}"/>
              </a:ext>
            </a:extLst>
          </p:cNvPr>
          <p:cNvCxnSpPr>
            <a:cxnSpLocks/>
          </p:cNvCxnSpPr>
          <p:nvPr/>
        </p:nvCxnSpPr>
        <p:spPr>
          <a:xfrm>
            <a:off x="5595503" y="3041071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34A2A01-E9D9-41DE-AF51-2BD8E2A37C7F}"/>
              </a:ext>
            </a:extLst>
          </p:cNvPr>
          <p:cNvSpPr txBox="1"/>
          <p:nvPr/>
        </p:nvSpPr>
        <p:spPr>
          <a:xfrm>
            <a:off x="5992953" y="299690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AD3E1AE-0716-4EB7-8EDA-5D8BF15C3135}"/>
              </a:ext>
            </a:extLst>
          </p:cNvPr>
          <p:cNvSpPr txBox="1"/>
          <p:nvPr/>
        </p:nvSpPr>
        <p:spPr>
          <a:xfrm>
            <a:off x="6737636" y="347315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4FDB9C20-0285-4F9D-83DE-83063E6C7A61}"/>
              </a:ext>
            </a:extLst>
          </p:cNvPr>
          <p:cNvCxnSpPr>
            <a:cxnSpLocks/>
          </p:cNvCxnSpPr>
          <p:nvPr/>
        </p:nvCxnSpPr>
        <p:spPr>
          <a:xfrm>
            <a:off x="5777345" y="486813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0C2EAC3C-156B-4BE0-AC40-D0D764F90800}"/>
              </a:ext>
            </a:extLst>
          </p:cNvPr>
          <p:cNvSpPr/>
          <p:nvPr/>
        </p:nvSpPr>
        <p:spPr>
          <a:xfrm>
            <a:off x="7206093" y="4573729"/>
            <a:ext cx="926522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0A06E3F-19D6-4308-9160-85649DB58B07}"/>
              </a:ext>
            </a:extLst>
          </p:cNvPr>
          <p:cNvSpPr txBox="1"/>
          <p:nvPr/>
        </p:nvSpPr>
        <p:spPr>
          <a:xfrm>
            <a:off x="6434569" y="440834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6E6BCAB8-2DE7-4383-90B0-12251B8B53A4}"/>
              </a:ext>
            </a:extLst>
          </p:cNvPr>
          <p:cNvCxnSpPr>
            <a:cxnSpLocks/>
          </p:cNvCxnSpPr>
          <p:nvPr/>
        </p:nvCxnSpPr>
        <p:spPr>
          <a:xfrm>
            <a:off x="5474278" y="5162549"/>
            <a:ext cx="13852" cy="446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20B90E4A-6F23-4E9C-AB76-DA8A9D7E5337}"/>
              </a:ext>
            </a:extLst>
          </p:cNvPr>
          <p:cNvSpPr txBox="1"/>
          <p:nvPr/>
        </p:nvSpPr>
        <p:spPr>
          <a:xfrm>
            <a:off x="5560001" y="5161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9C6931CF-5DC1-4682-A29C-698CE7B91847}"/>
              </a:ext>
            </a:extLst>
          </p:cNvPr>
          <p:cNvCxnSpPr>
            <a:cxnSpLocks/>
          </p:cNvCxnSpPr>
          <p:nvPr/>
        </p:nvCxnSpPr>
        <p:spPr>
          <a:xfrm>
            <a:off x="7864186" y="153438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14AF1D2-86A1-4C69-9868-32AB63792281}"/>
              </a:ext>
            </a:extLst>
          </p:cNvPr>
          <p:cNvSpPr txBox="1"/>
          <p:nvPr/>
        </p:nvSpPr>
        <p:spPr>
          <a:xfrm>
            <a:off x="8521410" y="107459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A1C4A13-7518-4E24-90C3-108D05D8F4E0}"/>
              </a:ext>
            </a:extLst>
          </p:cNvPr>
          <p:cNvSpPr txBox="1"/>
          <p:nvPr/>
        </p:nvSpPr>
        <p:spPr>
          <a:xfrm>
            <a:off x="9482568" y="131704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576424-B3EF-49F3-A1A3-758530415268}"/>
              </a:ext>
            </a:extLst>
          </p:cNvPr>
          <p:cNvSpPr txBox="1"/>
          <p:nvPr/>
        </p:nvSpPr>
        <p:spPr>
          <a:xfrm>
            <a:off x="5210172" y="566044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I6</a:t>
            </a: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xmlns="" id="{B768A5CD-9766-462E-B409-1F69278D150E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1E0A26-2B84-4695-8B1A-C4D746BD3F85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385678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34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34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Input: </a:t>
            </a:r>
            <a:endParaRPr lang="en-US">
              <a:latin typeface="Gill Sans MT" panose="020B0502020104020203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An augmented Grammar G'</a:t>
            </a:r>
            <a:endParaRPr lang="en-US">
              <a:latin typeface="Gill Sans MT" panose="020B0502020104020203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latin typeface="Daytona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latin typeface="Dayto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Output: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The SLR Parsing Table with functions ACTION and GOTO for G'</a:t>
            </a:r>
          </a:p>
        </p:txBody>
      </p:sp>
    </p:spTree>
    <p:extLst>
      <p:ext uri="{BB962C8B-B14F-4D97-AF65-F5344CB8AC3E}">
        <p14:creationId xmlns:p14="http://schemas.microsoft.com/office/powerpoint/2010/main" val="246859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34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34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1430"/>
            <a:ext cx="6493222" cy="601943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Method: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1. Construct C = { I0, I1, … In } the collection of sets of LR (0)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    items for G'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latin typeface="Dayto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2. State </a:t>
            </a:r>
            <a:r>
              <a:rPr lang="en-US" sz="1600" err="1">
                <a:latin typeface="Daytona"/>
              </a:rPr>
              <a:t>i</a:t>
            </a:r>
            <a:r>
              <a:rPr lang="en-US" sz="1600">
                <a:latin typeface="Daytona"/>
              </a:rPr>
              <a:t> is constructed from Ii.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    The parsing action for state </a:t>
            </a:r>
            <a:r>
              <a:rPr lang="en-US" sz="1600" err="1">
                <a:latin typeface="Daytona"/>
              </a:rPr>
              <a:t>i</a:t>
            </a:r>
            <a:r>
              <a:rPr lang="en-US" sz="1600">
                <a:latin typeface="Daytona"/>
              </a:rPr>
              <a:t> are determined as follows: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    a.   If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[ A </a:t>
            </a:r>
            <a:r>
              <a:rPr lang="en-US" sz="1600">
                <a:latin typeface="Daytona"/>
              </a:rPr>
              <a:t>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 α . a β ] is in Ii and GOTO ( Ii , a ) = Ij then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      Set Action [ </a:t>
            </a:r>
            <a:r>
              <a:rPr lang="en-US" sz="1600" err="1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i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 , a ] to </a:t>
            </a:r>
            <a:r>
              <a:rPr lang="en-US" sz="1600" b="1">
                <a:solidFill>
                  <a:schemeClr val="accent2">
                    <a:lumMod val="75000"/>
                  </a:schemeClr>
                </a:solidFill>
                <a:latin typeface="Daytona"/>
              </a:rPr>
              <a:t>" Shift j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tx1"/>
                </a:solidFill>
                <a:latin typeface="Daytona"/>
              </a:rPr>
              <a:t>          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Here a must be terminal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Daytona"/>
              </a:rPr>
              <a:t>    b.   If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[ A </a:t>
            </a:r>
            <a:r>
              <a:rPr lang="en-US" sz="1600">
                <a:latin typeface="Daytona"/>
              </a:rPr>
              <a:t>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 α . ] then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      Set Action [ </a:t>
            </a:r>
            <a:r>
              <a:rPr lang="en-US" sz="1600" err="1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i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 , a ] to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Daytona"/>
              </a:rPr>
              <a:t>" Reduce A  → α "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latin typeface="Gill Sans M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      For all a in FOLLOW (A)   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EBEBEB"/>
                </a:solidFill>
                <a:latin typeface="Daytona"/>
              </a:rPr>
              <a:t>    c. 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   If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[ S' </a:t>
            </a:r>
            <a:r>
              <a:rPr lang="en-US" sz="1600">
                <a:latin typeface="Daytona"/>
              </a:rPr>
              <a:t>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 S . ] is in Ii then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      Set Action [ i , $ ] to 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Daytona"/>
              </a:rPr>
              <a:t>" Accept "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     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 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     If any conflicting actions are generated by the above rules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     Then grammar is not SLR (1) </a:t>
            </a:r>
          </a:p>
        </p:txBody>
      </p:sp>
    </p:spTree>
    <p:extLst>
      <p:ext uri="{BB962C8B-B14F-4D97-AF65-F5344CB8AC3E}">
        <p14:creationId xmlns:p14="http://schemas.microsoft.com/office/powerpoint/2010/main" val="685433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34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34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1430"/>
            <a:ext cx="6493222" cy="57510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Method: 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latin typeface="Dayto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3. The GOTO transitions for state i are constructed for all non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    terminals A using the rule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          If GOTO</a:t>
            </a:r>
            <a:r>
              <a:rPr lang="en-US" sz="1600">
                <a:solidFill>
                  <a:srgbClr val="EBEBEB"/>
                </a:solidFill>
                <a:latin typeface="Daytona"/>
              </a:rPr>
              <a:t>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[ Ii , A ] = Ij then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      Set GOTO [ i , A ] = j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latin typeface="Dayto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4. All entries not defined by rules (2) and (3) are made "ERROR"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latin typeface="Dayto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5. The initial state of the parser is the one constructed from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set of items containing [ S' </a:t>
            </a:r>
            <a:r>
              <a:rPr lang="en-US" sz="1600">
                <a:latin typeface="Daytona"/>
              </a:rPr>
              <a:t>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 . S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Daytona"/>
              </a:rPr>
              <a:t>   </a:t>
            </a:r>
            <a:endParaRPr lang="en-US" sz="16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8102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9" y="1523317"/>
            <a:ext cx="1886586" cy="281557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>
                <a:latin typeface="Daytona"/>
              </a:rPr>
              <a:t>Given Grammar: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>
              <a:solidFill>
                <a:srgbClr val="EBEBEB"/>
              </a:solidFill>
              <a:latin typeface="Daytona"/>
            </a:endParaRPr>
          </a:p>
          <a:p>
            <a:pPr marL="305435" indent="-305435">
              <a:buNone/>
            </a:pPr>
            <a:r>
              <a:rPr lang="en-US" sz="15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500">
                <a:solidFill>
                  <a:schemeClr val="tx1"/>
                </a:solidFill>
                <a:latin typeface="Daytona"/>
              </a:rPr>
              <a:t>E → T </a:t>
            </a:r>
            <a:endParaRPr lang="en-US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5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500">
                <a:solidFill>
                  <a:schemeClr val="tx1"/>
                </a:solidFill>
                <a:latin typeface="Daytona"/>
              </a:rPr>
              <a:t>T → F</a:t>
            </a:r>
            <a:endParaRPr lang="en-US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5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500">
                <a:solidFill>
                  <a:schemeClr val="tx1"/>
                </a:solidFill>
                <a:latin typeface="Daytona"/>
              </a:rPr>
              <a:t>F → id</a:t>
            </a:r>
            <a:endParaRPr lang="en-US" sz="15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4926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007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28031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2C1BA6DF-5575-4D59-A4D9-CA0C2D3D365D}"/>
              </a:ext>
            </a:extLst>
          </p:cNvPr>
          <p:cNvSpPr/>
          <p:nvPr/>
        </p:nvSpPr>
        <p:spPr>
          <a:xfrm>
            <a:off x="320485" y="3465859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I0: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E' → . E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 → . T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 → . F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6B860D1E-B783-4B43-975F-C1FC3971B47A}"/>
              </a:ext>
            </a:extLst>
          </p:cNvPr>
          <p:cNvCxnSpPr>
            <a:cxnSpLocks/>
          </p:cNvCxnSpPr>
          <p:nvPr/>
        </p:nvCxnSpPr>
        <p:spPr>
          <a:xfrm flipV="1">
            <a:off x="2053937" y="4345130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853F334-8DAC-4DF8-8D3F-76992B84487F}"/>
              </a:ext>
            </a:extLst>
          </p:cNvPr>
          <p:cNvSpPr txBox="1"/>
          <p:nvPr/>
        </p:nvSpPr>
        <p:spPr>
          <a:xfrm>
            <a:off x="2226251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AFCAAC0-3971-4908-BD36-D976CA8C037E}"/>
              </a:ext>
            </a:extLst>
          </p:cNvPr>
          <p:cNvCxnSpPr>
            <a:cxnSpLocks/>
          </p:cNvCxnSpPr>
          <p:nvPr/>
        </p:nvCxnSpPr>
        <p:spPr>
          <a:xfrm>
            <a:off x="2045277" y="5240480"/>
            <a:ext cx="775853" cy="21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549FC3-F9C1-4901-8DDC-E7A457DD110F}"/>
              </a:ext>
            </a:extLst>
          </p:cNvPr>
          <p:cNvSpPr txBox="1"/>
          <p:nvPr/>
        </p:nvSpPr>
        <p:spPr>
          <a:xfrm>
            <a:off x="2312841" y="4893250"/>
            <a:ext cx="517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3EFFBA9-E246-45A2-9A0D-0F95843EF616}"/>
              </a:ext>
            </a:extLst>
          </p:cNvPr>
          <p:cNvSpPr txBox="1"/>
          <p:nvPr/>
        </p:nvSpPr>
        <p:spPr>
          <a:xfrm>
            <a:off x="2832386" y="401868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91E5E5-A745-4BB7-ADA8-7B8E6CFEAAFA}"/>
              </a:ext>
            </a:extLst>
          </p:cNvPr>
          <p:cNvSpPr txBox="1"/>
          <p:nvPr/>
        </p:nvSpPr>
        <p:spPr>
          <a:xfrm>
            <a:off x="2832385" y="5196317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</p:spTree>
    <p:extLst>
      <p:ext uri="{BB962C8B-B14F-4D97-AF65-F5344CB8AC3E}">
        <p14:creationId xmlns:p14="http://schemas.microsoft.com/office/powerpoint/2010/main" val="2052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21317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2127E04E-F240-4F01-8728-ECD39F5E4241}"/>
              </a:ext>
            </a:extLst>
          </p:cNvPr>
          <p:cNvSpPr/>
          <p:nvPr/>
        </p:nvSpPr>
        <p:spPr>
          <a:xfrm>
            <a:off x="261668" y="387757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I1: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E' →  E .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 →  E . + T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29520F-77C3-459D-9B9B-2F0E3044A0D3}"/>
              </a:ext>
            </a:extLst>
          </p:cNvPr>
          <p:cNvSpPr txBox="1"/>
          <p:nvPr/>
        </p:nvSpPr>
        <p:spPr>
          <a:xfrm>
            <a:off x="2226251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5ACBEE-E65B-45A3-B19F-3957E9C0B7CD}"/>
              </a:ext>
            </a:extLst>
          </p:cNvPr>
          <p:cNvSpPr txBox="1"/>
          <p:nvPr/>
        </p:nvSpPr>
        <p:spPr>
          <a:xfrm>
            <a:off x="2832386" y="401868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3BD0752-3FF0-444D-A019-1E88B0EF6E38}"/>
              </a:ext>
            </a:extLst>
          </p:cNvPr>
          <p:cNvCxnSpPr>
            <a:cxnSpLocks/>
          </p:cNvCxnSpPr>
          <p:nvPr/>
        </p:nvCxnSpPr>
        <p:spPr>
          <a:xfrm flipV="1">
            <a:off x="2053937" y="4345130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76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2FBC8B-891D-4DE6-B7E5-3DA10BAF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11" y="6217389"/>
            <a:ext cx="5249918" cy="552361"/>
          </a:xfrm>
        </p:spPr>
        <p:txBody>
          <a:bodyPr>
            <a:noAutofit/>
          </a:bodyPr>
          <a:lstStyle/>
          <a:p>
            <a:r>
              <a:rPr lang="en-US" sz="3400">
                <a:solidFill>
                  <a:srgbClr val="FFFFFF"/>
                </a:solidFill>
                <a:latin typeface="Daytona"/>
              </a:rPr>
              <a:t>Model of SLR Parser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6C386CA-C65F-4E40-8696-CC87D6ECE6DD}"/>
              </a:ext>
            </a:extLst>
          </p:cNvPr>
          <p:cNvSpPr/>
          <p:nvPr/>
        </p:nvSpPr>
        <p:spPr>
          <a:xfrm>
            <a:off x="2030083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0BFEAD7-D751-4A4B-9F50-4A7543E21518}"/>
              </a:ext>
            </a:extLst>
          </p:cNvPr>
          <p:cNvSpPr/>
          <p:nvPr/>
        </p:nvSpPr>
        <p:spPr>
          <a:xfrm>
            <a:off x="2518913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…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092B682-A1BA-47FD-A768-BDACB94395EA}"/>
              </a:ext>
            </a:extLst>
          </p:cNvPr>
          <p:cNvSpPr/>
          <p:nvPr/>
        </p:nvSpPr>
        <p:spPr>
          <a:xfrm>
            <a:off x="2993365" y="915836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B7B60B7-8109-4D81-9A9B-DC2C985CC82B}"/>
              </a:ext>
            </a:extLst>
          </p:cNvPr>
          <p:cNvSpPr/>
          <p:nvPr/>
        </p:nvSpPr>
        <p:spPr>
          <a:xfrm>
            <a:off x="3482195" y="915837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…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680C9D0-CA83-4B89-8C8F-A2540AD3AFE7}"/>
              </a:ext>
            </a:extLst>
          </p:cNvPr>
          <p:cNvSpPr/>
          <p:nvPr/>
        </p:nvSpPr>
        <p:spPr>
          <a:xfrm>
            <a:off x="3956649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F3C8821-F914-4BBD-8EFC-787FD5AAAAD5}"/>
              </a:ext>
            </a:extLst>
          </p:cNvPr>
          <p:cNvSpPr/>
          <p:nvPr/>
        </p:nvSpPr>
        <p:spPr>
          <a:xfrm>
            <a:off x="4445479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$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B3F656E2-5DF9-47D8-A7E0-E251C5C7846B}"/>
              </a:ext>
            </a:extLst>
          </p:cNvPr>
          <p:cNvSpPr/>
          <p:nvPr/>
        </p:nvSpPr>
        <p:spPr>
          <a:xfrm>
            <a:off x="2273599" y="2367053"/>
            <a:ext cx="2774828" cy="14089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LR</a:t>
            </a:r>
          </a:p>
          <a:p>
            <a:pPr algn="ctr"/>
            <a:r>
              <a:rPr lang="en-US">
                <a:latin typeface="Daytona"/>
              </a:rPr>
              <a:t>Parsing</a:t>
            </a:r>
          </a:p>
          <a:p>
            <a:pPr algn="ctr"/>
            <a:r>
              <a:rPr lang="en-US">
                <a:latin typeface="Daytona"/>
              </a:rPr>
              <a:t>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0A74E2C-3367-4DC9-B922-8658236FB499}"/>
              </a:ext>
            </a:extLst>
          </p:cNvPr>
          <p:cNvSpPr/>
          <p:nvPr/>
        </p:nvSpPr>
        <p:spPr>
          <a:xfrm>
            <a:off x="2272701" y="4882191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Action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DA60C4A-711D-4720-B932-53EF6EA825D8}"/>
              </a:ext>
            </a:extLst>
          </p:cNvPr>
          <p:cNvCxnSpPr/>
          <p:nvPr/>
        </p:nvCxnSpPr>
        <p:spPr>
          <a:xfrm>
            <a:off x="3306074" y="1458584"/>
            <a:ext cx="23003" cy="9000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78AC19-791A-4B91-B9EF-FA8C7B125529}"/>
              </a:ext>
            </a:extLst>
          </p:cNvPr>
          <p:cNvCxnSpPr>
            <a:cxnSpLocks/>
          </p:cNvCxnSpPr>
          <p:nvPr/>
        </p:nvCxnSpPr>
        <p:spPr>
          <a:xfrm>
            <a:off x="1063207" y="3097601"/>
            <a:ext cx="1201943" cy="862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E02940D-ADB3-422F-AF7A-96914D2F42CF}"/>
              </a:ext>
            </a:extLst>
          </p:cNvPr>
          <p:cNvCxnSpPr>
            <a:cxnSpLocks/>
          </p:cNvCxnSpPr>
          <p:nvPr/>
        </p:nvCxnSpPr>
        <p:spPr>
          <a:xfrm flipH="1" flipV="1">
            <a:off x="3702888" y="3767585"/>
            <a:ext cx="34506" cy="7389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6D7D577-23B3-48D1-ADF2-DF9FDBD4CFA6}"/>
              </a:ext>
            </a:extLst>
          </p:cNvPr>
          <p:cNvCxnSpPr>
            <a:cxnSpLocks/>
          </p:cNvCxnSpPr>
          <p:nvPr/>
        </p:nvCxnSpPr>
        <p:spPr>
          <a:xfrm flipH="1">
            <a:off x="5054359" y="3097602"/>
            <a:ext cx="954657" cy="862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4">
            <a:extLst>
              <a:ext uri="{FF2B5EF4-FFF2-40B4-BE49-F238E27FC236}">
                <a16:creationId xmlns:a16="http://schemas.microsoft.com/office/drawing/2014/main" xmlns="" id="{AFE75B52-1CE0-4385-9D5B-709DED8EA97B}"/>
              </a:ext>
            </a:extLst>
          </p:cNvPr>
          <p:cNvSpPr txBox="1"/>
          <p:nvPr/>
        </p:nvSpPr>
        <p:spPr>
          <a:xfrm>
            <a:off x="5208736" y="909907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Input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xmlns="" id="{2D7B79E1-9F8D-4409-9E63-707E9BC275C2}"/>
              </a:ext>
            </a:extLst>
          </p:cNvPr>
          <p:cNvSpPr txBox="1"/>
          <p:nvPr/>
        </p:nvSpPr>
        <p:spPr>
          <a:xfrm>
            <a:off x="76018" y="2232623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3B28C0C-1B0E-4EE7-A91D-9243BF9437A1}"/>
              </a:ext>
            </a:extLst>
          </p:cNvPr>
          <p:cNvSpPr/>
          <p:nvPr/>
        </p:nvSpPr>
        <p:spPr>
          <a:xfrm>
            <a:off x="3782323" y="4882191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Goto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CBEA5BC-9234-4770-A098-48615FBB8523}"/>
              </a:ext>
            </a:extLst>
          </p:cNvPr>
          <p:cNvCxnSpPr>
            <a:cxnSpLocks/>
          </p:cNvCxnSpPr>
          <p:nvPr/>
        </p:nvCxnSpPr>
        <p:spPr>
          <a:xfrm flipH="1" flipV="1">
            <a:off x="3070284" y="4500830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3911DF85-7E8B-4515-ACA0-5046B3D707AB}"/>
              </a:ext>
            </a:extLst>
          </p:cNvPr>
          <p:cNvCxnSpPr>
            <a:cxnSpLocks/>
          </p:cNvCxnSpPr>
          <p:nvPr/>
        </p:nvCxnSpPr>
        <p:spPr>
          <a:xfrm flipH="1" flipV="1">
            <a:off x="4522397" y="4500829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ECC5CD9-AB5B-4A81-AD70-852359AA41AC}"/>
              </a:ext>
            </a:extLst>
          </p:cNvPr>
          <p:cNvCxnSpPr/>
          <p:nvPr/>
        </p:nvCxnSpPr>
        <p:spPr>
          <a:xfrm>
            <a:off x="3065253" y="4452667"/>
            <a:ext cx="1480867" cy="28755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:a16="http://schemas.microsoft.com/office/drawing/2014/main" xmlns="" id="{E70FE667-2CBC-4D75-A243-1B5CD7E2298B}"/>
              </a:ext>
            </a:extLst>
          </p:cNvPr>
          <p:cNvSpPr txBox="1"/>
          <p:nvPr/>
        </p:nvSpPr>
        <p:spPr>
          <a:xfrm>
            <a:off x="6172018" y="2879603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19EA310-3225-4824-B515-D35483E4A751}"/>
              </a:ext>
            </a:extLst>
          </p:cNvPr>
          <p:cNvSpPr/>
          <p:nvPr/>
        </p:nvSpPr>
        <p:spPr>
          <a:xfrm>
            <a:off x="332656" y="545818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S0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885FC7B-A059-4131-9B29-FC4AC6BBA37F}"/>
              </a:ext>
            </a:extLst>
          </p:cNvPr>
          <p:cNvSpPr/>
          <p:nvPr/>
        </p:nvSpPr>
        <p:spPr>
          <a:xfrm>
            <a:off x="332655" y="4954976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…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318B0CE-C657-4F0F-B0C2-457773AC7C0B}"/>
              </a:ext>
            </a:extLst>
          </p:cNvPr>
          <p:cNvSpPr/>
          <p:nvPr/>
        </p:nvSpPr>
        <p:spPr>
          <a:xfrm>
            <a:off x="332656" y="442301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X</a:t>
            </a:r>
            <a:r>
              <a:rPr lang="en-US" sz="1500" baseline="-25000">
                <a:latin typeface="Daytona"/>
              </a:rPr>
              <a:t>m-1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0D4E3FF-3433-46C7-B632-A6465C201A4C}"/>
              </a:ext>
            </a:extLst>
          </p:cNvPr>
          <p:cNvSpPr/>
          <p:nvPr/>
        </p:nvSpPr>
        <p:spPr>
          <a:xfrm>
            <a:off x="332655" y="3948562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S</a:t>
            </a:r>
            <a:r>
              <a:rPr lang="en-US" sz="1500" baseline="-25000">
                <a:latin typeface="Daytona"/>
              </a:rPr>
              <a:t>m-1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93BB930-001A-4FFE-B75B-4F0190810483}"/>
              </a:ext>
            </a:extLst>
          </p:cNvPr>
          <p:cNvSpPr/>
          <p:nvPr/>
        </p:nvSpPr>
        <p:spPr>
          <a:xfrm>
            <a:off x="332654" y="3445353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Xm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45BFCD9-3CCE-4F97-83C7-3AA9DC0BC6B9}"/>
              </a:ext>
            </a:extLst>
          </p:cNvPr>
          <p:cNvSpPr/>
          <p:nvPr/>
        </p:nvSpPr>
        <p:spPr>
          <a:xfrm>
            <a:off x="332655" y="2970901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Sm 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0C622B16-4848-4C6C-8A88-3F0B48BC7841}"/>
              </a:ext>
            </a:extLst>
          </p:cNvPr>
          <p:cNvSpPr txBox="1">
            <a:spLocks/>
          </p:cNvSpPr>
          <p:nvPr/>
        </p:nvSpPr>
        <p:spPr>
          <a:xfrm>
            <a:off x="8309359" y="1153752"/>
            <a:ext cx="3632128" cy="5254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On Stack:</a:t>
            </a:r>
            <a:endParaRPr lang="en-US">
              <a:solidFill>
                <a:srgbClr val="DCE6E2"/>
              </a:solidFill>
              <a:latin typeface="Gill Sans MT" panose="020B0502020104020203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Each Xi – Grammar Symbol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        Si – State </a:t>
            </a:r>
          </a:p>
          <a:p>
            <a:pPr algn="l">
              <a:lnSpc>
                <a:spcPct val="150000"/>
              </a:lnSpc>
            </a:pPr>
            <a:endParaRPr lang="en-US" sz="2000">
              <a:solidFill>
                <a:srgbClr val="DCE6E2"/>
              </a:solidFill>
              <a:latin typeface="Daytona"/>
            </a:endParaRPr>
          </a:p>
          <a:p>
            <a:pPr algn="l">
              <a:lnSpc>
                <a:spcPct val="150000"/>
              </a:lnSpc>
            </a:pPr>
            <a:endParaRPr lang="en-US" sz="2000">
              <a:solidFill>
                <a:srgbClr val="DCE6E2"/>
              </a:solidFill>
              <a:latin typeface="Daytona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The parsing Table consists of two parts</a:t>
            </a:r>
            <a:endParaRPr lang="en-US">
              <a:solidFill>
                <a:srgbClr val="DCE6E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1. Action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2. Goto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xmlns="" id="{18DA3C13-1719-4048-9FD1-68FFE3D68715}"/>
              </a:ext>
            </a:extLst>
          </p:cNvPr>
          <p:cNvSpPr txBox="1"/>
          <p:nvPr/>
        </p:nvSpPr>
        <p:spPr>
          <a:xfrm>
            <a:off x="5467527" y="4863678"/>
            <a:ext cx="107542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Parsing Table</a:t>
            </a:r>
          </a:p>
        </p:txBody>
      </p:sp>
    </p:spTree>
    <p:extLst>
      <p:ext uri="{BB962C8B-B14F-4D97-AF65-F5344CB8AC3E}">
        <p14:creationId xmlns:p14="http://schemas.microsoft.com/office/powerpoint/2010/main" val="39250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02516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F7CC9DB-FF67-46D0-919C-353C3E507914}"/>
              </a:ext>
            </a:extLst>
          </p:cNvPr>
          <p:cNvSpPr/>
          <p:nvPr/>
        </p:nvSpPr>
        <p:spPr>
          <a:xfrm>
            <a:off x="310681" y="3508173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I2: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  T .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T .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2000380-2670-4C05-911C-6FEEB05AA069}"/>
              </a:ext>
            </a:extLst>
          </p:cNvPr>
          <p:cNvSpPr txBox="1">
            <a:spLocks/>
          </p:cNvSpPr>
          <p:nvPr/>
        </p:nvSpPr>
        <p:spPr>
          <a:xfrm>
            <a:off x="862509" y="5225943"/>
            <a:ext cx="2068426" cy="149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E ) = {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T ) = { * ,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F ) = { * , + , ) , $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40FA5F-C12A-417A-A976-826E8F8DBF5C}"/>
              </a:ext>
            </a:extLst>
          </p:cNvPr>
          <p:cNvSpPr txBox="1"/>
          <p:nvPr/>
        </p:nvSpPr>
        <p:spPr>
          <a:xfrm>
            <a:off x="2226251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713489-8FA8-451D-B2AF-F4C5DBEC5909}"/>
              </a:ext>
            </a:extLst>
          </p:cNvPr>
          <p:cNvSpPr txBox="1"/>
          <p:nvPr/>
        </p:nvSpPr>
        <p:spPr>
          <a:xfrm>
            <a:off x="2832386" y="401868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51B006B-8430-4B12-BA74-E1BA9751737D}"/>
              </a:ext>
            </a:extLst>
          </p:cNvPr>
          <p:cNvCxnSpPr>
            <a:cxnSpLocks/>
          </p:cNvCxnSpPr>
          <p:nvPr/>
        </p:nvCxnSpPr>
        <p:spPr>
          <a:xfrm flipV="1">
            <a:off x="2053937" y="4345130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25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00685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2000380-2670-4C05-911C-6FEEB05AA069}"/>
              </a:ext>
            </a:extLst>
          </p:cNvPr>
          <p:cNvSpPr txBox="1">
            <a:spLocks/>
          </p:cNvSpPr>
          <p:nvPr/>
        </p:nvSpPr>
        <p:spPr>
          <a:xfrm>
            <a:off x="862509" y="5225943"/>
            <a:ext cx="2068426" cy="149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E ) = {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T ) = { * ,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F ) = { * , + , ) , $ 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44FC4290-F61A-4DD2-8419-DB284FC5971C}"/>
              </a:ext>
            </a:extLst>
          </p:cNvPr>
          <p:cNvSpPr/>
          <p:nvPr/>
        </p:nvSpPr>
        <p:spPr>
          <a:xfrm>
            <a:off x="736121" y="3604404"/>
            <a:ext cx="1710906" cy="118715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I3: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F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690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02890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8E78BE82-1855-4869-9F49-E25333CC23D1}"/>
              </a:ext>
            </a:extLst>
          </p:cNvPr>
          <p:cNvSpPr/>
          <p:nvPr/>
        </p:nvSpPr>
        <p:spPr>
          <a:xfrm>
            <a:off x="259871" y="3517813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I4: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( . E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 . T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 . F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F510302A-9458-435B-98BF-735A1ABBCC8F}"/>
              </a:ext>
            </a:extLst>
          </p:cNvPr>
          <p:cNvCxnSpPr>
            <a:cxnSpLocks/>
          </p:cNvCxnSpPr>
          <p:nvPr/>
        </p:nvCxnSpPr>
        <p:spPr>
          <a:xfrm flipV="1">
            <a:off x="1984664" y="4379766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E6326B4-6A7A-4272-9BFB-045204BFD228}"/>
              </a:ext>
            </a:extLst>
          </p:cNvPr>
          <p:cNvSpPr txBox="1"/>
          <p:nvPr/>
        </p:nvSpPr>
        <p:spPr>
          <a:xfrm>
            <a:off x="2156978" y="4053318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6187E7C-0C79-4797-81CF-767CEA27D4F9}"/>
              </a:ext>
            </a:extLst>
          </p:cNvPr>
          <p:cNvCxnSpPr>
            <a:cxnSpLocks/>
          </p:cNvCxnSpPr>
          <p:nvPr/>
        </p:nvCxnSpPr>
        <p:spPr>
          <a:xfrm>
            <a:off x="1976004" y="5275116"/>
            <a:ext cx="775853" cy="21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D80A521-E667-4DF6-A8F9-DBB71D1BC2EE}"/>
              </a:ext>
            </a:extLst>
          </p:cNvPr>
          <p:cNvSpPr txBox="1"/>
          <p:nvPr/>
        </p:nvSpPr>
        <p:spPr>
          <a:xfrm>
            <a:off x="2243568" y="4927886"/>
            <a:ext cx="517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6294159-0AAE-48C3-8909-3AACF9159ABC}"/>
              </a:ext>
            </a:extLst>
          </p:cNvPr>
          <p:cNvSpPr txBox="1"/>
          <p:nvPr/>
        </p:nvSpPr>
        <p:spPr>
          <a:xfrm>
            <a:off x="2763113" y="4053317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549D2D6-9A65-4B1F-907E-3BCC317BCB23}"/>
              </a:ext>
            </a:extLst>
          </p:cNvPr>
          <p:cNvSpPr txBox="1"/>
          <p:nvPr/>
        </p:nvSpPr>
        <p:spPr>
          <a:xfrm>
            <a:off x="2763112" y="5230953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</p:spTree>
    <p:extLst>
      <p:ext uri="{BB962C8B-B14F-4D97-AF65-F5344CB8AC3E}">
        <p14:creationId xmlns:p14="http://schemas.microsoft.com/office/powerpoint/2010/main" val="30166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84136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D0AE02B-4A9E-4991-93B3-8FE5BA4E106B}"/>
              </a:ext>
            </a:extLst>
          </p:cNvPr>
          <p:cNvSpPr/>
          <p:nvPr/>
        </p:nvSpPr>
        <p:spPr>
          <a:xfrm>
            <a:off x="459030" y="3318654"/>
            <a:ext cx="1710906" cy="14988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I5:</a:t>
            </a:r>
          </a:p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id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F370D89-4879-4D6E-B4F4-539526FE693D}"/>
              </a:ext>
            </a:extLst>
          </p:cNvPr>
          <p:cNvSpPr txBox="1">
            <a:spLocks/>
          </p:cNvSpPr>
          <p:nvPr/>
        </p:nvSpPr>
        <p:spPr>
          <a:xfrm>
            <a:off x="862509" y="5225943"/>
            <a:ext cx="2068426" cy="149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E ) = {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T ) = { * ,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F ) = { * , + , ) , $ }</a:t>
            </a:r>
          </a:p>
        </p:txBody>
      </p:sp>
    </p:spTree>
    <p:extLst>
      <p:ext uri="{BB962C8B-B14F-4D97-AF65-F5344CB8AC3E}">
        <p14:creationId xmlns:p14="http://schemas.microsoft.com/office/powerpoint/2010/main" val="1474730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96638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978BA0E-0488-4021-9552-F1B6CCDE7B68}"/>
              </a:ext>
            </a:extLst>
          </p:cNvPr>
          <p:cNvSpPr/>
          <p:nvPr/>
        </p:nvSpPr>
        <p:spPr>
          <a:xfrm>
            <a:off x="294507" y="3526472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I6: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E → E + . T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. T *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 → . F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  </a:t>
            </a: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Daytona"/>
              </a:rPr>
              <a:t> 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56BC2C0A-224A-46F1-AA60-E290B4A7199E}"/>
              </a:ext>
            </a:extLst>
          </p:cNvPr>
          <p:cNvCxnSpPr>
            <a:cxnSpLocks/>
          </p:cNvCxnSpPr>
          <p:nvPr/>
        </p:nvCxnSpPr>
        <p:spPr>
          <a:xfrm flipV="1">
            <a:off x="2053937" y="4345130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1A2CE0-71F2-4E27-A371-8804545950B3}"/>
              </a:ext>
            </a:extLst>
          </p:cNvPr>
          <p:cNvSpPr txBox="1"/>
          <p:nvPr/>
        </p:nvSpPr>
        <p:spPr>
          <a:xfrm>
            <a:off x="2226251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8E351D6-7325-4C86-9EF3-10C29B23E6CA}"/>
              </a:ext>
            </a:extLst>
          </p:cNvPr>
          <p:cNvCxnSpPr>
            <a:cxnSpLocks/>
          </p:cNvCxnSpPr>
          <p:nvPr/>
        </p:nvCxnSpPr>
        <p:spPr>
          <a:xfrm>
            <a:off x="2045277" y="5240480"/>
            <a:ext cx="775853" cy="21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C1DAAB7-C98D-4135-8201-7BDE408855EB}"/>
              </a:ext>
            </a:extLst>
          </p:cNvPr>
          <p:cNvSpPr txBox="1"/>
          <p:nvPr/>
        </p:nvSpPr>
        <p:spPr>
          <a:xfrm>
            <a:off x="2312841" y="4893250"/>
            <a:ext cx="517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B04D788-B192-4D74-9234-2B6A74CDD47A}"/>
              </a:ext>
            </a:extLst>
          </p:cNvPr>
          <p:cNvSpPr txBox="1"/>
          <p:nvPr/>
        </p:nvSpPr>
        <p:spPr>
          <a:xfrm>
            <a:off x="2832386" y="401868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4DC9036-F2A4-4102-9EB2-E8F819D7F3CA}"/>
              </a:ext>
            </a:extLst>
          </p:cNvPr>
          <p:cNvSpPr txBox="1"/>
          <p:nvPr/>
        </p:nvSpPr>
        <p:spPr>
          <a:xfrm>
            <a:off x="2832385" y="5196317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</p:spTree>
    <p:extLst>
      <p:ext uri="{BB962C8B-B14F-4D97-AF65-F5344CB8AC3E}">
        <p14:creationId xmlns:p14="http://schemas.microsoft.com/office/powerpoint/2010/main" val="351638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89321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EC65D16-C5FE-4A99-A438-5618497AE9BB}"/>
              </a:ext>
            </a:extLst>
          </p:cNvPr>
          <p:cNvSpPr/>
          <p:nvPr/>
        </p:nvSpPr>
        <p:spPr>
          <a:xfrm>
            <a:off x="303166" y="3959427"/>
            <a:ext cx="1710906" cy="1957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I7: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T * .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     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4B9D2CE-CBE2-4145-B000-0D69C6D9F202}"/>
              </a:ext>
            </a:extLst>
          </p:cNvPr>
          <p:cNvCxnSpPr>
            <a:cxnSpLocks/>
          </p:cNvCxnSpPr>
          <p:nvPr/>
        </p:nvCxnSpPr>
        <p:spPr>
          <a:xfrm flipV="1">
            <a:off x="2053937" y="4345130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73228C-3CDB-4905-9A85-5B3029F0FEAE}"/>
              </a:ext>
            </a:extLst>
          </p:cNvPr>
          <p:cNvSpPr txBox="1"/>
          <p:nvPr/>
        </p:nvSpPr>
        <p:spPr>
          <a:xfrm>
            <a:off x="2226251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82B1BAD-B3CC-425F-8A45-9A1189EE5033}"/>
              </a:ext>
            </a:extLst>
          </p:cNvPr>
          <p:cNvCxnSpPr>
            <a:cxnSpLocks/>
          </p:cNvCxnSpPr>
          <p:nvPr/>
        </p:nvCxnSpPr>
        <p:spPr>
          <a:xfrm>
            <a:off x="2045277" y="5240480"/>
            <a:ext cx="775853" cy="21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A27393-B2DE-45CA-B212-B0802A3F3AA8}"/>
              </a:ext>
            </a:extLst>
          </p:cNvPr>
          <p:cNvSpPr txBox="1"/>
          <p:nvPr/>
        </p:nvSpPr>
        <p:spPr>
          <a:xfrm>
            <a:off x="2312841" y="4893250"/>
            <a:ext cx="517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7C473E7-1D37-4985-9253-93791E9A50CB}"/>
              </a:ext>
            </a:extLst>
          </p:cNvPr>
          <p:cNvSpPr txBox="1"/>
          <p:nvPr/>
        </p:nvSpPr>
        <p:spPr>
          <a:xfrm>
            <a:off x="2832386" y="401868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9DE9E07-8A5B-4D68-8175-13DD7357A47B}"/>
              </a:ext>
            </a:extLst>
          </p:cNvPr>
          <p:cNvSpPr txBox="1"/>
          <p:nvPr/>
        </p:nvSpPr>
        <p:spPr>
          <a:xfrm>
            <a:off x="2832385" y="5196317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</p:spTree>
    <p:extLst>
      <p:ext uri="{BB962C8B-B14F-4D97-AF65-F5344CB8AC3E}">
        <p14:creationId xmlns:p14="http://schemas.microsoft.com/office/powerpoint/2010/main" val="165440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74041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54791B60-0BE6-4D1D-A421-81FC7848E19E}"/>
              </a:ext>
            </a:extLst>
          </p:cNvPr>
          <p:cNvSpPr/>
          <p:nvPr/>
        </p:nvSpPr>
        <p:spPr>
          <a:xfrm>
            <a:off x="303166" y="3907472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I8: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( E .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  E .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7385A451-295C-400C-9F60-2EE8801B75AA}"/>
              </a:ext>
            </a:extLst>
          </p:cNvPr>
          <p:cNvCxnSpPr>
            <a:cxnSpLocks/>
          </p:cNvCxnSpPr>
          <p:nvPr/>
        </p:nvCxnSpPr>
        <p:spPr>
          <a:xfrm flipV="1">
            <a:off x="2053937" y="4345130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F5F3243-1272-4774-9DA2-734112517149}"/>
              </a:ext>
            </a:extLst>
          </p:cNvPr>
          <p:cNvSpPr txBox="1"/>
          <p:nvPr/>
        </p:nvSpPr>
        <p:spPr>
          <a:xfrm>
            <a:off x="2226251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D2EBE6D-05C3-4E97-B41E-5F453808687A}"/>
              </a:ext>
            </a:extLst>
          </p:cNvPr>
          <p:cNvCxnSpPr>
            <a:cxnSpLocks/>
          </p:cNvCxnSpPr>
          <p:nvPr/>
        </p:nvCxnSpPr>
        <p:spPr>
          <a:xfrm>
            <a:off x="2045277" y="5240480"/>
            <a:ext cx="775853" cy="21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8BA69B-9915-4DD2-BA4B-5AB5CC544A5D}"/>
              </a:ext>
            </a:extLst>
          </p:cNvPr>
          <p:cNvSpPr txBox="1"/>
          <p:nvPr/>
        </p:nvSpPr>
        <p:spPr>
          <a:xfrm>
            <a:off x="2312841" y="4893250"/>
            <a:ext cx="517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3B7D4B-A252-4FC0-854C-4E08325FFEFF}"/>
              </a:ext>
            </a:extLst>
          </p:cNvPr>
          <p:cNvSpPr txBox="1"/>
          <p:nvPr/>
        </p:nvSpPr>
        <p:spPr>
          <a:xfrm>
            <a:off x="2832386" y="401868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4B46B2-D208-4FB4-BBD0-281C7E46355D}"/>
              </a:ext>
            </a:extLst>
          </p:cNvPr>
          <p:cNvSpPr txBox="1"/>
          <p:nvPr/>
        </p:nvSpPr>
        <p:spPr>
          <a:xfrm>
            <a:off x="2832385" y="5196317"/>
            <a:ext cx="708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I11</a:t>
            </a:r>
          </a:p>
        </p:txBody>
      </p:sp>
    </p:spTree>
    <p:extLst>
      <p:ext uri="{BB962C8B-B14F-4D97-AF65-F5344CB8AC3E}">
        <p14:creationId xmlns:p14="http://schemas.microsoft.com/office/powerpoint/2010/main" val="3318374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93351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2051008C-D217-4B4E-80AC-3FF5333AF65B}"/>
              </a:ext>
            </a:extLst>
          </p:cNvPr>
          <p:cNvSpPr/>
          <p:nvPr/>
        </p:nvSpPr>
        <p:spPr>
          <a:xfrm>
            <a:off x="129985" y="3820881"/>
            <a:ext cx="1710906" cy="14469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7030A0"/>
                </a:solidFill>
                <a:latin typeface="Daytona"/>
              </a:rPr>
              <a:t>State I9: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E→  E + T .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7F410A"/>
                </a:solidFill>
                <a:latin typeface="Daytona"/>
              </a:rPr>
              <a:t>T →  T . * F </a:t>
            </a:r>
            <a:endParaRPr lang="en-US" sz="1600" b="1" dirty="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E3AC424-48B8-4CEF-8280-4B83469DCD59}"/>
              </a:ext>
            </a:extLst>
          </p:cNvPr>
          <p:cNvSpPr txBox="1">
            <a:spLocks/>
          </p:cNvSpPr>
          <p:nvPr/>
        </p:nvSpPr>
        <p:spPr>
          <a:xfrm>
            <a:off x="862509" y="5225943"/>
            <a:ext cx="2068426" cy="149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E ) = {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T ) = { * ,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F ) = { * , + , ) , $ 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B181B67-FEBB-47E2-95B1-481D08FCCADC}"/>
              </a:ext>
            </a:extLst>
          </p:cNvPr>
          <p:cNvCxnSpPr>
            <a:cxnSpLocks/>
          </p:cNvCxnSpPr>
          <p:nvPr/>
        </p:nvCxnSpPr>
        <p:spPr>
          <a:xfrm flipV="1">
            <a:off x="1837460" y="4310494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D8008F-6EB1-4A4A-90F8-DE804BE4DD60}"/>
              </a:ext>
            </a:extLst>
          </p:cNvPr>
          <p:cNvSpPr txBox="1"/>
          <p:nvPr/>
        </p:nvSpPr>
        <p:spPr>
          <a:xfrm>
            <a:off x="1931842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9C03FCB-B254-4306-ABC0-B6D5420CD571}"/>
              </a:ext>
            </a:extLst>
          </p:cNvPr>
          <p:cNvSpPr txBox="1"/>
          <p:nvPr/>
        </p:nvSpPr>
        <p:spPr>
          <a:xfrm>
            <a:off x="2555295" y="398404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I7</a:t>
            </a:r>
          </a:p>
        </p:txBody>
      </p:sp>
    </p:spTree>
    <p:extLst>
      <p:ext uri="{BB962C8B-B14F-4D97-AF65-F5344CB8AC3E}">
        <p14:creationId xmlns:p14="http://schemas.microsoft.com/office/powerpoint/2010/main" val="301041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48628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E3AC424-48B8-4CEF-8280-4B83469DCD59}"/>
              </a:ext>
            </a:extLst>
          </p:cNvPr>
          <p:cNvSpPr txBox="1">
            <a:spLocks/>
          </p:cNvSpPr>
          <p:nvPr/>
        </p:nvSpPr>
        <p:spPr>
          <a:xfrm>
            <a:off x="862509" y="5225943"/>
            <a:ext cx="2068426" cy="149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E ) = {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T ) = { * ,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F ) = { * , + , ) , $ 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349B8CC-2DC9-4CA2-8926-37021F40A805}"/>
              </a:ext>
            </a:extLst>
          </p:cNvPr>
          <p:cNvSpPr/>
          <p:nvPr/>
        </p:nvSpPr>
        <p:spPr>
          <a:xfrm>
            <a:off x="736121" y="3604404"/>
            <a:ext cx="1710906" cy="124777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I10: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T * F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3930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64463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E3AC424-48B8-4CEF-8280-4B83469DCD59}"/>
              </a:ext>
            </a:extLst>
          </p:cNvPr>
          <p:cNvSpPr txBox="1">
            <a:spLocks/>
          </p:cNvSpPr>
          <p:nvPr/>
        </p:nvSpPr>
        <p:spPr>
          <a:xfrm>
            <a:off x="862509" y="5225943"/>
            <a:ext cx="2068426" cy="149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E ) = {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T ) = { * ,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F ) = { * , + , ) , $ 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936A1315-C7E4-42F7-96D0-C956B394CA61}"/>
              </a:ext>
            </a:extLst>
          </p:cNvPr>
          <p:cNvSpPr/>
          <p:nvPr/>
        </p:nvSpPr>
        <p:spPr>
          <a:xfrm>
            <a:off x="736121" y="3604404"/>
            <a:ext cx="1710906" cy="1022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I11: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( E )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45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2FBC8B-891D-4DE6-B7E5-3DA10BAF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11" y="6217389"/>
            <a:ext cx="5249918" cy="552361"/>
          </a:xfrm>
        </p:spPr>
        <p:txBody>
          <a:bodyPr>
            <a:noAutofit/>
          </a:bodyPr>
          <a:lstStyle/>
          <a:p>
            <a:r>
              <a:rPr lang="en-US" sz="3400">
                <a:solidFill>
                  <a:srgbClr val="FFFFFF"/>
                </a:solidFill>
                <a:latin typeface="Daytona"/>
              </a:rPr>
              <a:t>Model of SLR Parser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6C386CA-C65F-4E40-8696-CC87D6ECE6DD}"/>
              </a:ext>
            </a:extLst>
          </p:cNvPr>
          <p:cNvSpPr/>
          <p:nvPr/>
        </p:nvSpPr>
        <p:spPr>
          <a:xfrm>
            <a:off x="2030083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0BFEAD7-D751-4A4B-9F50-4A7543E21518}"/>
              </a:ext>
            </a:extLst>
          </p:cNvPr>
          <p:cNvSpPr/>
          <p:nvPr/>
        </p:nvSpPr>
        <p:spPr>
          <a:xfrm>
            <a:off x="2518913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…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092B682-A1BA-47FD-A768-BDACB94395EA}"/>
              </a:ext>
            </a:extLst>
          </p:cNvPr>
          <p:cNvSpPr/>
          <p:nvPr/>
        </p:nvSpPr>
        <p:spPr>
          <a:xfrm>
            <a:off x="2993365" y="915836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B7B60B7-8109-4D81-9A9B-DC2C985CC82B}"/>
              </a:ext>
            </a:extLst>
          </p:cNvPr>
          <p:cNvSpPr/>
          <p:nvPr/>
        </p:nvSpPr>
        <p:spPr>
          <a:xfrm>
            <a:off x="3482195" y="915837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…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680C9D0-CA83-4B89-8C8F-A2540AD3AFE7}"/>
              </a:ext>
            </a:extLst>
          </p:cNvPr>
          <p:cNvSpPr/>
          <p:nvPr/>
        </p:nvSpPr>
        <p:spPr>
          <a:xfrm>
            <a:off x="3956649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F3C8821-F914-4BBD-8EFC-787FD5AAAAD5}"/>
              </a:ext>
            </a:extLst>
          </p:cNvPr>
          <p:cNvSpPr/>
          <p:nvPr/>
        </p:nvSpPr>
        <p:spPr>
          <a:xfrm>
            <a:off x="4445479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$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B3F656E2-5DF9-47D8-A7E0-E251C5C7846B}"/>
              </a:ext>
            </a:extLst>
          </p:cNvPr>
          <p:cNvSpPr/>
          <p:nvPr/>
        </p:nvSpPr>
        <p:spPr>
          <a:xfrm>
            <a:off x="2273599" y="2367053"/>
            <a:ext cx="2774828" cy="14089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LR</a:t>
            </a:r>
          </a:p>
          <a:p>
            <a:pPr algn="ctr"/>
            <a:r>
              <a:rPr lang="en-US">
                <a:latin typeface="Daytona"/>
              </a:rPr>
              <a:t>Parsing</a:t>
            </a:r>
          </a:p>
          <a:p>
            <a:pPr algn="ctr"/>
            <a:r>
              <a:rPr lang="en-US">
                <a:latin typeface="Daytona"/>
              </a:rPr>
              <a:t>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0A74E2C-3367-4DC9-B922-8658236FB499}"/>
              </a:ext>
            </a:extLst>
          </p:cNvPr>
          <p:cNvSpPr/>
          <p:nvPr/>
        </p:nvSpPr>
        <p:spPr>
          <a:xfrm>
            <a:off x="2272701" y="4882191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Action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DA60C4A-711D-4720-B932-53EF6EA825D8}"/>
              </a:ext>
            </a:extLst>
          </p:cNvPr>
          <p:cNvCxnSpPr/>
          <p:nvPr/>
        </p:nvCxnSpPr>
        <p:spPr>
          <a:xfrm>
            <a:off x="3306074" y="1458584"/>
            <a:ext cx="23003" cy="9000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78AC19-791A-4B91-B9EF-FA8C7B125529}"/>
              </a:ext>
            </a:extLst>
          </p:cNvPr>
          <p:cNvCxnSpPr>
            <a:cxnSpLocks/>
          </p:cNvCxnSpPr>
          <p:nvPr/>
        </p:nvCxnSpPr>
        <p:spPr>
          <a:xfrm>
            <a:off x="1063207" y="3097601"/>
            <a:ext cx="1201943" cy="862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E02940D-ADB3-422F-AF7A-96914D2F42CF}"/>
              </a:ext>
            </a:extLst>
          </p:cNvPr>
          <p:cNvCxnSpPr>
            <a:cxnSpLocks/>
          </p:cNvCxnSpPr>
          <p:nvPr/>
        </p:nvCxnSpPr>
        <p:spPr>
          <a:xfrm flipH="1" flipV="1">
            <a:off x="3702888" y="3767585"/>
            <a:ext cx="34506" cy="7389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6D7D577-23B3-48D1-ADF2-DF9FDBD4CFA6}"/>
              </a:ext>
            </a:extLst>
          </p:cNvPr>
          <p:cNvCxnSpPr>
            <a:cxnSpLocks/>
          </p:cNvCxnSpPr>
          <p:nvPr/>
        </p:nvCxnSpPr>
        <p:spPr>
          <a:xfrm flipH="1">
            <a:off x="5054359" y="3097602"/>
            <a:ext cx="954657" cy="862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4">
            <a:extLst>
              <a:ext uri="{FF2B5EF4-FFF2-40B4-BE49-F238E27FC236}">
                <a16:creationId xmlns:a16="http://schemas.microsoft.com/office/drawing/2014/main" xmlns="" id="{AFE75B52-1CE0-4385-9D5B-709DED8EA97B}"/>
              </a:ext>
            </a:extLst>
          </p:cNvPr>
          <p:cNvSpPr txBox="1"/>
          <p:nvPr/>
        </p:nvSpPr>
        <p:spPr>
          <a:xfrm>
            <a:off x="5208736" y="909907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Input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xmlns="" id="{2D7B79E1-9F8D-4409-9E63-707E9BC275C2}"/>
              </a:ext>
            </a:extLst>
          </p:cNvPr>
          <p:cNvSpPr txBox="1"/>
          <p:nvPr/>
        </p:nvSpPr>
        <p:spPr>
          <a:xfrm>
            <a:off x="76018" y="2232623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3B28C0C-1B0E-4EE7-A91D-9243BF9437A1}"/>
              </a:ext>
            </a:extLst>
          </p:cNvPr>
          <p:cNvSpPr/>
          <p:nvPr/>
        </p:nvSpPr>
        <p:spPr>
          <a:xfrm>
            <a:off x="3782323" y="4882191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Goto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CBEA5BC-9234-4770-A098-48615FBB8523}"/>
              </a:ext>
            </a:extLst>
          </p:cNvPr>
          <p:cNvCxnSpPr>
            <a:cxnSpLocks/>
          </p:cNvCxnSpPr>
          <p:nvPr/>
        </p:nvCxnSpPr>
        <p:spPr>
          <a:xfrm flipH="1" flipV="1">
            <a:off x="3070284" y="4500830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3911DF85-7E8B-4515-ACA0-5046B3D707AB}"/>
              </a:ext>
            </a:extLst>
          </p:cNvPr>
          <p:cNvCxnSpPr>
            <a:cxnSpLocks/>
          </p:cNvCxnSpPr>
          <p:nvPr/>
        </p:nvCxnSpPr>
        <p:spPr>
          <a:xfrm flipH="1" flipV="1">
            <a:off x="4522397" y="4500829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ECC5CD9-AB5B-4A81-AD70-852359AA41AC}"/>
              </a:ext>
            </a:extLst>
          </p:cNvPr>
          <p:cNvCxnSpPr/>
          <p:nvPr/>
        </p:nvCxnSpPr>
        <p:spPr>
          <a:xfrm>
            <a:off x="3065253" y="4452667"/>
            <a:ext cx="1480867" cy="28755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:a16="http://schemas.microsoft.com/office/drawing/2014/main" xmlns="" id="{E70FE667-2CBC-4D75-A243-1B5CD7E2298B}"/>
              </a:ext>
            </a:extLst>
          </p:cNvPr>
          <p:cNvSpPr txBox="1"/>
          <p:nvPr/>
        </p:nvSpPr>
        <p:spPr>
          <a:xfrm>
            <a:off x="6172018" y="2879603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19EA310-3225-4824-B515-D35483E4A751}"/>
              </a:ext>
            </a:extLst>
          </p:cNvPr>
          <p:cNvSpPr/>
          <p:nvPr/>
        </p:nvSpPr>
        <p:spPr>
          <a:xfrm>
            <a:off x="332656" y="545818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S0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885FC7B-A059-4131-9B29-FC4AC6BBA37F}"/>
              </a:ext>
            </a:extLst>
          </p:cNvPr>
          <p:cNvSpPr/>
          <p:nvPr/>
        </p:nvSpPr>
        <p:spPr>
          <a:xfrm>
            <a:off x="332655" y="4954976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…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318B0CE-C657-4F0F-B0C2-457773AC7C0B}"/>
              </a:ext>
            </a:extLst>
          </p:cNvPr>
          <p:cNvSpPr/>
          <p:nvPr/>
        </p:nvSpPr>
        <p:spPr>
          <a:xfrm>
            <a:off x="332656" y="442301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X</a:t>
            </a:r>
            <a:r>
              <a:rPr lang="en-US" sz="1500" baseline="-25000">
                <a:latin typeface="Daytona"/>
              </a:rPr>
              <a:t>m-1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0D4E3FF-3433-46C7-B632-A6465C201A4C}"/>
              </a:ext>
            </a:extLst>
          </p:cNvPr>
          <p:cNvSpPr/>
          <p:nvPr/>
        </p:nvSpPr>
        <p:spPr>
          <a:xfrm>
            <a:off x="332655" y="3948562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S</a:t>
            </a:r>
            <a:r>
              <a:rPr lang="en-US" sz="1500" baseline="-25000">
                <a:latin typeface="Daytona"/>
              </a:rPr>
              <a:t>m-1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93BB930-001A-4FFE-B75B-4F0190810483}"/>
              </a:ext>
            </a:extLst>
          </p:cNvPr>
          <p:cNvSpPr/>
          <p:nvPr/>
        </p:nvSpPr>
        <p:spPr>
          <a:xfrm>
            <a:off x="332654" y="3445353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Xm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45BFCD9-3CCE-4F97-83C7-3AA9DC0BC6B9}"/>
              </a:ext>
            </a:extLst>
          </p:cNvPr>
          <p:cNvSpPr/>
          <p:nvPr/>
        </p:nvSpPr>
        <p:spPr>
          <a:xfrm>
            <a:off x="332655" y="2970901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Sm 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0C622B16-4848-4C6C-8A88-3F0B48BC7841}"/>
              </a:ext>
            </a:extLst>
          </p:cNvPr>
          <p:cNvSpPr txBox="1">
            <a:spLocks/>
          </p:cNvSpPr>
          <p:nvPr/>
        </p:nvSpPr>
        <p:spPr>
          <a:xfrm>
            <a:off x="7504227" y="779941"/>
            <a:ext cx="4437260" cy="56287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The program reads [Sm , ai ]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Where Sm : Top of the stack 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           ai : Current input symbol</a:t>
            </a:r>
          </a:p>
          <a:p>
            <a:pPr algn="l">
              <a:lnSpc>
                <a:spcPct val="150000"/>
              </a:lnSpc>
            </a:pPr>
            <a:endParaRPr lang="en-US" sz="2000">
              <a:solidFill>
                <a:srgbClr val="DCE6E2"/>
              </a:solidFill>
              <a:latin typeface="Daytona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Four Possible Actions are: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1. Shift S, where S is a state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2. Reduce by a production A </a:t>
            </a: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 b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3. Accept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4. Error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xmlns="" id="{BCBDA085-713C-45F7-8B13-B1283E0F4E3F}"/>
              </a:ext>
            </a:extLst>
          </p:cNvPr>
          <p:cNvSpPr txBox="1"/>
          <p:nvPr/>
        </p:nvSpPr>
        <p:spPr>
          <a:xfrm>
            <a:off x="5467527" y="4863678"/>
            <a:ext cx="107542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Parsing Table</a:t>
            </a:r>
          </a:p>
        </p:txBody>
      </p:sp>
    </p:spTree>
    <p:extLst>
      <p:ext uri="{BB962C8B-B14F-4D97-AF65-F5344CB8AC3E}">
        <p14:creationId xmlns:p14="http://schemas.microsoft.com/office/powerpoint/2010/main" val="39001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3FEE19F-5EEB-4C78-9CCD-EACED2DB6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8C69F5B-6DDF-42D2-BD33-38DD8FBBD0F4}"/>
              </a:ext>
            </a:extLst>
          </p:cNvPr>
          <p:cNvSpPr txBox="1"/>
          <p:nvPr/>
        </p:nvSpPr>
        <p:spPr>
          <a:xfrm>
            <a:off x="4174547" y="1169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BF66F83-8F99-4E61-9E19-ED4A14FE2322}"/>
              </a:ext>
            </a:extLst>
          </p:cNvPr>
          <p:cNvCxnSpPr>
            <a:cxnSpLocks/>
          </p:cNvCxnSpPr>
          <p:nvPr/>
        </p:nvCxnSpPr>
        <p:spPr>
          <a:xfrm>
            <a:off x="5708072" y="1750867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33A3EE0-665C-4F41-B859-947380BB9361}"/>
              </a:ext>
            </a:extLst>
          </p:cNvPr>
          <p:cNvSpPr txBox="1"/>
          <p:nvPr/>
        </p:nvSpPr>
        <p:spPr>
          <a:xfrm>
            <a:off x="6140160" y="58968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1F5357C-72C4-48C9-94F9-DC2580D19E4A}"/>
              </a:ext>
            </a:extLst>
          </p:cNvPr>
          <p:cNvSpPr txBox="1"/>
          <p:nvPr/>
        </p:nvSpPr>
        <p:spPr>
          <a:xfrm>
            <a:off x="6763614" y="1914523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I3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xmlns="" id="{E69A0E7F-A43F-4F08-AD73-D58BAAA989D6}"/>
              </a:ext>
            </a:extLst>
          </p:cNvPr>
          <p:cNvSpPr/>
          <p:nvPr/>
        </p:nvSpPr>
        <p:spPr>
          <a:xfrm rot="10620000">
            <a:off x="3533954" y="2867767"/>
            <a:ext cx="588818" cy="1930976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66FBCD1-3960-4406-B9EC-471A9C7560C3}"/>
              </a:ext>
            </a:extLst>
          </p:cNvPr>
          <p:cNvCxnSpPr>
            <a:cxnSpLocks/>
          </p:cNvCxnSpPr>
          <p:nvPr/>
        </p:nvCxnSpPr>
        <p:spPr>
          <a:xfrm>
            <a:off x="5760027" y="154304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61B0B5AA-CBBF-4D72-B869-7C66EA6094D7}"/>
              </a:ext>
            </a:extLst>
          </p:cNvPr>
          <p:cNvSpPr/>
          <p:nvPr/>
        </p:nvSpPr>
        <p:spPr>
          <a:xfrm>
            <a:off x="7180116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EE32ACB-D90C-41CB-BFDB-9CA991DFF381}"/>
              </a:ext>
            </a:extLst>
          </p:cNvPr>
          <p:cNvSpPr txBox="1"/>
          <p:nvPr/>
        </p:nvSpPr>
        <p:spPr>
          <a:xfrm>
            <a:off x="6417251" y="108325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9B1532F7-E8B5-4A73-B37E-6273EADFE7FC}"/>
              </a:ext>
            </a:extLst>
          </p:cNvPr>
          <p:cNvCxnSpPr>
            <a:cxnSpLocks/>
          </p:cNvCxnSpPr>
          <p:nvPr/>
        </p:nvCxnSpPr>
        <p:spPr>
          <a:xfrm flipV="1">
            <a:off x="5716730" y="959423"/>
            <a:ext cx="671945" cy="42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18525582-EFD7-4974-948A-F515B57D13E1}"/>
              </a:ext>
            </a:extLst>
          </p:cNvPr>
          <p:cNvCxnSpPr>
            <a:cxnSpLocks/>
          </p:cNvCxnSpPr>
          <p:nvPr/>
        </p:nvCxnSpPr>
        <p:spPr>
          <a:xfrm flipH="1" flipV="1">
            <a:off x="5505449" y="898810"/>
            <a:ext cx="3464" cy="35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44CCBE6-63D3-429B-AC3B-CBE6D97D47AF}"/>
              </a:ext>
            </a:extLst>
          </p:cNvPr>
          <p:cNvSpPr txBox="1"/>
          <p:nvPr/>
        </p:nvSpPr>
        <p:spPr>
          <a:xfrm>
            <a:off x="5213637" y="48577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C42099D-1FEE-4889-A152-A92BBA1E7739}"/>
              </a:ext>
            </a:extLst>
          </p:cNvPr>
          <p:cNvSpPr txBox="1"/>
          <p:nvPr/>
        </p:nvSpPr>
        <p:spPr>
          <a:xfrm>
            <a:off x="5819773" y="8321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A89DED3-59DD-4E52-A61A-25B9EB06B0B4}"/>
              </a:ext>
            </a:extLst>
          </p:cNvPr>
          <p:cNvSpPr txBox="1"/>
          <p:nvPr/>
        </p:nvSpPr>
        <p:spPr>
          <a:xfrm>
            <a:off x="4979839" y="88409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DDD8172-23FE-42E8-8037-9E9FD3A802B5}"/>
              </a:ext>
            </a:extLst>
          </p:cNvPr>
          <p:cNvSpPr txBox="1"/>
          <p:nvPr/>
        </p:nvSpPr>
        <p:spPr>
          <a:xfrm>
            <a:off x="6270045" y="172402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FACF53F-46AF-4D8C-A423-FC17354B399E}"/>
              </a:ext>
            </a:extLst>
          </p:cNvPr>
          <p:cNvCxnSpPr>
            <a:cxnSpLocks/>
          </p:cNvCxnSpPr>
          <p:nvPr/>
        </p:nvCxnSpPr>
        <p:spPr>
          <a:xfrm>
            <a:off x="5751368" y="277264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A1C0C7D4-35A5-4A52-AC7C-43F6CF4545DB}"/>
              </a:ext>
            </a:extLst>
          </p:cNvPr>
          <p:cNvSpPr/>
          <p:nvPr/>
        </p:nvSpPr>
        <p:spPr>
          <a:xfrm>
            <a:off x="7180116" y="2495548"/>
            <a:ext cx="770658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C0810B8-F009-499D-B96C-9A8BDC916EF9}"/>
              </a:ext>
            </a:extLst>
          </p:cNvPr>
          <p:cNvSpPr txBox="1"/>
          <p:nvPr/>
        </p:nvSpPr>
        <p:spPr>
          <a:xfrm>
            <a:off x="6356637" y="243406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C56BCBA3-9EFE-4F10-BD9B-9841ABAB56AF}"/>
              </a:ext>
            </a:extLst>
          </p:cNvPr>
          <p:cNvCxnSpPr>
            <a:cxnSpLocks/>
          </p:cNvCxnSpPr>
          <p:nvPr/>
        </p:nvCxnSpPr>
        <p:spPr>
          <a:xfrm flipH="1">
            <a:off x="3886199" y="3084368"/>
            <a:ext cx="1510145" cy="168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DF062BE-0909-4413-A3B0-FF2BFA2EFDC8}"/>
              </a:ext>
            </a:extLst>
          </p:cNvPr>
          <p:cNvSpPr txBox="1"/>
          <p:nvPr/>
        </p:nvSpPr>
        <p:spPr>
          <a:xfrm>
            <a:off x="4979841" y="342986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A7D2C7EF-BF3F-4C1C-BB8C-961DF30DF9B1}"/>
              </a:ext>
            </a:extLst>
          </p:cNvPr>
          <p:cNvCxnSpPr>
            <a:cxnSpLocks/>
          </p:cNvCxnSpPr>
          <p:nvPr/>
        </p:nvCxnSpPr>
        <p:spPr>
          <a:xfrm>
            <a:off x="5595503" y="3041071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34A2A01-E9D9-41DE-AF51-2BD8E2A37C7F}"/>
              </a:ext>
            </a:extLst>
          </p:cNvPr>
          <p:cNvSpPr txBox="1"/>
          <p:nvPr/>
        </p:nvSpPr>
        <p:spPr>
          <a:xfrm>
            <a:off x="5992953" y="299690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AD3E1AE-0716-4EB7-8EDA-5D8BF15C3135}"/>
              </a:ext>
            </a:extLst>
          </p:cNvPr>
          <p:cNvSpPr txBox="1"/>
          <p:nvPr/>
        </p:nvSpPr>
        <p:spPr>
          <a:xfrm>
            <a:off x="6737636" y="347315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4FDB9C20-0285-4F9D-83DE-83063E6C7A61}"/>
              </a:ext>
            </a:extLst>
          </p:cNvPr>
          <p:cNvCxnSpPr>
            <a:cxnSpLocks/>
          </p:cNvCxnSpPr>
          <p:nvPr/>
        </p:nvCxnSpPr>
        <p:spPr>
          <a:xfrm>
            <a:off x="5777345" y="486813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0C2EAC3C-156B-4BE0-AC40-D0D764F90800}"/>
              </a:ext>
            </a:extLst>
          </p:cNvPr>
          <p:cNvSpPr/>
          <p:nvPr/>
        </p:nvSpPr>
        <p:spPr>
          <a:xfrm>
            <a:off x="7206093" y="4573729"/>
            <a:ext cx="926522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0A06E3F-19D6-4308-9160-85649DB58B07}"/>
              </a:ext>
            </a:extLst>
          </p:cNvPr>
          <p:cNvSpPr txBox="1"/>
          <p:nvPr/>
        </p:nvSpPr>
        <p:spPr>
          <a:xfrm>
            <a:off x="6434569" y="440834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6E6BCAB8-2DE7-4383-90B0-12251B8B53A4}"/>
              </a:ext>
            </a:extLst>
          </p:cNvPr>
          <p:cNvCxnSpPr>
            <a:cxnSpLocks/>
          </p:cNvCxnSpPr>
          <p:nvPr/>
        </p:nvCxnSpPr>
        <p:spPr>
          <a:xfrm>
            <a:off x="5474278" y="5162549"/>
            <a:ext cx="13852" cy="446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20B90E4A-6F23-4E9C-AB76-DA8A9D7E5337}"/>
              </a:ext>
            </a:extLst>
          </p:cNvPr>
          <p:cNvSpPr txBox="1"/>
          <p:nvPr/>
        </p:nvSpPr>
        <p:spPr>
          <a:xfrm>
            <a:off x="5560001" y="5161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9C6931CF-5DC1-4682-A29C-698CE7B91847}"/>
              </a:ext>
            </a:extLst>
          </p:cNvPr>
          <p:cNvCxnSpPr>
            <a:cxnSpLocks/>
          </p:cNvCxnSpPr>
          <p:nvPr/>
        </p:nvCxnSpPr>
        <p:spPr>
          <a:xfrm>
            <a:off x="7864186" y="153438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14AF1D2-86A1-4C69-9868-32AB63792281}"/>
              </a:ext>
            </a:extLst>
          </p:cNvPr>
          <p:cNvSpPr txBox="1"/>
          <p:nvPr/>
        </p:nvSpPr>
        <p:spPr>
          <a:xfrm>
            <a:off x="8521410" y="107459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A1C4A13-7518-4E24-90C3-108D05D8F4E0}"/>
              </a:ext>
            </a:extLst>
          </p:cNvPr>
          <p:cNvSpPr txBox="1"/>
          <p:nvPr/>
        </p:nvSpPr>
        <p:spPr>
          <a:xfrm>
            <a:off x="9482568" y="131704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576424-B3EF-49F3-A1A3-758530415268}"/>
              </a:ext>
            </a:extLst>
          </p:cNvPr>
          <p:cNvSpPr txBox="1"/>
          <p:nvPr/>
        </p:nvSpPr>
        <p:spPr>
          <a:xfrm>
            <a:off x="5210172" y="566044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I6</a:t>
            </a: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xmlns="" id="{C8AAC9D7-C28B-4524-9DD4-955EC9791ABF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F5F2BC-DFB7-4104-8C04-E400239D822C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77237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76421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316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0478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4149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88886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3454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04981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2535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BD1FF214-E8A4-4975-A654-AB4705D769E1}"/>
              </a:ext>
            </a:extLst>
          </p:cNvPr>
          <p:cNvGraphicFramePr>
            <a:graphicFrameLocks noGrp="1"/>
          </p:cNvGraphicFramePr>
          <p:nvPr/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846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450" y="631430"/>
            <a:ext cx="7895994" cy="601943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Input: </a:t>
            </a:r>
            <a:endParaRPr lang="en-US">
              <a:latin typeface="Gill Sans MT" panose="020B0502020104020203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An input string w and an LR parsing table with functions ACTION and GOTO for a grammar G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500">
              <a:latin typeface="Daytona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</a:rPr>
              <a:t>Output:</a:t>
            </a:r>
            <a:endParaRPr lang="en-US"/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</a:rPr>
              <a:t>If w is in L(G), the reduction steps of bottom-up parse for w; otherwise, there is an error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500">
              <a:latin typeface="Daytona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</a:rPr>
              <a:t>Method: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</a:rPr>
              <a:t>Initially, the parser has s0 on the stack where s0 is the initial state and w$ is in the input buffer. 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</a:rPr>
              <a:t>Execute the following Algorithm</a:t>
            </a:r>
          </a:p>
        </p:txBody>
      </p:sp>
    </p:spTree>
    <p:extLst>
      <p:ext uri="{BB962C8B-B14F-4D97-AF65-F5344CB8AC3E}">
        <p14:creationId xmlns:p14="http://schemas.microsoft.com/office/powerpoint/2010/main" val="17185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450" y="631430"/>
            <a:ext cx="7895994" cy="601943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let a be the first symbol of w$;</a:t>
            </a:r>
            <a:endParaRPr lang="en-US"/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while(1)                                     /* repeat forever */</a:t>
            </a: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{ </a:t>
            </a:r>
            <a:endParaRPr lang="en-US"/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let s be the state on top of the stack;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if ( ACTION [ s , a ] = shift t )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{</a:t>
            </a: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push t onto the stack;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let a be the next input symbol;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} </a:t>
            </a:r>
            <a:endParaRPr lang="en-US"/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else if ( ACTION [ s , a ] = reduce A </a:t>
            </a:r>
            <a:r>
              <a:rPr lang="en-US" sz="15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→ β</a:t>
            </a:r>
            <a:r>
              <a:rPr lang="en-US" sz="1500">
                <a:latin typeface="Daytona"/>
                <a:ea typeface="+mn-lt"/>
                <a:cs typeface="+mn-lt"/>
              </a:rPr>
              <a:t> )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{</a:t>
            </a: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pop</a:t>
            </a:r>
            <a:r>
              <a:rPr lang="en-US" sz="15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 | β |</a:t>
            </a:r>
            <a:r>
              <a:rPr lang="en-US" sz="1500">
                <a:latin typeface="Daytona"/>
                <a:ea typeface="+mn-lt"/>
                <a:cs typeface="+mn-lt"/>
              </a:rPr>
              <a:t> symbols of the stack;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let state t now be on top of the stack;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push GOTO [ t , A] onto the stack;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output the production A </a:t>
            </a:r>
            <a:r>
              <a:rPr lang="en-US" sz="15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→ β ;</a:t>
            </a:r>
            <a:endParaRPr lang="en-US" sz="1500">
              <a:solidFill>
                <a:schemeClr val="accent6">
                  <a:lumMod val="20000"/>
                  <a:lumOff val="80000"/>
                </a:schemeClr>
              </a:solidFill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}</a:t>
            </a:r>
            <a:endParaRPr lang="en-US"/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else if ( ACTION [ s , a ] = accept ) </a:t>
            </a:r>
            <a:endParaRPr lang="en-US"/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break; /* parsing is done */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else call error-recovery routine;</a:t>
            </a:r>
            <a:endParaRPr lang="en-US" sz="1500">
              <a:latin typeface="Daytona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}</a:t>
            </a:r>
            <a:endParaRPr lang="en-US" sz="1500">
              <a:latin typeface="Daytona"/>
            </a:endParaRPr>
          </a:p>
        </p:txBody>
      </p:sp>
    </p:spTree>
    <p:extLst>
      <p:ext uri="{BB962C8B-B14F-4D97-AF65-F5344CB8AC3E}">
        <p14:creationId xmlns:p14="http://schemas.microsoft.com/office/powerpoint/2010/main" val="133775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570729"/>
              </p:ext>
            </p:extLst>
          </p:nvPr>
        </p:nvGraphicFramePr>
        <p:xfrm>
          <a:off x="558231" y="1458850"/>
          <a:ext cx="11029926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842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231" y="1458850"/>
          <a:ext cx="11029926" cy="1259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29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83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2FBC8B-891D-4DE6-B7E5-3DA10BAF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11" y="6217389"/>
            <a:ext cx="5249918" cy="552361"/>
          </a:xfrm>
        </p:spPr>
        <p:txBody>
          <a:bodyPr>
            <a:noAutofit/>
          </a:bodyPr>
          <a:lstStyle/>
          <a:p>
            <a:r>
              <a:rPr lang="en-US" sz="3400">
                <a:solidFill>
                  <a:srgbClr val="FFFFFF"/>
                </a:solidFill>
                <a:latin typeface="Daytona"/>
              </a:rPr>
              <a:t>Model of SLR Parser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6C386CA-C65F-4E40-8696-CC87D6ECE6DD}"/>
              </a:ext>
            </a:extLst>
          </p:cNvPr>
          <p:cNvSpPr/>
          <p:nvPr/>
        </p:nvSpPr>
        <p:spPr>
          <a:xfrm>
            <a:off x="2030083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0BFEAD7-D751-4A4B-9F50-4A7543E21518}"/>
              </a:ext>
            </a:extLst>
          </p:cNvPr>
          <p:cNvSpPr/>
          <p:nvPr/>
        </p:nvSpPr>
        <p:spPr>
          <a:xfrm>
            <a:off x="2518913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…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092B682-A1BA-47FD-A768-BDACB94395EA}"/>
              </a:ext>
            </a:extLst>
          </p:cNvPr>
          <p:cNvSpPr/>
          <p:nvPr/>
        </p:nvSpPr>
        <p:spPr>
          <a:xfrm>
            <a:off x="2993365" y="915836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B7B60B7-8109-4D81-9A9B-DC2C985CC82B}"/>
              </a:ext>
            </a:extLst>
          </p:cNvPr>
          <p:cNvSpPr/>
          <p:nvPr/>
        </p:nvSpPr>
        <p:spPr>
          <a:xfrm>
            <a:off x="3482195" y="915837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…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680C9D0-CA83-4B89-8C8F-A2540AD3AFE7}"/>
              </a:ext>
            </a:extLst>
          </p:cNvPr>
          <p:cNvSpPr/>
          <p:nvPr/>
        </p:nvSpPr>
        <p:spPr>
          <a:xfrm>
            <a:off x="3956649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F3C8821-F914-4BBD-8EFC-787FD5AAAAD5}"/>
              </a:ext>
            </a:extLst>
          </p:cNvPr>
          <p:cNvSpPr/>
          <p:nvPr/>
        </p:nvSpPr>
        <p:spPr>
          <a:xfrm>
            <a:off x="4445479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$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B3F656E2-5DF9-47D8-A7E0-E251C5C7846B}"/>
              </a:ext>
            </a:extLst>
          </p:cNvPr>
          <p:cNvSpPr/>
          <p:nvPr/>
        </p:nvSpPr>
        <p:spPr>
          <a:xfrm>
            <a:off x="2273599" y="2367053"/>
            <a:ext cx="2774828" cy="14089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LR</a:t>
            </a:r>
          </a:p>
          <a:p>
            <a:pPr algn="ctr"/>
            <a:r>
              <a:rPr lang="en-US">
                <a:latin typeface="Daytona"/>
              </a:rPr>
              <a:t>Parsing</a:t>
            </a:r>
          </a:p>
          <a:p>
            <a:pPr algn="ctr"/>
            <a:r>
              <a:rPr lang="en-US">
                <a:latin typeface="Daytona"/>
              </a:rPr>
              <a:t>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0A74E2C-3367-4DC9-B922-8658236FB499}"/>
              </a:ext>
            </a:extLst>
          </p:cNvPr>
          <p:cNvSpPr/>
          <p:nvPr/>
        </p:nvSpPr>
        <p:spPr>
          <a:xfrm>
            <a:off x="2272701" y="4882191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Action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DA60C4A-711D-4720-B932-53EF6EA825D8}"/>
              </a:ext>
            </a:extLst>
          </p:cNvPr>
          <p:cNvCxnSpPr/>
          <p:nvPr/>
        </p:nvCxnSpPr>
        <p:spPr>
          <a:xfrm>
            <a:off x="3306074" y="1458584"/>
            <a:ext cx="23003" cy="9000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78AC19-791A-4B91-B9EF-FA8C7B125529}"/>
              </a:ext>
            </a:extLst>
          </p:cNvPr>
          <p:cNvCxnSpPr>
            <a:cxnSpLocks/>
          </p:cNvCxnSpPr>
          <p:nvPr/>
        </p:nvCxnSpPr>
        <p:spPr>
          <a:xfrm>
            <a:off x="1063207" y="3097601"/>
            <a:ext cx="1201943" cy="862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E02940D-ADB3-422F-AF7A-96914D2F42CF}"/>
              </a:ext>
            </a:extLst>
          </p:cNvPr>
          <p:cNvCxnSpPr>
            <a:cxnSpLocks/>
          </p:cNvCxnSpPr>
          <p:nvPr/>
        </p:nvCxnSpPr>
        <p:spPr>
          <a:xfrm flipH="1" flipV="1">
            <a:off x="3702888" y="3767585"/>
            <a:ext cx="34506" cy="7389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6D7D577-23B3-48D1-ADF2-DF9FDBD4CFA6}"/>
              </a:ext>
            </a:extLst>
          </p:cNvPr>
          <p:cNvCxnSpPr>
            <a:cxnSpLocks/>
          </p:cNvCxnSpPr>
          <p:nvPr/>
        </p:nvCxnSpPr>
        <p:spPr>
          <a:xfrm flipH="1">
            <a:off x="5054359" y="3097602"/>
            <a:ext cx="954657" cy="862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4">
            <a:extLst>
              <a:ext uri="{FF2B5EF4-FFF2-40B4-BE49-F238E27FC236}">
                <a16:creationId xmlns:a16="http://schemas.microsoft.com/office/drawing/2014/main" xmlns="" id="{AFE75B52-1CE0-4385-9D5B-709DED8EA97B}"/>
              </a:ext>
            </a:extLst>
          </p:cNvPr>
          <p:cNvSpPr txBox="1"/>
          <p:nvPr/>
        </p:nvSpPr>
        <p:spPr>
          <a:xfrm>
            <a:off x="5208736" y="909907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Input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xmlns="" id="{2D7B79E1-9F8D-4409-9E63-707E9BC275C2}"/>
              </a:ext>
            </a:extLst>
          </p:cNvPr>
          <p:cNvSpPr txBox="1"/>
          <p:nvPr/>
        </p:nvSpPr>
        <p:spPr>
          <a:xfrm>
            <a:off x="76018" y="2232623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3B28C0C-1B0E-4EE7-A91D-9243BF9437A1}"/>
              </a:ext>
            </a:extLst>
          </p:cNvPr>
          <p:cNvSpPr/>
          <p:nvPr/>
        </p:nvSpPr>
        <p:spPr>
          <a:xfrm>
            <a:off x="3782323" y="4882191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Goto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CBEA5BC-9234-4770-A098-48615FBB8523}"/>
              </a:ext>
            </a:extLst>
          </p:cNvPr>
          <p:cNvCxnSpPr>
            <a:cxnSpLocks/>
          </p:cNvCxnSpPr>
          <p:nvPr/>
        </p:nvCxnSpPr>
        <p:spPr>
          <a:xfrm flipH="1" flipV="1">
            <a:off x="3070284" y="4500830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3911DF85-7E8B-4515-ACA0-5046B3D707AB}"/>
              </a:ext>
            </a:extLst>
          </p:cNvPr>
          <p:cNvCxnSpPr>
            <a:cxnSpLocks/>
          </p:cNvCxnSpPr>
          <p:nvPr/>
        </p:nvCxnSpPr>
        <p:spPr>
          <a:xfrm flipH="1" flipV="1">
            <a:off x="4522397" y="4500829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ECC5CD9-AB5B-4A81-AD70-852359AA41AC}"/>
              </a:ext>
            </a:extLst>
          </p:cNvPr>
          <p:cNvCxnSpPr/>
          <p:nvPr/>
        </p:nvCxnSpPr>
        <p:spPr>
          <a:xfrm>
            <a:off x="3065253" y="4452667"/>
            <a:ext cx="1480867" cy="28755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:a16="http://schemas.microsoft.com/office/drawing/2014/main" xmlns="" id="{E70FE667-2CBC-4D75-A243-1B5CD7E2298B}"/>
              </a:ext>
            </a:extLst>
          </p:cNvPr>
          <p:cNvSpPr txBox="1"/>
          <p:nvPr/>
        </p:nvSpPr>
        <p:spPr>
          <a:xfrm>
            <a:off x="6172018" y="2879603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19EA310-3225-4824-B515-D35483E4A751}"/>
              </a:ext>
            </a:extLst>
          </p:cNvPr>
          <p:cNvSpPr/>
          <p:nvPr/>
        </p:nvSpPr>
        <p:spPr>
          <a:xfrm>
            <a:off x="332656" y="545818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S0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885FC7B-A059-4131-9B29-FC4AC6BBA37F}"/>
              </a:ext>
            </a:extLst>
          </p:cNvPr>
          <p:cNvSpPr/>
          <p:nvPr/>
        </p:nvSpPr>
        <p:spPr>
          <a:xfrm>
            <a:off x="332655" y="4954976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…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318B0CE-C657-4F0F-B0C2-457773AC7C0B}"/>
              </a:ext>
            </a:extLst>
          </p:cNvPr>
          <p:cNvSpPr/>
          <p:nvPr/>
        </p:nvSpPr>
        <p:spPr>
          <a:xfrm>
            <a:off x="332656" y="442301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X</a:t>
            </a:r>
            <a:r>
              <a:rPr lang="en-US" sz="1500" baseline="-25000">
                <a:latin typeface="Daytona"/>
              </a:rPr>
              <a:t>m-1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0D4E3FF-3433-46C7-B632-A6465C201A4C}"/>
              </a:ext>
            </a:extLst>
          </p:cNvPr>
          <p:cNvSpPr/>
          <p:nvPr/>
        </p:nvSpPr>
        <p:spPr>
          <a:xfrm>
            <a:off x="332655" y="3948562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S</a:t>
            </a:r>
            <a:r>
              <a:rPr lang="en-US" sz="1500" baseline="-25000">
                <a:latin typeface="Daytona"/>
              </a:rPr>
              <a:t>m-1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93BB930-001A-4FFE-B75B-4F0190810483}"/>
              </a:ext>
            </a:extLst>
          </p:cNvPr>
          <p:cNvSpPr/>
          <p:nvPr/>
        </p:nvSpPr>
        <p:spPr>
          <a:xfrm>
            <a:off x="332654" y="3445353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Xm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45BFCD9-3CCE-4F97-83C7-3AA9DC0BC6B9}"/>
              </a:ext>
            </a:extLst>
          </p:cNvPr>
          <p:cNvSpPr/>
          <p:nvPr/>
        </p:nvSpPr>
        <p:spPr>
          <a:xfrm>
            <a:off x="332655" y="2970901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Sm 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0C622B16-4848-4C6C-8A88-3F0B48BC7841}"/>
              </a:ext>
            </a:extLst>
          </p:cNvPr>
          <p:cNvSpPr txBox="1">
            <a:spLocks/>
          </p:cNvSpPr>
          <p:nvPr/>
        </p:nvSpPr>
        <p:spPr>
          <a:xfrm>
            <a:off x="7633623" y="3252847"/>
            <a:ext cx="4437260" cy="163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The function Goto takes a state and grammar symbol as arguments and produce states</a:t>
            </a:r>
            <a:endParaRPr lang="en-US"/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xmlns="" id="{AFC5ACD4-C0C5-4E27-A991-55C7A390D164}"/>
              </a:ext>
            </a:extLst>
          </p:cNvPr>
          <p:cNvSpPr txBox="1"/>
          <p:nvPr/>
        </p:nvSpPr>
        <p:spPr>
          <a:xfrm>
            <a:off x="5467527" y="4863678"/>
            <a:ext cx="107542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Parsing Table</a:t>
            </a:r>
          </a:p>
        </p:txBody>
      </p:sp>
    </p:spTree>
    <p:extLst>
      <p:ext uri="{BB962C8B-B14F-4D97-AF65-F5344CB8AC3E}">
        <p14:creationId xmlns:p14="http://schemas.microsoft.com/office/powerpoint/2010/main" val="122111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854022"/>
              </p:ext>
            </p:extLst>
          </p:nvPr>
        </p:nvGraphicFramePr>
        <p:xfrm>
          <a:off x="558231" y="1458850"/>
          <a:ext cx="11029926" cy="1778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2927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28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93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12606"/>
              </p:ext>
            </p:extLst>
          </p:nvPr>
        </p:nvGraphicFramePr>
        <p:xfrm>
          <a:off x="558231" y="1458850"/>
          <a:ext cx="11029926" cy="214883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2927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2873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14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515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018285"/>
              </p:ext>
            </p:extLst>
          </p:nvPr>
        </p:nvGraphicFramePr>
        <p:xfrm>
          <a:off x="558231" y="1458850"/>
          <a:ext cx="11029926" cy="25196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2927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2873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1430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58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38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044946"/>
              </p:ext>
            </p:extLst>
          </p:nvPr>
        </p:nvGraphicFramePr>
        <p:xfrm>
          <a:off x="558231" y="1458850"/>
          <a:ext cx="11029926" cy="303783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2927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2873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1430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5882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23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08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782319"/>
              </p:ext>
            </p:extLst>
          </p:nvPr>
        </p:nvGraphicFramePr>
        <p:xfrm>
          <a:off x="558231" y="1458850"/>
          <a:ext cx="11029926" cy="35559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2927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2873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1430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5882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23925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1777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690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182062"/>
              </p:ext>
            </p:extLst>
          </p:nvPr>
        </p:nvGraphicFramePr>
        <p:xfrm>
          <a:off x="558231" y="1458850"/>
          <a:ext cx="11029926" cy="387742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 dirty="0"/>
                    </a:p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 dirty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 dirty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77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12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349834"/>
              </p:ext>
            </p:extLst>
          </p:nvPr>
        </p:nvGraphicFramePr>
        <p:xfrm>
          <a:off x="558231" y="1458850"/>
          <a:ext cx="11029926" cy="432604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 dirty="0"/>
                    </a:p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776081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43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69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996854"/>
              </p:ext>
            </p:extLst>
          </p:nvPr>
        </p:nvGraphicFramePr>
        <p:xfrm>
          <a:off x="558231" y="1458850"/>
          <a:ext cx="11029926" cy="47746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 dirty="0"/>
                    </a:p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 dirty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776081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43963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285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65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274388"/>
              </p:ext>
            </p:extLst>
          </p:nvPr>
        </p:nvGraphicFramePr>
        <p:xfrm>
          <a:off x="558231" y="1458850"/>
          <a:ext cx="11029926" cy="529283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776081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43963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2857709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(6,F)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913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243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50" y="99994"/>
            <a:ext cx="6510831" cy="350226"/>
          </a:xfrm>
        </p:spPr>
        <p:txBody>
          <a:bodyPr anchor="ctr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20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20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6793"/>
              </p:ext>
            </p:extLst>
          </p:nvPr>
        </p:nvGraphicFramePr>
        <p:xfrm>
          <a:off x="567091" y="643687"/>
          <a:ext cx="11029926" cy="581099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776081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43963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2857709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(6,F)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913804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(6,T)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F</a:t>
                      </a:r>
                      <a:endParaRPr lang="en-US" sz="14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512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07440-464A-4D9F-86A2-454DD500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Daytona"/>
              </a:rPr>
              <a:t>Construction Of SLR Parsing Table</a:t>
            </a:r>
          </a:p>
        </p:txBody>
      </p:sp>
    </p:spTree>
    <p:extLst>
      <p:ext uri="{BB962C8B-B14F-4D97-AF65-F5344CB8AC3E}">
        <p14:creationId xmlns:p14="http://schemas.microsoft.com/office/powerpoint/2010/main" val="37830087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50" y="99994"/>
            <a:ext cx="6510831" cy="350226"/>
          </a:xfrm>
        </p:spPr>
        <p:txBody>
          <a:bodyPr anchor="ctr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20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20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311308"/>
              </p:ext>
            </p:extLst>
          </p:nvPr>
        </p:nvGraphicFramePr>
        <p:xfrm>
          <a:off x="593672" y="546222"/>
          <a:ext cx="11029926" cy="632915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776081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43963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2857709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(6,F)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913804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(6,T)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F</a:t>
                      </a:r>
                      <a:endParaRPr lang="en-US" sz="14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5123975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'9', '6', '1'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 sz="14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66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80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50" y="99994"/>
            <a:ext cx="6510831" cy="350226"/>
          </a:xfrm>
        </p:spPr>
        <p:txBody>
          <a:bodyPr anchor="ctr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20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20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xmlns="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303560"/>
              </p:ext>
            </p:extLst>
          </p:nvPr>
        </p:nvGraphicFramePr>
        <p:xfrm>
          <a:off x="646835" y="103199"/>
          <a:ext cx="11029926" cy="67777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:a16="http://schemas.microsoft.com/office/drawing/2014/main" xmlns="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:a16="http://schemas.microsoft.com/office/drawing/2014/main" xmlns="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:a16="http://schemas.microsoft.com/office/drawing/2014/main" xmlns="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:a16="http://schemas.microsoft.com/office/drawing/2014/main" xmlns="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:a16="http://schemas.microsoft.com/office/drawing/2014/main" xmlns="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776081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43963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2857709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(6,F)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913804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(6,T)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F</a:t>
                      </a:r>
                      <a:endParaRPr lang="en-US" sz="14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5123975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'9', '6', '1'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 sz="14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663766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732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128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2FBC8B-891D-4DE6-B7E5-3DA10BAF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69" y="6169232"/>
            <a:ext cx="6999989" cy="552361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Model of SLR Parser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6C386CA-C65F-4E40-8696-CC87D6ECE6DD}"/>
              </a:ext>
            </a:extLst>
          </p:cNvPr>
          <p:cNvSpPr/>
          <p:nvPr/>
        </p:nvSpPr>
        <p:spPr>
          <a:xfrm>
            <a:off x="2030083" y="931831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0BFEAD7-D751-4A4B-9F50-4A7543E21518}"/>
              </a:ext>
            </a:extLst>
          </p:cNvPr>
          <p:cNvSpPr/>
          <p:nvPr/>
        </p:nvSpPr>
        <p:spPr>
          <a:xfrm>
            <a:off x="2518913" y="931831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…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092B682-A1BA-47FD-A768-BDACB94395EA}"/>
              </a:ext>
            </a:extLst>
          </p:cNvPr>
          <p:cNvSpPr/>
          <p:nvPr/>
        </p:nvSpPr>
        <p:spPr>
          <a:xfrm>
            <a:off x="2993365" y="931829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B7B60B7-8109-4D81-9A9B-DC2C985CC82B}"/>
              </a:ext>
            </a:extLst>
          </p:cNvPr>
          <p:cNvSpPr/>
          <p:nvPr/>
        </p:nvSpPr>
        <p:spPr>
          <a:xfrm>
            <a:off x="3482195" y="931830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…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680C9D0-CA83-4B89-8C8F-A2540AD3AFE7}"/>
              </a:ext>
            </a:extLst>
          </p:cNvPr>
          <p:cNvSpPr/>
          <p:nvPr/>
        </p:nvSpPr>
        <p:spPr>
          <a:xfrm>
            <a:off x="3956649" y="931831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F3C8821-F914-4BBD-8EFC-787FD5AAAAD5}"/>
              </a:ext>
            </a:extLst>
          </p:cNvPr>
          <p:cNvSpPr/>
          <p:nvPr/>
        </p:nvSpPr>
        <p:spPr>
          <a:xfrm>
            <a:off x="4445479" y="931831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$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B3F656E2-5DF9-47D8-A7E0-E251C5C7846B}"/>
              </a:ext>
            </a:extLst>
          </p:cNvPr>
          <p:cNvSpPr/>
          <p:nvPr/>
        </p:nvSpPr>
        <p:spPr>
          <a:xfrm>
            <a:off x="2273599" y="2383046"/>
            <a:ext cx="2774828" cy="14089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LR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Parsing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0A74E2C-3367-4DC9-B922-8658236FB499}"/>
              </a:ext>
            </a:extLst>
          </p:cNvPr>
          <p:cNvSpPr/>
          <p:nvPr/>
        </p:nvSpPr>
        <p:spPr>
          <a:xfrm>
            <a:off x="2272701" y="4898184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Action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DA60C4A-711D-4720-B932-53EF6EA825D8}"/>
              </a:ext>
            </a:extLst>
          </p:cNvPr>
          <p:cNvCxnSpPr/>
          <p:nvPr/>
        </p:nvCxnSpPr>
        <p:spPr>
          <a:xfrm>
            <a:off x="3306074" y="1474577"/>
            <a:ext cx="23003" cy="9000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78AC19-791A-4B91-B9EF-FA8C7B125529}"/>
              </a:ext>
            </a:extLst>
          </p:cNvPr>
          <p:cNvCxnSpPr>
            <a:cxnSpLocks/>
          </p:cNvCxnSpPr>
          <p:nvPr/>
        </p:nvCxnSpPr>
        <p:spPr>
          <a:xfrm>
            <a:off x="1063207" y="3113594"/>
            <a:ext cx="1201943" cy="862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E02940D-ADB3-422F-AF7A-96914D2F42CF}"/>
              </a:ext>
            </a:extLst>
          </p:cNvPr>
          <p:cNvCxnSpPr>
            <a:cxnSpLocks/>
          </p:cNvCxnSpPr>
          <p:nvPr/>
        </p:nvCxnSpPr>
        <p:spPr>
          <a:xfrm flipH="1" flipV="1">
            <a:off x="3702888" y="3783578"/>
            <a:ext cx="34506" cy="7389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6D7D577-23B3-48D1-ADF2-DF9FDBD4CFA6}"/>
              </a:ext>
            </a:extLst>
          </p:cNvPr>
          <p:cNvCxnSpPr>
            <a:cxnSpLocks/>
          </p:cNvCxnSpPr>
          <p:nvPr/>
        </p:nvCxnSpPr>
        <p:spPr>
          <a:xfrm flipH="1">
            <a:off x="5054359" y="3113595"/>
            <a:ext cx="954657" cy="862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4">
            <a:extLst>
              <a:ext uri="{FF2B5EF4-FFF2-40B4-BE49-F238E27FC236}">
                <a16:creationId xmlns:a16="http://schemas.microsoft.com/office/drawing/2014/main" xmlns="" id="{AFE75B52-1CE0-4385-9D5B-709DED8EA97B}"/>
              </a:ext>
            </a:extLst>
          </p:cNvPr>
          <p:cNvSpPr txBox="1"/>
          <p:nvPr/>
        </p:nvSpPr>
        <p:spPr>
          <a:xfrm>
            <a:off x="5208736" y="925900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Input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xmlns="" id="{2D7B79E1-9F8D-4409-9E63-707E9BC275C2}"/>
              </a:ext>
            </a:extLst>
          </p:cNvPr>
          <p:cNvSpPr txBox="1"/>
          <p:nvPr/>
        </p:nvSpPr>
        <p:spPr>
          <a:xfrm>
            <a:off x="76018" y="2248616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3B28C0C-1B0E-4EE7-A91D-9243BF9437A1}"/>
              </a:ext>
            </a:extLst>
          </p:cNvPr>
          <p:cNvSpPr/>
          <p:nvPr/>
        </p:nvSpPr>
        <p:spPr>
          <a:xfrm>
            <a:off x="3782323" y="4898184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Goto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CBEA5BC-9234-4770-A098-48615FBB8523}"/>
              </a:ext>
            </a:extLst>
          </p:cNvPr>
          <p:cNvCxnSpPr>
            <a:cxnSpLocks/>
          </p:cNvCxnSpPr>
          <p:nvPr/>
        </p:nvCxnSpPr>
        <p:spPr>
          <a:xfrm flipH="1" flipV="1">
            <a:off x="3070284" y="4516823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3911DF85-7E8B-4515-ACA0-5046B3D707AB}"/>
              </a:ext>
            </a:extLst>
          </p:cNvPr>
          <p:cNvCxnSpPr>
            <a:cxnSpLocks/>
          </p:cNvCxnSpPr>
          <p:nvPr/>
        </p:nvCxnSpPr>
        <p:spPr>
          <a:xfrm flipH="1" flipV="1">
            <a:off x="4522397" y="4516822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ECC5CD9-AB5B-4A81-AD70-852359AA41AC}"/>
              </a:ext>
            </a:extLst>
          </p:cNvPr>
          <p:cNvCxnSpPr/>
          <p:nvPr/>
        </p:nvCxnSpPr>
        <p:spPr>
          <a:xfrm>
            <a:off x="3065253" y="4468660"/>
            <a:ext cx="1480867" cy="28755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:a16="http://schemas.microsoft.com/office/drawing/2014/main" xmlns="" id="{E70FE667-2CBC-4D75-A243-1B5CD7E2298B}"/>
              </a:ext>
            </a:extLst>
          </p:cNvPr>
          <p:cNvSpPr txBox="1"/>
          <p:nvPr/>
        </p:nvSpPr>
        <p:spPr>
          <a:xfrm>
            <a:off x="6172018" y="2895596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19EA310-3225-4824-B515-D35483E4A751}"/>
              </a:ext>
            </a:extLst>
          </p:cNvPr>
          <p:cNvSpPr/>
          <p:nvPr/>
        </p:nvSpPr>
        <p:spPr>
          <a:xfrm>
            <a:off x="332656" y="5474177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S0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885FC7B-A059-4131-9B29-FC4AC6BBA37F}"/>
              </a:ext>
            </a:extLst>
          </p:cNvPr>
          <p:cNvSpPr/>
          <p:nvPr/>
        </p:nvSpPr>
        <p:spPr>
          <a:xfrm>
            <a:off x="332655" y="4970969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…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318B0CE-C657-4F0F-B0C2-457773AC7C0B}"/>
              </a:ext>
            </a:extLst>
          </p:cNvPr>
          <p:cNvSpPr/>
          <p:nvPr/>
        </p:nvSpPr>
        <p:spPr>
          <a:xfrm>
            <a:off x="332656" y="4439007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X</a:t>
            </a:r>
            <a:r>
              <a:rPr lang="en-US" sz="1500" b="1" baseline="-2500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m-1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0D4E3FF-3433-46C7-B632-A6465C201A4C}"/>
              </a:ext>
            </a:extLst>
          </p:cNvPr>
          <p:cNvSpPr/>
          <p:nvPr/>
        </p:nvSpPr>
        <p:spPr>
          <a:xfrm>
            <a:off x="332655" y="3964555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en-US" sz="1500" b="1" baseline="-2500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m-1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93BB930-001A-4FFE-B75B-4F0190810483}"/>
              </a:ext>
            </a:extLst>
          </p:cNvPr>
          <p:cNvSpPr/>
          <p:nvPr/>
        </p:nvSpPr>
        <p:spPr>
          <a:xfrm>
            <a:off x="332654" y="3461346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Xm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45BFCD9-3CCE-4F97-83C7-3AA9DC0BC6B9}"/>
              </a:ext>
            </a:extLst>
          </p:cNvPr>
          <p:cNvSpPr/>
          <p:nvPr/>
        </p:nvSpPr>
        <p:spPr>
          <a:xfrm>
            <a:off x="332655" y="298689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Sm 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0C622B16-4848-4C6C-8A88-3F0B48BC7841}"/>
              </a:ext>
            </a:extLst>
          </p:cNvPr>
          <p:cNvSpPr txBox="1">
            <a:spLocks/>
          </p:cNvSpPr>
          <p:nvPr/>
        </p:nvSpPr>
        <p:spPr>
          <a:xfrm>
            <a:off x="7308154" y="693644"/>
            <a:ext cx="4045646" cy="4012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On Stack: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Each Xi – Grammar Symbol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        Si – State </a:t>
            </a:r>
          </a:p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parsing Table consists of two parts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1. Action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2.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xmlns="" id="{18DA3C13-1719-4048-9FD1-68FFE3D68715}"/>
              </a:ext>
            </a:extLst>
          </p:cNvPr>
          <p:cNvSpPr txBox="1"/>
          <p:nvPr/>
        </p:nvSpPr>
        <p:spPr>
          <a:xfrm>
            <a:off x="5467527" y="4879671"/>
            <a:ext cx="107542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Parsing Table</a:t>
            </a:r>
          </a:p>
        </p:txBody>
      </p:sp>
    </p:spTree>
    <p:extLst>
      <p:ext uri="{BB962C8B-B14F-4D97-AF65-F5344CB8AC3E}">
        <p14:creationId xmlns:p14="http://schemas.microsoft.com/office/powerpoint/2010/main" val="147832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Central Idea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5269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To construct a DFA from the given grammar to recognize viable prefixes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3754</Words>
  <Application>Microsoft Office PowerPoint</Application>
  <PresentationFormat>Custom</PresentationFormat>
  <Paragraphs>2573</Paragraphs>
  <Slides>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Dividend</vt:lpstr>
      <vt:lpstr>SYNTAX ANALYSIS</vt:lpstr>
      <vt:lpstr>Introduction To LR Parser</vt:lpstr>
      <vt:lpstr>Why LR Parser??</vt:lpstr>
      <vt:lpstr>Why LR Parser??</vt:lpstr>
      <vt:lpstr>Model of SLR Parser</vt:lpstr>
      <vt:lpstr>Model of SLR Parser</vt:lpstr>
      <vt:lpstr>Model of SLR Parser</vt:lpstr>
      <vt:lpstr>Construction Of SLR Parsing Table</vt:lpstr>
      <vt:lpstr>Central Idea</vt:lpstr>
      <vt:lpstr>Construction of LR(0) Items</vt:lpstr>
      <vt:lpstr>Augmented Grammar</vt:lpstr>
      <vt:lpstr>Closure Operation</vt:lpstr>
      <vt:lpstr>Closure Operation</vt:lpstr>
      <vt:lpstr>GOTO Operation</vt:lpstr>
      <vt:lpstr>Construction of LR ( 0 ) Automaton</vt:lpstr>
      <vt:lpstr>Grammar  E' → E E → E + T | T T → T * F | F F → ( E ) | id  </vt:lpstr>
      <vt:lpstr>Grammar E' → E E → E + T | T T → T * F | F F → ( E ) | id</vt:lpstr>
      <vt:lpstr>Grammar E' → E E → E + T | T T → T * F | F F → ( E ) | id</vt:lpstr>
      <vt:lpstr>Grammar E' → E E → E + T | T T → T * F | F F → ( E ) | id</vt:lpstr>
      <vt:lpstr>PowerPoint Presentation</vt:lpstr>
      <vt:lpstr>Grammar E' → E E → E + T | T T → T * F | F F → ( E ) | id</vt:lpstr>
      <vt:lpstr>PowerPoint Presentation</vt:lpstr>
      <vt:lpstr>Grammar E' → E E → E + T | T T → T * F | F F → ( E ) | id</vt:lpstr>
      <vt:lpstr>PowerPoint Presentation</vt:lpstr>
      <vt:lpstr>Grammar E' → E E → E + T | T T → T * F | F F → ( E ) | id</vt:lpstr>
      <vt:lpstr>PowerPoint Presentation</vt:lpstr>
      <vt:lpstr>Grammar E' → E E → E + T | T T → T * F | F F → ( E ) | id</vt:lpstr>
      <vt:lpstr>Grammar E' → E E → E + T | T T → T * F | F F → ( E ) | id</vt:lpstr>
      <vt:lpstr>PowerPoint Presentation</vt:lpstr>
      <vt:lpstr>Grammar E' → E E → E + T | T T → T * F | F F → ( E ) | id</vt:lpstr>
      <vt:lpstr>PowerPoint Presentation</vt:lpstr>
      <vt:lpstr>Grammar E' → E E → E + T | T T → T * F | F F → ( E ) | id</vt:lpstr>
      <vt:lpstr>Grammar E' → E E → E + T | T T → T * F | F F → ( E ) | id</vt:lpstr>
      <vt:lpstr>PowerPoint Presentation</vt:lpstr>
      <vt:lpstr>Grammar E' → E E → E + T | T T → T * F | F F → ( E ) | id</vt:lpstr>
      <vt:lpstr>PowerPoint Presentation</vt:lpstr>
      <vt:lpstr>Grammar E' → E E → E + T | T T → T * F | F F → ( E ) | id</vt:lpstr>
      <vt:lpstr>PowerPoint Presentation</vt:lpstr>
      <vt:lpstr>Grammar E' → E E → E + T | T T → T * F | F F → ( E ) | id</vt:lpstr>
      <vt:lpstr>PowerPoint Presentation</vt:lpstr>
      <vt:lpstr>Grammar E' → E E → E + T | T T → T * F | F F → ( E ) | id</vt:lpstr>
      <vt:lpstr>Grammar E' → E E → E + T | T T → T * F | F F → ( E ) | id</vt:lpstr>
      <vt:lpstr>PowerPoint Presentation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PowerPoint Presentation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Model of SLR Parser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Vaibhav</cp:lastModifiedBy>
  <cp:revision>39</cp:revision>
  <dcterms:created xsi:type="dcterms:W3CDTF">2021-03-04T03:05:48Z</dcterms:created>
  <dcterms:modified xsi:type="dcterms:W3CDTF">2022-07-13T09:30:19Z</dcterms:modified>
</cp:coreProperties>
</file>