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2" roundtripDataSignature="AMtx7mizJx6RyHwZPze88VI84v3HoiNzq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CAB247D-2F10-412C-86AE-B8ED07A22041}">
  <a:tblStyle styleId="{0CAB247D-2F10-412C-86AE-B8ED07A22041}" styleName="Table_0">
    <a:wholeTbl>
      <a:tcTxStyle b="off" i="off">
        <a:font>
          <a:latin typeface="Trebuchet MS"/>
          <a:ea typeface="Trebuchet MS"/>
          <a:cs typeface="Trebuchet MS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AEAE7"/>
          </a:solidFill>
        </a:fill>
      </a:tcStyle>
    </a:wholeTbl>
    <a:band1H>
      <a:tcTxStyle/>
      <a:tcStyle>
        <a:fill>
          <a:solidFill>
            <a:srgbClr val="F6D2CB"/>
          </a:solidFill>
        </a:fill>
      </a:tcStyle>
    </a:band1H>
    <a:band2H>
      <a:tcTxStyle/>
    </a:band2H>
    <a:band1V>
      <a:tcTxStyle/>
      <a:tcStyle>
        <a:fill>
          <a:solidFill>
            <a:srgbClr val="F6D2CB"/>
          </a:solidFill>
        </a:fill>
      </a:tcStyle>
    </a:band1V>
    <a:band2V>
      <a:tcTxStyle/>
    </a:band2V>
    <a:lastCol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fill>
          <a:solidFill>
            <a:schemeClr val="accent4"/>
          </a:solidFill>
        </a:fill>
      </a:tcStyle>
    </a:lastCol>
    <a:firstCol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fill>
          <a:solidFill>
            <a:schemeClr val="accent4"/>
          </a:solidFill>
        </a:fill>
      </a:tcStyle>
    </a:firstCol>
    <a:lastRow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4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4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1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Google Shape;24;p18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26262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" name="Google Shape;25;p18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26262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6" name="Google Shape;26;p18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27" name="Google Shape;27;p18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Google Shape;28;p18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18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0" name="Google Shape;30;p18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31" name="Google Shape;31;p18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2" name="Google Shape;32;p18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18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8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FEFEFE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1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7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7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FEFEFE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3" name="Google Shape;93;p2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8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8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FEFEFE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99" name="Google Shape;99;p28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FEFEFE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0" name="Google Shape;100;p2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" name="Google Shape;103;p28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4" name="Google Shape;104;p28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9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9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FEFEFE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8" name="Google Shape;108;p2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0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30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FEFEFE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4" name="Google Shape;114;p30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FEFEFE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5" name="Google Shape;115;p3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3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3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Google Shape;118;p30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9" name="Google Shape;119;p30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1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31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3" name="Google Shape;123;p31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FEFEFE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4" name="Google Shape;124;p3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3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3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32"/>
          <p:cNvSpPr txBox="1"/>
          <p:nvPr>
            <p:ph idx="1" type="body"/>
          </p:nvPr>
        </p:nvSpPr>
        <p:spPr>
          <a:xfrm rot="5400000">
            <a:off x="3035281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0" name="Google Shape;130;p3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3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3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3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33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6" name="Google Shape;136;p3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3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3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9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2" name="Google Shape;42;p1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0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8" name="Google Shape;48;p20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9" name="Google Shape;49;p2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1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1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FEFEFE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5" name="Google Shape;55;p2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2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1" name="Google Shape;61;p22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2" name="Google Shape;62;p22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3" name="Google Shape;63;p22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4" name="Google Shape;64;p2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5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5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9" name="Google Shape;79;p25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80" name="Google Shape;80;p2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6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6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26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7" name="Google Shape;87;p2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17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26262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Google Shape;8;p17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26262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" name="Google Shape;9;p17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0" name="Google Shape;10;p17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17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17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3" name="Google Shape;13;p17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4" name="Google Shape;14;p17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5" name="Google Shape;15;p1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1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Google Shape;17;p1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8" name="Google Shape;18;p17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Google Shape;19;p1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Google Shape;20;p1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Google Shape;21;p1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rPr lang="en-US"/>
              <a:t>Intermediate Code Generation</a:t>
            </a:r>
            <a:endParaRPr/>
          </a:p>
        </p:txBody>
      </p:sp>
      <p:sp>
        <p:nvSpPr>
          <p:cNvPr id="144" name="Google Shape;144;p1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/>
              <a:t>Synthesis Phase</a:t>
            </a:r>
            <a:endParaRPr/>
          </a:p>
          <a:p>
            <a:pPr indent="0" lvl="0" marL="0" rtl="0" algn="r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Module 6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9" name="Google Shape;269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270" name="Google Shape;270;p10"/>
          <p:cNvCxnSpPr/>
          <p:nvPr/>
        </p:nvCxnSpPr>
        <p:spPr>
          <a:xfrm>
            <a:off x="3953376" y="0"/>
            <a:ext cx="1219200" cy="6858000"/>
          </a:xfrm>
          <a:prstGeom prst="straightConnector1">
            <a:avLst/>
          </a:prstGeom>
          <a:noFill/>
          <a:ln cap="flat" cmpd="sng" w="9525">
            <a:solidFill>
              <a:srgbClr val="6C911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1" name="Google Shape;271;p10"/>
          <p:cNvCxnSpPr/>
          <p:nvPr/>
        </p:nvCxnSpPr>
        <p:spPr>
          <a:xfrm flipH="1">
            <a:off x="2133042" y="3681413"/>
            <a:ext cx="4763558" cy="3176587"/>
          </a:xfrm>
          <a:prstGeom prst="straightConnector1">
            <a:avLst/>
          </a:prstGeom>
          <a:noFill/>
          <a:ln cap="flat" cmpd="sng" w="9525">
            <a:solidFill>
              <a:srgbClr val="FEFEFE">
                <a:alpha val="8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2" name="Google Shape;272;p10"/>
          <p:cNvSpPr/>
          <p:nvPr/>
        </p:nvSpPr>
        <p:spPr>
          <a:xfrm>
            <a:off x="3324631" y="-8467"/>
            <a:ext cx="3007349" cy="6866467"/>
          </a:xfrm>
          <a:custGeom>
            <a:rect b="b" l="l" r="r" t="t"/>
            <a:pathLst>
              <a:path extrusionOk="0" h="6866467" w="3007349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29803"/>
            </a:schemeClr>
          </a:solidFill>
          <a:ln>
            <a:noFill/>
          </a:ln>
        </p:spPr>
      </p:sp>
      <p:sp>
        <p:nvSpPr>
          <p:cNvPr id="273" name="Google Shape;273;p10"/>
          <p:cNvSpPr/>
          <p:nvPr/>
        </p:nvSpPr>
        <p:spPr>
          <a:xfrm>
            <a:off x="3746597" y="-8467"/>
            <a:ext cx="2588558" cy="6866467"/>
          </a:xfrm>
          <a:custGeom>
            <a:rect b="b" l="l" r="r" t="t"/>
            <a:pathLst>
              <a:path extrusionOk="0" h="6866467" w="2573311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</p:sp>
      <p:sp>
        <p:nvSpPr>
          <p:cNvPr id="274" name="Google Shape;274;p10"/>
          <p:cNvSpPr/>
          <p:nvPr/>
        </p:nvSpPr>
        <p:spPr>
          <a:xfrm>
            <a:off x="3075488" y="3048000"/>
            <a:ext cx="3259667" cy="3810000"/>
          </a:xfrm>
          <a:prstGeom prst="triangle">
            <a:avLst>
              <a:gd fmla="val 100000" name="adj"/>
            </a:avLst>
          </a:prstGeom>
          <a:solidFill>
            <a:schemeClr val="accent2">
              <a:alpha val="71764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0"/>
          <p:cNvSpPr/>
          <p:nvPr/>
        </p:nvSpPr>
        <p:spPr>
          <a:xfrm>
            <a:off x="3477655" y="-8467"/>
            <a:ext cx="2854326" cy="6866467"/>
          </a:xfrm>
          <a:custGeom>
            <a:rect b="b" l="l" r="r" t="t"/>
            <a:pathLst>
              <a:path extrusionOk="0" h="6866467" w="2858013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3F7818">
              <a:alpha val="69803"/>
            </a:srgbClr>
          </a:solidFill>
          <a:ln>
            <a:noFill/>
          </a:ln>
        </p:spPr>
      </p:sp>
      <p:sp>
        <p:nvSpPr>
          <p:cNvPr id="276" name="Google Shape;276;p10"/>
          <p:cNvSpPr/>
          <p:nvPr/>
        </p:nvSpPr>
        <p:spPr>
          <a:xfrm>
            <a:off x="4514821" y="3589867"/>
            <a:ext cx="1817159" cy="3268133"/>
          </a:xfrm>
          <a:prstGeom prst="triangle">
            <a:avLst>
              <a:gd fmla="val 100000" name="adj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0"/>
          <p:cNvSpPr/>
          <p:nvPr/>
        </p:nvSpPr>
        <p:spPr>
          <a:xfrm>
            <a:off x="5082154" y="-8467"/>
            <a:ext cx="7109846" cy="6866467"/>
          </a:xfrm>
          <a:custGeom>
            <a:rect b="b" l="l" r="r" t="t"/>
            <a:pathLst>
              <a:path extrusionOk="0" h="6866467" w="7109846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8" name="Google Shape;278;p10"/>
          <p:cNvSpPr txBox="1"/>
          <p:nvPr>
            <p:ph type="title"/>
          </p:nvPr>
        </p:nvSpPr>
        <p:spPr>
          <a:xfrm>
            <a:off x="677334" y="609599"/>
            <a:ext cx="3843375" cy="55456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600"/>
              <a:buFont typeface="Trebuchet MS"/>
              <a:buNone/>
            </a:pPr>
            <a:r>
              <a:rPr lang="en-US">
                <a:solidFill>
                  <a:srgbClr val="FEFEFE"/>
                </a:solidFill>
              </a:rPr>
              <a:t>Implementation of Three Address Code</a:t>
            </a:r>
            <a:endParaRPr/>
          </a:p>
        </p:txBody>
      </p:sp>
      <p:sp>
        <p:nvSpPr>
          <p:cNvPr id="279" name="Google Shape;279;p10"/>
          <p:cNvSpPr txBox="1"/>
          <p:nvPr>
            <p:ph idx="1" type="body"/>
          </p:nvPr>
        </p:nvSpPr>
        <p:spPr>
          <a:xfrm>
            <a:off x="6116084" y="609600"/>
            <a:ext cx="5511296" cy="55456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>
                <a:solidFill>
                  <a:srgbClr val="FFFFFF"/>
                </a:solidFill>
              </a:rPr>
              <a:t>Quadruples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>
                <a:solidFill>
                  <a:srgbClr val="FFFFFF"/>
                </a:solidFill>
              </a:rPr>
              <a:t>Triples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>
                <a:solidFill>
                  <a:srgbClr val="FFFFFF"/>
                </a:solidFill>
              </a:rPr>
              <a:t>Indirect Triples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Quadruples</a:t>
            </a:r>
            <a:endParaRPr/>
          </a:p>
        </p:txBody>
      </p:sp>
      <p:sp>
        <p:nvSpPr>
          <p:cNvPr id="285" name="Google Shape;285;p11"/>
          <p:cNvSpPr txBox="1"/>
          <p:nvPr>
            <p:ph idx="1" type="body"/>
          </p:nvPr>
        </p:nvSpPr>
        <p:spPr>
          <a:xfrm>
            <a:off x="677334" y="2160589"/>
            <a:ext cx="9617460" cy="43408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A quadruple is a record structure with four fields, which are: 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     </a:t>
            </a:r>
            <a:r>
              <a:rPr lang="en-US">
                <a:solidFill>
                  <a:schemeClr val="accent4"/>
                </a:solidFill>
              </a:rPr>
              <a:t>op, arg1, arg2 and result</a:t>
            </a:r>
            <a:endParaRPr>
              <a:solidFill>
                <a:schemeClr val="accent4"/>
              </a:solidFill>
            </a:endParaRPr>
          </a:p>
          <a:p>
            <a:pPr indent="-342900" lvl="0" marL="3429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The op field contains an internal code for the operator. 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The three-address statement x: = y op z is represented by placing y in arg1, z in arg2 and x in result.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The contents of fields arg1, arg2 and result are normally pointers to the symbol-table entries for the names represented by these fields. 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Temporary names must be entered into the symbol table as they are created. </a:t>
            </a:r>
            <a:endParaRPr/>
          </a:p>
          <a:p>
            <a:pPr indent="-251459" lvl="0" marL="3429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Triples</a:t>
            </a:r>
            <a:endParaRPr/>
          </a:p>
        </p:txBody>
      </p:sp>
      <p:sp>
        <p:nvSpPr>
          <p:cNvPr id="291" name="Google Shape;291;p12"/>
          <p:cNvSpPr txBox="1"/>
          <p:nvPr>
            <p:ph idx="1" type="body"/>
          </p:nvPr>
        </p:nvSpPr>
        <p:spPr>
          <a:xfrm>
            <a:off x="677334" y="2160589"/>
            <a:ext cx="9617460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To avoid entering temporary names into the symbol table, we might refer to a temporary value by the position of the statement that computes it 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Three-address statements can be represented by records with only three fields: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>
                <a:solidFill>
                  <a:schemeClr val="accent4"/>
                </a:solidFill>
              </a:rPr>
              <a:t>       op, arg1 and arg2 </a:t>
            </a:r>
            <a:endParaRPr>
              <a:solidFill>
                <a:schemeClr val="accent4"/>
              </a:solidFill>
            </a:endParaRPr>
          </a:p>
          <a:p>
            <a:pPr indent="-342900" lvl="0" marL="3429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The fields arg1 and arg2, for the arguments of op, are either pointers to the symbol table or pointers into the triple structure (for temporary values) 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Since three fields are used, this intermediate code format is known as triples. </a:t>
            </a:r>
            <a:endParaRPr/>
          </a:p>
          <a:p>
            <a:pPr indent="-251459" lvl="0" marL="3429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Quadruples</a:t>
            </a:r>
            <a:endParaRPr/>
          </a:p>
        </p:txBody>
      </p:sp>
      <p:sp>
        <p:nvSpPr>
          <p:cNvPr id="297" name="Google Shape;297;p13"/>
          <p:cNvSpPr txBox="1"/>
          <p:nvPr>
            <p:ph idx="1" type="body"/>
          </p:nvPr>
        </p:nvSpPr>
        <p:spPr>
          <a:xfrm>
            <a:off x="677334" y="2160589"/>
            <a:ext cx="2214337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/>
              <a:t>Three Address Code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t1: = - c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t2: = b * t1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t3: = - c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t4: = b * t3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t5: = t2 + t4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a := t5</a:t>
            </a:r>
            <a:br>
              <a:rPr lang="en-US"/>
            </a:b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graphicFrame>
        <p:nvGraphicFramePr>
          <p:cNvPr id="298" name="Google Shape;298;p13"/>
          <p:cNvGraphicFramePr/>
          <p:nvPr/>
        </p:nvGraphicFramePr>
        <p:xfrm>
          <a:off x="2904226" y="270294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{0CAB247D-2F10-412C-86AE-B8ED07A22041}</a:tableStyleId>
              </a:tblPr>
              <a:tblGrid>
                <a:gridCol w="2042150"/>
                <a:gridCol w="2042150"/>
                <a:gridCol w="2042150"/>
                <a:gridCol w="2042150"/>
              </a:tblGrid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932313"/>
                          </a:solidFill>
                        </a:rPr>
                        <a:t>op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932313"/>
                          </a:solidFill>
                        </a:rPr>
                        <a:t>arg1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932313"/>
                          </a:solidFill>
                        </a:rPr>
                        <a:t>arg2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932313"/>
                          </a:solidFill>
                        </a:rPr>
                        <a:t>result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932313"/>
                          </a:solidFill>
                        </a:rPr>
                        <a:t>uminus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932313"/>
                          </a:solidFill>
                        </a:rPr>
                        <a:t>c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932313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932313"/>
                          </a:solidFill>
                        </a:rPr>
                        <a:t>t1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932313"/>
                          </a:solidFill>
                        </a:rPr>
                        <a:t>*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932313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932313"/>
                          </a:solidFill>
                        </a:rPr>
                        <a:t>t1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932313"/>
                          </a:solidFill>
                        </a:rPr>
                        <a:t>t2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932313"/>
                          </a:solidFill>
                        </a:rPr>
                        <a:t>uminus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932313"/>
                          </a:solidFill>
                        </a:rPr>
                        <a:t>c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932313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932313"/>
                          </a:solidFill>
                        </a:rPr>
                        <a:t>t3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932313"/>
                          </a:solidFill>
                        </a:rPr>
                        <a:t>*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932313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932313"/>
                          </a:solidFill>
                        </a:rPr>
                        <a:t>t3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932313"/>
                          </a:solidFill>
                        </a:rPr>
                        <a:t>t4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932313"/>
                          </a:solidFill>
                        </a:rPr>
                        <a:t>+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932313"/>
                          </a:solidFill>
                        </a:rPr>
                        <a:t>t2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932313"/>
                          </a:solidFill>
                        </a:rPr>
                        <a:t>t4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932313"/>
                          </a:solidFill>
                        </a:rPr>
                        <a:t>t5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32313"/>
                        </a:buClr>
                        <a:buSzPts val="1800"/>
                        <a:buFont typeface="Trebuchet MS"/>
                        <a:buNone/>
                      </a:pPr>
                      <a:r>
                        <a:rPr lang="en-US" sz="1800" u="none" cap="none" strike="noStrike">
                          <a:solidFill>
                            <a:srgbClr val="932313"/>
                          </a:solidFill>
                        </a:rPr>
                        <a:t>=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32313"/>
                        </a:buClr>
                        <a:buSzPts val="1800"/>
                        <a:buFont typeface="Trebuchet MS"/>
                        <a:buNone/>
                      </a:pPr>
                      <a:r>
                        <a:rPr lang="en-US" sz="1800" u="none" cap="none" strike="noStrike">
                          <a:solidFill>
                            <a:srgbClr val="932313"/>
                          </a:solidFill>
                        </a:rPr>
                        <a:t>t5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rebuchet MS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932313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32313"/>
                        </a:buClr>
                        <a:buSzPts val="1800"/>
                        <a:buFont typeface="Trebuchet MS"/>
                        <a:buNone/>
                      </a:pPr>
                      <a:r>
                        <a:rPr lang="en-US" sz="1800" u="none" cap="none" strike="noStrike">
                          <a:solidFill>
                            <a:srgbClr val="932313"/>
                          </a:solidFill>
                        </a:rPr>
                        <a:t>a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Triples</a:t>
            </a:r>
            <a:endParaRPr/>
          </a:p>
        </p:txBody>
      </p:sp>
      <p:sp>
        <p:nvSpPr>
          <p:cNvPr id="304" name="Google Shape;304;p14"/>
          <p:cNvSpPr txBox="1"/>
          <p:nvPr>
            <p:ph idx="1" type="body"/>
          </p:nvPr>
        </p:nvSpPr>
        <p:spPr>
          <a:xfrm>
            <a:off x="677334" y="2160589"/>
            <a:ext cx="2214337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/>
              <a:t>Three Address Code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t1: = - c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t2: = b * t1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t3: = - c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t4: = b * t3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t5: = t2 + t4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a := t5</a:t>
            </a:r>
            <a:br>
              <a:rPr lang="en-US"/>
            </a:b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graphicFrame>
        <p:nvGraphicFramePr>
          <p:cNvPr id="305" name="Google Shape;305;p14"/>
          <p:cNvGraphicFramePr/>
          <p:nvPr/>
        </p:nvGraphicFramePr>
        <p:xfrm>
          <a:off x="2904226" y="270294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{0CAB247D-2F10-412C-86AE-B8ED07A22041}</a:tableStyleId>
              </a:tblPr>
              <a:tblGrid>
                <a:gridCol w="1531625"/>
                <a:gridCol w="1531625"/>
                <a:gridCol w="1531625"/>
                <a:gridCol w="1531625"/>
              </a:tblGrid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rebuchet MS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932313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932313"/>
                          </a:solidFill>
                        </a:rPr>
                        <a:t>op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932313"/>
                          </a:solidFill>
                        </a:rPr>
                        <a:t>arg1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932313"/>
                          </a:solidFill>
                        </a:rPr>
                        <a:t>arg2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32313"/>
                        </a:buClr>
                        <a:buSzPts val="1800"/>
                        <a:buFont typeface="Trebuchet MS"/>
                        <a:buNone/>
                      </a:pPr>
                      <a:r>
                        <a:rPr lang="en-US" sz="1800" u="none" cap="none" strike="noStrike">
                          <a:solidFill>
                            <a:srgbClr val="932313"/>
                          </a:solidFill>
                        </a:rPr>
                        <a:t>(0)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932313"/>
                          </a:solidFill>
                        </a:rPr>
                        <a:t>uminus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932313"/>
                          </a:solidFill>
                        </a:rPr>
                        <a:t>c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932313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32313"/>
                        </a:buClr>
                        <a:buSzPts val="1800"/>
                        <a:buFont typeface="Trebuchet MS"/>
                        <a:buNone/>
                      </a:pPr>
                      <a:r>
                        <a:rPr lang="en-US" sz="1800" u="none" cap="none" strike="noStrike">
                          <a:solidFill>
                            <a:srgbClr val="932313"/>
                          </a:solidFill>
                        </a:rPr>
                        <a:t>(1)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932313"/>
                          </a:solidFill>
                        </a:rPr>
                        <a:t>*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932313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932313"/>
                          </a:solidFill>
                        </a:rPr>
                        <a:t>(0)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32313"/>
                        </a:buClr>
                        <a:buSzPts val="1800"/>
                        <a:buFont typeface="Trebuchet MS"/>
                        <a:buNone/>
                      </a:pPr>
                      <a:r>
                        <a:rPr lang="en-US" sz="1800" u="none" cap="none" strike="noStrike">
                          <a:solidFill>
                            <a:srgbClr val="932313"/>
                          </a:solidFill>
                        </a:rPr>
                        <a:t>(2)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932313"/>
                          </a:solidFill>
                        </a:rPr>
                        <a:t>uminus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932313"/>
                          </a:solidFill>
                        </a:rPr>
                        <a:t>c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932313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32313"/>
                        </a:buClr>
                        <a:buSzPts val="1800"/>
                        <a:buFont typeface="Trebuchet MS"/>
                        <a:buNone/>
                      </a:pPr>
                      <a:r>
                        <a:rPr lang="en-US" sz="1800" u="none" cap="none" strike="noStrike">
                          <a:solidFill>
                            <a:srgbClr val="932313"/>
                          </a:solidFill>
                        </a:rPr>
                        <a:t>(3)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932313"/>
                          </a:solidFill>
                        </a:rPr>
                        <a:t>*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932313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932313"/>
                          </a:solidFill>
                        </a:rPr>
                        <a:t>(2)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32313"/>
                        </a:buClr>
                        <a:buSzPts val="1800"/>
                        <a:buFont typeface="Trebuchet MS"/>
                        <a:buNone/>
                      </a:pPr>
                      <a:r>
                        <a:rPr lang="en-US" sz="1800" u="none" cap="none" strike="noStrike">
                          <a:solidFill>
                            <a:srgbClr val="932313"/>
                          </a:solidFill>
                        </a:rPr>
                        <a:t>(4)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932313"/>
                          </a:solidFill>
                        </a:rPr>
                        <a:t>+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932313"/>
                          </a:solidFill>
                        </a:rPr>
                        <a:t>(1)</a:t>
                      </a:r>
                      <a:endParaRPr sz="1800" u="none" cap="none" strike="noStrike">
                        <a:solidFill>
                          <a:srgbClr val="932313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932313"/>
                          </a:solidFill>
                        </a:rPr>
                        <a:t>(3)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32313"/>
                        </a:buClr>
                        <a:buSzPts val="1800"/>
                        <a:buFont typeface="Trebuchet MS"/>
                        <a:buNone/>
                      </a:pPr>
                      <a:r>
                        <a:rPr lang="en-US" sz="1800" u="none" cap="none" strike="noStrike">
                          <a:solidFill>
                            <a:srgbClr val="932313"/>
                          </a:solidFill>
                        </a:rPr>
                        <a:t>(5)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32313"/>
                        </a:buClr>
                        <a:buSzPts val="1800"/>
                        <a:buFont typeface="Trebuchet MS"/>
                        <a:buNone/>
                      </a:pPr>
                      <a:r>
                        <a:rPr lang="en-US" sz="1800" u="none" cap="none" strike="noStrike">
                          <a:solidFill>
                            <a:srgbClr val="932313"/>
                          </a:solidFill>
                        </a:rPr>
                        <a:t>=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32313"/>
                        </a:buClr>
                        <a:buSzPts val="1800"/>
                        <a:buFont typeface="Trebuchet MS"/>
                        <a:buNone/>
                      </a:pPr>
                      <a:r>
                        <a:rPr lang="en-US" sz="1800" u="none" cap="none" strike="noStrike">
                          <a:solidFill>
                            <a:srgbClr val="932313"/>
                          </a:solidFill>
                        </a:rPr>
                        <a:t>(4)</a:t>
                      </a:r>
                      <a:endParaRPr sz="1800" u="none" cap="none" strike="noStrike">
                        <a:solidFill>
                          <a:srgbClr val="932313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rebuchet MS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932313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Triples</a:t>
            </a:r>
            <a:endParaRPr/>
          </a:p>
        </p:txBody>
      </p:sp>
      <p:sp>
        <p:nvSpPr>
          <p:cNvPr id="311" name="Google Shape;311;p15"/>
          <p:cNvSpPr txBox="1"/>
          <p:nvPr>
            <p:ph idx="1" type="body"/>
          </p:nvPr>
        </p:nvSpPr>
        <p:spPr>
          <a:xfrm>
            <a:off x="533560" y="1714891"/>
            <a:ext cx="10438186" cy="12640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A ternary operation like x[i]: = y requires two entries in the triple structure as shown as below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x: = y[i] is naturally represented as two operations </a:t>
            </a:r>
            <a:endParaRPr/>
          </a:p>
        </p:txBody>
      </p:sp>
      <p:graphicFrame>
        <p:nvGraphicFramePr>
          <p:cNvPr id="312" name="Google Shape;312;p15"/>
          <p:cNvGraphicFramePr/>
          <p:nvPr/>
        </p:nvGraphicFramePr>
        <p:xfrm>
          <a:off x="747622" y="322052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{0CAB247D-2F10-412C-86AE-B8ED07A22041}</a:tableStyleId>
              </a:tblPr>
              <a:tblGrid>
                <a:gridCol w="1130475"/>
                <a:gridCol w="1130475"/>
                <a:gridCol w="1130475"/>
                <a:gridCol w="1130475"/>
              </a:tblGrid>
              <a:tr h="532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rebuchet MS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932313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932313"/>
                          </a:solidFill>
                        </a:rPr>
                        <a:t>op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932313"/>
                          </a:solidFill>
                        </a:rPr>
                        <a:t>arg1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932313"/>
                          </a:solidFill>
                        </a:rPr>
                        <a:t>arg2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532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32313"/>
                        </a:buClr>
                        <a:buSzPts val="1800"/>
                        <a:buFont typeface="Trebuchet MS"/>
                        <a:buNone/>
                      </a:pPr>
                      <a:r>
                        <a:rPr lang="en-US" sz="1800" u="none" cap="none" strike="noStrike">
                          <a:solidFill>
                            <a:srgbClr val="932313"/>
                          </a:solidFill>
                        </a:rPr>
                        <a:t>(0)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932313"/>
                          </a:solidFill>
                        </a:rPr>
                        <a:t>[ ] =</a:t>
                      </a:r>
                      <a:endParaRPr sz="1800" u="none" cap="none" strike="noStrike">
                        <a:solidFill>
                          <a:srgbClr val="932313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932313"/>
                          </a:solidFill>
                        </a:rPr>
                        <a:t>x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932313"/>
                          </a:solidFill>
                        </a:rPr>
                        <a:t>i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532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32313"/>
                        </a:buClr>
                        <a:buSzPts val="1800"/>
                        <a:buFont typeface="Trebuchet MS"/>
                        <a:buNone/>
                      </a:pPr>
                      <a:r>
                        <a:rPr lang="en-US" sz="1800" u="none" cap="none" strike="noStrike">
                          <a:solidFill>
                            <a:srgbClr val="932313"/>
                          </a:solidFill>
                        </a:rPr>
                        <a:t>(1)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932313"/>
                          </a:solidFill>
                        </a:rPr>
                        <a:t>assign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932313"/>
                          </a:solidFill>
                        </a:rPr>
                        <a:t>(0)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932313"/>
                          </a:solidFill>
                        </a:rPr>
                        <a:t>y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313" name="Google Shape;313;p15"/>
          <p:cNvGraphicFramePr/>
          <p:nvPr/>
        </p:nvGraphicFramePr>
        <p:xfrm>
          <a:off x="6340414" y="322052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{0CAB247D-2F10-412C-86AE-B8ED07A22041}</a:tableStyleId>
              </a:tblPr>
              <a:tblGrid>
                <a:gridCol w="1130475"/>
                <a:gridCol w="1130475"/>
                <a:gridCol w="1130475"/>
                <a:gridCol w="1130475"/>
              </a:tblGrid>
              <a:tr h="532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rebuchet MS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932313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932313"/>
                          </a:solidFill>
                        </a:rPr>
                        <a:t>op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932313"/>
                          </a:solidFill>
                        </a:rPr>
                        <a:t>arg1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932313"/>
                          </a:solidFill>
                        </a:rPr>
                        <a:t>arg2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532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32313"/>
                        </a:buClr>
                        <a:buSzPts val="1800"/>
                        <a:buFont typeface="Trebuchet MS"/>
                        <a:buNone/>
                      </a:pPr>
                      <a:r>
                        <a:rPr lang="en-US" sz="1800" u="none" cap="none" strike="noStrike">
                          <a:solidFill>
                            <a:srgbClr val="932313"/>
                          </a:solidFill>
                        </a:rPr>
                        <a:t>(0)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932313"/>
                          </a:solidFill>
                        </a:rPr>
                        <a:t>[ ] =</a:t>
                      </a:r>
                      <a:endParaRPr sz="1800" u="none" cap="none" strike="noStrike">
                        <a:solidFill>
                          <a:srgbClr val="932313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932313"/>
                          </a:solidFill>
                        </a:rPr>
                        <a:t>y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932313"/>
                          </a:solidFill>
                        </a:rPr>
                        <a:t>i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532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32313"/>
                        </a:buClr>
                        <a:buSzPts val="1800"/>
                        <a:buFont typeface="Trebuchet MS"/>
                        <a:buNone/>
                      </a:pPr>
                      <a:r>
                        <a:rPr lang="en-US" sz="1800" u="none" cap="none" strike="noStrike">
                          <a:solidFill>
                            <a:srgbClr val="932313"/>
                          </a:solidFill>
                        </a:rPr>
                        <a:t>(1)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932313"/>
                          </a:solidFill>
                        </a:rPr>
                        <a:t>assign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932313"/>
                          </a:solidFill>
                        </a:rPr>
                        <a:t>x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932313"/>
                          </a:solidFill>
                        </a:rPr>
                        <a:t>(0)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314" name="Google Shape;314;p15"/>
          <p:cNvSpPr txBox="1"/>
          <p:nvPr/>
        </p:nvSpPr>
        <p:spPr>
          <a:xfrm>
            <a:off x="1848928" y="5141343"/>
            <a:ext cx="2743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x [ i ] = y</a:t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15" name="Google Shape;315;p15"/>
          <p:cNvSpPr txBox="1"/>
          <p:nvPr/>
        </p:nvSpPr>
        <p:spPr>
          <a:xfrm>
            <a:off x="7412965" y="5069456"/>
            <a:ext cx="2743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x = y [ i ]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6"/>
          <p:cNvSpPr txBox="1"/>
          <p:nvPr>
            <p:ph type="title"/>
          </p:nvPr>
        </p:nvSpPr>
        <p:spPr>
          <a:xfrm>
            <a:off x="677334" y="609600"/>
            <a:ext cx="8596668" cy="7744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Indirect Triples</a:t>
            </a:r>
            <a:endParaRPr/>
          </a:p>
        </p:txBody>
      </p:sp>
      <p:sp>
        <p:nvSpPr>
          <p:cNvPr id="321" name="Google Shape;321;p16"/>
          <p:cNvSpPr txBox="1"/>
          <p:nvPr>
            <p:ph idx="1" type="body"/>
          </p:nvPr>
        </p:nvSpPr>
        <p:spPr>
          <a:xfrm>
            <a:off x="533560" y="1714891"/>
            <a:ext cx="10438186" cy="12640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79999"/>
              <a:buChar char="►"/>
            </a:pPr>
            <a:r>
              <a:rPr lang="en-US"/>
              <a:t>Another implementation of three-address code is that of listing pointers to triples, rather than listing the triples themselves. 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US"/>
              <a:t>This implementation is called indirect triples </a:t>
            </a:r>
            <a:endParaRPr/>
          </a:p>
          <a:p>
            <a:pPr indent="-258318" lvl="0" marL="3429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t/>
            </a:r>
            <a:endParaRPr/>
          </a:p>
        </p:txBody>
      </p:sp>
      <p:graphicFrame>
        <p:nvGraphicFramePr>
          <p:cNvPr id="322" name="Google Shape;322;p16"/>
          <p:cNvGraphicFramePr/>
          <p:nvPr/>
        </p:nvGraphicFramePr>
        <p:xfrm>
          <a:off x="3263660" y="359434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{0CAB247D-2F10-412C-86AE-B8ED07A22041}</a:tableStyleId>
              </a:tblPr>
              <a:tblGrid>
                <a:gridCol w="1130475"/>
                <a:gridCol w="1130475"/>
              </a:tblGrid>
              <a:tr h="4021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rebuchet MS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932313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932313"/>
                          </a:solidFill>
                        </a:rPr>
                        <a:t>Stmt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4021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32313"/>
                        </a:buClr>
                        <a:buSzPts val="1800"/>
                        <a:buFont typeface="Trebuchet MS"/>
                        <a:buNone/>
                      </a:pPr>
                      <a:r>
                        <a:rPr lang="en-US" sz="1800" u="none" cap="none" strike="noStrike">
                          <a:solidFill>
                            <a:srgbClr val="932313"/>
                          </a:solidFill>
                        </a:rPr>
                        <a:t>(0)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932313"/>
                          </a:solidFill>
                        </a:rPr>
                        <a:t>(14)</a:t>
                      </a:r>
                      <a:endParaRPr sz="1800" u="none" cap="none" strike="noStrike">
                        <a:solidFill>
                          <a:srgbClr val="932313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4021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32313"/>
                        </a:buClr>
                        <a:buSzPts val="1800"/>
                        <a:buFont typeface="Trebuchet MS"/>
                        <a:buNone/>
                      </a:pPr>
                      <a:r>
                        <a:rPr lang="en-US" sz="1800" u="none" cap="none" strike="noStrike">
                          <a:solidFill>
                            <a:srgbClr val="932313"/>
                          </a:solidFill>
                        </a:rPr>
                        <a:t>(1)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932313"/>
                          </a:solidFill>
                        </a:rPr>
                        <a:t>(15)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4021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32313"/>
                        </a:buClr>
                        <a:buSzPts val="1800"/>
                        <a:buFont typeface="Trebuchet MS"/>
                        <a:buNone/>
                      </a:pPr>
                      <a:r>
                        <a:rPr lang="en-US" sz="1800" u="none" cap="none" strike="noStrike">
                          <a:solidFill>
                            <a:srgbClr val="932313"/>
                          </a:solidFill>
                        </a:rPr>
                        <a:t>(2)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32313"/>
                        </a:buClr>
                        <a:buSzPts val="1800"/>
                        <a:buFont typeface="Trebuchet MS"/>
                        <a:buNone/>
                      </a:pPr>
                      <a:r>
                        <a:rPr lang="en-US" sz="1800" u="none" cap="none" strike="noStrike">
                          <a:solidFill>
                            <a:srgbClr val="932313"/>
                          </a:solidFill>
                        </a:rPr>
                        <a:t>(16)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021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32313"/>
                        </a:buClr>
                        <a:buSzPts val="1800"/>
                        <a:buFont typeface="Trebuchet MS"/>
                        <a:buNone/>
                      </a:pPr>
                      <a:r>
                        <a:rPr lang="en-US" sz="1800" u="none" cap="none" strike="noStrike">
                          <a:solidFill>
                            <a:srgbClr val="932313"/>
                          </a:solidFill>
                        </a:rPr>
                        <a:t>(3)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32313"/>
                        </a:buClr>
                        <a:buSzPts val="1800"/>
                        <a:buFont typeface="Trebuchet MS"/>
                        <a:buNone/>
                      </a:pPr>
                      <a:r>
                        <a:rPr lang="en-US" sz="1800" u="none" cap="none" strike="noStrike">
                          <a:solidFill>
                            <a:srgbClr val="932313"/>
                          </a:solidFill>
                        </a:rPr>
                        <a:t>(17)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021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32313"/>
                        </a:buClr>
                        <a:buSzPts val="1800"/>
                        <a:buFont typeface="Trebuchet MS"/>
                        <a:buNone/>
                      </a:pPr>
                      <a:r>
                        <a:rPr lang="en-US" sz="1800" u="none" cap="none" strike="noStrike">
                          <a:solidFill>
                            <a:srgbClr val="932313"/>
                          </a:solidFill>
                        </a:rPr>
                        <a:t>(4)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32313"/>
                        </a:buClr>
                        <a:buSzPts val="1800"/>
                        <a:buFont typeface="Trebuchet MS"/>
                        <a:buNone/>
                      </a:pPr>
                      <a:r>
                        <a:rPr lang="en-US" sz="1800" u="none" cap="none" strike="noStrike">
                          <a:solidFill>
                            <a:srgbClr val="932313"/>
                          </a:solidFill>
                        </a:rPr>
                        <a:t>(18)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021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32313"/>
                        </a:buClr>
                        <a:buSzPts val="1800"/>
                        <a:buFont typeface="Trebuchet MS"/>
                        <a:buNone/>
                      </a:pPr>
                      <a:r>
                        <a:rPr lang="en-US" sz="1800" u="none" cap="none" strike="noStrike">
                          <a:solidFill>
                            <a:srgbClr val="932313"/>
                          </a:solidFill>
                        </a:rPr>
                        <a:t>(5)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32313"/>
                        </a:buClr>
                        <a:buSzPts val="1800"/>
                        <a:buFont typeface="Trebuchet MS"/>
                        <a:buNone/>
                      </a:pPr>
                      <a:r>
                        <a:rPr lang="en-US" sz="1800" u="none" cap="none" strike="noStrike">
                          <a:solidFill>
                            <a:srgbClr val="932313"/>
                          </a:solidFill>
                        </a:rPr>
                        <a:t>(19)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323" name="Google Shape;323;p16"/>
          <p:cNvGraphicFramePr/>
          <p:nvPr/>
        </p:nvGraphicFramePr>
        <p:xfrm>
          <a:off x="5937848" y="357996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{0CAB247D-2F10-412C-86AE-B8ED07A22041}</a:tableStyleId>
              </a:tblPr>
              <a:tblGrid>
                <a:gridCol w="1531625"/>
                <a:gridCol w="1531625"/>
                <a:gridCol w="1531625"/>
                <a:gridCol w="1531625"/>
              </a:tblGrid>
              <a:tr h="403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rebuchet MS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932313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932313"/>
                          </a:solidFill>
                        </a:rPr>
                        <a:t>op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932313"/>
                          </a:solidFill>
                        </a:rPr>
                        <a:t>arg1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932313"/>
                          </a:solidFill>
                        </a:rPr>
                        <a:t>arg2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403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32313"/>
                        </a:buClr>
                        <a:buSzPts val="1800"/>
                        <a:buFont typeface="Trebuchet MS"/>
                        <a:buNone/>
                      </a:pPr>
                      <a:r>
                        <a:rPr lang="en-US" sz="1800" u="none" cap="none" strike="noStrike">
                          <a:solidFill>
                            <a:srgbClr val="932313"/>
                          </a:solidFill>
                        </a:rPr>
                        <a:t>(14)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932313"/>
                          </a:solidFill>
                        </a:rPr>
                        <a:t>uminus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932313"/>
                          </a:solidFill>
                        </a:rPr>
                        <a:t>c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932313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403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32313"/>
                        </a:buClr>
                        <a:buSzPts val="1800"/>
                        <a:buFont typeface="Trebuchet MS"/>
                        <a:buNone/>
                      </a:pPr>
                      <a:r>
                        <a:rPr lang="en-US" sz="1800" u="none" cap="none" strike="noStrike">
                          <a:solidFill>
                            <a:srgbClr val="932313"/>
                          </a:solidFill>
                        </a:rPr>
                        <a:t>(15)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932313"/>
                          </a:solidFill>
                        </a:rPr>
                        <a:t>*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932313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932313"/>
                          </a:solidFill>
                        </a:rPr>
                        <a:t>(14)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403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32313"/>
                        </a:buClr>
                        <a:buSzPts val="1800"/>
                        <a:buFont typeface="Trebuchet MS"/>
                        <a:buNone/>
                      </a:pPr>
                      <a:r>
                        <a:rPr lang="en-US" sz="1800" u="none" cap="none" strike="noStrike">
                          <a:solidFill>
                            <a:srgbClr val="932313"/>
                          </a:solidFill>
                        </a:rPr>
                        <a:t>(16)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932313"/>
                          </a:solidFill>
                        </a:rPr>
                        <a:t>uminus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932313"/>
                          </a:solidFill>
                        </a:rPr>
                        <a:t>c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932313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403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32313"/>
                        </a:buClr>
                        <a:buSzPts val="1800"/>
                        <a:buFont typeface="Trebuchet MS"/>
                        <a:buNone/>
                      </a:pPr>
                      <a:r>
                        <a:rPr lang="en-US" sz="1800" u="none" cap="none" strike="noStrike">
                          <a:solidFill>
                            <a:srgbClr val="932313"/>
                          </a:solidFill>
                        </a:rPr>
                        <a:t>(17)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932313"/>
                          </a:solidFill>
                        </a:rPr>
                        <a:t>*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932313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932313"/>
                          </a:solidFill>
                        </a:rPr>
                        <a:t>(16)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403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32313"/>
                        </a:buClr>
                        <a:buSzPts val="1800"/>
                        <a:buFont typeface="Trebuchet MS"/>
                        <a:buNone/>
                      </a:pPr>
                      <a:r>
                        <a:rPr lang="en-US" sz="1800" u="none" cap="none" strike="noStrike">
                          <a:solidFill>
                            <a:srgbClr val="932313"/>
                          </a:solidFill>
                        </a:rPr>
                        <a:t>(18)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932313"/>
                          </a:solidFill>
                        </a:rPr>
                        <a:t>+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932313"/>
                          </a:solidFill>
                        </a:rPr>
                        <a:t>t2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932313"/>
                          </a:solidFill>
                        </a:rPr>
                        <a:t>(17)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403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32313"/>
                        </a:buClr>
                        <a:buSzPts val="1800"/>
                        <a:buFont typeface="Trebuchet MS"/>
                        <a:buNone/>
                      </a:pPr>
                      <a:r>
                        <a:rPr lang="en-US" sz="1800" u="none" cap="none" strike="noStrike">
                          <a:solidFill>
                            <a:srgbClr val="932313"/>
                          </a:solidFill>
                        </a:rPr>
                        <a:t>(19)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32313"/>
                        </a:buClr>
                        <a:buSzPts val="1800"/>
                        <a:buFont typeface="Trebuchet MS"/>
                        <a:buNone/>
                      </a:pPr>
                      <a:r>
                        <a:rPr lang="en-US" sz="1800" u="none" cap="none" strike="noStrike">
                          <a:solidFill>
                            <a:srgbClr val="932313"/>
                          </a:solidFill>
                        </a:rPr>
                        <a:t>=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32313"/>
                        </a:buClr>
                        <a:buSzPts val="1800"/>
                        <a:buFont typeface="Trebuchet MS"/>
                        <a:buNone/>
                      </a:pPr>
                      <a:r>
                        <a:rPr lang="en-US" sz="1800" u="none" cap="none" strike="noStrike">
                          <a:solidFill>
                            <a:srgbClr val="932313"/>
                          </a:solidFill>
                        </a:rPr>
                        <a:t>t5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32313"/>
                        </a:buClr>
                        <a:buSzPts val="1800"/>
                        <a:buFont typeface="Trebuchet MS"/>
                        <a:buNone/>
                      </a:pPr>
                      <a:r>
                        <a:rPr lang="en-US" sz="1800" u="none" cap="none" strike="noStrike">
                          <a:solidFill>
                            <a:srgbClr val="932313"/>
                          </a:solidFill>
                        </a:rPr>
                        <a:t>(18)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324" name="Google Shape;324;p16"/>
          <p:cNvSpPr txBox="1"/>
          <p:nvPr/>
        </p:nvSpPr>
        <p:spPr>
          <a:xfrm>
            <a:off x="892994" y="3123872"/>
            <a:ext cx="2214337" cy="35213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lang="en-US" sz="1800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rPr>
              <a:t>Three Address Code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sz="1800">
              <a:solidFill>
                <a:srgbClr val="FEFEFE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lang="en-US" sz="1800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rPr>
              <a:t>t1: = - c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lang="en-US" sz="1800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rPr>
              <a:t>t2: = b * t1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lang="en-US" sz="1800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rPr>
              <a:t>t3: = - c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lang="en-US" sz="1800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rPr>
              <a:t>t4: = b * t3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lang="en-US" sz="1800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rPr>
              <a:t>t5: = t2 + t4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lang="en-US" sz="1800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rPr>
              <a:t>a := t5</a:t>
            </a:r>
            <a:br>
              <a:rPr lang="en-US" sz="1800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 sz="1800">
              <a:solidFill>
                <a:srgbClr val="FEFEFE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sz="1800">
              <a:solidFill>
                <a:srgbClr val="FEFEF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Contents</a:t>
            </a:r>
            <a:endParaRPr/>
          </a:p>
        </p:txBody>
      </p:sp>
      <p:sp>
        <p:nvSpPr>
          <p:cNvPr id="150" name="Google Shape;150;p2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Intermediate Representation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Syntax Tree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Postfix Notation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Three Address Code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"/>
          <p:cNvSpPr txBox="1"/>
          <p:nvPr>
            <p:ph type="title"/>
          </p:nvPr>
        </p:nvSpPr>
        <p:spPr>
          <a:xfrm>
            <a:off x="677334" y="609600"/>
            <a:ext cx="9099875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Position of Intermediate Code Generation</a:t>
            </a:r>
            <a:endParaRPr/>
          </a:p>
        </p:txBody>
      </p:sp>
      <p:sp>
        <p:nvSpPr>
          <p:cNvPr id="156" name="Google Shape;156;p3"/>
          <p:cNvSpPr/>
          <p:nvPr/>
        </p:nvSpPr>
        <p:spPr>
          <a:xfrm>
            <a:off x="678611" y="2166668"/>
            <a:ext cx="1135810" cy="92015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E7BC40"/>
              </a:gs>
              <a:gs pos="78000">
                <a:srgbClr val="D1A81B"/>
              </a:gs>
              <a:gs pos="100000">
                <a:srgbClr val="D1A81B"/>
              </a:gs>
            </a:gsLst>
            <a:lin ang="5400000" scaled="0"/>
          </a:gradFill>
          <a:ln>
            <a:noFill/>
          </a:ln>
          <a:effectLst>
            <a:outerShdw blurRad="50800" rotWithShape="0" dir="5400000" dist="381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Parser</a:t>
            </a:r>
            <a:endParaRPr/>
          </a:p>
        </p:txBody>
      </p:sp>
      <p:sp>
        <p:nvSpPr>
          <p:cNvPr id="157" name="Google Shape;157;p3"/>
          <p:cNvSpPr/>
          <p:nvPr/>
        </p:nvSpPr>
        <p:spPr>
          <a:xfrm>
            <a:off x="4977440" y="2166667"/>
            <a:ext cx="2041583" cy="92015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C6493F"/>
              </a:gs>
              <a:gs pos="78000">
                <a:srgbClr val="B22A17"/>
              </a:gs>
              <a:gs pos="100000">
                <a:srgbClr val="B22A17"/>
              </a:gs>
            </a:gsLst>
            <a:lin ang="5400000" scaled="0"/>
          </a:gradFill>
          <a:ln>
            <a:noFill/>
          </a:ln>
          <a:effectLst>
            <a:outerShdw blurRad="50800" rotWithShape="0" dir="5400000" dist="381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Intermediate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Code Generator</a:t>
            </a:r>
            <a:endParaRPr/>
          </a:p>
        </p:txBody>
      </p:sp>
      <p:sp>
        <p:nvSpPr>
          <p:cNvPr id="158" name="Google Shape;158;p3"/>
          <p:cNvSpPr/>
          <p:nvPr/>
        </p:nvSpPr>
        <p:spPr>
          <a:xfrm>
            <a:off x="2806460" y="2166668"/>
            <a:ext cx="1135810" cy="92015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E8713E"/>
              </a:gs>
              <a:gs pos="78000">
                <a:srgbClr val="D25D15"/>
              </a:gs>
              <a:gs pos="100000">
                <a:srgbClr val="D25D15"/>
              </a:gs>
            </a:gsLst>
            <a:lin ang="5400000" scaled="0"/>
          </a:gradFill>
          <a:ln>
            <a:noFill/>
          </a:ln>
          <a:effectLst>
            <a:outerShdw blurRad="50800" rotWithShape="0" dir="5400000" dist="381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Static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Checker</a:t>
            </a:r>
            <a:endParaRPr/>
          </a:p>
        </p:txBody>
      </p:sp>
      <p:sp>
        <p:nvSpPr>
          <p:cNvPr id="159" name="Google Shape;159;p3"/>
          <p:cNvSpPr/>
          <p:nvPr/>
        </p:nvSpPr>
        <p:spPr>
          <a:xfrm>
            <a:off x="8701176" y="2166667"/>
            <a:ext cx="1624640" cy="92015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78D63"/>
              </a:gs>
              <a:gs pos="78000">
                <a:srgbClr val="837A4D"/>
              </a:gs>
              <a:gs pos="100000">
                <a:srgbClr val="837A4D"/>
              </a:gs>
            </a:gsLst>
            <a:lin ang="5400000" scaled="0"/>
          </a:gradFill>
          <a:ln>
            <a:noFill/>
          </a:ln>
          <a:effectLst>
            <a:outerShdw blurRad="50800" rotWithShape="0" dir="5400000" dist="381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Code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Generator</a:t>
            </a:r>
            <a:endParaRPr/>
          </a:p>
        </p:txBody>
      </p:sp>
      <p:cxnSp>
        <p:nvCxnSpPr>
          <p:cNvPr id="160" name="Google Shape;160;p3"/>
          <p:cNvCxnSpPr/>
          <p:nvPr/>
        </p:nvCxnSpPr>
        <p:spPr>
          <a:xfrm>
            <a:off x="1813525" y="2625845"/>
            <a:ext cx="986287" cy="8626"/>
          </a:xfrm>
          <a:prstGeom prst="straightConnector1">
            <a:avLst/>
          </a:prstGeom>
          <a:noFill/>
          <a:ln cap="rnd" cmpd="sng" w="25400">
            <a:solidFill>
              <a:schemeClr val="accent3"/>
            </a:solidFill>
            <a:prstDash val="solid"/>
            <a:round/>
            <a:headEnd len="sm" w="sm" type="none"/>
            <a:tailEnd len="med" w="med" type="stealth"/>
          </a:ln>
          <a:effectLst>
            <a:outerShdw blurRad="38100" rotWithShape="0" dir="5400000" dist="25400">
              <a:srgbClr val="000000">
                <a:alpha val="34901"/>
              </a:srgbClr>
            </a:outerShdw>
          </a:effectLst>
        </p:spPr>
      </p:cxnSp>
      <p:cxnSp>
        <p:nvCxnSpPr>
          <p:cNvPr id="161" name="Google Shape;161;p3"/>
          <p:cNvCxnSpPr/>
          <p:nvPr/>
        </p:nvCxnSpPr>
        <p:spPr>
          <a:xfrm>
            <a:off x="7018128" y="2625844"/>
            <a:ext cx="1633268" cy="8626"/>
          </a:xfrm>
          <a:prstGeom prst="straightConnector1">
            <a:avLst/>
          </a:prstGeom>
          <a:noFill/>
          <a:ln cap="rnd" cmpd="sng" w="25400">
            <a:solidFill>
              <a:schemeClr val="accent3"/>
            </a:solidFill>
            <a:prstDash val="solid"/>
            <a:round/>
            <a:headEnd len="sm" w="sm" type="none"/>
            <a:tailEnd len="med" w="med" type="stealth"/>
          </a:ln>
          <a:effectLst>
            <a:outerShdw blurRad="38100" rotWithShape="0" dir="5400000" dist="25400">
              <a:srgbClr val="000000">
                <a:alpha val="34901"/>
              </a:srgbClr>
            </a:outerShdw>
          </a:effectLst>
        </p:spPr>
      </p:cxnSp>
      <p:cxnSp>
        <p:nvCxnSpPr>
          <p:cNvPr id="162" name="Google Shape;162;p3"/>
          <p:cNvCxnSpPr/>
          <p:nvPr/>
        </p:nvCxnSpPr>
        <p:spPr>
          <a:xfrm>
            <a:off x="3984506" y="2625845"/>
            <a:ext cx="986287" cy="8626"/>
          </a:xfrm>
          <a:prstGeom prst="straightConnector1">
            <a:avLst/>
          </a:prstGeom>
          <a:noFill/>
          <a:ln cap="rnd" cmpd="sng" w="25400">
            <a:solidFill>
              <a:schemeClr val="accent3"/>
            </a:solidFill>
            <a:prstDash val="solid"/>
            <a:round/>
            <a:headEnd len="sm" w="sm" type="none"/>
            <a:tailEnd len="med" w="med" type="stealth"/>
          </a:ln>
          <a:effectLst>
            <a:outerShdw blurRad="38100" rotWithShape="0" dir="5400000" dist="25400">
              <a:srgbClr val="000000">
                <a:alpha val="34901"/>
              </a:srgbClr>
            </a:outerShdw>
          </a:effectLst>
        </p:spPr>
      </p:cxnSp>
      <p:sp>
        <p:nvSpPr>
          <p:cNvPr id="163" name="Google Shape;163;p3"/>
          <p:cNvSpPr txBox="1"/>
          <p:nvPr/>
        </p:nvSpPr>
        <p:spPr>
          <a:xfrm>
            <a:off x="6735434" y="2307207"/>
            <a:ext cx="219686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Intermediate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Code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8" name="Google Shape;168;p4"/>
          <p:cNvCxnSpPr/>
          <p:nvPr/>
        </p:nvCxnSpPr>
        <p:spPr>
          <a:xfrm>
            <a:off x="4241804" y="1460500"/>
            <a:ext cx="0" cy="3937000"/>
          </a:xfrm>
          <a:prstGeom prst="straightConnector1">
            <a:avLst/>
          </a:prstGeom>
          <a:noFill/>
          <a:ln cap="rnd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9" name="Google Shape;169;p4"/>
          <p:cNvSpPr txBox="1"/>
          <p:nvPr>
            <p:ph type="title"/>
          </p:nvPr>
        </p:nvSpPr>
        <p:spPr>
          <a:xfrm>
            <a:off x="643467" y="816638"/>
            <a:ext cx="3367359" cy="52247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Intermediate</a:t>
            </a:r>
            <a:br>
              <a:rPr lang="en-US"/>
            </a:br>
            <a:r>
              <a:rPr lang="en-US"/>
              <a:t>Representation</a:t>
            </a:r>
            <a:endParaRPr/>
          </a:p>
        </p:txBody>
      </p:sp>
      <p:sp>
        <p:nvSpPr>
          <p:cNvPr id="170" name="Google Shape;170;p4"/>
          <p:cNvSpPr txBox="1"/>
          <p:nvPr>
            <p:ph idx="1" type="body"/>
          </p:nvPr>
        </p:nvSpPr>
        <p:spPr>
          <a:xfrm>
            <a:off x="4654295" y="816638"/>
            <a:ext cx="4619706" cy="52247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Graphical Representation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Postfix Notation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Three Address Code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6" name="Google Shape;176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77" name="Google Shape;177;p5"/>
          <p:cNvCxnSpPr/>
          <p:nvPr/>
        </p:nvCxnSpPr>
        <p:spPr>
          <a:xfrm>
            <a:off x="3953376" y="0"/>
            <a:ext cx="1219200" cy="6858000"/>
          </a:xfrm>
          <a:prstGeom prst="straightConnector1">
            <a:avLst/>
          </a:prstGeom>
          <a:noFill/>
          <a:ln cap="flat" cmpd="sng" w="9525">
            <a:solidFill>
              <a:srgbClr val="6C911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8" name="Google Shape;178;p5"/>
          <p:cNvCxnSpPr/>
          <p:nvPr/>
        </p:nvCxnSpPr>
        <p:spPr>
          <a:xfrm flipH="1">
            <a:off x="2132900" y="3681413"/>
            <a:ext cx="4763700" cy="3176700"/>
          </a:xfrm>
          <a:prstGeom prst="straightConnector1">
            <a:avLst/>
          </a:prstGeom>
          <a:noFill/>
          <a:ln cap="flat" cmpd="sng" w="9525">
            <a:solidFill>
              <a:srgbClr val="FEFEFE">
                <a:alpha val="8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9" name="Google Shape;179;p5"/>
          <p:cNvSpPr/>
          <p:nvPr/>
        </p:nvSpPr>
        <p:spPr>
          <a:xfrm>
            <a:off x="3324631" y="-8467"/>
            <a:ext cx="3007349" cy="6866467"/>
          </a:xfrm>
          <a:custGeom>
            <a:rect b="b" l="l" r="r" t="t"/>
            <a:pathLst>
              <a:path extrusionOk="0" h="6866467" w="3007349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29803"/>
            </a:schemeClr>
          </a:solidFill>
          <a:ln>
            <a:noFill/>
          </a:ln>
        </p:spPr>
      </p:sp>
      <p:sp>
        <p:nvSpPr>
          <p:cNvPr id="180" name="Google Shape;180;p5"/>
          <p:cNvSpPr/>
          <p:nvPr/>
        </p:nvSpPr>
        <p:spPr>
          <a:xfrm>
            <a:off x="3746597" y="-8467"/>
            <a:ext cx="2588558" cy="6866467"/>
          </a:xfrm>
          <a:custGeom>
            <a:rect b="b" l="l" r="r" t="t"/>
            <a:pathLst>
              <a:path extrusionOk="0" h="6866467" w="2573311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</p:sp>
      <p:sp>
        <p:nvSpPr>
          <p:cNvPr id="181" name="Google Shape;181;p5"/>
          <p:cNvSpPr/>
          <p:nvPr/>
        </p:nvSpPr>
        <p:spPr>
          <a:xfrm>
            <a:off x="3075488" y="3048000"/>
            <a:ext cx="3259667" cy="3810000"/>
          </a:xfrm>
          <a:prstGeom prst="triangle">
            <a:avLst>
              <a:gd fmla="val 100000" name="adj"/>
            </a:avLst>
          </a:prstGeom>
          <a:solidFill>
            <a:schemeClr val="accent2">
              <a:alpha val="71764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5"/>
          <p:cNvSpPr/>
          <p:nvPr/>
        </p:nvSpPr>
        <p:spPr>
          <a:xfrm>
            <a:off x="3477655" y="-8467"/>
            <a:ext cx="2850868" cy="6866467"/>
          </a:xfrm>
          <a:custGeom>
            <a:rect b="b" l="l" r="r" t="t"/>
            <a:pathLst>
              <a:path extrusionOk="0" h="6866467" w="2858013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3F7818">
              <a:alpha val="69803"/>
            </a:srgbClr>
          </a:solidFill>
          <a:ln>
            <a:noFill/>
          </a:ln>
        </p:spPr>
      </p:sp>
      <p:sp>
        <p:nvSpPr>
          <p:cNvPr id="183" name="Google Shape;183;p5"/>
          <p:cNvSpPr/>
          <p:nvPr/>
        </p:nvSpPr>
        <p:spPr>
          <a:xfrm>
            <a:off x="4514821" y="3589867"/>
            <a:ext cx="1817159" cy="3268133"/>
          </a:xfrm>
          <a:prstGeom prst="triangle">
            <a:avLst>
              <a:gd fmla="val 100000" name="adj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5"/>
          <p:cNvSpPr/>
          <p:nvPr/>
        </p:nvSpPr>
        <p:spPr>
          <a:xfrm>
            <a:off x="5082154" y="-8467"/>
            <a:ext cx="7109846" cy="6866467"/>
          </a:xfrm>
          <a:custGeom>
            <a:rect b="b" l="l" r="r" t="t"/>
            <a:pathLst>
              <a:path extrusionOk="0" h="6866467" w="7109846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5" name="Google Shape;185;p5"/>
          <p:cNvSpPr txBox="1"/>
          <p:nvPr>
            <p:ph type="title"/>
          </p:nvPr>
        </p:nvSpPr>
        <p:spPr>
          <a:xfrm>
            <a:off x="677334" y="609599"/>
            <a:ext cx="3843300" cy="554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600"/>
              <a:buFont typeface="Trebuchet MS"/>
              <a:buNone/>
            </a:pPr>
            <a:r>
              <a:rPr lang="en-US">
                <a:solidFill>
                  <a:srgbClr val="FEFEFE"/>
                </a:solidFill>
              </a:rPr>
              <a:t>Graphical</a:t>
            </a:r>
            <a:br>
              <a:rPr lang="en-US">
                <a:solidFill>
                  <a:srgbClr val="FEFEFE"/>
                </a:solidFill>
              </a:rPr>
            </a:br>
            <a:r>
              <a:rPr lang="en-US">
                <a:solidFill>
                  <a:srgbClr val="FEFEFE"/>
                </a:solidFill>
              </a:rPr>
              <a:t>Representation</a:t>
            </a:r>
            <a:endParaRPr/>
          </a:p>
        </p:txBody>
      </p:sp>
      <p:sp>
        <p:nvSpPr>
          <p:cNvPr id="186" name="Google Shape;186;p5"/>
          <p:cNvSpPr txBox="1"/>
          <p:nvPr>
            <p:ph idx="1" type="body"/>
          </p:nvPr>
        </p:nvSpPr>
        <p:spPr>
          <a:xfrm>
            <a:off x="6116084" y="609600"/>
            <a:ext cx="5511300" cy="554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en-US">
                <a:solidFill>
                  <a:schemeClr val="dk1"/>
                </a:solidFill>
              </a:rPr>
              <a:t>Syntax Tree:</a:t>
            </a:r>
            <a:r>
              <a:rPr lang="en-US">
                <a:solidFill>
                  <a:srgbClr val="2A5010"/>
                </a:solidFill>
              </a:rPr>
              <a:t> </a:t>
            </a:r>
            <a:r>
              <a:rPr lang="en-US">
                <a:solidFill>
                  <a:srgbClr val="FFFFFF"/>
                </a:solidFill>
              </a:rPr>
              <a:t>Depicts hierarchical structure of source program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>
                <a:solidFill>
                  <a:schemeClr val="dk1"/>
                </a:solidFill>
              </a:rPr>
              <a:t>DAG (Directed Acyclic Graph): </a:t>
            </a:r>
            <a:r>
              <a:rPr lang="en-US">
                <a:solidFill>
                  <a:srgbClr val="FFFFFF"/>
                </a:solidFill>
              </a:rPr>
              <a:t>Gives information same as syntax tree but in compact form. Here common subexpressions are identified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6"/>
          <p:cNvSpPr txBox="1"/>
          <p:nvPr>
            <p:ph type="title"/>
          </p:nvPr>
        </p:nvSpPr>
        <p:spPr>
          <a:xfrm>
            <a:off x="418542" y="192657"/>
            <a:ext cx="8596668" cy="7600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Graphical Representation</a:t>
            </a:r>
            <a:endParaRPr/>
          </a:p>
        </p:txBody>
      </p:sp>
      <p:sp>
        <p:nvSpPr>
          <p:cNvPr id="192" name="Google Shape;192;p6"/>
          <p:cNvSpPr txBox="1"/>
          <p:nvPr/>
        </p:nvSpPr>
        <p:spPr>
          <a:xfrm>
            <a:off x="598099" y="957532"/>
            <a:ext cx="2743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 = b * -c + b * -c </a:t>
            </a:r>
            <a:endParaRPr/>
          </a:p>
        </p:txBody>
      </p:sp>
      <p:sp>
        <p:nvSpPr>
          <p:cNvPr id="193" name="Google Shape;193;p6"/>
          <p:cNvSpPr txBox="1"/>
          <p:nvPr/>
        </p:nvSpPr>
        <p:spPr>
          <a:xfrm>
            <a:off x="3645200" y="4752256"/>
            <a:ext cx="3853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b</a:t>
            </a:r>
            <a:endParaRPr/>
          </a:p>
        </p:txBody>
      </p:sp>
      <p:sp>
        <p:nvSpPr>
          <p:cNvPr id="194" name="Google Shape;194;p6"/>
          <p:cNvSpPr txBox="1"/>
          <p:nvPr/>
        </p:nvSpPr>
        <p:spPr>
          <a:xfrm>
            <a:off x="4795388" y="4809765"/>
            <a:ext cx="106104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uminus</a:t>
            </a:r>
            <a:endParaRPr/>
          </a:p>
        </p:txBody>
      </p:sp>
      <p:sp>
        <p:nvSpPr>
          <p:cNvPr id="195" name="Google Shape;195;p6"/>
          <p:cNvSpPr txBox="1"/>
          <p:nvPr/>
        </p:nvSpPr>
        <p:spPr>
          <a:xfrm>
            <a:off x="4996670" y="5902443"/>
            <a:ext cx="3853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c</a:t>
            </a:r>
            <a:endParaRPr/>
          </a:p>
        </p:txBody>
      </p:sp>
      <p:sp>
        <p:nvSpPr>
          <p:cNvPr id="196" name="Google Shape;196;p6"/>
          <p:cNvSpPr txBox="1"/>
          <p:nvPr/>
        </p:nvSpPr>
        <p:spPr>
          <a:xfrm>
            <a:off x="4493463" y="4004632"/>
            <a:ext cx="3853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*</a:t>
            </a:r>
            <a:endParaRPr/>
          </a:p>
        </p:txBody>
      </p:sp>
      <p:cxnSp>
        <p:nvCxnSpPr>
          <p:cNvPr id="197" name="Google Shape;197;p6"/>
          <p:cNvCxnSpPr/>
          <p:nvPr/>
        </p:nvCxnSpPr>
        <p:spPr>
          <a:xfrm>
            <a:off x="4716852" y="4249587"/>
            <a:ext cx="445698" cy="445698"/>
          </a:xfrm>
          <a:prstGeom prst="straightConnector1">
            <a:avLst/>
          </a:prstGeom>
          <a:noFill/>
          <a:ln cap="rnd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34901"/>
              </a:srgbClr>
            </a:outerShdw>
          </a:effectLst>
        </p:spPr>
      </p:cxnSp>
      <p:cxnSp>
        <p:nvCxnSpPr>
          <p:cNvPr id="198" name="Google Shape;198;p6"/>
          <p:cNvCxnSpPr/>
          <p:nvPr/>
        </p:nvCxnSpPr>
        <p:spPr>
          <a:xfrm flipH="1">
            <a:off x="5176926" y="5256002"/>
            <a:ext cx="14377" cy="402566"/>
          </a:xfrm>
          <a:prstGeom prst="straightConnector1">
            <a:avLst/>
          </a:prstGeom>
          <a:noFill/>
          <a:ln cap="rnd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34901"/>
              </a:srgbClr>
            </a:outerShdw>
          </a:effectLst>
        </p:spPr>
      </p:cxnSp>
      <p:cxnSp>
        <p:nvCxnSpPr>
          <p:cNvPr id="199" name="Google Shape;199;p6"/>
          <p:cNvCxnSpPr/>
          <p:nvPr/>
        </p:nvCxnSpPr>
        <p:spPr>
          <a:xfrm flipH="1">
            <a:off x="3868587" y="4263965"/>
            <a:ext cx="531962" cy="330679"/>
          </a:xfrm>
          <a:prstGeom prst="straightConnector1">
            <a:avLst/>
          </a:prstGeom>
          <a:noFill/>
          <a:ln cap="rnd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34901"/>
              </a:srgbClr>
            </a:outerShdw>
          </a:effectLst>
        </p:spPr>
      </p:cxnSp>
      <p:cxnSp>
        <p:nvCxnSpPr>
          <p:cNvPr id="200" name="Google Shape;200;p6"/>
          <p:cNvCxnSpPr/>
          <p:nvPr/>
        </p:nvCxnSpPr>
        <p:spPr>
          <a:xfrm>
            <a:off x="4860625" y="4393360"/>
            <a:ext cx="445698" cy="445698"/>
          </a:xfrm>
          <a:prstGeom prst="straightConnector1">
            <a:avLst/>
          </a:prstGeom>
          <a:noFill/>
          <a:ln cap="rnd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34901"/>
              </a:srgbClr>
            </a:outerShdw>
          </a:effectLst>
        </p:spPr>
      </p:cxnSp>
      <p:sp>
        <p:nvSpPr>
          <p:cNvPr id="201" name="Google Shape;201;p6"/>
          <p:cNvSpPr txBox="1"/>
          <p:nvPr/>
        </p:nvSpPr>
        <p:spPr>
          <a:xfrm>
            <a:off x="1215426" y="4752256"/>
            <a:ext cx="3853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b</a:t>
            </a:r>
            <a:endParaRPr/>
          </a:p>
        </p:txBody>
      </p:sp>
      <p:sp>
        <p:nvSpPr>
          <p:cNvPr id="202" name="Google Shape;202;p6"/>
          <p:cNvSpPr txBox="1"/>
          <p:nvPr/>
        </p:nvSpPr>
        <p:spPr>
          <a:xfrm>
            <a:off x="2293727" y="4752256"/>
            <a:ext cx="106104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uminus</a:t>
            </a:r>
            <a:endParaRPr/>
          </a:p>
        </p:txBody>
      </p:sp>
      <p:sp>
        <p:nvSpPr>
          <p:cNvPr id="203" name="Google Shape;203;p6"/>
          <p:cNvSpPr txBox="1"/>
          <p:nvPr/>
        </p:nvSpPr>
        <p:spPr>
          <a:xfrm>
            <a:off x="2566896" y="5902443"/>
            <a:ext cx="3853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c</a:t>
            </a:r>
            <a:endParaRPr/>
          </a:p>
        </p:txBody>
      </p:sp>
      <p:sp>
        <p:nvSpPr>
          <p:cNvPr id="204" name="Google Shape;204;p6"/>
          <p:cNvSpPr txBox="1"/>
          <p:nvPr/>
        </p:nvSpPr>
        <p:spPr>
          <a:xfrm>
            <a:off x="2006180" y="3918368"/>
            <a:ext cx="3853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*</a:t>
            </a:r>
            <a:endParaRPr/>
          </a:p>
        </p:txBody>
      </p:sp>
      <p:cxnSp>
        <p:nvCxnSpPr>
          <p:cNvPr id="205" name="Google Shape;205;p6"/>
          <p:cNvCxnSpPr/>
          <p:nvPr/>
        </p:nvCxnSpPr>
        <p:spPr>
          <a:xfrm>
            <a:off x="2287078" y="4249587"/>
            <a:ext cx="445698" cy="445698"/>
          </a:xfrm>
          <a:prstGeom prst="straightConnector1">
            <a:avLst/>
          </a:prstGeom>
          <a:noFill/>
          <a:ln cap="rnd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34901"/>
              </a:srgbClr>
            </a:outerShdw>
          </a:effectLst>
        </p:spPr>
      </p:cxnSp>
      <p:cxnSp>
        <p:nvCxnSpPr>
          <p:cNvPr id="206" name="Google Shape;206;p6"/>
          <p:cNvCxnSpPr/>
          <p:nvPr/>
        </p:nvCxnSpPr>
        <p:spPr>
          <a:xfrm flipH="1">
            <a:off x="2747152" y="5256002"/>
            <a:ext cx="14377" cy="402566"/>
          </a:xfrm>
          <a:prstGeom prst="straightConnector1">
            <a:avLst/>
          </a:prstGeom>
          <a:noFill/>
          <a:ln cap="rnd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34901"/>
              </a:srgbClr>
            </a:outerShdw>
          </a:effectLst>
        </p:spPr>
      </p:cxnSp>
      <p:cxnSp>
        <p:nvCxnSpPr>
          <p:cNvPr id="207" name="Google Shape;207;p6"/>
          <p:cNvCxnSpPr/>
          <p:nvPr/>
        </p:nvCxnSpPr>
        <p:spPr>
          <a:xfrm flipH="1">
            <a:off x="1438813" y="4263965"/>
            <a:ext cx="531962" cy="330679"/>
          </a:xfrm>
          <a:prstGeom prst="straightConnector1">
            <a:avLst/>
          </a:prstGeom>
          <a:noFill/>
          <a:ln cap="rnd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34901"/>
              </a:srgbClr>
            </a:outerShdw>
          </a:effectLst>
        </p:spPr>
      </p:cxnSp>
      <p:cxnSp>
        <p:nvCxnSpPr>
          <p:cNvPr id="208" name="Google Shape;208;p6"/>
          <p:cNvCxnSpPr/>
          <p:nvPr/>
        </p:nvCxnSpPr>
        <p:spPr>
          <a:xfrm flipH="1" rot="10800000">
            <a:off x="1640094" y="2481172"/>
            <a:ext cx="747625" cy="661358"/>
          </a:xfrm>
          <a:prstGeom prst="straightConnector1">
            <a:avLst/>
          </a:prstGeom>
          <a:noFill/>
          <a:ln cap="rnd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34901"/>
              </a:srgbClr>
            </a:outerShdw>
          </a:effectLst>
        </p:spPr>
      </p:cxnSp>
      <p:cxnSp>
        <p:nvCxnSpPr>
          <p:cNvPr id="209" name="Google Shape;209;p6"/>
          <p:cNvCxnSpPr/>
          <p:nvPr/>
        </p:nvCxnSpPr>
        <p:spPr>
          <a:xfrm flipH="1">
            <a:off x="2545869" y="3401323"/>
            <a:ext cx="747623" cy="445697"/>
          </a:xfrm>
          <a:prstGeom prst="straightConnector1">
            <a:avLst/>
          </a:prstGeom>
          <a:noFill/>
          <a:ln cap="rnd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34901"/>
              </a:srgbClr>
            </a:outerShdw>
          </a:effectLst>
        </p:spPr>
      </p:cxnSp>
      <p:sp>
        <p:nvSpPr>
          <p:cNvPr id="210" name="Google Shape;210;p6"/>
          <p:cNvSpPr txBox="1"/>
          <p:nvPr/>
        </p:nvSpPr>
        <p:spPr>
          <a:xfrm>
            <a:off x="3458294" y="3141991"/>
            <a:ext cx="3853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+</a:t>
            </a:r>
            <a:endParaRPr/>
          </a:p>
        </p:txBody>
      </p:sp>
      <p:sp>
        <p:nvSpPr>
          <p:cNvPr id="211" name="Google Shape;211;p6"/>
          <p:cNvSpPr txBox="1"/>
          <p:nvPr/>
        </p:nvSpPr>
        <p:spPr>
          <a:xfrm>
            <a:off x="1201048" y="3141990"/>
            <a:ext cx="3853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</a:t>
            </a:r>
            <a:endParaRPr/>
          </a:p>
        </p:txBody>
      </p:sp>
      <p:sp>
        <p:nvSpPr>
          <p:cNvPr id="212" name="Google Shape;212;p6"/>
          <p:cNvSpPr txBox="1"/>
          <p:nvPr/>
        </p:nvSpPr>
        <p:spPr>
          <a:xfrm>
            <a:off x="2437501" y="2063689"/>
            <a:ext cx="3853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=</a:t>
            </a:r>
            <a:endParaRPr/>
          </a:p>
        </p:txBody>
      </p:sp>
      <p:cxnSp>
        <p:nvCxnSpPr>
          <p:cNvPr id="213" name="Google Shape;213;p6"/>
          <p:cNvCxnSpPr/>
          <p:nvPr/>
        </p:nvCxnSpPr>
        <p:spPr>
          <a:xfrm rot="10800000">
            <a:off x="2732775" y="2509926"/>
            <a:ext cx="646980" cy="560716"/>
          </a:xfrm>
          <a:prstGeom prst="straightConnector1">
            <a:avLst/>
          </a:prstGeom>
          <a:noFill/>
          <a:ln cap="rnd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34901"/>
              </a:srgbClr>
            </a:outerShdw>
          </a:effectLst>
        </p:spPr>
      </p:cxnSp>
      <p:cxnSp>
        <p:nvCxnSpPr>
          <p:cNvPr id="214" name="Google Shape;214;p6"/>
          <p:cNvCxnSpPr/>
          <p:nvPr/>
        </p:nvCxnSpPr>
        <p:spPr>
          <a:xfrm>
            <a:off x="2430851" y="4393360"/>
            <a:ext cx="445698" cy="445698"/>
          </a:xfrm>
          <a:prstGeom prst="straightConnector1">
            <a:avLst/>
          </a:prstGeom>
          <a:noFill/>
          <a:ln cap="rnd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34901"/>
              </a:srgbClr>
            </a:outerShdw>
          </a:effectLst>
        </p:spPr>
      </p:cxnSp>
      <p:cxnSp>
        <p:nvCxnSpPr>
          <p:cNvPr id="215" name="Google Shape;215;p6"/>
          <p:cNvCxnSpPr/>
          <p:nvPr/>
        </p:nvCxnSpPr>
        <p:spPr>
          <a:xfrm rot="10800000">
            <a:off x="3739189" y="3487587"/>
            <a:ext cx="646980" cy="560716"/>
          </a:xfrm>
          <a:prstGeom prst="straightConnector1">
            <a:avLst/>
          </a:prstGeom>
          <a:noFill/>
          <a:ln cap="rnd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34901"/>
              </a:srgbClr>
            </a:outerShdw>
          </a:effectLst>
        </p:spPr>
      </p:cxnSp>
      <p:sp>
        <p:nvSpPr>
          <p:cNvPr id="216" name="Google Shape;216;p6"/>
          <p:cNvSpPr txBox="1"/>
          <p:nvPr/>
        </p:nvSpPr>
        <p:spPr>
          <a:xfrm>
            <a:off x="8475992" y="4824143"/>
            <a:ext cx="3853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b</a:t>
            </a:r>
            <a:endParaRPr/>
          </a:p>
        </p:txBody>
      </p:sp>
      <p:sp>
        <p:nvSpPr>
          <p:cNvPr id="217" name="Google Shape;217;p6"/>
          <p:cNvSpPr txBox="1"/>
          <p:nvPr/>
        </p:nvSpPr>
        <p:spPr>
          <a:xfrm>
            <a:off x="9554293" y="4824143"/>
            <a:ext cx="106104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uminus</a:t>
            </a:r>
            <a:endParaRPr/>
          </a:p>
        </p:txBody>
      </p:sp>
      <p:sp>
        <p:nvSpPr>
          <p:cNvPr id="218" name="Google Shape;218;p6"/>
          <p:cNvSpPr txBox="1"/>
          <p:nvPr/>
        </p:nvSpPr>
        <p:spPr>
          <a:xfrm>
            <a:off x="9827462" y="5974330"/>
            <a:ext cx="3853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c</a:t>
            </a:r>
            <a:endParaRPr/>
          </a:p>
        </p:txBody>
      </p:sp>
      <p:sp>
        <p:nvSpPr>
          <p:cNvPr id="219" name="Google Shape;219;p6"/>
          <p:cNvSpPr txBox="1"/>
          <p:nvPr/>
        </p:nvSpPr>
        <p:spPr>
          <a:xfrm>
            <a:off x="9324255" y="4076519"/>
            <a:ext cx="3853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*</a:t>
            </a:r>
            <a:endParaRPr/>
          </a:p>
        </p:txBody>
      </p:sp>
      <p:cxnSp>
        <p:nvCxnSpPr>
          <p:cNvPr id="220" name="Google Shape;220;p6"/>
          <p:cNvCxnSpPr/>
          <p:nvPr/>
        </p:nvCxnSpPr>
        <p:spPr>
          <a:xfrm>
            <a:off x="9547644" y="4321474"/>
            <a:ext cx="445698" cy="445698"/>
          </a:xfrm>
          <a:prstGeom prst="straightConnector1">
            <a:avLst/>
          </a:prstGeom>
          <a:noFill/>
          <a:ln cap="rnd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34901"/>
              </a:srgbClr>
            </a:outerShdw>
          </a:effectLst>
        </p:spPr>
      </p:cxnSp>
      <p:cxnSp>
        <p:nvCxnSpPr>
          <p:cNvPr id="221" name="Google Shape;221;p6"/>
          <p:cNvCxnSpPr/>
          <p:nvPr/>
        </p:nvCxnSpPr>
        <p:spPr>
          <a:xfrm flipH="1">
            <a:off x="10007718" y="5327889"/>
            <a:ext cx="14377" cy="402566"/>
          </a:xfrm>
          <a:prstGeom prst="straightConnector1">
            <a:avLst/>
          </a:prstGeom>
          <a:noFill/>
          <a:ln cap="rnd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34901"/>
              </a:srgbClr>
            </a:outerShdw>
          </a:effectLst>
        </p:spPr>
      </p:cxnSp>
      <p:cxnSp>
        <p:nvCxnSpPr>
          <p:cNvPr id="222" name="Google Shape;222;p6"/>
          <p:cNvCxnSpPr/>
          <p:nvPr/>
        </p:nvCxnSpPr>
        <p:spPr>
          <a:xfrm flipH="1">
            <a:off x="8699379" y="4335852"/>
            <a:ext cx="531962" cy="330679"/>
          </a:xfrm>
          <a:prstGeom prst="straightConnector1">
            <a:avLst/>
          </a:prstGeom>
          <a:noFill/>
          <a:ln cap="rnd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34901"/>
              </a:srgbClr>
            </a:outerShdw>
          </a:effectLst>
        </p:spPr>
      </p:cxnSp>
      <p:cxnSp>
        <p:nvCxnSpPr>
          <p:cNvPr id="223" name="Google Shape;223;p6"/>
          <p:cNvCxnSpPr/>
          <p:nvPr/>
        </p:nvCxnSpPr>
        <p:spPr>
          <a:xfrm>
            <a:off x="9691417" y="4465247"/>
            <a:ext cx="445698" cy="445698"/>
          </a:xfrm>
          <a:prstGeom prst="straightConnector1">
            <a:avLst/>
          </a:prstGeom>
          <a:noFill/>
          <a:ln cap="rnd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34901"/>
              </a:srgbClr>
            </a:outerShdw>
          </a:effectLst>
        </p:spPr>
      </p:cxnSp>
      <p:cxnSp>
        <p:nvCxnSpPr>
          <p:cNvPr id="224" name="Google Shape;224;p6"/>
          <p:cNvCxnSpPr/>
          <p:nvPr/>
        </p:nvCxnSpPr>
        <p:spPr>
          <a:xfrm flipH="1" rot="10800000">
            <a:off x="7664207" y="2409285"/>
            <a:ext cx="747625" cy="661358"/>
          </a:xfrm>
          <a:prstGeom prst="straightConnector1">
            <a:avLst/>
          </a:prstGeom>
          <a:noFill/>
          <a:ln cap="rnd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34901"/>
              </a:srgbClr>
            </a:outerShdw>
          </a:effectLst>
        </p:spPr>
      </p:cxnSp>
      <p:sp>
        <p:nvSpPr>
          <p:cNvPr id="225" name="Google Shape;225;p6"/>
          <p:cNvSpPr txBox="1"/>
          <p:nvPr/>
        </p:nvSpPr>
        <p:spPr>
          <a:xfrm>
            <a:off x="9482407" y="3070104"/>
            <a:ext cx="3853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+</a:t>
            </a:r>
            <a:endParaRPr/>
          </a:p>
        </p:txBody>
      </p:sp>
      <p:sp>
        <p:nvSpPr>
          <p:cNvPr id="226" name="Google Shape;226;p6"/>
          <p:cNvSpPr txBox="1"/>
          <p:nvPr/>
        </p:nvSpPr>
        <p:spPr>
          <a:xfrm>
            <a:off x="7225161" y="3070103"/>
            <a:ext cx="3853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</a:t>
            </a:r>
            <a:endParaRPr/>
          </a:p>
        </p:txBody>
      </p:sp>
      <p:sp>
        <p:nvSpPr>
          <p:cNvPr id="227" name="Google Shape;227;p6"/>
          <p:cNvSpPr txBox="1"/>
          <p:nvPr/>
        </p:nvSpPr>
        <p:spPr>
          <a:xfrm>
            <a:off x="8461614" y="1991802"/>
            <a:ext cx="3853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=</a:t>
            </a:r>
            <a:endParaRPr/>
          </a:p>
        </p:txBody>
      </p:sp>
      <p:cxnSp>
        <p:nvCxnSpPr>
          <p:cNvPr id="228" name="Google Shape;228;p6"/>
          <p:cNvCxnSpPr/>
          <p:nvPr/>
        </p:nvCxnSpPr>
        <p:spPr>
          <a:xfrm rot="10800000">
            <a:off x="8857529" y="2452417"/>
            <a:ext cx="646980" cy="560716"/>
          </a:xfrm>
          <a:prstGeom prst="straightConnector1">
            <a:avLst/>
          </a:prstGeom>
          <a:noFill/>
          <a:ln cap="rnd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34901"/>
              </a:srgbClr>
            </a:outerShdw>
          </a:effectLst>
        </p:spPr>
      </p:cxnSp>
      <p:sp>
        <p:nvSpPr>
          <p:cNvPr id="229" name="Google Shape;229;p6"/>
          <p:cNvSpPr/>
          <p:nvPr/>
        </p:nvSpPr>
        <p:spPr>
          <a:xfrm>
            <a:off x="9822395" y="3203720"/>
            <a:ext cx="733245" cy="1078302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1"/>
          </a:solidFill>
          <a:ln cap="rnd" cmpd="sng" w="19050">
            <a:solidFill>
              <a:srgbClr val="698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0" name="Google Shape;230;p6"/>
          <p:cNvSpPr/>
          <p:nvPr/>
        </p:nvSpPr>
        <p:spPr>
          <a:xfrm>
            <a:off x="8541911" y="3116557"/>
            <a:ext cx="733245" cy="1222075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1"/>
          </a:solidFill>
          <a:ln cap="rnd" cmpd="sng" w="19050">
            <a:solidFill>
              <a:srgbClr val="698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1" name="Google Shape;231;p6"/>
          <p:cNvSpPr txBox="1"/>
          <p:nvPr/>
        </p:nvSpPr>
        <p:spPr>
          <a:xfrm>
            <a:off x="1999891" y="6428117"/>
            <a:ext cx="2743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Syntax Tree</a:t>
            </a:r>
            <a:endParaRPr/>
          </a:p>
        </p:txBody>
      </p:sp>
      <p:sp>
        <p:nvSpPr>
          <p:cNvPr id="232" name="Google Shape;232;p6"/>
          <p:cNvSpPr txBox="1"/>
          <p:nvPr/>
        </p:nvSpPr>
        <p:spPr>
          <a:xfrm>
            <a:off x="7952117" y="6384985"/>
            <a:ext cx="37208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Directed Acyclic Graph (DAG)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238" name="Google Shape;238;p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39" name="Google Shape;239;p7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0" name="Google Shape;240;p7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41" name="Google Shape;241;p7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242" name="Google Shape;242;p7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43" name="Google Shape;243;p7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7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245" name="Google Shape;245;p7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246" name="Google Shape;246;p7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247" name="Google Shape;247;p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9" name="Google Shape;249;p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Postfix Notation</a:t>
            </a:r>
            <a:endParaRPr/>
          </a:p>
        </p:txBody>
      </p:sp>
      <p:sp>
        <p:nvSpPr>
          <p:cNvPr id="250" name="Google Shape;250;p7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Given Expression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               a = b * -c + b * -c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Postfix Notation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                a b c uminus * b c uminus * + assign 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Three Address Code</a:t>
            </a:r>
            <a:endParaRPr/>
          </a:p>
        </p:txBody>
      </p:sp>
      <p:sp>
        <p:nvSpPr>
          <p:cNvPr id="256" name="Google Shape;256;p8"/>
          <p:cNvSpPr txBox="1"/>
          <p:nvPr>
            <p:ph idx="1" type="body"/>
          </p:nvPr>
        </p:nvSpPr>
        <p:spPr>
          <a:xfrm>
            <a:off x="677334" y="1398589"/>
            <a:ext cx="8596668" cy="50022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Three-address code is a sequence of statements of the general form 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      x: = y op z 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      where x, y and z are names, constants, or compiler- generated temporaries. 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Thus, a source language expression like x + y * z might be translated into a sequence 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           t1: = y * z</a:t>
            </a:r>
            <a:br>
              <a:rPr lang="en-US"/>
            </a:br>
            <a:r>
              <a:rPr lang="en-US"/>
              <a:t>           t2: = x + t1</a:t>
            </a:r>
            <a:br>
              <a:rPr lang="en-US"/>
            </a:br>
            <a:r>
              <a:rPr lang="en-US"/>
              <a:t>           where t1 and t2 are compiler-generated temporary names</a:t>
            </a:r>
            <a:endParaRPr/>
          </a:p>
          <a:p>
            <a:pPr indent="-251459" lvl="0" marL="3429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Three Address Code</a:t>
            </a:r>
            <a:br>
              <a:rPr lang="en-US" sz="2400"/>
            </a:br>
            <a:r>
              <a:rPr lang="en-US" sz="2400"/>
              <a:t>Expression: a = b * -c + b * -c</a:t>
            </a:r>
            <a:endParaRPr/>
          </a:p>
        </p:txBody>
      </p:sp>
      <p:sp>
        <p:nvSpPr>
          <p:cNvPr id="262" name="Google Shape;262;p9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/>
              <a:t>For Syntax Tree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t1: = - c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t2: = b * t1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t3: = - c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t4: = b * t3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t5: = t2 + t4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a := t5</a:t>
            </a:r>
            <a:br>
              <a:rPr lang="en-US"/>
            </a:b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sp>
        <p:nvSpPr>
          <p:cNvPr id="263" name="Google Shape;263;p9"/>
          <p:cNvSpPr txBox="1"/>
          <p:nvPr>
            <p:ph idx="2" type="body"/>
          </p:nvPr>
        </p:nvSpPr>
        <p:spPr>
          <a:xfrm>
            <a:off x="5550045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/>
              <a:t>For Directed Acyclic Graph (DAG)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t1: = - c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t2: = b * t1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t5: = t2 + t2 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a: = t5 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2021-04-12T05:29:39Z</dcterms:created>
</cp:coreProperties>
</file>