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3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80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7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33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49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6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2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1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7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4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AE527C83-25E7-4A46-BF3A-FE369999D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4801" b="109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052E-01DE-4B86-91FD-384AD705B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3A7C"/>
                </a:solidFill>
              </a:rPr>
              <a:t>Code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87014-4C31-44F0-B8CC-67C2435F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2000" b="1" dirty="0"/>
              <a:t>Module 6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71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Register</a:t>
            </a:r>
            <a:br>
              <a:rPr lang="en-US" sz="3200" b="1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71" y="532213"/>
            <a:ext cx="7976974" cy="593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</a:rPr>
              <a:t>There are two keywords that control register allocation from C </a:t>
            </a:r>
            <a:endParaRPr lang="en-US" sz="2000" dirty="0"/>
          </a:p>
          <a:p>
            <a:pPr>
              <a:lnSpc>
                <a:spcPct val="150000"/>
              </a:lnSpc>
              <a:buAutoNum type="arabicPeriod"/>
            </a:pPr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register </a:t>
            </a:r>
            <a:r>
              <a:rPr lang="en-US" sz="2000" dirty="0">
                <a:ea typeface="+mn-lt"/>
                <a:cs typeface="+mn-lt"/>
              </a:rPr>
              <a:t>keyword suggests (forces) a variable to a register 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Used for heavily accessed variables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Most compilers can figure this out themselves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You cannot take the address of something that is stored in a Register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volatile </a:t>
            </a:r>
            <a:r>
              <a:rPr lang="en-US" sz="2000" dirty="0">
                <a:ea typeface="+mn-lt"/>
                <a:cs typeface="+mn-lt"/>
              </a:rPr>
              <a:t>keyword forces the results to be written back to memory 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Used in low-level and parallel programming</a:t>
            </a:r>
            <a:endParaRPr lang="en-US" sz="1800" dirty="0" err="1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Register</a:t>
            </a:r>
            <a:br>
              <a:rPr lang="en-US" sz="3200" b="1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71" y="532213"/>
            <a:ext cx="7976974" cy="593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Example of register keyword 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</a:rPr>
              <a:t>// tell compiler that a should be stored in a register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</a:rPr>
              <a:t>    register int a = 23; </a:t>
            </a:r>
            <a:endParaRPr lang="en-US" sz="2000" dirty="0"/>
          </a:p>
          <a:p>
            <a:pPr>
              <a:lnSpc>
                <a:spcPct val="150000"/>
              </a:lnSpc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Example of volatile keyword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</a:rPr>
              <a:t>// force b to be read from and written back to memory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</a:rPr>
              <a:t>     volatile int b = 43; 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1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Machine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Idioms</a:t>
            </a:r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937" y="339047"/>
            <a:ext cx="7959407" cy="613289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Target machines may have hardware instructions to implement certain specific operations efficiently 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Detecting situations that permit the use of these instructions can reduce the execution time </a:t>
            </a:r>
            <a:endParaRPr lang="en-US" sz="2000" dirty="0"/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Some machines have auto-increment and auto- decrement addressing modes. </a:t>
            </a:r>
            <a:endParaRPr lang="en-US" sz="2000" dirty="0"/>
          </a:p>
          <a:p>
            <a:pPr>
              <a:lnSpc>
                <a:spcPct val="150000"/>
              </a:lnSpc>
              <a:buFont typeface="Wingdings 3"/>
            </a:pPr>
            <a:r>
              <a:rPr lang="en-US" sz="2000" dirty="0">
                <a:ea typeface="+mn-lt"/>
                <a:cs typeface="+mn-lt"/>
              </a:rPr>
              <a:t>Use of these modes greatly improves the quality of code when push and pop operation of stack happens, specifically in parameter passing. </a:t>
            </a:r>
            <a:endParaRPr lang="en-US" sz="2000" dirty="0"/>
          </a:p>
          <a:p>
            <a:pPr>
              <a:lnSpc>
                <a:spcPct val="150000"/>
              </a:lnSpc>
              <a:buFont typeface="Wingdings 3"/>
              <a:buChar char=""/>
            </a:pPr>
            <a:r>
              <a:rPr lang="en-US" sz="2000" dirty="0">
                <a:ea typeface="+mn-lt"/>
                <a:cs typeface="+mn-lt"/>
              </a:rPr>
              <a:t>These modes can also be used in code for statements like </a:t>
            </a:r>
            <a:r>
              <a:rPr lang="en-US" sz="2000" dirty="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 +1 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25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10" y="1059872"/>
            <a:ext cx="3342895" cy="4851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Machine Independent Techniques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225" y="123290"/>
            <a:ext cx="7311774" cy="6334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Semantic or Function Preserving Transformations 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Global Common Subexpressions elimination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Copy Propagation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Dead code elimination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Constant Folding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Loop Optimization 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Code Motion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Induction Variable elimination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Strength reduction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E084-5DB8-6B4E-7926-0C3E93E4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666" y="0"/>
            <a:ext cx="8911687" cy="5650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Machine Independent Techniques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17D01-C941-488D-D7CB-30F10CE9E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73" t="32659" r="15056" b="12809"/>
          <a:stretch/>
        </p:blipFill>
        <p:spPr>
          <a:xfrm>
            <a:off x="2352782" y="904126"/>
            <a:ext cx="8989888" cy="50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221544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Preserving 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" y="1644769"/>
            <a:ext cx="2394984" cy="1563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1. Global Common subexpression Elimination</a:t>
            </a:r>
            <a:endParaRPr lang="en-US" sz="2400" b="1" dirty="0">
              <a:solidFill>
                <a:srgbClr val="A5CDB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E80B8-D414-4FA3-B3F7-7FD965D05DE1}"/>
              </a:ext>
            </a:extLst>
          </p:cNvPr>
          <p:cNvSpPr txBox="1"/>
          <p:nvPr/>
        </p:nvSpPr>
        <p:spPr>
          <a:xfrm>
            <a:off x="3257910" y="1820173"/>
            <a:ext cx="1593011" cy="4976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t6=4*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</a:t>
            </a:r>
            <a:endParaRPr lang="en-US" b="1">
              <a:solidFill>
                <a:srgbClr val="315949"/>
              </a:solidFill>
              <a:latin typeface="Verdana"/>
              <a:ea typeface="Verdana"/>
              <a:cs typeface="Verdana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x=a[t6]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t7=4*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</a:t>
            </a:r>
            <a:endParaRPr lang="en-US" b="1">
              <a:solidFill>
                <a:srgbClr val="315949"/>
              </a:solidFill>
              <a:latin typeface="Verdana"/>
              <a:ea typeface="Verdana"/>
              <a:cs typeface="Verdana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t8=4*j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t9=a[t8]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a[t7]=t9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t10=4*j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a[t10]=x 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B2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EC8B7F-53EF-42A5-85F9-192B4D003F98}"/>
              </a:ext>
            </a:extLst>
          </p:cNvPr>
          <p:cNvSpPr txBox="1"/>
          <p:nvPr/>
        </p:nvSpPr>
        <p:spPr>
          <a:xfrm>
            <a:off x="9037608" y="1719531"/>
            <a:ext cx="2239992" cy="3879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t6=4*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</a:t>
            </a:r>
            <a:endParaRPr lang="en-US" b="1">
              <a:solidFill>
                <a:srgbClr val="315949"/>
              </a:solidFill>
              <a:latin typeface="Verdana"/>
              <a:ea typeface="Verdana"/>
              <a:cs typeface="Verdana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x=a[t6] 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t8=4*j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t9=a[t8]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a[t6]=t9 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a[t8]=x 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B2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01ADE8-E806-410F-8ED0-CAB1CFD5FBC6}"/>
              </a:ext>
            </a:extLst>
          </p:cNvPr>
          <p:cNvCxnSpPr/>
          <p:nvPr/>
        </p:nvCxnSpPr>
        <p:spPr>
          <a:xfrm flipH="1">
            <a:off x="4525095" y="3272825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37797D5-D85A-47E6-A769-C95E1667F7E0}"/>
              </a:ext>
            </a:extLst>
          </p:cNvPr>
          <p:cNvCxnSpPr>
            <a:cxnSpLocks/>
          </p:cNvCxnSpPr>
          <p:nvPr/>
        </p:nvCxnSpPr>
        <p:spPr>
          <a:xfrm flipH="1">
            <a:off x="4582604" y="4868711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56A8AF-BAF4-4763-8134-F50B728E98DD}"/>
              </a:ext>
            </a:extLst>
          </p:cNvPr>
          <p:cNvCxnSpPr>
            <a:cxnSpLocks/>
          </p:cNvCxnSpPr>
          <p:nvPr/>
        </p:nvCxnSpPr>
        <p:spPr>
          <a:xfrm flipH="1">
            <a:off x="10606718" y="4236108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6F4EFF-2E18-41BB-9325-0ABCBACE76BD}"/>
              </a:ext>
            </a:extLst>
          </p:cNvPr>
          <p:cNvCxnSpPr>
            <a:cxnSpLocks/>
          </p:cNvCxnSpPr>
          <p:nvPr/>
        </p:nvCxnSpPr>
        <p:spPr>
          <a:xfrm flipH="1">
            <a:off x="10606717" y="4724937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0EDBCC-EA80-4DF8-9ABA-8D6605772A9F}"/>
              </a:ext>
            </a:extLst>
          </p:cNvPr>
          <p:cNvCxnSpPr>
            <a:cxnSpLocks/>
          </p:cNvCxnSpPr>
          <p:nvPr/>
        </p:nvCxnSpPr>
        <p:spPr>
          <a:xfrm flipH="1">
            <a:off x="4582604" y="5458183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A1D25592-1482-4B62-8C44-1E3AAA398CE6}"/>
              </a:ext>
            </a:extLst>
          </p:cNvPr>
          <p:cNvSpPr/>
          <p:nvPr/>
        </p:nvSpPr>
        <p:spPr>
          <a:xfrm>
            <a:off x="5892546" y="3443680"/>
            <a:ext cx="2228490" cy="7907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DA5EC8-AB37-441D-89F8-C3E7B88B3B1C}"/>
              </a:ext>
            </a:extLst>
          </p:cNvPr>
          <p:cNvSpPr txBox="1">
            <a:spLocks/>
          </p:cNvSpPr>
          <p:nvPr/>
        </p:nvSpPr>
        <p:spPr>
          <a:xfrm>
            <a:off x="5509538" y="3206151"/>
            <a:ext cx="2510003" cy="442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After Transformation</a:t>
            </a:r>
            <a:endParaRPr lang="en-US" sz="16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7C96A6-02FB-445C-806F-9D8232E9A7AC}"/>
              </a:ext>
            </a:extLst>
          </p:cNvPr>
          <p:cNvCxnSpPr>
            <a:cxnSpLocks/>
          </p:cNvCxnSpPr>
          <p:nvPr/>
        </p:nvCxnSpPr>
        <p:spPr>
          <a:xfrm flipH="1">
            <a:off x="4726377" y="5990145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4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Preserving 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50" y="2119222"/>
            <a:ext cx="2049927" cy="1060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2. Copy Propagation</a:t>
            </a:r>
            <a:endParaRPr lang="en-US" dirty="0">
              <a:solidFill>
                <a:srgbClr val="A5CDB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888790" y="544530"/>
            <a:ext cx="9275985" cy="617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Assignments of the form f := g called copy statements or copies for short. 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The idea behind the copy-propagation transformation is to use g for f, whenever possible after the copy statement f := g. 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Copy propagation means use of one variable instead of another. 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One advantage of copy propagation is that it often turns the copy statement into dead code. 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For example: x = Pi;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A = x * r * r; 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The optimization using copy propagation can be done as follows: 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A = Pi * r * r; (Here the variable x is eliminated.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1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Preserving 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72" y="1860429"/>
            <a:ext cx="2021172" cy="11896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3. </a:t>
            </a:r>
            <a:r>
              <a:rPr lang="en-US" sz="2400" b="1">
                <a:solidFill>
                  <a:srgbClr val="A5CDBC"/>
                </a:solidFill>
                <a:ea typeface="+mn-lt"/>
                <a:cs typeface="+mn-lt"/>
              </a:rPr>
              <a:t>Dead code elimination</a:t>
            </a:r>
            <a:endParaRPr lang="en-US">
              <a:solidFill>
                <a:srgbClr val="A5CDB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862893"/>
            <a:ext cx="9069652" cy="586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variable is live at a point in a program if its value can be used subsequently; otherwise, it is dead at that point.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related idea is dead or useless code, statements that compute values that never get used.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Not intentionally introduced by programmer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It may appear as the result of previous transformations.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An optimization can be done by eliminating dead code. 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Example 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Verdana"/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Verdana"/>
                <a:ea typeface="+mn-lt"/>
                <a:cs typeface="+mn-lt"/>
              </a:rPr>
              <a:t> = 0; </a:t>
            </a:r>
            <a:endParaRPr lang="en-US" dirty="0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Verdana"/>
                <a:ea typeface="+mn-lt"/>
                <a:cs typeface="+mn-lt"/>
              </a:rPr>
              <a:t>if(</a:t>
            </a:r>
            <a:r>
              <a:rPr lang="en-US" dirty="0" err="1">
                <a:solidFill>
                  <a:schemeClr val="tx1"/>
                </a:solidFill>
                <a:latin typeface="Verdana"/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Verdana"/>
                <a:ea typeface="+mn-lt"/>
                <a:cs typeface="+mn-lt"/>
              </a:rPr>
              <a:t>==1) </a:t>
            </a:r>
            <a:endParaRPr lang="en-US" dirty="0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Verdana"/>
                <a:ea typeface="+mn-lt"/>
                <a:cs typeface="+mn-lt"/>
              </a:rPr>
              <a:t>      {</a:t>
            </a:r>
            <a:br>
              <a:rPr lang="en-US" dirty="0">
                <a:solidFill>
                  <a:schemeClr val="tx1"/>
                </a:solidFill>
                <a:latin typeface="Verdana"/>
                <a:ea typeface="+mn-lt"/>
                <a:cs typeface="+mn-lt"/>
              </a:rPr>
            </a:br>
            <a:r>
              <a:rPr lang="en-US" dirty="0">
                <a:solidFill>
                  <a:schemeClr val="tx1"/>
                </a:solidFill>
                <a:latin typeface="Verdana"/>
                <a:ea typeface="+mn-lt"/>
                <a:cs typeface="+mn-lt"/>
              </a:rPr>
              <a:t>            a=b+5;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Verdana"/>
                <a:ea typeface="+mn-lt"/>
                <a:cs typeface="+mn-lt"/>
              </a:rPr>
              <a:t>       }</a:t>
            </a:r>
            <a:br>
              <a:rPr lang="en-US" dirty="0">
                <a:solidFill>
                  <a:schemeClr val="tx1"/>
                </a:solidFill>
                <a:latin typeface="Verdana"/>
                <a:ea typeface="+mn-lt"/>
                <a:cs typeface="+mn-lt"/>
              </a:rPr>
            </a:b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Here, ‘if’ statement is dead code because this condition will never get satisfied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Preserving 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53" y="2162353"/>
            <a:ext cx="1877399" cy="7439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4. Constant Folding</a:t>
            </a:r>
            <a:endParaRPr lang="en-US" dirty="0">
              <a:solidFill>
                <a:srgbClr val="A5CDB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81295" y="1121686"/>
            <a:ext cx="9069652" cy="118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If value of an expression is constant at the time of compilation, then use of constant instead of expression is known as constant folding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6A141-855F-454B-9B18-C27CED45681C}"/>
              </a:ext>
            </a:extLst>
          </p:cNvPr>
          <p:cNvSpPr txBox="1"/>
          <p:nvPr/>
        </p:nvSpPr>
        <p:spPr>
          <a:xfrm>
            <a:off x="3416061" y="3099758"/>
            <a:ext cx="1593011" cy="1663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pi =3.14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s= r * r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 = s * pi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92AFCB-BD30-49D6-8959-C22ABA22773C}"/>
              </a:ext>
            </a:extLst>
          </p:cNvPr>
          <p:cNvSpPr/>
          <p:nvPr/>
        </p:nvSpPr>
        <p:spPr>
          <a:xfrm>
            <a:off x="5892546" y="3443680"/>
            <a:ext cx="2228490" cy="7907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323D33-92F6-42D4-9A0C-BA6223233CE5}"/>
              </a:ext>
            </a:extLst>
          </p:cNvPr>
          <p:cNvSpPr txBox="1">
            <a:spLocks/>
          </p:cNvSpPr>
          <p:nvPr/>
        </p:nvSpPr>
        <p:spPr>
          <a:xfrm>
            <a:off x="5509538" y="3206151"/>
            <a:ext cx="2510003" cy="442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After Transformation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6674D0-A215-4381-AD01-4DECA2C5A6DB}"/>
              </a:ext>
            </a:extLst>
          </p:cNvPr>
          <p:cNvSpPr txBox="1"/>
          <p:nvPr/>
        </p:nvSpPr>
        <p:spPr>
          <a:xfrm>
            <a:off x="9253268" y="3099757"/>
            <a:ext cx="2340633" cy="1663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pi =3.14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s= r * r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 = s * 3.14</a:t>
            </a:r>
          </a:p>
        </p:txBody>
      </p:sp>
    </p:spTree>
    <p:extLst>
      <p:ext uri="{BB962C8B-B14F-4D97-AF65-F5344CB8AC3E}">
        <p14:creationId xmlns:p14="http://schemas.microsoft.com/office/powerpoint/2010/main" val="19744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  <p:bldP spid="6" grpId="0" animBg="1"/>
      <p:bldP spid="7" grpId="0" build="p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Loop 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4" y="2751825"/>
            <a:ext cx="2524379" cy="5139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1. Code Motion</a:t>
            </a:r>
            <a:endParaRPr lang="en-US" sz="2400" b="1">
              <a:solidFill>
                <a:srgbClr val="A5CDB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862893"/>
            <a:ext cx="9069652" cy="27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This transformation takes an expression that yields the same result independent of the number of times a loop is executed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This expression is known as loop invariant computation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It moves code outside the loop. 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expression is evaluated before the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A8A25-CB7E-4629-B684-9492AC15085B}"/>
              </a:ext>
            </a:extLst>
          </p:cNvPr>
          <p:cNvSpPr txBox="1"/>
          <p:nvPr/>
        </p:nvSpPr>
        <p:spPr>
          <a:xfrm>
            <a:off x="3042249" y="4853797"/>
            <a:ext cx="3289538" cy="55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for (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=1; 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&lt;=n-2; 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++)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8E8228C-B2B0-4F33-ACAE-9F17A9AAF820}"/>
              </a:ext>
            </a:extLst>
          </p:cNvPr>
          <p:cNvSpPr/>
          <p:nvPr/>
        </p:nvSpPr>
        <p:spPr>
          <a:xfrm>
            <a:off x="6467640" y="4852661"/>
            <a:ext cx="2228490" cy="7907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54374-98E5-484B-91A8-ACDB44D18E51}"/>
              </a:ext>
            </a:extLst>
          </p:cNvPr>
          <p:cNvSpPr txBox="1">
            <a:spLocks/>
          </p:cNvSpPr>
          <p:nvPr/>
        </p:nvSpPr>
        <p:spPr>
          <a:xfrm>
            <a:off x="6055877" y="4528868"/>
            <a:ext cx="2510003" cy="442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After Transformation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3B5BB-8F4E-44DC-ABB3-6D6F9F2E8507}"/>
              </a:ext>
            </a:extLst>
          </p:cNvPr>
          <p:cNvSpPr txBox="1"/>
          <p:nvPr/>
        </p:nvSpPr>
        <p:spPr>
          <a:xfrm>
            <a:off x="9339532" y="4695644"/>
            <a:ext cx="2915727" cy="870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x = n-2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for (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=1; 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 &lt;=x; 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++)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09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  <p:bldP spid="5" grpId="0" animBg="1"/>
      <p:bldP spid="6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2E9BC-A786-45A7-BD40-01ED57EF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C496-66C0-422D-83C0-49320C3B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Need and sources of optimization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Code optimization techniques: 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Machine Dependent </a:t>
            </a: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Machine Independent 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7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Loop 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63" y="1256580"/>
            <a:ext cx="2524379" cy="19373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2. Induction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</a:rPr>
              <a:t>Elimination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862893"/>
            <a:ext cx="9069652" cy="27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variable x is said to be induction variable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If there is a positive or negative constant c such that each time x is assigned its value increases by c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Induction variables can be computed with a single increment addition or subtraction per loop iteration</a:t>
            </a:r>
          </a:p>
          <a:p>
            <a:pPr>
              <a:lnSpc>
                <a:spcPct val="150000"/>
              </a:lnSpc>
            </a:pPr>
            <a:r>
              <a:rPr lang="en-US" dirty="0"/>
              <a:t>Here </a:t>
            </a:r>
            <a:r>
              <a:rPr lang="en-US" dirty="0" err="1"/>
              <a:t>i</a:t>
            </a:r>
            <a:r>
              <a:rPr lang="en-US" dirty="0"/>
              <a:t> and t2 are induction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A8A25-CB7E-4629-B684-9492AC15085B}"/>
              </a:ext>
            </a:extLst>
          </p:cNvPr>
          <p:cNvSpPr txBox="1"/>
          <p:nvPr/>
        </p:nvSpPr>
        <p:spPr>
          <a:xfrm>
            <a:off x="3401683" y="4595004"/>
            <a:ext cx="2786331" cy="1698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= i+1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t2 = 4*</a:t>
            </a:r>
            <a:r>
              <a:rPr lang="en-US" b="1" dirty="0" err="1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i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t3 = a[t2]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if t3 &lt; v </a:t>
            </a:r>
            <a:r>
              <a:rPr lang="en-US" b="1" dirty="0" err="1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B2</a:t>
            </a:r>
            <a:endParaRPr lang="en-US" b="1" dirty="0">
              <a:solidFill>
                <a:srgbClr val="7030A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8E8228C-B2B0-4F33-ACAE-9F17A9AAF820}"/>
              </a:ext>
            </a:extLst>
          </p:cNvPr>
          <p:cNvSpPr/>
          <p:nvPr/>
        </p:nvSpPr>
        <p:spPr>
          <a:xfrm>
            <a:off x="6467640" y="4852661"/>
            <a:ext cx="2228490" cy="7907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54374-98E5-484B-91A8-ACDB44D18E51}"/>
              </a:ext>
            </a:extLst>
          </p:cNvPr>
          <p:cNvSpPr txBox="1">
            <a:spLocks/>
          </p:cNvSpPr>
          <p:nvPr/>
        </p:nvSpPr>
        <p:spPr>
          <a:xfrm>
            <a:off x="6055877" y="4528868"/>
            <a:ext cx="2510003" cy="442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After Transformation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EFF797-4983-4FBB-82D6-5FB65168C45C}"/>
              </a:ext>
            </a:extLst>
          </p:cNvPr>
          <p:cNvSpPr txBox="1"/>
          <p:nvPr/>
        </p:nvSpPr>
        <p:spPr>
          <a:xfrm>
            <a:off x="8908211" y="4393721"/>
            <a:ext cx="2958859" cy="1698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br>
              <a:rPr lang="en-US" b="1" dirty="0">
                <a:solidFill>
                  <a:schemeClr val="accent2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chemeClr val="accent2"/>
                </a:solidFill>
                <a:latin typeface="Verdana"/>
                <a:ea typeface="+mn-lt"/>
                <a:cs typeface="+mn-lt"/>
              </a:rPr>
              <a:t> t2 = t2 + 4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t3 = a[t2]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if t3 &lt; v </a:t>
            </a:r>
            <a:r>
              <a:rPr lang="en-US" b="1" dirty="0" err="1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B2</a:t>
            </a:r>
            <a:endParaRPr lang="en-US" b="1" dirty="0">
              <a:solidFill>
                <a:srgbClr val="7030A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28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  <p:bldP spid="5" grpId="0" animBg="1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Loop 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63" y="1256580"/>
            <a:ext cx="2524379" cy="19373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3.</a:t>
            </a:r>
            <a:r>
              <a:rPr lang="en-US" sz="2400" b="1" dirty="0">
                <a:solidFill>
                  <a:srgbClr val="A5CDBC"/>
                </a:solidFill>
              </a:rPr>
              <a:t> Strength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</a:rPr>
              <a:t>Reduction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1207949"/>
            <a:ext cx="9069652" cy="533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This method replaces expensive operations by equivalent cheaper ones on the target machine.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Certain machine instructions are considerably cheaper than others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It can often be used as special cases of more expensive operators. 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30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is invariably cheaper to implement as x*x than as a call to an exponentiation routine.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Fixed-point multiplication or division by a power of two is cheaper to implement as a shift.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Floating-point division by a constant can be implemented as multiplication by a constant, which may be cheaper.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43" y="77770"/>
            <a:ext cx="4325309" cy="6770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Loop 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4269" y="149525"/>
            <a:ext cx="5162127" cy="5283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ea typeface="+mn-lt"/>
                <a:cs typeface="+mn-lt"/>
              </a:rPr>
              <a:t>3. Strength Reduction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31FFE-231B-455D-BF26-ABBF5DEB5BBF}"/>
              </a:ext>
            </a:extLst>
          </p:cNvPr>
          <p:cNvSpPr/>
          <p:nvPr/>
        </p:nvSpPr>
        <p:spPr>
          <a:xfrm>
            <a:off x="2590800" y="1030856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 = m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t1 = 4 *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v = a[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tn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657140-3FBC-4120-BD26-61C4C690AC7B}"/>
              </a:ext>
            </a:extLst>
          </p:cNvPr>
          <p:cNvSpPr/>
          <p:nvPr/>
        </p:nvSpPr>
        <p:spPr>
          <a:xfrm>
            <a:off x="2619554" y="3503761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j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t4 = 4 * j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t5 = a[t4]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(t5 &gt; v)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C924F5-9090-404D-8E5F-0C8671BD2D82}"/>
              </a:ext>
            </a:extLst>
          </p:cNvPr>
          <p:cNvSpPr/>
          <p:nvPr/>
        </p:nvSpPr>
        <p:spPr>
          <a:xfrm>
            <a:off x="2590800" y="5013383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&gt;= j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F9C1CC-90EB-4835-BB38-37F96A0B609C}"/>
              </a:ext>
            </a:extLst>
          </p:cNvPr>
          <p:cNvSpPr/>
          <p:nvPr/>
        </p:nvSpPr>
        <p:spPr>
          <a:xfrm>
            <a:off x="2633930" y="2569233"/>
            <a:ext cx="2012829" cy="589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08CD80-7787-406E-AF9A-26DFBA66D75D}"/>
              </a:ext>
            </a:extLst>
          </p:cNvPr>
          <p:cNvSpPr/>
          <p:nvPr/>
        </p:nvSpPr>
        <p:spPr>
          <a:xfrm>
            <a:off x="1167441" y="6062930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3E3639-DB08-45A1-BDE9-9C51FF5CFDA1}"/>
              </a:ext>
            </a:extLst>
          </p:cNvPr>
          <p:cNvSpPr/>
          <p:nvPr/>
        </p:nvSpPr>
        <p:spPr>
          <a:xfrm>
            <a:off x="4172309" y="6091685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7BA594-9BB4-4A69-823B-FA5847DDF3AC}"/>
              </a:ext>
            </a:extLst>
          </p:cNvPr>
          <p:cNvCxnSpPr/>
          <p:nvPr/>
        </p:nvCxnSpPr>
        <p:spPr>
          <a:xfrm flipV="1">
            <a:off x="3625072" y="2160018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0622A8-D387-4DE2-8407-472C368CDE44}"/>
              </a:ext>
            </a:extLst>
          </p:cNvPr>
          <p:cNvCxnSpPr>
            <a:cxnSpLocks/>
          </p:cNvCxnSpPr>
          <p:nvPr/>
        </p:nvCxnSpPr>
        <p:spPr>
          <a:xfrm flipV="1">
            <a:off x="3682581" y="3065791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1C529-243C-45DE-A95F-5DCD7EFCC99F}"/>
              </a:ext>
            </a:extLst>
          </p:cNvPr>
          <p:cNvCxnSpPr>
            <a:cxnSpLocks/>
          </p:cNvCxnSpPr>
          <p:nvPr/>
        </p:nvCxnSpPr>
        <p:spPr>
          <a:xfrm flipV="1">
            <a:off x="3682581" y="4604169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F1B303-4102-43D4-88FA-F59AA22E6D69}"/>
              </a:ext>
            </a:extLst>
          </p:cNvPr>
          <p:cNvCxnSpPr>
            <a:cxnSpLocks/>
          </p:cNvCxnSpPr>
          <p:nvPr/>
        </p:nvCxnSpPr>
        <p:spPr>
          <a:xfrm flipV="1">
            <a:off x="1986052" y="5351792"/>
            <a:ext cx="8627" cy="68148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1A0F5E-6B67-4F22-BFAA-9F4367DE25B5}"/>
              </a:ext>
            </a:extLst>
          </p:cNvPr>
          <p:cNvCxnSpPr>
            <a:cxnSpLocks/>
          </p:cNvCxnSpPr>
          <p:nvPr/>
        </p:nvCxnSpPr>
        <p:spPr>
          <a:xfrm flipV="1">
            <a:off x="5235336" y="5222395"/>
            <a:ext cx="8627" cy="82526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3E5EC9-39F5-4EFA-B5BA-7519FE888685}"/>
              </a:ext>
            </a:extLst>
          </p:cNvPr>
          <p:cNvCxnSpPr>
            <a:cxnSpLocks/>
          </p:cNvCxnSpPr>
          <p:nvPr/>
        </p:nvCxnSpPr>
        <p:spPr>
          <a:xfrm flipV="1">
            <a:off x="2000429" y="5394923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E1FA37-4437-4AAB-B383-3DD5334A6233}"/>
              </a:ext>
            </a:extLst>
          </p:cNvPr>
          <p:cNvCxnSpPr>
            <a:cxnSpLocks/>
          </p:cNvCxnSpPr>
          <p:nvPr/>
        </p:nvCxnSpPr>
        <p:spPr>
          <a:xfrm flipV="1">
            <a:off x="548315" y="6401338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6ED11D-A140-4754-AAAD-09C1CFD21F59}"/>
              </a:ext>
            </a:extLst>
          </p:cNvPr>
          <p:cNvCxnSpPr>
            <a:cxnSpLocks/>
          </p:cNvCxnSpPr>
          <p:nvPr/>
        </p:nvCxnSpPr>
        <p:spPr>
          <a:xfrm flipV="1">
            <a:off x="4617108" y="523677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FC286D-3C5D-4B85-BA99-B9A70F346151}"/>
              </a:ext>
            </a:extLst>
          </p:cNvPr>
          <p:cNvCxnSpPr>
            <a:cxnSpLocks/>
          </p:cNvCxnSpPr>
          <p:nvPr/>
        </p:nvCxnSpPr>
        <p:spPr>
          <a:xfrm flipV="1">
            <a:off x="1971674" y="435975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36064D-D274-4819-A237-F39167ACDAFF}"/>
              </a:ext>
            </a:extLst>
          </p:cNvPr>
          <p:cNvCxnSpPr>
            <a:cxnSpLocks/>
          </p:cNvCxnSpPr>
          <p:nvPr/>
        </p:nvCxnSpPr>
        <p:spPr>
          <a:xfrm flipH="1" flipV="1">
            <a:off x="571321" y="2749490"/>
            <a:ext cx="20126" cy="37007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B19918-EAAE-4676-8EBD-61CC32148BD5}"/>
              </a:ext>
            </a:extLst>
          </p:cNvPr>
          <p:cNvCxnSpPr>
            <a:cxnSpLocks/>
          </p:cNvCxnSpPr>
          <p:nvPr/>
        </p:nvCxnSpPr>
        <p:spPr>
          <a:xfrm flipV="1">
            <a:off x="1986051" y="3813413"/>
            <a:ext cx="8628" cy="5664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CDFDD2-F41B-4675-B2D4-964C2BB23A13}"/>
              </a:ext>
            </a:extLst>
          </p:cNvPr>
          <p:cNvCxnSpPr>
            <a:cxnSpLocks/>
          </p:cNvCxnSpPr>
          <p:nvPr/>
        </p:nvCxnSpPr>
        <p:spPr>
          <a:xfrm flipV="1">
            <a:off x="1986051" y="3755904"/>
            <a:ext cx="612476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FDDEC1-6A5E-478C-A8BF-419EFF725253}"/>
              </a:ext>
            </a:extLst>
          </p:cNvPr>
          <p:cNvCxnSpPr>
            <a:cxnSpLocks/>
          </p:cNvCxnSpPr>
          <p:nvPr/>
        </p:nvCxnSpPr>
        <p:spPr>
          <a:xfrm flipV="1">
            <a:off x="548316" y="2735111"/>
            <a:ext cx="2007079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99CCF4-C788-492A-A240-7FFED78747C7}"/>
              </a:ext>
            </a:extLst>
          </p:cNvPr>
          <p:cNvSpPr txBox="1"/>
          <p:nvPr/>
        </p:nvSpPr>
        <p:spPr>
          <a:xfrm>
            <a:off x="4708225" y="1387055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D89B91-8283-4B37-B706-4A522D3D2FB5}"/>
              </a:ext>
            </a:extLst>
          </p:cNvPr>
          <p:cNvSpPr txBox="1"/>
          <p:nvPr/>
        </p:nvSpPr>
        <p:spPr>
          <a:xfrm>
            <a:off x="4780111" y="2666639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3F0600-DDAC-4702-A774-71E9FB660920}"/>
              </a:ext>
            </a:extLst>
          </p:cNvPr>
          <p:cNvSpPr txBox="1"/>
          <p:nvPr/>
        </p:nvSpPr>
        <p:spPr>
          <a:xfrm>
            <a:off x="4851998" y="3917470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038408-7B58-4630-BA8B-1CF0216F390D}"/>
              </a:ext>
            </a:extLst>
          </p:cNvPr>
          <p:cNvSpPr txBox="1"/>
          <p:nvPr/>
        </p:nvSpPr>
        <p:spPr>
          <a:xfrm>
            <a:off x="5441469" y="5642752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362289-0D1F-48C0-8DFC-6CF32B7B9A12}"/>
              </a:ext>
            </a:extLst>
          </p:cNvPr>
          <p:cNvSpPr txBox="1"/>
          <p:nvPr/>
        </p:nvSpPr>
        <p:spPr>
          <a:xfrm>
            <a:off x="4665093" y="4823243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48DAD0-CE32-48BD-9D9B-7A22304D46C9}"/>
              </a:ext>
            </a:extLst>
          </p:cNvPr>
          <p:cNvSpPr txBox="1"/>
          <p:nvPr/>
        </p:nvSpPr>
        <p:spPr>
          <a:xfrm>
            <a:off x="2192187" y="5700262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48E70FC-3B4C-469F-948A-34C8FB38E346}"/>
              </a:ext>
            </a:extLst>
          </p:cNvPr>
          <p:cNvSpPr/>
          <p:nvPr/>
        </p:nvSpPr>
        <p:spPr>
          <a:xfrm>
            <a:off x="2590800" y="1030856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 = m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t1 = 4 *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v = a[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tn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]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D8653F-7D4A-472F-B02D-D3A369574E68}"/>
              </a:ext>
            </a:extLst>
          </p:cNvPr>
          <p:cNvSpPr/>
          <p:nvPr/>
        </p:nvSpPr>
        <p:spPr>
          <a:xfrm>
            <a:off x="2619554" y="3503761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j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t4 = 4 * j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t5 = a[t4]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(t5 &gt; v)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53D341-6A91-42DD-93AE-A5C08AD8A938}"/>
              </a:ext>
            </a:extLst>
          </p:cNvPr>
          <p:cNvSpPr/>
          <p:nvPr/>
        </p:nvSpPr>
        <p:spPr>
          <a:xfrm>
            <a:off x="2590800" y="5013383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&gt;= j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ADDA609-2D2C-4B15-BA84-8AC11EA34208}"/>
              </a:ext>
            </a:extLst>
          </p:cNvPr>
          <p:cNvSpPr/>
          <p:nvPr/>
        </p:nvSpPr>
        <p:spPr>
          <a:xfrm>
            <a:off x="2633930" y="2569233"/>
            <a:ext cx="2012829" cy="589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C76D2D-12E7-4237-898F-614A0C59190F}"/>
              </a:ext>
            </a:extLst>
          </p:cNvPr>
          <p:cNvSpPr/>
          <p:nvPr/>
        </p:nvSpPr>
        <p:spPr>
          <a:xfrm>
            <a:off x="1167441" y="6062930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81AC02-68AC-4EC1-A0C4-E2AD0AD5E1E3}"/>
              </a:ext>
            </a:extLst>
          </p:cNvPr>
          <p:cNvSpPr/>
          <p:nvPr/>
        </p:nvSpPr>
        <p:spPr>
          <a:xfrm>
            <a:off x="4172309" y="6091685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26B35C-7A1C-4279-BAD7-349B5CE4755A}"/>
              </a:ext>
            </a:extLst>
          </p:cNvPr>
          <p:cNvCxnSpPr/>
          <p:nvPr/>
        </p:nvCxnSpPr>
        <p:spPr>
          <a:xfrm flipV="1">
            <a:off x="3625072" y="2160018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62E591-9218-44FE-BE8F-31565C73365B}"/>
              </a:ext>
            </a:extLst>
          </p:cNvPr>
          <p:cNvCxnSpPr>
            <a:cxnSpLocks/>
          </p:cNvCxnSpPr>
          <p:nvPr/>
        </p:nvCxnSpPr>
        <p:spPr>
          <a:xfrm flipV="1">
            <a:off x="3682581" y="3065791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314F3F1-9100-4927-8468-38CFD0009732}"/>
              </a:ext>
            </a:extLst>
          </p:cNvPr>
          <p:cNvCxnSpPr>
            <a:cxnSpLocks/>
          </p:cNvCxnSpPr>
          <p:nvPr/>
        </p:nvCxnSpPr>
        <p:spPr>
          <a:xfrm flipV="1">
            <a:off x="3682581" y="4604169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218BECE-2C5F-4358-AF40-C0FEF0FF1361}"/>
              </a:ext>
            </a:extLst>
          </p:cNvPr>
          <p:cNvCxnSpPr>
            <a:cxnSpLocks/>
          </p:cNvCxnSpPr>
          <p:nvPr/>
        </p:nvCxnSpPr>
        <p:spPr>
          <a:xfrm flipV="1">
            <a:off x="1986052" y="5351792"/>
            <a:ext cx="8627" cy="68148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AEEF0B-5651-4FE1-A9F0-0FE0A4E31CB1}"/>
              </a:ext>
            </a:extLst>
          </p:cNvPr>
          <p:cNvCxnSpPr>
            <a:cxnSpLocks/>
          </p:cNvCxnSpPr>
          <p:nvPr/>
        </p:nvCxnSpPr>
        <p:spPr>
          <a:xfrm flipV="1">
            <a:off x="5235336" y="5222395"/>
            <a:ext cx="8627" cy="82526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B8C460-821D-4415-B061-1FFE2C8AA8FF}"/>
              </a:ext>
            </a:extLst>
          </p:cNvPr>
          <p:cNvCxnSpPr>
            <a:cxnSpLocks/>
          </p:cNvCxnSpPr>
          <p:nvPr/>
        </p:nvCxnSpPr>
        <p:spPr>
          <a:xfrm flipV="1">
            <a:off x="2000429" y="5394923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D3E8568-33CE-4DA8-A8E2-3F2256D2700C}"/>
              </a:ext>
            </a:extLst>
          </p:cNvPr>
          <p:cNvCxnSpPr>
            <a:cxnSpLocks/>
          </p:cNvCxnSpPr>
          <p:nvPr/>
        </p:nvCxnSpPr>
        <p:spPr>
          <a:xfrm flipV="1">
            <a:off x="548315" y="6401338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2A9913-6CB2-4ED8-98E6-9719C1B5C0AF}"/>
              </a:ext>
            </a:extLst>
          </p:cNvPr>
          <p:cNvCxnSpPr>
            <a:cxnSpLocks/>
          </p:cNvCxnSpPr>
          <p:nvPr/>
        </p:nvCxnSpPr>
        <p:spPr>
          <a:xfrm flipV="1">
            <a:off x="4617108" y="523677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D4DC292-CC51-401A-BA55-9DA3DBE02714}"/>
              </a:ext>
            </a:extLst>
          </p:cNvPr>
          <p:cNvCxnSpPr>
            <a:cxnSpLocks/>
          </p:cNvCxnSpPr>
          <p:nvPr/>
        </p:nvCxnSpPr>
        <p:spPr>
          <a:xfrm flipV="1">
            <a:off x="1971674" y="435975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896AD9-7461-4B79-BB61-6345E033DA49}"/>
              </a:ext>
            </a:extLst>
          </p:cNvPr>
          <p:cNvCxnSpPr>
            <a:cxnSpLocks/>
          </p:cNvCxnSpPr>
          <p:nvPr/>
        </p:nvCxnSpPr>
        <p:spPr>
          <a:xfrm flipH="1" flipV="1">
            <a:off x="571321" y="2749490"/>
            <a:ext cx="20126" cy="37007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8D4A4B3-9F10-4C11-8568-4D51043B9F88}"/>
              </a:ext>
            </a:extLst>
          </p:cNvPr>
          <p:cNvCxnSpPr>
            <a:cxnSpLocks/>
          </p:cNvCxnSpPr>
          <p:nvPr/>
        </p:nvCxnSpPr>
        <p:spPr>
          <a:xfrm flipV="1">
            <a:off x="1986051" y="3813413"/>
            <a:ext cx="8628" cy="5664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5198524-3771-4E21-8861-83FDCC6E07AD}"/>
              </a:ext>
            </a:extLst>
          </p:cNvPr>
          <p:cNvCxnSpPr>
            <a:cxnSpLocks/>
          </p:cNvCxnSpPr>
          <p:nvPr/>
        </p:nvCxnSpPr>
        <p:spPr>
          <a:xfrm flipV="1">
            <a:off x="1986051" y="3755904"/>
            <a:ext cx="612476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181D87-41C0-46ED-B338-B96A824092E8}"/>
              </a:ext>
            </a:extLst>
          </p:cNvPr>
          <p:cNvCxnSpPr>
            <a:cxnSpLocks/>
          </p:cNvCxnSpPr>
          <p:nvPr/>
        </p:nvCxnSpPr>
        <p:spPr>
          <a:xfrm flipV="1">
            <a:off x="548316" y="2735111"/>
            <a:ext cx="2007079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TextBox 20">
            <a:extLst>
              <a:ext uri="{FF2B5EF4-FFF2-40B4-BE49-F238E27FC236}">
                <a16:creationId xmlns:a16="http://schemas.microsoft.com/office/drawing/2014/main" id="{8B66BD29-E336-40A7-80D6-F3982D4EF7D1}"/>
              </a:ext>
            </a:extLst>
          </p:cNvPr>
          <p:cNvSpPr txBox="1"/>
          <p:nvPr/>
        </p:nvSpPr>
        <p:spPr>
          <a:xfrm>
            <a:off x="4708225" y="1387055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B1</a:t>
            </a:r>
          </a:p>
        </p:txBody>
      </p:sp>
      <p:sp>
        <p:nvSpPr>
          <p:cNvPr id="119" name="TextBox 21">
            <a:extLst>
              <a:ext uri="{FF2B5EF4-FFF2-40B4-BE49-F238E27FC236}">
                <a16:creationId xmlns:a16="http://schemas.microsoft.com/office/drawing/2014/main" id="{90099455-7E4A-4269-8D73-32158FFCE205}"/>
              </a:ext>
            </a:extLst>
          </p:cNvPr>
          <p:cNvSpPr txBox="1"/>
          <p:nvPr/>
        </p:nvSpPr>
        <p:spPr>
          <a:xfrm>
            <a:off x="4780111" y="2666639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B2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E3E77B41-AC85-49FA-8F5D-6F03CEC330E1}"/>
              </a:ext>
            </a:extLst>
          </p:cNvPr>
          <p:cNvSpPr txBox="1"/>
          <p:nvPr/>
        </p:nvSpPr>
        <p:spPr>
          <a:xfrm>
            <a:off x="4851998" y="3917470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B3</a:t>
            </a:r>
          </a:p>
        </p:txBody>
      </p:sp>
      <p:sp>
        <p:nvSpPr>
          <p:cNvPr id="121" name="TextBox 23">
            <a:extLst>
              <a:ext uri="{FF2B5EF4-FFF2-40B4-BE49-F238E27FC236}">
                <a16:creationId xmlns:a16="http://schemas.microsoft.com/office/drawing/2014/main" id="{E6B7B6F7-9B09-43E0-8434-B7AF8480A0CC}"/>
              </a:ext>
            </a:extLst>
          </p:cNvPr>
          <p:cNvSpPr txBox="1"/>
          <p:nvPr/>
        </p:nvSpPr>
        <p:spPr>
          <a:xfrm>
            <a:off x="5441469" y="5642752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B6</a:t>
            </a:r>
          </a:p>
        </p:txBody>
      </p:sp>
      <p:sp>
        <p:nvSpPr>
          <p:cNvPr id="122" name="TextBox 24">
            <a:extLst>
              <a:ext uri="{FF2B5EF4-FFF2-40B4-BE49-F238E27FC236}">
                <a16:creationId xmlns:a16="http://schemas.microsoft.com/office/drawing/2014/main" id="{3A3BA367-5E7A-4CC3-A1EB-B542D8C79E6B}"/>
              </a:ext>
            </a:extLst>
          </p:cNvPr>
          <p:cNvSpPr txBox="1"/>
          <p:nvPr/>
        </p:nvSpPr>
        <p:spPr>
          <a:xfrm>
            <a:off x="4665093" y="4823243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B4</a:t>
            </a:r>
          </a:p>
        </p:txBody>
      </p:sp>
      <p:sp>
        <p:nvSpPr>
          <p:cNvPr id="123" name="TextBox 25">
            <a:extLst>
              <a:ext uri="{FF2B5EF4-FFF2-40B4-BE49-F238E27FC236}">
                <a16:creationId xmlns:a16="http://schemas.microsoft.com/office/drawing/2014/main" id="{9A355BB6-8E53-46D3-839A-101D4C2B1F1E}"/>
              </a:ext>
            </a:extLst>
          </p:cNvPr>
          <p:cNvSpPr txBox="1"/>
          <p:nvPr/>
        </p:nvSpPr>
        <p:spPr>
          <a:xfrm>
            <a:off x="2192187" y="5700262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48E70FC-3B4C-469F-948A-34C8FB38E346}"/>
              </a:ext>
            </a:extLst>
          </p:cNvPr>
          <p:cNvSpPr/>
          <p:nvPr/>
        </p:nvSpPr>
        <p:spPr>
          <a:xfrm>
            <a:off x="8484618" y="613014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 = m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t1 = 4 *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v = a[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tn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8D8653F-7D4A-472F-B02D-D3A369574E68}"/>
              </a:ext>
            </a:extLst>
          </p:cNvPr>
          <p:cNvSpPr/>
          <p:nvPr/>
        </p:nvSpPr>
        <p:spPr>
          <a:xfrm>
            <a:off x="8513372" y="3517240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j – 1</a:t>
            </a:r>
            <a:endParaRPr lang="en-US" sz="1300" b="1">
              <a:solidFill>
                <a:srgbClr val="7030A0"/>
              </a:solidFill>
              <a:latin typeface="Verdana"/>
              <a:ea typeface="Verdana"/>
              <a:cs typeface="Verdana"/>
            </a:endParaRPr>
          </a:p>
          <a:p>
            <a:pPr algn="ctr"/>
            <a:r>
              <a:rPr lang="en-US" sz="1300" b="1" dirty="0">
                <a:solidFill>
                  <a:srgbClr val="FFFF00"/>
                </a:solidFill>
                <a:latin typeface="Verdana"/>
                <a:ea typeface="Verdana"/>
                <a:cs typeface="Verdana"/>
              </a:rPr>
              <a:t>t4 = t4 – 4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t5 = a[t4]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(t5 &gt; v)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B53D341-6A91-42DD-93AE-A5C08AD8A938}"/>
              </a:ext>
            </a:extLst>
          </p:cNvPr>
          <p:cNvSpPr/>
          <p:nvPr/>
        </p:nvSpPr>
        <p:spPr>
          <a:xfrm>
            <a:off x="8484618" y="5026862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&gt;= j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DDA609-2D2C-4B15-BA84-8AC11EA34208}"/>
              </a:ext>
            </a:extLst>
          </p:cNvPr>
          <p:cNvSpPr/>
          <p:nvPr/>
        </p:nvSpPr>
        <p:spPr>
          <a:xfrm>
            <a:off x="8527748" y="2582712"/>
            <a:ext cx="2012829" cy="589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C76D2D-12E7-4237-898F-614A0C59190F}"/>
              </a:ext>
            </a:extLst>
          </p:cNvPr>
          <p:cNvSpPr/>
          <p:nvPr/>
        </p:nvSpPr>
        <p:spPr>
          <a:xfrm>
            <a:off x="7061259" y="6076409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81AC02-68AC-4EC1-A0C4-E2AD0AD5E1E3}"/>
              </a:ext>
            </a:extLst>
          </p:cNvPr>
          <p:cNvSpPr/>
          <p:nvPr/>
        </p:nvSpPr>
        <p:spPr>
          <a:xfrm>
            <a:off x="10066127" y="6105164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26B35C-7A1C-4279-BAD7-349B5CE4755A}"/>
              </a:ext>
            </a:extLst>
          </p:cNvPr>
          <p:cNvCxnSpPr/>
          <p:nvPr/>
        </p:nvCxnSpPr>
        <p:spPr>
          <a:xfrm flipV="1">
            <a:off x="9518890" y="2173497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662E591-9218-44FE-BE8F-31565C73365B}"/>
              </a:ext>
            </a:extLst>
          </p:cNvPr>
          <p:cNvCxnSpPr>
            <a:cxnSpLocks/>
          </p:cNvCxnSpPr>
          <p:nvPr/>
        </p:nvCxnSpPr>
        <p:spPr>
          <a:xfrm flipV="1">
            <a:off x="9576399" y="3079270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314F3F1-9100-4927-8468-38CFD0009732}"/>
              </a:ext>
            </a:extLst>
          </p:cNvPr>
          <p:cNvCxnSpPr>
            <a:cxnSpLocks/>
          </p:cNvCxnSpPr>
          <p:nvPr/>
        </p:nvCxnSpPr>
        <p:spPr>
          <a:xfrm flipV="1">
            <a:off x="9576399" y="4617648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218BECE-2C5F-4358-AF40-C0FEF0FF1361}"/>
              </a:ext>
            </a:extLst>
          </p:cNvPr>
          <p:cNvCxnSpPr>
            <a:cxnSpLocks/>
          </p:cNvCxnSpPr>
          <p:nvPr/>
        </p:nvCxnSpPr>
        <p:spPr>
          <a:xfrm flipV="1">
            <a:off x="7879870" y="5365271"/>
            <a:ext cx="8627" cy="68148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7AEEF0B-5651-4FE1-A9F0-0FE0A4E31CB1}"/>
              </a:ext>
            </a:extLst>
          </p:cNvPr>
          <p:cNvCxnSpPr>
            <a:cxnSpLocks/>
          </p:cNvCxnSpPr>
          <p:nvPr/>
        </p:nvCxnSpPr>
        <p:spPr>
          <a:xfrm flipV="1">
            <a:off x="11129154" y="5235874"/>
            <a:ext cx="8627" cy="82526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9B8C460-821D-4415-B061-1FFE2C8AA8FF}"/>
              </a:ext>
            </a:extLst>
          </p:cNvPr>
          <p:cNvCxnSpPr>
            <a:cxnSpLocks/>
          </p:cNvCxnSpPr>
          <p:nvPr/>
        </p:nvCxnSpPr>
        <p:spPr>
          <a:xfrm flipV="1">
            <a:off x="7894247" y="540840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D3E8568-33CE-4DA8-A8E2-3F2256D2700C}"/>
              </a:ext>
            </a:extLst>
          </p:cNvPr>
          <p:cNvCxnSpPr>
            <a:cxnSpLocks/>
          </p:cNvCxnSpPr>
          <p:nvPr/>
        </p:nvCxnSpPr>
        <p:spPr>
          <a:xfrm flipV="1">
            <a:off x="6442133" y="6414817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A2A9913-6CB2-4ED8-98E6-9719C1B5C0AF}"/>
              </a:ext>
            </a:extLst>
          </p:cNvPr>
          <p:cNvCxnSpPr>
            <a:cxnSpLocks/>
          </p:cNvCxnSpPr>
          <p:nvPr/>
        </p:nvCxnSpPr>
        <p:spPr>
          <a:xfrm flipV="1">
            <a:off x="10510926" y="5250251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D4DC292-CC51-401A-BA55-9DA3DBE02714}"/>
              </a:ext>
            </a:extLst>
          </p:cNvPr>
          <p:cNvCxnSpPr>
            <a:cxnSpLocks/>
          </p:cNvCxnSpPr>
          <p:nvPr/>
        </p:nvCxnSpPr>
        <p:spPr>
          <a:xfrm flipV="1">
            <a:off x="7865492" y="4373231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7896AD9-7461-4B79-BB61-6345E033DA49}"/>
              </a:ext>
            </a:extLst>
          </p:cNvPr>
          <p:cNvCxnSpPr>
            <a:cxnSpLocks/>
          </p:cNvCxnSpPr>
          <p:nvPr/>
        </p:nvCxnSpPr>
        <p:spPr>
          <a:xfrm flipH="1" flipV="1">
            <a:off x="6465139" y="2762969"/>
            <a:ext cx="20126" cy="37007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D4A4B3-9F10-4C11-8568-4D51043B9F88}"/>
              </a:ext>
            </a:extLst>
          </p:cNvPr>
          <p:cNvCxnSpPr>
            <a:cxnSpLocks/>
          </p:cNvCxnSpPr>
          <p:nvPr/>
        </p:nvCxnSpPr>
        <p:spPr>
          <a:xfrm flipV="1">
            <a:off x="7879869" y="3826892"/>
            <a:ext cx="8628" cy="5664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5198524-3771-4E21-8861-83FDCC6E07AD}"/>
              </a:ext>
            </a:extLst>
          </p:cNvPr>
          <p:cNvCxnSpPr>
            <a:cxnSpLocks/>
          </p:cNvCxnSpPr>
          <p:nvPr/>
        </p:nvCxnSpPr>
        <p:spPr>
          <a:xfrm flipV="1">
            <a:off x="7879869" y="3769383"/>
            <a:ext cx="612476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4181D87-41C0-46ED-B338-B96A824092E8}"/>
              </a:ext>
            </a:extLst>
          </p:cNvPr>
          <p:cNvCxnSpPr>
            <a:cxnSpLocks/>
          </p:cNvCxnSpPr>
          <p:nvPr/>
        </p:nvCxnSpPr>
        <p:spPr>
          <a:xfrm flipV="1">
            <a:off x="6442134" y="2748590"/>
            <a:ext cx="2007079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TextBox 20">
            <a:extLst>
              <a:ext uri="{FF2B5EF4-FFF2-40B4-BE49-F238E27FC236}">
                <a16:creationId xmlns:a16="http://schemas.microsoft.com/office/drawing/2014/main" id="{8B66BD29-E336-40A7-80D6-F3982D4EF7D1}"/>
              </a:ext>
            </a:extLst>
          </p:cNvPr>
          <p:cNvSpPr txBox="1"/>
          <p:nvPr/>
        </p:nvSpPr>
        <p:spPr>
          <a:xfrm>
            <a:off x="10602043" y="1400534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B1</a:t>
            </a:r>
          </a:p>
        </p:txBody>
      </p:sp>
      <p:sp>
        <p:nvSpPr>
          <p:cNvPr id="144" name="TextBox 21">
            <a:extLst>
              <a:ext uri="{FF2B5EF4-FFF2-40B4-BE49-F238E27FC236}">
                <a16:creationId xmlns:a16="http://schemas.microsoft.com/office/drawing/2014/main" id="{90099455-7E4A-4269-8D73-32158FFCE205}"/>
              </a:ext>
            </a:extLst>
          </p:cNvPr>
          <p:cNvSpPr txBox="1"/>
          <p:nvPr/>
        </p:nvSpPr>
        <p:spPr>
          <a:xfrm>
            <a:off x="10673929" y="2680118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B2</a:t>
            </a:r>
          </a:p>
        </p:txBody>
      </p:sp>
      <p:sp>
        <p:nvSpPr>
          <p:cNvPr id="145" name="TextBox 22">
            <a:extLst>
              <a:ext uri="{FF2B5EF4-FFF2-40B4-BE49-F238E27FC236}">
                <a16:creationId xmlns:a16="http://schemas.microsoft.com/office/drawing/2014/main" id="{E3E77B41-AC85-49FA-8F5D-6F03CEC330E1}"/>
              </a:ext>
            </a:extLst>
          </p:cNvPr>
          <p:cNvSpPr txBox="1"/>
          <p:nvPr/>
        </p:nvSpPr>
        <p:spPr>
          <a:xfrm>
            <a:off x="10745816" y="3930949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B3</a:t>
            </a:r>
          </a:p>
        </p:txBody>
      </p:sp>
      <p:sp>
        <p:nvSpPr>
          <p:cNvPr id="146" name="TextBox 23">
            <a:extLst>
              <a:ext uri="{FF2B5EF4-FFF2-40B4-BE49-F238E27FC236}">
                <a16:creationId xmlns:a16="http://schemas.microsoft.com/office/drawing/2014/main" id="{E6B7B6F7-9B09-43E0-8434-B7AF8480A0CC}"/>
              </a:ext>
            </a:extLst>
          </p:cNvPr>
          <p:cNvSpPr txBox="1"/>
          <p:nvPr/>
        </p:nvSpPr>
        <p:spPr>
          <a:xfrm>
            <a:off x="11335287" y="5656231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B6</a:t>
            </a:r>
          </a:p>
        </p:txBody>
      </p:sp>
      <p:sp>
        <p:nvSpPr>
          <p:cNvPr id="147" name="TextBox 24">
            <a:extLst>
              <a:ext uri="{FF2B5EF4-FFF2-40B4-BE49-F238E27FC236}">
                <a16:creationId xmlns:a16="http://schemas.microsoft.com/office/drawing/2014/main" id="{3A3BA367-5E7A-4CC3-A1EB-B542D8C79E6B}"/>
              </a:ext>
            </a:extLst>
          </p:cNvPr>
          <p:cNvSpPr txBox="1"/>
          <p:nvPr/>
        </p:nvSpPr>
        <p:spPr>
          <a:xfrm>
            <a:off x="10558911" y="4836722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B4</a:t>
            </a:r>
          </a:p>
        </p:txBody>
      </p:sp>
      <p:sp>
        <p:nvSpPr>
          <p:cNvPr id="148" name="TextBox 25">
            <a:extLst>
              <a:ext uri="{FF2B5EF4-FFF2-40B4-BE49-F238E27FC236}">
                <a16:creationId xmlns:a16="http://schemas.microsoft.com/office/drawing/2014/main" id="{9A355BB6-8E53-46D3-839A-101D4C2B1F1E}"/>
              </a:ext>
            </a:extLst>
          </p:cNvPr>
          <p:cNvSpPr txBox="1"/>
          <p:nvPr/>
        </p:nvSpPr>
        <p:spPr>
          <a:xfrm>
            <a:off x="8086005" y="5713741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2400C-2370-4AD7-B498-17B0124A45FE}"/>
              </a:ext>
            </a:extLst>
          </p:cNvPr>
          <p:cNvSpPr/>
          <p:nvPr/>
        </p:nvSpPr>
        <p:spPr>
          <a:xfrm>
            <a:off x="8485516" y="1720970"/>
            <a:ext cx="2041585" cy="431320"/>
          </a:xfrm>
          <a:prstGeom prst="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t4 = 4 * j</a:t>
            </a:r>
          </a:p>
        </p:txBody>
      </p:sp>
    </p:spTree>
    <p:extLst>
      <p:ext uri="{BB962C8B-B14F-4D97-AF65-F5344CB8AC3E}">
        <p14:creationId xmlns:p14="http://schemas.microsoft.com/office/powerpoint/2010/main" val="265662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666" y="221544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Optimization of Basic Blocks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1207949"/>
            <a:ext cx="9069652" cy="533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There are two types of basic block optimizations 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Structure-Preserving Transformations-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Can be implemented using DAG 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Algebraic Transformations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-This includes simplifying expressions or replacing expensive operation by cheaper ones i.e. reduction in strength 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Peephole 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1207949"/>
            <a:ext cx="9069652" cy="533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A simple but effective technique for improving the target code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The performance of the target program is improved by 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examining a short sequence of target instructions (called peephole) 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replacing these instructions by a shorter or faster sequence, whenever possible. 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The peephole is a small, moving window on the target program.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The code in the peephole need not be contiguous. 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It is the characteristic of peephole optimization that each improvement may spawn opportunities for additional improvements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41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Peephole 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1207949"/>
            <a:ext cx="9069652" cy="533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 following examples of program transformations are characteristic of peephole optimizations: 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Redundant-instructions elimination 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Flow-of-control optimizations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Algebraic simplifications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Use of machine idioms 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Unreachable Code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Reduction in Strength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461" y="264515"/>
            <a:ext cx="9501151" cy="86394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591" y="1017142"/>
            <a:ext cx="10387173" cy="5771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High-level language constructs can introduce substantial run-time overhead if we naively translate each construct independently into machine code. 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Code Improvement/Code Optimization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Elimination of unnecessary instructions in object code, 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replacement of one sequence of instructions by a faster sequence of instructions that does the same thing </a:t>
            </a:r>
          </a:p>
          <a:p>
            <a:pPr lvl="1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Compilers that apply code-improving transformations are called optimizing compilers. 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94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15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Local code optimization is a code improvement within a basic block. 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Global code optimization deals with improvements taken into account what happens across basic blocks 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4A8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364" y="184778"/>
            <a:ext cx="9538535" cy="86394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364" y="1048725"/>
            <a:ext cx="10289870" cy="562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The criteria for code improvement transformations: 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 best program transformations: yield the most benefit for the least effort. 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 transformation must preserve the meaning of programs. 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must not change the output produced by a program for a given input 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Must not cause an error that was not present in the original source program. 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A transformation must, on the average, speed up programs by a measurable amount. 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 transformation must be worth the effort. 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effort of compiler writer should be repaid to expend the intellectual effort to implement a code improving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493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94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027" y="1356189"/>
            <a:ext cx="10752207" cy="5317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Optimizations are classified into two categories: 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Machine independent optimizations: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Machine independent optimizations are program transformations that improve the target code without taking into consideration any properties of the target machine. </a:t>
            </a:r>
          </a:p>
          <a:p>
            <a:pPr>
              <a:lnSpc>
                <a:spcPct val="200000"/>
              </a:lnSpc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2.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Machine dependent optimizations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 Machine dependent optimizations are based on register allocation and utilization of special machine-instruction sequence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b="1" dirty="0">
              <a:solidFill>
                <a:srgbClr val="4A856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94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716657"/>
            <a:ext cx="9462375" cy="4956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Many transformations can be performed at both the local and global levels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Local transformations are usually performed first. 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A transformation is called 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Local 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if it can be performed by looking only at the statements in a basic block otherwise it is 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Global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6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Machine Dependent Techniques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Register Allocation</a:t>
            </a:r>
          </a:p>
          <a:p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Machine Idiom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Register</a:t>
            </a:r>
            <a:br>
              <a:rPr lang="en-US" sz="3200" b="1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938" y="0"/>
            <a:ext cx="7714993" cy="68580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Registers are a scarce resource 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Store words (32/64 bit)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Special registers for floating-point, SIMD (128/256/512 bits!) 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 compiler tries to maximize the usage of the registers 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Register allocation concept is used 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If you run out of registers, you must temporarily store results back to memory and then retrieve them again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Register spill 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Degrades performance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1613</Words>
  <Application>Microsoft Office PowerPoint</Application>
  <PresentationFormat>Widescreen</PresentationFormat>
  <Paragraphs>240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Verdana</vt:lpstr>
      <vt:lpstr>Wingdings 3</vt:lpstr>
      <vt:lpstr>Wisp</vt:lpstr>
      <vt:lpstr>Code Optimization</vt:lpstr>
      <vt:lpstr>Content</vt:lpstr>
      <vt:lpstr>Need and Sources of Optimization</vt:lpstr>
      <vt:lpstr>Need and Sources of Optimization</vt:lpstr>
      <vt:lpstr>Need and Sources of Optimization</vt:lpstr>
      <vt:lpstr>Need and Sources of Optimization</vt:lpstr>
      <vt:lpstr>Need and Sources of Optimization</vt:lpstr>
      <vt:lpstr>Machine Dependent Techniques</vt:lpstr>
      <vt:lpstr>Register Allocation</vt:lpstr>
      <vt:lpstr>Register Allocation</vt:lpstr>
      <vt:lpstr>Register Allocation</vt:lpstr>
      <vt:lpstr>Machine Idioms</vt:lpstr>
      <vt:lpstr>Machine Independent Techniques</vt:lpstr>
      <vt:lpstr>Machine Independent Techniques</vt:lpstr>
      <vt:lpstr>Function Preserving Transformation</vt:lpstr>
      <vt:lpstr>Function Preserving Transformation</vt:lpstr>
      <vt:lpstr>Function Preserving Transformation</vt:lpstr>
      <vt:lpstr>Function Preserving Transformation</vt:lpstr>
      <vt:lpstr>Loop Optimization</vt:lpstr>
      <vt:lpstr>Loop Optimization</vt:lpstr>
      <vt:lpstr>Loop Optimization</vt:lpstr>
      <vt:lpstr>Loop Optimization</vt:lpstr>
      <vt:lpstr>Optimization of Basic Blocks</vt:lpstr>
      <vt:lpstr>Peephole Optimization</vt:lpstr>
      <vt:lpstr>Peephole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Mandal</dc:creator>
  <cp:lastModifiedBy>Nabanita Mandal</cp:lastModifiedBy>
  <cp:revision>673</cp:revision>
  <dcterms:created xsi:type="dcterms:W3CDTF">2021-04-19T05:10:27Z</dcterms:created>
  <dcterms:modified xsi:type="dcterms:W3CDTF">2023-03-07T15:41:21Z</dcterms:modified>
</cp:coreProperties>
</file>