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sldIdLst>
    <p:sldId id="256" r:id="rId2"/>
    <p:sldId id="257" r:id="rId3"/>
    <p:sldId id="258" r:id="rId4"/>
    <p:sldId id="275" r:id="rId5"/>
    <p:sldId id="274" r:id="rId6"/>
    <p:sldId id="261" r:id="rId7"/>
    <p:sldId id="260" r:id="rId8"/>
    <p:sldId id="276" r:id="rId9"/>
    <p:sldId id="263" r:id="rId10"/>
    <p:sldId id="266" r:id="rId11"/>
    <p:sldId id="267" r:id="rId12"/>
    <p:sldId id="268" r:id="rId13"/>
    <p:sldId id="269" r:id="rId14"/>
    <p:sldId id="273" r:id="rId15"/>
    <p:sldId id="272"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7" d="100"/>
          <a:sy n="67" d="100"/>
        </p:scale>
        <p:origin x="-132" y="-23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38538789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2029054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47944565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94913845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59152452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pPr/>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2030920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pPr/>
              <a:t>3/20/2023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7331723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pPr/>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2103125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3/20/2023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14638898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17184145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71895827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3/20/2023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slide" Target="slide28.xml"/></Relationships>
</file>

<file path=ppt/slides/_rels/slide27.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6F5A5072-7B47-4D32-B52A-4EBBF590B8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9715DAF0-AE1B-46C9-8A6B-DB2AA05AB91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6016219D-510E-4184-9090-6D5578A87B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AFF4A713-7B75-4B21-90D7-5AB19547C7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C631C0B-6DA6-4E57-8231-CE32B3434A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xmlns="" id="{C29501E6-A978-4A61-9689-9085AF97A5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1314824" y="735106"/>
            <a:ext cx="10053763" cy="2928470"/>
          </a:xfrm>
        </p:spPr>
        <p:txBody>
          <a:bodyPr anchor="b">
            <a:normAutofit/>
          </a:bodyPr>
          <a:lstStyle/>
          <a:p>
            <a:pPr algn="l"/>
            <a:r>
              <a:rPr lang="en-US" sz="4800">
                <a:solidFill>
                  <a:srgbClr val="FFFFFF"/>
                </a:solidFill>
                <a:cs typeface="Calibri Light"/>
              </a:rPr>
              <a:t>Module-4</a:t>
            </a:r>
            <a:endParaRPr lang="en-US" sz="4800">
              <a:solidFill>
                <a:srgbClr val="FFFFFF"/>
              </a:solidFill>
            </a:endParaRPr>
          </a:p>
        </p:txBody>
      </p:sp>
      <p:sp>
        <p:nvSpPr>
          <p:cNvPr id="3" name="Subtitle 2"/>
          <p:cNvSpPr>
            <a:spLocks noGrp="1"/>
          </p:cNvSpPr>
          <p:nvPr>
            <p:ph type="subTitle" idx="1"/>
          </p:nvPr>
        </p:nvSpPr>
        <p:spPr>
          <a:xfrm>
            <a:off x="1350682" y="4870824"/>
            <a:ext cx="10005951" cy="1458258"/>
          </a:xfrm>
        </p:spPr>
        <p:txBody>
          <a:bodyPr vert="horz" lIns="91440" tIns="45720" rIns="91440" bIns="45720" rtlCol="0" anchor="ctr">
            <a:normAutofit/>
          </a:bodyPr>
          <a:lstStyle/>
          <a:p>
            <a:pPr algn="l"/>
            <a:r>
              <a:rPr lang="en-US" sz="4400" dirty="0">
                <a:cs typeface="Calibri"/>
              </a:rPr>
              <a:t>Loaders and Linkers</a:t>
            </a:r>
            <a:endParaRPr lang="en-US"/>
          </a:p>
        </p:txBody>
      </p:sp>
    </p:spTree>
    <p:extLst>
      <p:ext uri="{BB962C8B-B14F-4D97-AF65-F5344CB8AC3E}">
        <p14:creationId xmlns:p14="http://schemas.microsoft.com/office/powerpoint/2010/main" xmlns=""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E1DC2A6-4363-4EDB-808F-6B4C8DA4F7FB}"/>
              </a:ext>
            </a:extLst>
          </p:cNvPr>
          <p:cNvSpPr>
            <a:spLocks noGrp="1"/>
          </p:cNvSpPr>
          <p:nvPr>
            <p:ph type="title"/>
          </p:nvPr>
        </p:nvSpPr>
        <p:spPr>
          <a:xfrm>
            <a:off x="1371599" y="294538"/>
            <a:ext cx="9895951" cy="1033669"/>
          </a:xfrm>
        </p:spPr>
        <p:txBody>
          <a:bodyPr>
            <a:normAutofit/>
          </a:bodyPr>
          <a:lstStyle/>
          <a:p>
            <a:r>
              <a:rPr lang="en-US" sz="4000" dirty="0">
                <a:solidFill>
                  <a:schemeClr val="bg1"/>
                </a:solidFill>
                <a:latin typeface="Calibri"/>
                <a:ea typeface="+mj-lt"/>
                <a:cs typeface="Calibri"/>
              </a:rPr>
              <a:t>Linking:</a:t>
            </a:r>
            <a:endParaRPr lang="en-US" dirty="0"/>
          </a:p>
        </p:txBody>
      </p:sp>
      <p:sp>
        <p:nvSpPr>
          <p:cNvPr id="3" name="Content Placeholder 2">
            <a:extLst>
              <a:ext uri="{FF2B5EF4-FFF2-40B4-BE49-F238E27FC236}">
                <a16:creationId xmlns:a16="http://schemas.microsoft.com/office/drawing/2014/main" xmlns="" id="{80B582B4-6556-4D6F-8F24-8549ADC1AAC6}"/>
              </a:ext>
            </a:extLst>
          </p:cNvPr>
          <p:cNvSpPr>
            <a:spLocks noGrp="1"/>
          </p:cNvSpPr>
          <p:nvPr>
            <p:ph idx="1"/>
          </p:nvPr>
        </p:nvSpPr>
        <p:spPr>
          <a:xfrm>
            <a:off x="293298" y="1843744"/>
            <a:ext cx="11693726" cy="4617886"/>
          </a:xfrm>
        </p:spPr>
        <p:txBody>
          <a:bodyPr vert="horz" lIns="91440" tIns="45720" rIns="91440" bIns="45720" rtlCol="0" anchor="ctr">
            <a:noAutofit/>
          </a:bodyPr>
          <a:lstStyle/>
          <a:p>
            <a:pPr marL="0" indent="0">
              <a:buNone/>
            </a:pPr>
            <a:endParaRPr lang="en-US" sz="3200" dirty="0">
              <a:ea typeface="+mn-lt"/>
              <a:cs typeface="+mn-lt"/>
            </a:endParaRPr>
          </a:p>
          <a:p>
            <a:endParaRPr lang="en-US" sz="3200" dirty="0">
              <a:ea typeface="+mn-lt"/>
              <a:cs typeface="+mn-lt"/>
            </a:endParaRPr>
          </a:p>
          <a:p>
            <a:pPr marL="0" indent="0">
              <a:buNone/>
            </a:pPr>
            <a:r>
              <a:rPr lang="en-US" dirty="0">
                <a:ea typeface="+mn-lt"/>
                <a:cs typeface="+mn-lt"/>
              </a:rPr>
              <a:t>The execution of program can be done with the help of following steps: </a:t>
            </a:r>
          </a:p>
          <a:p>
            <a:pPr marL="0" indent="0">
              <a:buNone/>
            </a:pPr>
            <a:endParaRPr lang="en-US" dirty="0">
              <a:ea typeface="+mn-lt"/>
              <a:cs typeface="+mn-lt"/>
            </a:endParaRPr>
          </a:p>
          <a:p>
            <a:pPr marL="0" indent="0">
              <a:buNone/>
            </a:pPr>
            <a:r>
              <a:rPr lang="en-US" dirty="0">
                <a:ea typeface="+mn-lt"/>
                <a:cs typeface="+mn-lt"/>
              </a:rPr>
              <a:t>1. </a:t>
            </a:r>
            <a:r>
              <a:rPr lang="en-US" b="1" dirty="0">
                <a:ea typeface="+mn-lt"/>
                <a:cs typeface="+mn-lt"/>
              </a:rPr>
              <a:t>Translation: </a:t>
            </a:r>
            <a:r>
              <a:rPr lang="en-US" dirty="0">
                <a:ea typeface="+mn-lt"/>
                <a:cs typeface="+mn-lt"/>
              </a:rPr>
              <a:t>Translation of the program (done by assembler or compiler)</a:t>
            </a:r>
          </a:p>
          <a:p>
            <a:pPr marL="0" indent="0">
              <a:buNone/>
            </a:pPr>
            <a:endParaRPr lang="en-US" dirty="0">
              <a:ea typeface="+mn-lt"/>
              <a:cs typeface="+mn-lt"/>
            </a:endParaRPr>
          </a:p>
          <a:p>
            <a:pPr marL="0" indent="0">
              <a:buNone/>
            </a:pPr>
            <a:r>
              <a:rPr lang="en-US" dirty="0">
                <a:ea typeface="+mn-lt"/>
                <a:cs typeface="+mn-lt"/>
              </a:rPr>
              <a:t> 2. </a:t>
            </a:r>
            <a:r>
              <a:rPr lang="en-US" b="1" dirty="0">
                <a:ea typeface="+mn-lt"/>
                <a:cs typeface="+mn-lt"/>
              </a:rPr>
              <a:t>Linking: </a:t>
            </a:r>
            <a:r>
              <a:rPr lang="en-US" dirty="0">
                <a:ea typeface="+mn-lt"/>
                <a:cs typeface="+mn-lt"/>
              </a:rPr>
              <a:t> Linking of the program with all other programs, which are needed for execution. This also involves preparation of a program called load module.</a:t>
            </a:r>
          </a:p>
          <a:p>
            <a:pPr marL="0" indent="0">
              <a:buNone/>
            </a:pPr>
            <a:endParaRPr lang="en-US" dirty="0">
              <a:ea typeface="+mn-lt"/>
              <a:cs typeface="+mn-lt"/>
            </a:endParaRPr>
          </a:p>
          <a:p>
            <a:pPr marL="0" indent="0">
              <a:buNone/>
            </a:pPr>
            <a:r>
              <a:rPr lang="en-US" dirty="0">
                <a:ea typeface="+mn-lt"/>
                <a:cs typeface="+mn-lt"/>
              </a:rPr>
              <a:t> 3. </a:t>
            </a:r>
            <a:r>
              <a:rPr lang="en-US" b="1" dirty="0">
                <a:ea typeface="+mn-lt"/>
                <a:cs typeface="+mn-lt"/>
              </a:rPr>
              <a:t>Loading:</a:t>
            </a:r>
            <a:r>
              <a:rPr lang="en-US" dirty="0">
                <a:ea typeface="+mn-lt"/>
                <a:cs typeface="+mn-lt"/>
              </a:rPr>
              <a:t> Loading of the load module prepared by linker to some specified memory location. </a:t>
            </a:r>
            <a:endParaRPr lang="en-US" dirty="0">
              <a:cs typeface="Calibri"/>
            </a:endParaRPr>
          </a:p>
          <a:p>
            <a:pPr marL="0" indent="0">
              <a:buNone/>
            </a:pPr>
            <a:endParaRPr lang="en-US" sz="3200" dirty="0">
              <a:cs typeface="Calibri" panose="020F0502020204030204"/>
            </a:endParaRPr>
          </a:p>
          <a:p>
            <a:endParaRPr lang="en-US" sz="3200" dirty="0">
              <a:ea typeface="+mn-lt"/>
              <a:cs typeface="+mn-lt"/>
            </a:endParaRPr>
          </a:p>
          <a:p>
            <a:endParaRPr lang="en-US" sz="3200" dirty="0">
              <a:ea typeface="+mn-lt"/>
              <a:cs typeface="+mn-lt"/>
            </a:endParaRPr>
          </a:p>
        </p:txBody>
      </p:sp>
      <p:sp>
        <p:nvSpPr>
          <p:cNvPr id="4" name="Slide Number Placeholder 3">
            <a:extLst>
              <a:ext uri="{FF2B5EF4-FFF2-40B4-BE49-F238E27FC236}">
                <a16:creationId xmlns:a16="http://schemas.microsoft.com/office/drawing/2014/main" xmlns="" id="{ABE95A80-CB88-468C-BB65-7DE53AC16C47}"/>
              </a:ext>
            </a:extLst>
          </p:cNvPr>
          <p:cNvSpPr>
            <a:spLocks noGrp="1"/>
          </p:cNvSpPr>
          <p:nvPr>
            <p:ph type="sldNum" sz="quarter" idx="12"/>
          </p:nvPr>
        </p:nvSpPr>
        <p:spPr/>
        <p:txBody>
          <a:bodyPr/>
          <a:lstStyle/>
          <a:p>
            <a:fld id="{330EA680-D336-4FF7-8B7A-9848BB0A1C32}" type="slidenum">
              <a:rPr lang="en-US" smtClean="0"/>
              <a:pPr/>
              <a:t>10</a:t>
            </a:fld>
            <a:endParaRPr lang="en-US"/>
          </a:p>
        </p:txBody>
      </p:sp>
    </p:spTree>
    <p:extLst>
      <p:ext uri="{BB962C8B-B14F-4D97-AF65-F5344CB8AC3E}">
        <p14:creationId xmlns:p14="http://schemas.microsoft.com/office/powerpoint/2010/main" xmlns="" val="37966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E1DC2A6-4363-4EDB-808F-6B4C8DA4F7FB}"/>
              </a:ext>
            </a:extLst>
          </p:cNvPr>
          <p:cNvSpPr>
            <a:spLocks noGrp="1"/>
          </p:cNvSpPr>
          <p:nvPr>
            <p:ph type="title"/>
          </p:nvPr>
        </p:nvSpPr>
        <p:spPr>
          <a:xfrm>
            <a:off x="1371599" y="294538"/>
            <a:ext cx="9895951" cy="1033669"/>
          </a:xfrm>
        </p:spPr>
        <p:txBody>
          <a:bodyPr>
            <a:normAutofit/>
          </a:bodyPr>
          <a:lstStyle/>
          <a:p>
            <a:r>
              <a:rPr lang="en-US" sz="4000" dirty="0">
                <a:solidFill>
                  <a:schemeClr val="bg1"/>
                </a:solidFill>
                <a:latin typeface="Calibri"/>
                <a:ea typeface="+mj-lt"/>
                <a:cs typeface="Calibri"/>
              </a:rPr>
              <a:t>Process of Linking:</a:t>
            </a:r>
            <a:endParaRPr lang="en-US" dirty="0">
              <a:solidFill>
                <a:schemeClr val="bg1"/>
              </a:solidFill>
            </a:endParaRPr>
          </a:p>
        </p:txBody>
      </p:sp>
      <p:sp>
        <p:nvSpPr>
          <p:cNvPr id="4" name="Slide Number Placeholder 3">
            <a:extLst>
              <a:ext uri="{FF2B5EF4-FFF2-40B4-BE49-F238E27FC236}">
                <a16:creationId xmlns:a16="http://schemas.microsoft.com/office/drawing/2014/main" xmlns="" id="{ABE95A80-CB88-468C-BB65-7DE53AC16C47}"/>
              </a:ext>
            </a:extLst>
          </p:cNvPr>
          <p:cNvSpPr>
            <a:spLocks noGrp="1"/>
          </p:cNvSpPr>
          <p:nvPr>
            <p:ph type="sldNum" sz="quarter" idx="12"/>
          </p:nvPr>
        </p:nvSpPr>
        <p:spPr/>
        <p:txBody>
          <a:bodyPr/>
          <a:lstStyle/>
          <a:p>
            <a:fld id="{330EA680-D336-4FF7-8B7A-9848BB0A1C32}" type="slidenum">
              <a:rPr lang="en-US" smtClean="0"/>
              <a:pPr/>
              <a:t>11</a:t>
            </a:fld>
            <a:endParaRPr lang="en-US"/>
          </a:p>
        </p:txBody>
      </p:sp>
      <p:pic>
        <p:nvPicPr>
          <p:cNvPr id="7" name="Picture 8" descr="Diagram&#10;&#10;Description automatically generated">
            <a:extLst>
              <a:ext uri="{FF2B5EF4-FFF2-40B4-BE49-F238E27FC236}">
                <a16:creationId xmlns:a16="http://schemas.microsoft.com/office/drawing/2014/main" xmlns="" id="{DACB6E77-BD5A-4B2E-ABC8-C2660BB3F6AB}"/>
              </a:ext>
            </a:extLst>
          </p:cNvPr>
          <p:cNvPicPr>
            <a:picLocks noGrp="1" noChangeAspect="1"/>
          </p:cNvPicPr>
          <p:nvPr>
            <p:ph idx="1"/>
          </p:nvPr>
        </p:nvPicPr>
        <p:blipFill rotWithShape="1">
          <a:blip r:embed="rId2" cstate="print"/>
          <a:srcRect l="26716" t="41254" r="27568" b="11551"/>
          <a:stretch/>
        </p:blipFill>
        <p:spPr>
          <a:xfrm>
            <a:off x="544105" y="1811249"/>
            <a:ext cx="11330713" cy="4914699"/>
          </a:xfrm>
        </p:spPr>
      </p:pic>
    </p:spTree>
    <p:extLst>
      <p:ext uri="{BB962C8B-B14F-4D97-AF65-F5344CB8AC3E}">
        <p14:creationId xmlns:p14="http://schemas.microsoft.com/office/powerpoint/2010/main" xmlns="" val="1715937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E1DC2A6-4363-4EDB-808F-6B4C8DA4F7FB}"/>
              </a:ext>
            </a:extLst>
          </p:cNvPr>
          <p:cNvSpPr>
            <a:spLocks noGrp="1"/>
          </p:cNvSpPr>
          <p:nvPr>
            <p:ph type="title"/>
          </p:nvPr>
        </p:nvSpPr>
        <p:spPr>
          <a:xfrm>
            <a:off x="1371599" y="294538"/>
            <a:ext cx="9895951" cy="1033669"/>
          </a:xfrm>
        </p:spPr>
        <p:txBody>
          <a:bodyPr>
            <a:normAutofit/>
          </a:bodyPr>
          <a:lstStyle/>
          <a:p>
            <a:r>
              <a:rPr lang="en-US" sz="4000" dirty="0">
                <a:solidFill>
                  <a:schemeClr val="bg1"/>
                </a:solidFill>
                <a:latin typeface="Calibri"/>
                <a:ea typeface="+mj-lt"/>
                <a:cs typeface="Calibri"/>
              </a:rPr>
              <a:t>Process of Linking:</a:t>
            </a:r>
            <a:endParaRPr lang="en-US" dirty="0">
              <a:solidFill>
                <a:schemeClr val="bg1"/>
              </a:solidFill>
            </a:endParaRPr>
          </a:p>
        </p:txBody>
      </p:sp>
      <p:sp>
        <p:nvSpPr>
          <p:cNvPr id="3" name="Content Placeholder 2">
            <a:extLst>
              <a:ext uri="{FF2B5EF4-FFF2-40B4-BE49-F238E27FC236}">
                <a16:creationId xmlns:a16="http://schemas.microsoft.com/office/drawing/2014/main" xmlns="" id="{80B582B4-6556-4D6F-8F24-8549ADC1AAC6}"/>
              </a:ext>
            </a:extLst>
          </p:cNvPr>
          <p:cNvSpPr>
            <a:spLocks noGrp="1"/>
          </p:cNvSpPr>
          <p:nvPr>
            <p:ph idx="1"/>
          </p:nvPr>
        </p:nvSpPr>
        <p:spPr>
          <a:xfrm>
            <a:off x="293298" y="1843744"/>
            <a:ext cx="11693726" cy="4617886"/>
          </a:xfrm>
        </p:spPr>
        <p:txBody>
          <a:bodyPr vert="horz" lIns="91440" tIns="45720" rIns="91440" bIns="45720" rtlCol="0" anchor="ctr">
            <a:noAutofit/>
          </a:bodyPr>
          <a:lstStyle/>
          <a:p>
            <a:pPr marL="0" indent="0">
              <a:buNone/>
            </a:pPr>
            <a:endParaRPr lang="en-US" sz="3200" dirty="0">
              <a:ea typeface="+mn-lt"/>
              <a:cs typeface="+mn-lt"/>
            </a:endParaRPr>
          </a:p>
          <a:p>
            <a:pPr marL="514350" indent="-514350">
              <a:buFont typeface="Wingdings" panose="020B0604020202020204" pitchFamily="34" charset="0"/>
              <a:buChar char="§"/>
            </a:pPr>
            <a:endParaRPr lang="en-US" sz="3200" dirty="0">
              <a:ea typeface="+mn-lt"/>
              <a:cs typeface="+mn-lt"/>
            </a:endParaRPr>
          </a:p>
          <a:p>
            <a:pPr marL="514350" indent="-514350">
              <a:buFont typeface="Wingdings" panose="020B0604020202020204" pitchFamily="34" charset="0"/>
              <a:buChar char="§"/>
            </a:pPr>
            <a:r>
              <a:rPr lang="en-US" dirty="0">
                <a:ea typeface="+mn-lt"/>
                <a:cs typeface="+mn-lt"/>
              </a:rPr>
              <a:t>The output of translator is a program called </a:t>
            </a:r>
            <a:r>
              <a:rPr lang="en-US" b="1" dirty="0">
                <a:ea typeface="+mn-lt"/>
                <a:cs typeface="+mn-lt"/>
              </a:rPr>
              <a:t>object module.</a:t>
            </a:r>
          </a:p>
          <a:p>
            <a:pPr marL="514350" indent="-514350">
              <a:buFont typeface="Wingdings" panose="020B0604020202020204" pitchFamily="34" charset="0"/>
              <a:buChar char="§"/>
            </a:pPr>
            <a:r>
              <a:rPr lang="en-US" dirty="0">
                <a:ea typeface="+mn-lt"/>
                <a:cs typeface="+mn-lt"/>
              </a:rPr>
              <a:t> The linker processes these object modules, binds with necessary library routines and prepares a </a:t>
            </a:r>
            <a:r>
              <a:rPr lang="en-US" b="1" dirty="0">
                <a:ea typeface="+mn-lt"/>
                <a:cs typeface="+mn-lt"/>
              </a:rPr>
              <a:t>ready to execute program. </a:t>
            </a:r>
          </a:p>
          <a:p>
            <a:pPr marL="514350" indent="-514350">
              <a:buFont typeface="Wingdings" panose="020B0604020202020204" pitchFamily="34" charset="0"/>
              <a:buChar char="§"/>
            </a:pPr>
            <a:r>
              <a:rPr lang="en-US" dirty="0">
                <a:ea typeface="+mn-lt"/>
                <a:cs typeface="+mn-lt"/>
              </a:rPr>
              <a:t>Such a program is called </a:t>
            </a:r>
            <a:r>
              <a:rPr lang="en-US" b="1" dirty="0">
                <a:ea typeface="+mn-lt"/>
                <a:cs typeface="+mn-lt"/>
              </a:rPr>
              <a:t>binary program. </a:t>
            </a:r>
          </a:p>
          <a:p>
            <a:pPr marL="514350" indent="-514350">
              <a:buFont typeface="Wingdings" panose="020B0604020202020204" pitchFamily="34" charset="0"/>
              <a:buChar char="§"/>
            </a:pPr>
            <a:r>
              <a:rPr lang="en-US" dirty="0">
                <a:ea typeface="+mn-lt"/>
                <a:cs typeface="+mn-lt"/>
              </a:rPr>
              <a:t>The "binary program also contains some necessary information about allocation and relocation. </a:t>
            </a:r>
          </a:p>
          <a:p>
            <a:pPr marL="514350" indent="-514350">
              <a:buFont typeface="Wingdings" panose="020B0604020202020204" pitchFamily="34" charset="0"/>
              <a:buChar char="§"/>
            </a:pPr>
            <a:r>
              <a:rPr lang="en-US" dirty="0">
                <a:ea typeface="+mn-lt"/>
                <a:cs typeface="+mn-lt"/>
              </a:rPr>
              <a:t>The loader then loads this program into memory for execution purpose. </a:t>
            </a:r>
            <a:endParaRPr lang="en-US" dirty="0">
              <a:cs typeface="Calibri"/>
            </a:endParaRPr>
          </a:p>
          <a:p>
            <a:endParaRPr lang="en-US" sz="3200" dirty="0">
              <a:ea typeface="+mn-lt"/>
              <a:cs typeface="+mn-lt"/>
            </a:endParaRPr>
          </a:p>
          <a:p>
            <a:endParaRPr lang="en-US" sz="3200" dirty="0">
              <a:ea typeface="+mn-lt"/>
              <a:cs typeface="+mn-lt"/>
            </a:endParaRPr>
          </a:p>
        </p:txBody>
      </p:sp>
      <p:sp>
        <p:nvSpPr>
          <p:cNvPr id="4" name="Slide Number Placeholder 3">
            <a:extLst>
              <a:ext uri="{FF2B5EF4-FFF2-40B4-BE49-F238E27FC236}">
                <a16:creationId xmlns:a16="http://schemas.microsoft.com/office/drawing/2014/main" xmlns="" id="{ABE95A80-CB88-468C-BB65-7DE53AC16C47}"/>
              </a:ext>
            </a:extLst>
          </p:cNvPr>
          <p:cNvSpPr>
            <a:spLocks noGrp="1"/>
          </p:cNvSpPr>
          <p:nvPr>
            <p:ph type="sldNum" sz="quarter" idx="12"/>
          </p:nvPr>
        </p:nvSpPr>
        <p:spPr/>
        <p:txBody>
          <a:bodyPr/>
          <a:lstStyle/>
          <a:p>
            <a:fld id="{330EA680-D336-4FF7-8B7A-9848BB0A1C32}" type="slidenum">
              <a:rPr lang="en-US" smtClean="0"/>
              <a:pPr/>
              <a:t>12</a:t>
            </a:fld>
            <a:endParaRPr lang="en-US"/>
          </a:p>
        </p:txBody>
      </p:sp>
    </p:spTree>
    <p:extLst>
      <p:ext uri="{BB962C8B-B14F-4D97-AF65-F5344CB8AC3E}">
        <p14:creationId xmlns:p14="http://schemas.microsoft.com/office/powerpoint/2010/main" xmlns="" val="417818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E1DC2A6-4363-4EDB-808F-6B4C8DA4F7FB}"/>
              </a:ext>
            </a:extLst>
          </p:cNvPr>
          <p:cNvSpPr>
            <a:spLocks noGrp="1"/>
          </p:cNvSpPr>
          <p:nvPr>
            <p:ph type="title"/>
          </p:nvPr>
        </p:nvSpPr>
        <p:spPr>
          <a:xfrm>
            <a:off x="1371599" y="294538"/>
            <a:ext cx="9895951" cy="1033669"/>
          </a:xfrm>
        </p:spPr>
        <p:txBody>
          <a:bodyPr>
            <a:normAutofit/>
          </a:bodyPr>
          <a:lstStyle/>
          <a:p>
            <a:r>
              <a:rPr lang="en-US" sz="4000" dirty="0">
                <a:solidFill>
                  <a:schemeClr val="bg1"/>
                </a:solidFill>
                <a:latin typeface="Calibri"/>
                <a:ea typeface="+mj-lt"/>
                <a:cs typeface="Calibri"/>
              </a:rPr>
              <a:t>Tasks of a Linker</a:t>
            </a:r>
            <a:endParaRPr lang="en-US" dirty="0"/>
          </a:p>
        </p:txBody>
      </p:sp>
      <p:sp>
        <p:nvSpPr>
          <p:cNvPr id="3" name="Content Placeholder 2">
            <a:extLst>
              <a:ext uri="{FF2B5EF4-FFF2-40B4-BE49-F238E27FC236}">
                <a16:creationId xmlns:a16="http://schemas.microsoft.com/office/drawing/2014/main" xmlns="" id="{80B582B4-6556-4D6F-8F24-8549ADC1AAC6}"/>
              </a:ext>
            </a:extLst>
          </p:cNvPr>
          <p:cNvSpPr>
            <a:spLocks noGrp="1"/>
          </p:cNvSpPr>
          <p:nvPr>
            <p:ph idx="1"/>
          </p:nvPr>
        </p:nvSpPr>
        <p:spPr>
          <a:xfrm>
            <a:off x="254378" y="1705510"/>
            <a:ext cx="11732646" cy="5152490"/>
          </a:xfrm>
        </p:spPr>
        <p:txBody>
          <a:bodyPr vert="horz" lIns="91440" tIns="45720" rIns="91440" bIns="45720" rtlCol="0" anchor="ctr">
            <a:noAutofit/>
          </a:bodyPr>
          <a:lstStyle/>
          <a:p>
            <a:pPr marL="0" indent="0">
              <a:buNone/>
            </a:pPr>
            <a:endParaRPr lang="en-US" sz="3200" dirty="0">
              <a:ea typeface="+mn-lt"/>
              <a:cs typeface="+mn-lt"/>
            </a:endParaRPr>
          </a:p>
          <a:p>
            <a:pPr marL="514350" indent="-514350">
              <a:buFont typeface="Wingdings" panose="020B0604020202020204" pitchFamily="34" charset="0"/>
              <a:buChar char="§"/>
            </a:pPr>
            <a:endParaRPr lang="en-US" sz="3200" dirty="0">
              <a:ea typeface="+mn-lt"/>
              <a:cs typeface="+mn-lt"/>
            </a:endParaRPr>
          </a:p>
          <a:p>
            <a:pPr marL="514350" indent="-514350">
              <a:buAutoNum type="arabicPeriod"/>
            </a:pPr>
            <a:r>
              <a:rPr lang="en-US" b="1" dirty="0">
                <a:ea typeface="+mn-lt"/>
                <a:cs typeface="+mn-lt"/>
              </a:rPr>
              <a:t>To prepare Single Load Module:</a:t>
            </a:r>
          </a:p>
          <a:p>
            <a:pPr marL="0" indent="0">
              <a:buNone/>
            </a:pPr>
            <a:r>
              <a:rPr lang="en-US" dirty="0">
                <a:ea typeface="+mn-lt"/>
                <a:cs typeface="+mn-lt"/>
              </a:rPr>
              <a:t>	Adjust all addresses and subroutine preferences with respect to the offset location</a:t>
            </a:r>
          </a:p>
          <a:p>
            <a:pPr marL="0" indent="0">
              <a:buNone/>
            </a:pPr>
            <a:r>
              <a:rPr lang="en-US" b="1" dirty="0">
                <a:ea typeface="+mn-lt"/>
                <a:cs typeface="+mn-lt"/>
              </a:rPr>
              <a:t>2.   To prepare a load module: </a:t>
            </a:r>
          </a:p>
          <a:p>
            <a:pPr marL="0" indent="0">
              <a:buNone/>
            </a:pPr>
            <a:r>
              <a:rPr lang="en-US" dirty="0">
                <a:ea typeface="+mn-lt"/>
                <a:cs typeface="+mn-lt"/>
              </a:rPr>
              <a:t>	Concatenate all object modules and adjust:</a:t>
            </a:r>
          </a:p>
          <a:p>
            <a:pPr marL="0" indent="0">
              <a:buNone/>
            </a:pPr>
            <a:r>
              <a:rPr lang="en-US" dirty="0">
                <a:ea typeface="+mn-lt"/>
                <a:cs typeface="+mn-lt"/>
              </a:rPr>
              <a:t>	a) operand address references    </a:t>
            </a:r>
          </a:p>
          <a:p>
            <a:pPr marL="0" indent="0">
              <a:buNone/>
            </a:pPr>
            <a:r>
              <a:rPr lang="en-US" dirty="0">
                <a:ea typeface="+mn-lt"/>
                <a:cs typeface="+mn-lt"/>
              </a:rPr>
              <a:t>	b) external references to the offset location</a:t>
            </a:r>
          </a:p>
          <a:p>
            <a:pPr marL="0" indent="0">
              <a:buNone/>
            </a:pPr>
            <a:r>
              <a:rPr lang="en-US" b="1" dirty="0">
                <a:ea typeface="+mn-lt"/>
                <a:cs typeface="+mn-lt"/>
              </a:rPr>
              <a:t>3</a:t>
            </a:r>
            <a:r>
              <a:rPr lang="en-US" dirty="0">
                <a:ea typeface="+mn-lt"/>
                <a:cs typeface="+mn-lt"/>
              </a:rPr>
              <a:t>. </a:t>
            </a:r>
            <a:r>
              <a:rPr lang="en-US" b="1" dirty="0">
                <a:ea typeface="+mn-lt"/>
                <a:cs typeface="+mn-lt"/>
              </a:rPr>
              <a:t>To prepare ready to execute module:</a:t>
            </a:r>
          </a:p>
          <a:p>
            <a:pPr marL="0" indent="0">
              <a:buNone/>
            </a:pPr>
            <a:r>
              <a:rPr lang="en-US" dirty="0">
                <a:ea typeface="+mn-lt"/>
                <a:cs typeface="+mn-lt"/>
              </a:rPr>
              <a:t>	Copy the binary machine instructions and the constant data</a:t>
            </a:r>
          </a:p>
          <a:p>
            <a:pPr marL="514350" indent="-514350">
              <a:buAutoNum type="arabicPeriod"/>
            </a:pPr>
            <a:endParaRPr lang="en-US" dirty="0">
              <a:ea typeface="+mn-lt"/>
              <a:cs typeface="+mn-lt"/>
            </a:endParaRPr>
          </a:p>
          <a:p>
            <a:pPr marL="514350" indent="-514350">
              <a:buAutoNum type="arabicPeriod"/>
            </a:pPr>
            <a:endParaRPr lang="en-US" dirty="0">
              <a:ea typeface="+mn-lt"/>
              <a:cs typeface="+mn-lt"/>
            </a:endParaRPr>
          </a:p>
          <a:p>
            <a:endParaRPr lang="en-US" sz="3200" dirty="0">
              <a:ea typeface="+mn-lt"/>
              <a:cs typeface="+mn-lt"/>
            </a:endParaRPr>
          </a:p>
        </p:txBody>
      </p:sp>
      <p:sp>
        <p:nvSpPr>
          <p:cNvPr id="4" name="Slide Number Placeholder 3">
            <a:extLst>
              <a:ext uri="{FF2B5EF4-FFF2-40B4-BE49-F238E27FC236}">
                <a16:creationId xmlns:a16="http://schemas.microsoft.com/office/drawing/2014/main" xmlns="" id="{ABE95A80-CB88-468C-BB65-7DE53AC16C47}"/>
              </a:ext>
            </a:extLst>
          </p:cNvPr>
          <p:cNvSpPr>
            <a:spLocks noGrp="1"/>
          </p:cNvSpPr>
          <p:nvPr>
            <p:ph type="sldNum" sz="quarter" idx="12"/>
          </p:nvPr>
        </p:nvSpPr>
        <p:spPr/>
        <p:txBody>
          <a:bodyPr/>
          <a:lstStyle/>
          <a:p>
            <a:fld id="{330EA680-D336-4FF7-8B7A-9848BB0A1C32}" type="slidenum">
              <a:rPr lang="en-US" smtClean="0"/>
              <a:pPr/>
              <a:t>13</a:t>
            </a:fld>
            <a:endParaRPr lang="en-US"/>
          </a:p>
        </p:txBody>
      </p:sp>
    </p:spTree>
    <p:extLst>
      <p:ext uri="{BB962C8B-B14F-4D97-AF65-F5344CB8AC3E}">
        <p14:creationId xmlns:p14="http://schemas.microsoft.com/office/powerpoint/2010/main" xmlns="" val="419983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a:p>
            <a:pPr algn="ctr"/>
            <a:endParaRPr lang="en-US" dirty="0">
              <a:cs typeface="Calibri"/>
            </a:endParaRPr>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E1DC2A6-4363-4EDB-808F-6B4C8DA4F7FB}"/>
              </a:ext>
            </a:extLst>
          </p:cNvPr>
          <p:cNvSpPr>
            <a:spLocks noGrp="1"/>
          </p:cNvSpPr>
          <p:nvPr>
            <p:ph type="title"/>
          </p:nvPr>
        </p:nvSpPr>
        <p:spPr>
          <a:xfrm>
            <a:off x="1371599" y="294538"/>
            <a:ext cx="9895951" cy="1033669"/>
          </a:xfrm>
        </p:spPr>
        <p:txBody>
          <a:bodyPr>
            <a:normAutofit/>
          </a:bodyPr>
          <a:lstStyle/>
          <a:p>
            <a:r>
              <a:rPr lang="en-US" sz="4000" dirty="0">
                <a:solidFill>
                  <a:schemeClr val="bg1"/>
                </a:solidFill>
                <a:latin typeface="Calibri"/>
                <a:ea typeface="+mj-lt"/>
                <a:cs typeface="Calibri"/>
              </a:rPr>
              <a:t>Segment</a:t>
            </a:r>
            <a:endParaRPr lang="en-US" dirty="0"/>
          </a:p>
        </p:txBody>
      </p:sp>
      <p:sp>
        <p:nvSpPr>
          <p:cNvPr id="3" name="Content Placeholder 2">
            <a:extLst>
              <a:ext uri="{FF2B5EF4-FFF2-40B4-BE49-F238E27FC236}">
                <a16:creationId xmlns:a16="http://schemas.microsoft.com/office/drawing/2014/main" xmlns="" id="{80B582B4-6556-4D6F-8F24-8549ADC1AAC6}"/>
              </a:ext>
            </a:extLst>
          </p:cNvPr>
          <p:cNvSpPr>
            <a:spLocks noGrp="1"/>
          </p:cNvSpPr>
          <p:nvPr>
            <p:ph idx="1"/>
          </p:nvPr>
        </p:nvSpPr>
        <p:spPr>
          <a:xfrm>
            <a:off x="293298" y="1843744"/>
            <a:ext cx="11693726" cy="4732904"/>
          </a:xfrm>
        </p:spPr>
        <p:txBody>
          <a:bodyPr vert="horz" lIns="91440" tIns="45720" rIns="91440" bIns="45720" rtlCol="0" anchor="ctr">
            <a:noAutofit/>
          </a:bodyPr>
          <a:lstStyle/>
          <a:p>
            <a:r>
              <a:rPr lang="en-US" dirty="0">
                <a:cs typeface="Calibri" panose="020F0502020204030204"/>
              </a:rPr>
              <a:t>The unit of information that can be treated as an entity.</a:t>
            </a:r>
          </a:p>
          <a:p>
            <a:r>
              <a:rPr lang="en-US" dirty="0">
                <a:cs typeface="Calibri" panose="020F0502020204030204"/>
              </a:rPr>
              <a:t>It can be a program or data</a:t>
            </a:r>
          </a:p>
          <a:p>
            <a:r>
              <a:rPr lang="en-US" dirty="0">
                <a:cs typeface="Calibri" panose="020F0502020204030204"/>
              </a:rPr>
              <a:t>A segment corresponds to a single source deck or object deck</a:t>
            </a:r>
          </a:p>
          <a:p>
            <a:r>
              <a:rPr lang="en-US" dirty="0">
                <a:cs typeface="Calibri" panose="020F0502020204030204"/>
              </a:rPr>
              <a:t>It is possible to produce multiple programs or data segments in a single source deck</a:t>
            </a:r>
          </a:p>
        </p:txBody>
      </p:sp>
      <p:sp>
        <p:nvSpPr>
          <p:cNvPr id="4" name="Slide Number Placeholder 3">
            <a:extLst>
              <a:ext uri="{FF2B5EF4-FFF2-40B4-BE49-F238E27FC236}">
                <a16:creationId xmlns:a16="http://schemas.microsoft.com/office/drawing/2014/main" xmlns="" id="{ABE95A80-CB88-468C-BB65-7DE53AC16C47}"/>
              </a:ext>
            </a:extLst>
          </p:cNvPr>
          <p:cNvSpPr>
            <a:spLocks noGrp="1"/>
          </p:cNvSpPr>
          <p:nvPr>
            <p:ph type="sldNum" sz="quarter" idx="12"/>
          </p:nvPr>
        </p:nvSpPr>
        <p:spPr/>
        <p:txBody>
          <a:bodyPr/>
          <a:lstStyle/>
          <a:p>
            <a:fld id="{330EA680-D336-4FF7-8B7A-9848BB0A1C32}" type="slidenum">
              <a:rPr lang="en-US" smtClean="0"/>
              <a:pPr/>
              <a:t>14</a:t>
            </a:fld>
            <a:endParaRPr lang="en-US"/>
          </a:p>
        </p:txBody>
      </p:sp>
    </p:spTree>
    <p:extLst>
      <p:ext uri="{BB962C8B-B14F-4D97-AF65-F5344CB8AC3E}">
        <p14:creationId xmlns:p14="http://schemas.microsoft.com/office/powerpoint/2010/main" xmlns="" val="337597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a:p>
            <a:pPr algn="ctr"/>
            <a:endParaRPr lang="en-US" dirty="0">
              <a:cs typeface="Calibri"/>
            </a:endParaRPr>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E1DC2A6-4363-4EDB-808F-6B4C8DA4F7FB}"/>
              </a:ext>
            </a:extLst>
          </p:cNvPr>
          <p:cNvSpPr>
            <a:spLocks noGrp="1"/>
          </p:cNvSpPr>
          <p:nvPr>
            <p:ph type="title"/>
          </p:nvPr>
        </p:nvSpPr>
        <p:spPr>
          <a:xfrm>
            <a:off x="1371599" y="294538"/>
            <a:ext cx="9895951" cy="1033669"/>
          </a:xfrm>
        </p:spPr>
        <p:txBody>
          <a:bodyPr>
            <a:normAutofit/>
          </a:bodyPr>
          <a:lstStyle/>
          <a:p>
            <a:r>
              <a:rPr lang="en-US" sz="4000" dirty="0">
                <a:solidFill>
                  <a:schemeClr val="bg1"/>
                </a:solidFill>
                <a:latin typeface="Calibri"/>
                <a:ea typeface="+mj-lt"/>
                <a:cs typeface="Calibri"/>
              </a:rPr>
              <a:t>Loader Schemes</a:t>
            </a:r>
            <a:endParaRPr lang="en-US" dirty="0">
              <a:solidFill>
                <a:schemeClr val="bg1"/>
              </a:solidFill>
            </a:endParaRPr>
          </a:p>
        </p:txBody>
      </p:sp>
      <p:sp>
        <p:nvSpPr>
          <p:cNvPr id="3" name="Content Placeholder 2">
            <a:extLst>
              <a:ext uri="{FF2B5EF4-FFF2-40B4-BE49-F238E27FC236}">
                <a16:creationId xmlns:a16="http://schemas.microsoft.com/office/drawing/2014/main" xmlns="" id="{80B582B4-6556-4D6F-8F24-8549ADC1AAC6}"/>
              </a:ext>
            </a:extLst>
          </p:cNvPr>
          <p:cNvSpPr>
            <a:spLocks noGrp="1"/>
          </p:cNvSpPr>
          <p:nvPr>
            <p:ph idx="1"/>
          </p:nvPr>
        </p:nvSpPr>
        <p:spPr>
          <a:xfrm>
            <a:off x="293298" y="1843744"/>
            <a:ext cx="11693726" cy="4732904"/>
          </a:xfrm>
        </p:spPr>
        <p:txBody>
          <a:bodyPr vert="horz" lIns="91440" tIns="45720" rIns="91440" bIns="45720" rtlCol="0" anchor="ctr">
            <a:noAutofit/>
          </a:bodyPr>
          <a:lstStyle/>
          <a:p>
            <a:pPr marL="514350" indent="-514350">
              <a:buAutoNum type="arabicPeriod"/>
            </a:pPr>
            <a:r>
              <a:rPr lang="en-US" dirty="0">
                <a:cs typeface="Calibri" panose="020F0502020204030204"/>
              </a:rPr>
              <a:t>General Loader Scheme</a:t>
            </a:r>
          </a:p>
          <a:p>
            <a:pPr marL="514350" indent="-514350">
              <a:buFont typeface="Arial" panose="020B0604020202020204" pitchFamily="34" charset="0"/>
              <a:buAutoNum type="arabicPeriod"/>
            </a:pPr>
            <a:r>
              <a:rPr lang="en-US" b="1" dirty="0">
                <a:cs typeface="Calibri" panose="020F0502020204030204"/>
              </a:rPr>
              <a:t>Relocating Loaders</a:t>
            </a:r>
          </a:p>
          <a:p>
            <a:pPr marL="514350" indent="-514350">
              <a:buFont typeface="Arial" panose="020B0604020202020204" pitchFamily="34" charset="0"/>
              <a:buAutoNum type="arabicPeriod"/>
            </a:pPr>
            <a:r>
              <a:rPr lang="en-US" dirty="0">
                <a:ea typeface="+mn-lt"/>
                <a:cs typeface="+mn-lt"/>
              </a:rPr>
              <a:t>Compile and Go Loaders</a:t>
            </a:r>
            <a:endParaRPr lang="en-US" dirty="0">
              <a:cs typeface="Calibri" panose="020F0502020204030204"/>
            </a:endParaRPr>
          </a:p>
          <a:p>
            <a:pPr marL="514350" indent="-514350">
              <a:buAutoNum type="arabicPeriod"/>
            </a:pPr>
            <a:r>
              <a:rPr lang="en-US" dirty="0">
                <a:cs typeface="Calibri" panose="020F0502020204030204"/>
              </a:rPr>
              <a:t>Absolute Loaders</a:t>
            </a:r>
          </a:p>
          <a:p>
            <a:pPr marL="514350" indent="-514350">
              <a:buAutoNum type="arabicPeriod"/>
            </a:pPr>
            <a:r>
              <a:rPr lang="en-US" dirty="0">
                <a:cs typeface="Calibri" panose="020F0502020204030204"/>
              </a:rPr>
              <a:t>Subroutine Linkages</a:t>
            </a:r>
          </a:p>
          <a:p>
            <a:pPr marL="514350" indent="-514350">
              <a:buAutoNum type="arabicPeriod"/>
            </a:pPr>
            <a:r>
              <a:rPr lang="en-US" b="1" dirty="0">
                <a:cs typeface="Calibri" panose="020F0502020204030204"/>
              </a:rPr>
              <a:t>Direct Linking Loaders</a:t>
            </a:r>
          </a:p>
          <a:p>
            <a:pPr marL="514350" indent="-514350">
              <a:buAutoNum type="arabicPeriod"/>
            </a:pPr>
            <a:r>
              <a:rPr lang="en-US" b="1" dirty="0">
                <a:cs typeface="Calibri" panose="020F0502020204030204"/>
              </a:rPr>
              <a:t>Other Loader Schemes:  </a:t>
            </a:r>
          </a:p>
          <a:p>
            <a:pPr marL="971550" lvl="1" indent="-514350">
              <a:buAutoNum type="arabicPeriod"/>
            </a:pPr>
            <a:r>
              <a:rPr lang="en-US" b="1" dirty="0">
                <a:cs typeface="Calibri" panose="020F0502020204030204"/>
              </a:rPr>
              <a:t>Dynamic Loading</a:t>
            </a:r>
          </a:p>
          <a:p>
            <a:pPr marL="971550" lvl="1" indent="-514350">
              <a:buAutoNum type="arabicPeriod"/>
            </a:pPr>
            <a:r>
              <a:rPr lang="en-US" b="1" dirty="0">
                <a:cs typeface="Calibri" panose="020F0502020204030204"/>
              </a:rPr>
              <a:t>Dynamic Linking</a:t>
            </a:r>
          </a:p>
          <a:p>
            <a:pPr marL="514350" indent="-514350">
              <a:buAutoNum type="arabicPeriod"/>
            </a:pPr>
            <a:endParaRPr lang="en-US" dirty="0">
              <a:cs typeface="Calibri" panose="020F0502020204030204"/>
            </a:endParaRPr>
          </a:p>
        </p:txBody>
      </p:sp>
      <p:sp>
        <p:nvSpPr>
          <p:cNvPr id="4" name="Slide Number Placeholder 3">
            <a:extLst>
              <a:ext uri="{FF2B5EF4-FFF2-40B4-BE49-F238E27FC236}">
                <a16:creationId xmlns:a16="http://schemas.microsoft.com/office/drawing/2014/main" xmlns="" id="{ABE95A80-CB88-468C-BB65-7DE53AC16C47}"/>
              </a:ext>
            </a:extLst>
          </p:cNvPr>
          <p:cNvSpPr>
            <a:spLocks noGrp="1"/>
          </p:cNvSpPr>
          <p:nvPr>
            <p:ph type="sldNum" sz="quarter" idx="12"/>
          </p:nvPr>
        </p:nvSpPr>
        <p:spPr/>
        <p:txBody>
          <a:bodyPr/>
          <a:lstStyle/>
          <a:p>
            <a:fld id="{330EA680-D336-4FF7-8B7A-9848BB0A1C32}" type="slidenum">
              <a:rPr lang="en-US" smtClean="0"/>
              <a:pPr/>
              <a:t>15</a:t>
            </a:fld>
            <a:endParaRPr lang="en-US"/>
          </a:p>
        </p:txBody>
      </p:sp>
    </p:spTree>
    <p:extLst>
      <p:ext uri="{BB962C8B-B14F-4D97-AF65-F5344CB8AC3E}">
        <p14:creationId xmlns:p14="http://schemas.microsoft.com/office/powerpoint/2010/main" xmlns="" val="4233480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a:p>
            <a:pPr algn="ctr"/>
            <a:endParaRPr lang="en-US" dirty="0">
              <a:cs typeface="Calibri"/>
            </a:endParaRPr>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E1DC2A6-4363-4EDB-808F-6B4C8DA4F7FB}"/>
              </a:ext>
            </a:extLst>
          </p:cNvPr>
          <p:cNvSpPr>
            <a:spLocks noGrp="1"/>
          </p:cNvSpPr>
          <p:nvPr>
            <p:ph type="title"/>
          </p:nvPr>
        </p:nvSpPr>
        <p:spPr>
          <a:xfrm>
            <a:off x="1371599" y="294538"/>
            <a:ext cx="9895951" cy="1033669"/>
          </a:xfrm>
        </p:spPr>
        <p:txBody>
          <a:bodyPr>
            <a:normAutofit/>
          </a:bodyPr>
          <a:lstStyle/>
          <a:p>
            <a:r>
              <a:rPr lang="en-US" sz="4000" dirty="0">
                <a:solidFill>
                  <a:schemeClr val="bg1"/>
                </a:solidFill>
                <a:latin typeface="Calibri"/>
                <a:ea typeface="+mj-lt"/>
                <a:cs typeface="Calibri"/>
              </a:rPr>
              <a:t>1. General Loader Schemes</a:t>
            </a:r>
            <a:endParaRPr lang="en-US" dirty="0">
              <a:solidFill>
                <a:schemeClr val="bg1"/>
              </a:solidFill>
            </a:endParaRPr>
          </a:p>
        </p:txBody>
      </p:sp>
      <p:sp>
        <p:nvSpPr>
          <p:cNvPr id="3" name="Content Placeholder 2">
            <a:extLst>
              <a:ext uri="{FF2B5EF4-FFF2-40B4-BE49-F238E27FC236}">
                <a16:creationId xmlns:a16="http://schemas.microsoft.com/office/drawing/2014/main" xmlns="" id="{80B582B4-6556-4D6F-8F24-8549ADC1AAC6}"/>
              </a:ext>
            </a:extLst>
          </p:cNvPr>
          <p:cNvSpPr>
            <a:spLocks noGrp="1"/>
          </p:cNvSpPr>
          <p:nvPr>
            <p:ph idx="1"/>
          </p:nvPr>
        </p:nvSpPr>
        <p:spPr>
          <a:xfrm>
            <a:off x="293298" y="1843744"/>
            <a:ext cx="11693726" cy="4732904"/>
          </a:xfrm>
        </p:spPr>
        <p:txBody>
          <a:bodyPr vert="horz" lIns="91440" tIns="45720" rIns="91440" bIns="45720" rtlCol="0" anchor="ctr">
            <a:noAutofit/>
          </a:bodyPr>
          <a:lstStyle/>
          <a:p>
            <a:pPr marL="514350" indent="-514350">
              <a:buAutoNum type="arabicPeriod"/>
            </a:pPr>
            <a:r>
              <a:rPr lang="en-US" dirty="0">
                <a:cs typeface="Calibri" panose="020F0502020204030204"/>
              </a:rPr>
              <a:t>The loader accepts the assembled machine instructions, data, and other information present in the object format, and places machine instructions and data in core in an executable computer form. </a:t>
            </a:r>
          </a:p>
          <a:p>
            <a:pPr marL="514350" indent="-514350">
              <a:buAutoNum type="arabicPeriod"/>
            </a:pPr>
            <a:endParaRPr lang="en-US" dirty="0">
              <a:cs typeface="Calibri" panose="020F0502020204030204"/>
            </a:endParaRPr>
          </a:p>
          <a:p>
            <a:pPr marL="514350" indent="-514350">
              <a:buAutoNum type="arabicPeriod"/>
            </a:pPr>
            <a:r>
              <a:rPr lang="en-US" dirty="0">
                <a:cs typeface="Calibri" panose="020F0502020204030204"/>
              </a:rPr>
              <a:t>The loader is assumed to be smaller than the assembler, so that more memory is available to the user.</a:t>
            </a:r>
          </a:p>
          <a:p>
            <a:pPr marL="514350" indent="-514350">
              <a:buAutoNum type="arabicPeriod"/>
            </a:pPr>
            <a:endParaRPr lang="en-US" dirty="0">
              <a:cs typeface="Calibri" panose="020F0502020204030204"/>
            </a:endParaRPr>
          </a:p>
          <a:p>
            <a:pPr marL="514350" indent="-514350">
              <a:buAutoNum type="arabicPeriod"/>
            </a:pPr>
            <a:r>
              <a:rPr lang="en-US" dirty="0">
                <a:cs typeface="Calibri" panose="020F0502020204030204"/>
              </a:rPr>
              <a:t>A further advantage is that reassembly is no longer necessary to run the program at a later date. </a:t>
            </a:r>
          </a:p>
        </p:txBody>
      </p:sp>
      <p:sp>
        <p:nvSpPr>
          <p:cNvPr id="4" name="Slide Number Placeholder 3">
            <a:extLst>
              <a:ext uri="{FF2B5EF4-FFF2-40B4-BE49-F238E27FC236}">
                <a16:creationId xmlns:a16="http://schemas.microsoft.com/office/drawing/2014/main" xmlns="" id="{ABE95A80-CB88-468C-BB65-7DE53AC16C47}"/>
              </a:ext>
            </a:extLst>
          </p:cNvPr>
          <p:cNvSpPr>
            <a:spLocks noGrp="1"/>
          </p:cNvSpPr>
          <p:nvPr>
            <p:ph type="sldNum" sz="quarter" idx="12"/>
          </p:nvPr>
        </p:nvSpPr>
        <p:spPr/>
        <p:txBody>
          <a:bodyPr/>
          <a:lstStyle/>
          <a:p>
            <a:fld id="{330EA680-D336-4FF7-8B7A-9848BB0A1C32}" type="slidenum">
              <a:rPr lang="en-US" smtClean="0"/>
              <a:pPr/>
              <a:t>16</a:t>
            </a:fld>
            <a:endParaRPr lang="en-US"/>
          </a:p>
        </p:txBody>
      </p:sp>
    </p:spTree>
    <p:extLst>
      <p:ext uri="{BB962C8B-B14F-4D97-AF65-F5344CB8AC3E}">
        <p14:creationId xmlns:p14="http://schemas.microsoft.com/office/powerpoint/2010/main" xmlns="" val="89341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a:p>
            <a:pPr algn="ctr"/>
            <a:endParaRPr lang="en-US" dirty="0">
              <a:cs typeface="Calibri"/>
            </a:endParaRPr>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E1DC2A6-4363-4EDB-808F-6B4C8DA4F7FB}"/>
              </a:ext>
            </a:extLst>
          </p:cNvPr>
          <p:cNvSpPr>
            <a:spLocks noGrp="1"/>
          </p:cNvSpPr>
          <p:nvPr>
            <p:ph type="title"/>
          </p:nvPr>
        </p:nvSpPr>
        <p:spPr>
          <a:xfrm>
            <a:off x="1371599" y="294538"/>
            <a:ext cx="9895951" cy="1033669"/>
          </a:xfrm>
        </p:spPr>
        <p:txBody>
          <a:bodyPr>
            <a:normAutofit/>
          </a:bodyPr>
          <a:lstStyle/>
          <a:p>
            <a:r>
              <a:rPr lang="en-US" sz="4000" dirty="0">
                <a:solidFill>
                  <a:schemeClr val="bg1"/>
                </a:solidFill>
                <a:latin typeface="Calibri"/>
                <a:ea typeface="+mj-lt"/>
                <a:cs typeface="Calibri"/>
              </a:rPr>
              <a:t>1. General Loader Schemes</a:t>
            </a:r>
            <a:endParaRPr lang="en-US" dirty="0">
              <a:solidFill>
                <a:schemeClr val="bg1"/>
              </a:solidFill>
            </a:endParaRPr>
          </a:p>
        </p:txBody>
      </p:sp>
      <p:sp>
        <p:nvSpPr>
          <p:cNvPr id="3" name="Content Placeholder 2">
            <a:extLst>
              <a:ext uri="{FF2B5EF4-FFF2-40B4-BE49-F238E27FC236}">
                <a16:creationId xmlns:a16="http://schemas.microsoft.com/office/drawing/2014/main" xmlns="" id="{80B582B4-6556-4D6F-8F24-8549ADC1AAC6}"/>
              </a:ext>
            </a:extLst>
          </p:cNvPr>
          <p:cNvSpPr>
            <a:spLocks noGrp="1"/>
          </p:cNvSpPr>
          <p:nvPr>
            <p:ph idx="1"/>
          </p:nvPr>
        </p:nvSpPr>
        <p:spPr>
          <a:xfrm>
            <a:off x="293298" y="1843744"/>
            <a:ext cx="11693726" cy="4732904"/>
          </a:xfrm>
        </p:spPr>
        <p:txBody>
          <a:bodyPr vert="horz" lIns="91440" tIns="45720" rIns="91440" bIns="45720" rtlCol="0" anchor="ctr">
            <a:noAutofit/>
          </a:bodyPr>
          <a:lstStyle/>
          <a:p>
            <a:pPr marL="0" indent="0">
              <a:buNone/>
            </a:pPr>
            <a:r>
              <a:rPr lang="en-US" dirty="0">
                <a:cs typeface="Calibri" panose="020F0502020204030204"/>
              </a:rPr>
              <a:t>4.  Finally, if all the source program translators (assemblers and compilers) produce compatible object program deck formats and use compatible linkage conventions, then it is possible to write subroutines in several different languages </a:t>
            </a:r>
          </a:p>
          <a:p>
            <a:pPr marL="0" indent="0">
              <a:buNone/>
            </a:pPr>
            <a:endParaRPr lang="en-US" dirty="0">
              <a:cs typeface="Calibri" panose="020F0502020204030204"/>
            </a:endParaRPr>
          </a:p>
          <a:p>
            <a:pPr marL="0" indent="0">
              <a:buNone/>
            </a:pPr>
            <a:r>
              <a:rPr lang="en-US" dirty="0">
                <a:cs typeface="Calibri" panose="020F0502020204030204"/>
              </a:rPr>
              <a:t>5.  This is because the object decks to be processed by the loader will all be in the same "language" (machine language). </a:t>
            </a:r>
          </a:p>
        </p:txBody>
      </p:sp>
      <p:sp>
        <p:nvSpPr>
          <p:cNvPr id="4" name="Slide Number Placeholder 3">
            <a:extLst>
              <a:ext uri="{FF2B5EF4-FFF2-40B4-BE49-F238E27FC236}">
                <a16:creationId xmlns:a16="http://schemas.microsoft.com/office/drawing/2014/main" xmlns="" id="{ABE95A80-CB88-468C-BB65-7DE53AC16C47}"/>
              </a:ext>
            </a:extLst>
          </p:cNvPr>
          <p:cNvSpPr>
            <a:spLocks noGrp="1"/>
          </p:cNvSpPr>
          <p:nvPr>
            <p:ph type="sldNum" sz="quarter" idx="12"/>
          </p:nvPr>
        </p:nvSpPr>
        <p:spPr/>
        <p:txBody>
          <a:bodyPr/>
          <a:lstStyle/>
          <a:p>
            <a:fld id="{330EA680-D336-4FF7-8B7A-9848BB0A1C32}" type="slidenum">
              <a:rPr lang="en-US" smtClean="0"/>
              <a:pPr/>
              <a:t>17</a:t>
            </a:fld>
            <a:endParaRPr lang="en-US"/>
          </a:p>
        </p:txBody>
      </p:sp>
    </p:spTree>
    <p:extLst>
      <p:ext uri="{BB962C8B-B14F-4D97-AF65-F5344CB8AC3E}">
        <p14:creationId xmlns:p14="http://schemas.microsoft.com/office/powerpoint/2010/main" xmlns="" val="255778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a:p>
            <a:pPr algn="ctr"/>
            <a:endParaRPr lang="en-US" dirty="0">
              <a:cs typeface="Calibri"/>
            </a:endParaRPr>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E1DC2A6-4363-4EDB-808F-6B4C8DA4F7FB}"/>
              </a:ext>
            </a:extLst>
          </p:cNvPr>
          <p:cNvSpPr>
            <a:spLocks noGrp="1"/>
          </p:cNvSpPr>
          <p:nvPr>
            <p:ph type="title"/>
          </p:nvPr>
        </p:nvSpPr>
        <p:spPr>
          <a:xfrm>
            <a:off x="1371599" y="294538"/>
            <a:ext cx="9895951" cy="1033669"/>
          </a:xfrm>
        </p:spPr>
        <p:txBody>
          <a:bodyPr>
            <a:normAutofit/>
          </a:bodyPr>
          <a:lstStyle/>
          <a:p>
            <a:r>
              <a:rPr lang="en-US" sz="4000" dirty="0">
                <a:solidFill>
                  <a:schemeClr val="bg1"/>
                </a:solidFill>
                <a:latin typeface="Calibri"/>
                <a:ea typeface="+mj-lt"/>
                <a:cs typeface="Calibri"/>
              </a:rPr>
              <a:t>1. General Loader Schemes</a:t>
            </a:r>
            <a:endParaRPr lang="en-US" dirty="0">
              <a:solidFill>
                <a:schemeClr val="bg1"/>
              </a:solidFill>
            </a:endParaRPr>
          </a:p>
        </p:txBody>
      </p:sp>
      <p:sp>
        <p:nvSpPr>
          <p:cNvPr id="4" name="Slide Number Placeholder 3">
            <a:extLst>
              <a:ext uri="{FF2B5EF4-FFF2-40B4-BE49-F238E27FC236}">
                <a16:creationId xmlns:a16="http://schemas.microsoft.com/office/drawing/2014/main" xmlns="" id="{ABE95A80-CB88-468C-BB65-7DE53AC16C47}"/>
              </a:ext>
            </a:extLst>
          </p:cNvPr>
          <p:cNvSpPr>
            <a:spLocks noGrp="1"/>
          </p:cNvSpPr>
          <p:nvPr>
            <p:ph type="sldNum" sz="quarter" idx="12"/>
          </p:nvPr>
        </p:nvSpPr>
        <p:spPr/>
        <p:txBody>
          <a:bodyPr/>
          <a:lstStyle/>
          <a:p>
            <a:fld id="{330EA680-D336-4FF7-8B7A-9848BB0A1C32}" type="slidenum">
              <a:rPr lang="en-US" smtClean="0"/>
              <a:pPr/>
              <a:t>18</a:t>
            </a:fld>
            <a:endParaRPr lang="en-US"/>
          </a:p>
        </p:txBody>
      </p:sp>
      <p:pic>
        <p:nvPicPr>
          <p:cNvPr id="7" name="Picture 7" descr="Diagram&#10;&#10;Description automatically generated">
            <a:extLst>
              <a:ext uri="{FF2B5EF4-FFF2-40B4-BE49-F238E27FC236}">
                <a16:creationId xmlns:a16="http://schemas.microsoft.com/office/drawing/2014/main" xmlns="" id="{157A1EAD-D0A7-357A-060E-BF83B33E50F0}"/>
              </a:ext>
            </a:extLst>
          </p:cNvPr>
          <p:cNvPicPr>
            <a:picLocks noGrp="1" noChangeAspect="1"/>
          </p:cNvPicPr>
          <p:nvPr>
            <p:ph idx="1"/>
          </p:nvPr>
        </p:nvPicPr>
        <p:blipFill rotWithShape="1">
          <a:blip r:embed="rId2" cstate="print"/>
          <a:srcRect l="29438" t="20400" r="26966" b="36800"/>
          <a:stretch/>
        </p:blipFill>
        <p:spPr>
          <a:xfrm>
            <a:off x="244713" y="2164345"/>
            <a:ext cx="11589892" cy="4545375"/>
          </a:xfrm>
        </p:spPr>
      </p:pic>
    </p:spTree>
    <p:extLst>
      <p:ext uri="{BB962C8B-B14F-4D97-AF65-F5344CB8AC3E}">
        <p14:creationId xmlns:p14="http://schemas.microsoft.com/office/powerpoint/2010/main" xmlns="" val="1123133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a:p>
            <a:pPr algn="ctr"/>
            <a:endParaRPr lang="en-US" dirty="0">
              <a:cs typeface="Calibri"/>
            </a:endParaRPr>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E1DC2A6-4363-4EDB-808F-6B4C8DA4F7FB}"/>
              </a:ext>
            </a:extLst>
          </p:cNvPr>
          <p:cNvSpPr>
            <a:spLocks noGrp="1"/>
          </p:cNvSpPr>
          <p:nvPr>
            <p:ph type="title"/>
          </p:nvPr>
        </p:nvSpPr>
        <p:spPr>
          <a:xfrm>
            <a:off x="1371599" y="294538"/>
            <a:ext cx="9895951" cy="1033669"/>
          </a:xfrm>
        </p:spPr>
        <p:txBody>
          <a:bodyPr>
            <a:normAutofit/>
          </a:bodyPr>
          <a:lstStyle/>
          <a:p>
            <a:r>
              <a:rPr lang="en-US" sz="4000" dirty="0">
                <a:solidFill>
                  <a:schemeClr val="bg1"/>
                </a:solidFill>
                <a:latin typeface="Calibri"/>
                <a:ea typeface="+mj-lt"/>
                <a:cs typeface="Calibri"/>
              </a:rPr>
              <a:t>2. Relocating Loader</a:t>
            </a:r>
            <a:endParaRPr lang="en-US" dirty="0">
              <a:solidFill>
                <a:schemeClr val="bg1"/>
              </a:solidFill>
            </a:endParaRPr>
          </a:p>
        </p:txBody>
      </p:sp>
      <p:sp>
        <p:nvSpPr>
          <p:cNvPr id="3" name="Content Placeholder 2">
            <a:extLst>
              <a:ext uri="{FF2B5EF4-FFF2-40B4-BE49-F238E27FC236}">
                <a16:creationId xmlns:a16="http://schemas.microsoft.com/office/drawing/2014/main" xmlns="" id="{80B582B4-6556-4D6F-8F24-8549ADC1AAC6}"/>
              </a:ext>
            </a:extLst>
          </p:cNvPr>
          <p:cNvSpPr>
            <a:spLocks noGrp="1"/>
          </p:cNvSpPr>
          <p:nvPr>
            <p:ph idx="1"/>
          </p:nvPr>
        </p:nvSpPr>
        <p:spPr>
          <a:xfrm>
            <a:off x="123290" y="1843744"/>
            <a:ext cx="12068710" cy="5014256"/>
          </a:xfrm>
        </p:spPr>
        <p:txBody>
          <a:bodyPr vert="horz" lIns="91440" tIns="45720" rIns="91440" bIns="45720" rtlCol="0" anchor="ctr">
            <a:noAutofit/>
          </a:bodyPr>
          <a:lstStyle/>
          <a:p>
            <a:r>
              <a:rPr lang="en-US" dirty="0">
                <a:cs typeface="Calibri" panose="020F0502020204030204"/>
              </a:rPr>
              <a:t>To avoid possible reassembling of all subroutines when a single subroutine  is changed</a:t>
            </a:r>
          </a:p>
          <a:p>
            <a:r>
              <a:rPr lang="en-US" dirty="0">
                <a:cs typeface="Calibri" panose="020F0502020204030204"/>
              </a:rPr>
              <a:t>To perform the tasks of allocation and linking for the programmer</a:t>
            </a:r>
          </a:p>
          <a:p>
            <a:endParaRPr lang="en-US" dirty="0">
              <a:cs typeface="Calibri" panose="020F0502020204030204"/>
            </a:endParaRPr>
          </a:p>
          <a:p>
            <a:pPr>
              <a:buFont typeface="Wingdings" panose="05000000000000000000" pitchFamily="2" charset="2"/>
              <a:buChar char="Ø"/>
            </a:pPr>
            <a:r>
              <a:rPr lang="en-US" dirty="0">
                <a:cs typeface="Calibri" panose="020F0502020204030204"/>
              </a:rPr>
              <a:t>The object code is executed after loading at storage locations</a:t>
            </a:r>
          </a:p>
          <a:p>
            <a:pPr>
              <a:buFont typeface="Wingdings" panose="05000000000000000000" pitchFamily="2" charset="2"/>
              <a:buChar char="Ø"/>
            </a:pPr>
            <a:r>
              <a:rPr lang="en-US" dirty="0">
                <a:cs typeface="Calibri" panose="020F0502020204030204"/>
              </a:rPr>
              <a:t>The addresses of such object code will be specified only after the assembly process is over. </a:t>
            </a:r>
          </a:p>
          <a:p>
            <a:pPr>
              <a:buFont typeface="Wingdings" panose="05000000000000000000" pitchFamily="2" charset="2"/>
              <a:buChar char="Ø"/>
            </a:pPr>
            <a:r>
              <a:rPr lang="en-US" dirty="0">
                <a:cs typeface="Calibri" panose="020F0502020204030204"/>
              </a:rPr>
              <a:t>Therefore, after loading,</a:t>
            </a:r>
          </a:p>
          <a:p>
            <a:pPr marL="0" indent="0">
              <a:buNone/>
            </a:pPr>
            <a:r>
              <a:rPr lang="en-US" dirty="0">
                <a:cs typeface="Calibri" panose="020F0502020204030204"/>
              </a:rPr>
              <a:t>       Address of object code = Only Address of object code + Relocation constant</a:t>
            </a:r>
          </a:p>
          <a:p>
            <a:pPr marL="0" indent="0">
              <a:buNone/>
            </a:pPr>
            <a:endParaRPr lang="en-US" dirty="0">
              <a:cs typeface="Calibri" panose="020F0502020204030204"/>
            </a:endParaRPr>
          </a:p>
        </p:txBody>
      </p:sp>
      <p:sp>
        <p:nvSpPr>
          <p:cNvPr id="4" name="Slide Number Placeholder 3">
            <a:extLst>
              <a:ext uri="{FF2B5EF4-FFF2-40B4-BE49-F238E27FC236}">
                <a16:creationId xmlns:a16="http://schemas.microsoft.com/office/drawing/2014/main" xmlns="" id="{ABE95A80-CB88-468C-BB65-7DE53AC16C47}"/>
              </a:ext>
            </a:extLst>
          </p:cNvPr>
          <p:cNvSpPr>
            <a:spLocks noGrp="1"/>
          </p:cNvSpPr>
          <p:nvPr>
            <p:ph type="sldNum" sz="quarter" idx="12"/>
          </p:nvPr>
        </p:nvSpPr>
        <p:spPr/>
        <p:txBody>
          <a:bodyPr/>
          <a:lstStyle/>
          <a:p>
            <a:fld id="{330EA680-D336-4FF7-8B7A-9848BB0A1C32}" type="slidenum">
              <a:rPr lang="en-US" smtClean="0"/>
              <a:pPr/>
              <a:t>19</a:t>
            </a:fld>
            <a:endParaRPr lang="en-US"/>
          </a:p>
        </p:txBody>
      </p:sp>
    </p:spTree>
    <p:extLst>
      <p:ext uri="{BB962C8B-B14F-4D97-AF65-F5344CB8AC3E}">
        <p14:creationId xmlns:p14="http://schemas.microsoft.com/office/powerpoint/2010/main" xmlns="" val="4186214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4F253D2-F8F2-488F-8E64-B51870FB33B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Syllabus</a:t>
            </a:r>
          </a:p>
        </p:txBody>
      </p:sp>
      <p:pic>
        <p:nvPicPr>
          <p:cNvPr id="6" name="Picture 6" descr="Table&#10;&#10;Description automatically generated">
            <a:extLst>
              <a:ext uri="{FF2B5EF4-FFF2-40B4-BE49-F238E27FC236}">
                <a16:creationId xmlns:a16="http://schemas.microsoft.com/office/drawing/2014/main" xmlns="" id="{F59DCE42-D32F-4856-8FA4-D19A7561B2B9}"/>
              </a:ext>
            </a:extLst>
          </p:cNvPr>
          <p:cNvPicPr>
            <a:picLocks noChangeAspect="1"/>
          </p:cNvPicPr>
          <p:nvPr/>
        </p:nvPicPr>
        <p:blipFill rotWithShape="1">
          <a:blip r:embed="rId2" cstate="print"/>
          <a:srcRect l="1112" t="83747" r="9560" b="2230"/>
          <a:stretch/>
        </p:blipFill>
        <p:spPr>
          <a:xfrm>
            <a:off x="115924" y="2655878"/>
            <a:ext cx="10897973" cy="2023442"/>
          </a:xfrm>
          <a:prstGeom prst="rect">
            <a:avLst/>
          </a:prstGeom>
        </p:spPr>
      </p:pic>
      <p:sp>
        <p:nvSpPr>
          <p:cNvPr id="3" name="Slide Number Placeholder 2">
            <a:extLst>
              <a:ext uri="{FF2B5EF4-FFF2-40B4-BE49-F238E27FC236}">
                <a16:creationId xmlns:a16="http://schemas.microsoft.com/office/drawing/2014/main" xmlns="" id="{951E505C-E7F2-4C55-8FE1-B38453BFECA3}"/>
              </a:ext>
            </a:extLst>
          </p:cNvPr>
          <p:cNvSpPr>
            <a:spLocks noGrp="1"/>
          </p:cNvSpPr>
          <p:nvPr>
            <p:ph type="sldNum" sz="quarter" idx="12"/>
          </p:nvPr>
        </p:nvSpPr>
        <p:spPr/>
        <p:txBody>
          <a:bodyPr/>
          <a:lstStyle/>
          <a:p>
            <a:fld id="{330EA680-D336-4FF7-8B7A-9848BB0A1C32}" type="slidenum">
              <a:rPr lang="en-US" smtClean="0"/>
              <a:pPr/>
              <a:t>2</a:t>
            </a:fld>
            <a:endParaRPr lang="en-US"/>
          </a:p>
        </p:txBody>
      </p:sp>
    </p:spTree>
    <p:extLst>
      <p:ext uri="{BB962C8B-B14F-4D97-AF65-F5344CB8AC3E}">
        <p14:creationId xmlns:p14="http://schemas.microsoft.com/office/powerpoint/2010/main" xmlns="" val="3008125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a:p>
            <a:pPr algn="ctr"/>
            <a:endParaRPr lang="en-US" dirty="0">
              <a:cs typeface="Calibri"/>
            </a:endParaRPr>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E1DC2A6-4363-4EDB-808F-6B4C8DA4F7FB}"/>
              </a:ext>
            </a:extLst>
          </p:cNvPr>
          <p:cNvSpPr>
            <a:spLocks noGrp="1"/>
          </p:cNvSpPr>
          <p:nvPr>
            <p:ph type="title"/>
          </p:nvPr>
        </p:nvSpPr>
        <p:spPr>
          <a:xfrm>
            <a:off x="1371599" y="294538"/>
            <a:ext cx="9895951" cy="1033669"/>
          </a:xfrm>
        </p:spPr>
        <p:txBody>
          <a:bodyPr>
            <a:normAutofit/>
          </a:bodyPr>
          <a:lstStyle/>
          <a:p>
            <a:r>
              <a:rPr lang="en-US" sz="4000" dirty="0">
                <a:solidFill>
                  <a:schemeClr val="bg1"/>
                </a:solidFill>
                <a:latin typeface="Calibri"/>
                <a:ea typeface="+mj-lt"/>
                <a:cs typeface="Calibri"/>
              </a:rPr>
              <a:t>2. Relocating Loader</a:t>
            </a:r>
            <a:endParaRPr lang="en-US" dirty="0">
              <a:solidFill>
                <a:schemeClr val="bg1"/>
              </a:solidFill>
            </a:endParaRPr>
          </a:p>
        </p:txBody>
      </p:sp>
      <p:sp>
        <p:nvSpPr>
          <p:cNvPr id="3" name="Content Placeholder 2">
            <a:extLst>
              <a:ext uri="{FF2B5EF4-FFF2-40B4-BE49-F238E27FC236}">
                <a16:creationId xmlns:a16="http://schemas.microsoft.com/office/drawing/2014/main" xmlns="" id="{80B582B4-6556-4D6F-8F24-8549ADC1AAC6}"/>
              </a:ext>
            </a:extLst>
          </p:cNvPr>
          <p:cNvSpPr>
            <a:spLocks noGrp="1"/>
          </p:cNvSpPr>
          <p:nvPr>
            <p:ph idx="1"/>
          </p:nvPr>
        </p:nvSpPr>
        <p:spPr>
          <a:xfrm>
            <a:off x="123290" y="1843744"/>
            <a:ext cx="12068710" cy="5014256"/>
          </a:xfrm>
        </p:spPr>
        <p:txBody>
          <a:bodyPr vert="horz" lIns="91440" tIns="45720" rIns="91440" bIns="45720" rtlCol="0" anchor="ctr">
            <a:noAutofit/>
          </a:bodyPr>
          <a:lstStyle/>
          <a:p>
            <a:r>
              <a:rPr lang="en-US" dirty="0">
                <a:cs typeface="Calibri" panose="020F0502020204030204"/>
              </a:rPr>
              <a:t>Example:  Binary Symbolic Subroutine (BSS) Loader</a:t>
            </a:r>
          </a:p>
          <a:p>
            <a:endParaRPr lang="en-US" dirty="0">
              <a:cs typeface="Calibri" panose="020F0502020204030204"/>
            </a:endParaRPr>
          </a:p>
          <a:p>
            <a:r>
              <a:rPr lang="en-US" dirty="0">
                <a:cs typeface="Calibri" panose="020F0502020204030204"/>
              </a:rPr>
              <a:t>The BSS loader allows many procedure segments</a:t>
            </a:r>
          </a:p>
          <a:p>
            <a:endParaRPr lang="en-US" dirty="0">
              <a:cs typeface="Calibri" panose="020F0502020204030204"/>
            </a:endParaRPr>
          </a:p>
          <a:p>
            <a:r>
              <a:rPr lang="en-US" dirty="0">
                <a:cs typeface="Calibri" panose="020F0502020204030204"/>
              </a:rPr>
              <a:t>It allows only one data segment (common segment)</a:t>
            </a:r>
          </a:p>
          <a:p>
            <a:endParaRPr lang="en-US" dirty="0">
              <a:cs typeface="Calibri" panose="020F0502020204030204"/>
            </a:endParaRPr>
          </a:p>
          <a:p>
            <a:r>
              <a:rPr lang="en-US" dirty="0">
                <a:cs typeface="Calibri" panose="020F0502020204030204"/>
              </a:rPr>
              <a:t>The assembler assembles each procedure segment independently </a:t>
            </a:r>
          </a:p>
          <a:p>
            <a:endParaRPr lang="en-US" dirty="0">
              <a:cs typeface="Calibri" panose="020F0502020204030204"/>
            </a:endParaRPr>
          </a:p>
          <a:p>
            <a:r>
              <a:rPr lang="en-US" dirty="0">
                <a:cs typeface="Calibri" panose="020F0502020204030204"/>
              </a:rPr>
              <a:t>Then it passes the text and information to the loader as  relocation and intersegment references. </a:t>
            </a:r>
          </a:p>
          <a:p>
            <a:pPr marL="0" indent="0">
              <a:buNone/>
            </a:pPr>
            <a:endParaRPr lang="en-US" dirty="0">
              <a:cs typeface="Calibri" panose="020F0502020204030204"/>
            </a:endParaRPr>
          </a:p>
        </p:txBody>
      </p:sp>
      <p:sp>
        <p:nvSpPr>
          <p:cNvPr id="4" name="Slide Number Placeholder 3">
            <a:extLst>
              <a:ext uri="{FF2B5EF4-FFF2-40B4-BE49-F238E27FC236}">
                <a16:creationId xmlns:a16="http://schemas.microsoft.com/office/drawing/2014/main" xmlns="" id="{ABE95A80-CB88-468C-BB65-7DE53AC16C47}"/>
              </a:ext>
            </a:extLst>
          </p:cNvPr>
          <p:cNvSpPr>
            <a:spLocks noGrp="1"/>
          </p:cNvSpPr>
          <p:nvPr>
            <p:ph type="sldNum" sz="quarter" idx="12"/>
          </p:nvPr>
        </p:nvSpPr>
        <p:spPr/>
        <p:txBody>
          <a:bodyPr/>
          <a:lstStyle/>
          <a:p>
            <a:fld id="{330EA680-D336-4FF7-8B7A-9848BB0A1C32}" type="slidenum">
              <a:rPr lang="en-US" smtClean="0"/>
              <a:pPr/>
              <a:t>20</a:t>
            </a:fld>
            <a:endParaRPr lang="en-US"/>
          </a:p>
        </p:txBody>
      </p:sp>
    </p:spTree>
    <p:extLst>
      <p:ext uri="{BB962C8B-B14F-4D97-AF65-F5344CB8AC3E}">
        <p14:creationId xmlns:p14="http://schemas.microsoft.com/office/powerpoint/2010/main" xmlns="" val="112867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a:p>
            <a:pPr algn="ctr"/>
            <a:endParaRPr lang="en-US" dirty="0">
              <a:cs typeface="Calibri"/>
            </a:endParaRPr>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E1DC2A6-4363-4EDB-808F-6B4C8DA4F7FB}"/>
              </a:ext>
            </a:extLst>
          </p:cNvPr>
          <p:cNvSpPr>
            <a:spLocks noGrp="1"/>
          </p:cNvSpPr>
          <p:nvPr>
            <p:ph type="title"/>
          </p:nvPr>
        </p:nvSpPr>
        <p:spPr>
          <a:xfrm>
            <a:off x="1371599" y="294538"/>
            <a:ext cx="9895951" cy="1033669"/>
          </a:xfrm>
        </p:spPr>
        <p:txBody>
          <a:bodyPr>
            <a:normAutofit/>
          </a:bodyPr>
          <a:lstStyle/>
          <a:p>
            <a:r>
              <a:rPr lang="en-US" sz="4000" dirty="0">
                <a:solidFill>
                  <a:schemeClr val="bg1"/>
                </a:solidFill>
                <a:latin typeface="Calibri"/>
                <a:ea typeface="+mj-lt"/>
                <a:cs typeface="Calibri"/>
              </a:rPr>
              <a:t>2. Relocating Loader</a:t>
            </a:r>
            <a:endParaRPr lang="en-US" dirty="0">
              <a:solidFill>
                <a:schemeClr val="bg1"/>
              </a:solidFill>
            </a:endParaRPr>
          </a:p>
        </p:txBody>
      </p:sp>
      <p:sp>
        <p:nvSpPr>
          <p:cNvPr id="3" name="Content Placeholder 2">
            <a:extLst>
              <a:ext uri="{FF2B5EF4-FFF2-40B4-BE49-F238E27FC236}">
                <a16:creationId xmlns:a16="http://schemas.microsoft.com/office/drawing/2014/main" xmlns="" id="{80B582B4-6556-4D6F-8F24-8549ADC1AAC6}"/>
              </a:ext>
            </a:extLst>
          </p:cNvPr>
          <p:cNvSpPr>
            <a:spLocks noGrp="1"/>
          </p:cNvSpPr>
          <p:nvPr>
            <p:ph idx="1"/>
          </p:nvPr>
        </p:nvSpPr>
        <p:spPr>
          <a:xfrm>
            <a:off x="123290" y="1843744"/>
            <a:ext cx="12068710" cy="5014256"/>
          </a:xfrm>
        </p:spPr>
        <p:txBody>
          <a:bodyPr vert="horz" lIns="91440" tIns="45720" rIns="91440" bIns="45720" rtlCol="0" anchor="ctr">
            <a:noAutofit/>
          </a:bodyPr>
          <a:lstStyle/>
          <a:p>
            <a:r>
              <a:rPr lang="en-US" dirty="0">
                <a:cs typeface="Calibri" panose="020F0502020204030204"/>
              </a:rPr>
              <a:t>The output of a relocating assembler using a BSS scheme is the object program and information about all other programs it references. </a:t>
            </a:r>
          </a:p>
          <a:p>
            <a:endParaRPr lang="en-US" dirty="0">
              <a:cs typeface="Calibri" panose="020F0502020204030204"/>
            </a:endParaRPr>
          </a:p>
          <a:p>
            <a:r>
              <a:rPr lang="en-US" dirty="0">
                <a:cs typeface="Calibri" panose="020F0502020204030204"/>
              </a:rPr>
              <a:t>In addition, there is information (relocation information) for locations in this program that need to be changed if it is to be loaded in an arbitrary place in core, </a:t>
            </a:r>
            <a:r>
              <a:rPr lang="en-US" dirty="0" err="1">
                <a:cs typeface="Calibri" panose="020F0502020204030204"/>
              </a:rPr>
              <a:t>i.e</a:t>
            </a:r>
            <a:r>
              <a:rPr lang="en-US" dirty="0">
                <a:cs typeface="Calibri" panose="020F0502020204030204"/>
              </a:rPr>
              <a:t> .. the locations which are dependent on the core allocation. </a:t>
            </a:r>
          </a:p>
          <a:p>
            <a:endParaRPr lang="en-US" dirty="0">
              <a:cs typeface="Calibri" panose="020F0502020204030204"/>
            </a:endParaRPr>
          </a:p>
          <a:p>
            <a:r>
              <a:rPr lang="en-US" dirty="0">
                <a:cs typeface="Calibri" panose="020F0502020204030204"/>
              </a:rPr>
              <a:t>For each source program the assembler outputs a text (machine translation of the program) prefixed by a transfer vector that consists of addresses containing names of the subroutines referenced by the source program</a:t>
            </a:r>
          </a:p>
          <a:p>
            <a:pPr marL="0" indent="0">
              <a:buNone/>
            </a:pPr>
            <a:endParaRPr lang="en-US" dirty="0">
              <a:cs typeface="Calibri" panose="020F0502020204030204"/>
            </a:endParaRPr>
          </a:p>
        </p:txBody>
      </p:sp>
      <p:sp>
        <p:nvSpPr>
          <p:cNvPr id="4" name="Slide Number Placeholder 3">
            <a:extLst>
              <a:ext uri="{FF2B5EF4-FFF2-40B4-BE49-F238E27FC236}">
                <a16:creationId xmlns:a16="http://schemas.microsoft.com/office/drawing/2014/main" xmlns="" id="{ABE95A80-CB88-468C-BB65-7DE53AC16C47}"/>
              </a:ext>
            </a:extLst>
          </p:cNvPr>
          <p:cNvSpPr>
            <a:spLocks noGrp="1"/>
          </p:cNvSpPr>
          <p:nvPr>
            <p:ph type="sldNum" sz="quarter" idx="12"/>
          </p:nvPr>
        </p:nvSpPr>
        <p:spPr/>
        <p:txBody>
          <a:bodyPr/>
          <a:lstStyle/>
          <a:p>
            <a:fld id="{330EA680-D336-4FF7-8B7A-9848BB0A1C32}" type="slidenum">
              <a:rPr lang="en-US" smtClean="0"/>
              <a:pPr/>
              <a:t>21</a:t>
            </a:fld>
            <a:endParaRPr lang="en-US"/>
          </a:p>
        </p:txBody>
      </p:sp>
    </p:spTree>
    <p:extLst>
      <p:ext uri="{BB962C8B-B14F-4D97-AF65-F5344CB8AC3E}">
        <p14:creationId xmlns:p14="http://schemas.microsoft.com/office/powerpoint/2010/main" xmlns="" val="375917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a:p>
            <a:pPr algn="ctr"/>
            <a:endParaRPr lang="en-US" dirty="0">
              <a:cs typeface="Calibri"/>
            </a:endParaRPr>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E1DC2A6-4363-4EDB-808F-6B4C8DA4F7FB}"/>
              </a:ext>
            </a:extLst>
          </p:cNvPr>
          <p:cNvSpPr>
            <a:spLocks noGrp="1"/>
          </p:cNvSpPr>
          <p:nvPr>
            <p:ph type="title"/>
          </p:nvPr>
        </p:nvSpPr>
        <p:spPr>
          <a:xfrm>
            <a:off x="1371599" y="294538"/>
            <a:ext cx="9895951" cy="1033669"/>
          </a:xfrm>
        </p:spPr>
        <p:txBody>
          <a:bodyPr>
            <a:normAutofit/>
          </a:bodyPr>
          <a:lstStyle/>
          <a:p>
            <a:r>
              <a:rPr lang="en-US" sz="4000" dirty="0">
                <a:solidFill>
                  <a:schemeClr val="bg1"/>
                </a:solidFill>
                <a:latin typeface="Calibri"/>
                <a:ea typeface="+mj-lt"/>
                <a:cs typeface="Calibri"/>
              </a:rPr>
              <a:t>2. Relocating Loader</a:t>
            </a:r>
            <a:endParaRPr lang="en-US" dirty="0">
              <a:solidFill>
                <a:schemeClr val="bg1"/>
              </a:solidFill>
            </a:endParaRPr>
          </a:p>
        </p:txBody>
      </p:sp>
      <p:sp>
        <p:nvSpPr>
          <p:cNvPr id="3" name="Content Placeholder 2">
            <a:extLst>
              <a:ext uri="{FF2B5EF4-FFF2-40B4-BE49-F238E27FC236}">
                <a16:creationId xmlns:a16="http://schemas.microsoft.com/office/drawing/2014/main" xmlns="" id="{80B582B4-6556-4D6F-8F24-8549ADC1AAC6}"/>
              </a:ext>
            </a:extLst>
          </p:cNvPr>
          <p:cNvSpPr>
            <a:spLocks noGrp="1"/>
          </p:cNvSpPr>
          <p:nvPr>
            <p:ph idx="1"/>
          </p:nvPr>
        </p:nvSpPr>
        <p:spPr>
          <a:xfrm>
            <a:off x="123290" y="1843744"/>
            <a:ext cx="12068710" cy="5014256"/>
          </a:xfrm>
        </p:spPr>
        <p:txBody>
          <a:bodyPr vert="horz" lIns="91440" tIns="45720" rIns="91440" bIns="45720" rtlCol="0" anchor="ctr">
            <a:noAutofit/>
          </a:bodyPr>
          <a:lstStyle/>
          <a:p>
            <a:pPr marL="0" indent="0">
              <a:buNone/>
            </a:pPr>
            <a:r>
              <a:rPr lang="en-US" b="1" dirty="0">
                <a:cs typeface="Calibri" panose="020F0502020204030204"/>
              </a:rPr>
              <a:t>Process of Relocating:</a:t>
            </a:r>
          </a:p>
          <a:p>
            <a:r>
              <a:rPr lang="en-US" dirty="0">
                <a:cs typeface="Calibri" panose="020F0502020204030204"/>
              </a:rPr>
              <a:t>Example: if a square Root Routine (SQRT) was referenced and was the first subroutine called, the first location in the transfer vector would contain the symbolic name SQRT.</a:t>
            </a:r>
          </a:p>
          <a:p>
            <a:endParaRPr lang="en-US" dirty="0">
              <a:cs typeface="Calibri" panose="020F0502020204030204"/>
            </a:endParaRPr>
          </a:p>
          <a:p>
            <a:r>
              <a:rPr lang="en-US" dirty="0">
                <a:cs typeface="Calibri" panose="020F0502020204030204"/>
              </a:rPr>
              <a:t>The statement calling SQRT would be translated into a transfer instruction indicating a branch to the location of the transfer vector associated with SQRT</a:t>
            </a:r>
          </a:p>
          <a:p>
            <a:endParaRPr lang="en-US" dirty="0">
              <a:cs typeface="Calibri" panose="020F0502020204030204"/>
            </a:endParaRPr>
          </a:p>
          <a:p>
            <a:r>
              <a:rPr lang="en-US" dirty="0">
                <a:cs typeface="Calibri" panose="020F0502020204030204"/>
              </a:rPr>
              <a:t>The assembler would also provide the loader with additional information, such as the length of the entire program and the length of the transfer vector portion. </a:t>
            </a:r>
          </a:p>
        </p:txBody>
      </p:sp>
      <p:sp>
        <p:nvSpPr>
          <p:cNvPr id="4" name="Slide Number Placeholder 3">
            <a:extLst>
              <a:ext uri="{FF2B5EF4-FFF2-40B4-BE49-F238E27FC236}">
                <a16:creationId xmlns:a16="http://schemas.microsoft.com/office/drawing/2014/main" xmlns="" id="{ABE95A80-CB88-468C-BB65-7DE53AC16C47}"/>
              </a:ext>
            </a:extLst>
          </p:cNvPr>
          <p:cNvSpPr>
            <a:spLocks noGrp="1"/>
          </p:cNvSpPr>
          <p:nvPr>
            <p:ph type="sldNum" sz="quarter" idx="12"/>
          </p:nvPr>
        </p:nvSpPr>
        <p:spPr/>
        <p:txBody>
          <a:bodyPr/>
          <a:lstStyle/>
          <a:p>
            <a:fld id="{330EA680-D336-4FF7-8B7A-9848BB0A1C32}" type="slidenum">
              <a:rPr lang="en-US" smtClean="0"/>
              <a:pPr/>
              <a:t>22</a:t>
            </a:fld>
            <a:endParaRPr lang="en-US"/>
          </a:p>
        </p:txBody>
      </p:sp>
    </p:spTree>
    <p:extLst>
      <p:ext uri="{BB962C8B-B14F-4D97-AF65-F5344CB8AC3E}">
        <p14:creationId xmlns:p14="http://schemas.microsoft.com/office/powerpoint/2010/main" xmlns="" val="35971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a:p>
            <a:pPr algn="ctr"/>
            <a:endParaRPr lang="en-US" dirty="0">
              <a:cs typeface="Calibri"/>
            </a:endParaRPr>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E1DC2A6-4363-4EDB-808F-6B4C8DA4F7FB}"/>
              </a:ext>
            </a:extLst>
          </p:cNvPr>
          <p:cNvSpPr>
            <a:spLocks noGrp="1"/>
          </p:cNvSpPr>
          <p:nvPr>
            <p:ph type="title"/>
          </p:nvPr>
        </p:nvSpPr>
        <p:spPr>
          <a:xfrm>
            <a:off x="1371599" y="294538"/>
            <a:ext cx="9895951" cy="1033669"/>
          </a:xfrm>
        </p:spPr>
        <p:txBody>
          <a:bodyPr>
            <a:normAutofit/>
          </a:bodyPr>
          <a:lstStyle/>
          <a:p>
            <a:r>
              <a:rPr lang="en-US" sz="4000" dirty="0">
                <a:solidFill>
                  <a:schemeClr val="bg1"/>
                </a:solidFill>
                <a:latin typeface="Calibri"/>
                <a:ea typeface="+mj-lt"/>
                <a:cs typeface="Calibri"/>
              </a:rPr>
              <a:t>2. Relocating Loader</a:t>
            </a:r>
            <a:endParaRPr lang="en-US" dirty="0">
              <a:solidFill>
                <a:schemeClr val="bg1"/>
              </a:solidFill>
            </a:endParaRPr>
          </a:p>
        </p:txBody>
      </p:sp>
      <p:sp>
        <p:nvSpPr>
          <p:cNvPr id="3" name="Content Placeholder 2">
            <a:extLst>
              <a:ext uri="{FF2B5EF4-FFF2-40B4-BE49-F238E27FC236}">
                <a16:creationId xmlns:a16="http://schemas.microsoft.com/office/drawing/2014/main" xmlns="" id="{80B582B4-6556-4D6F-8F24-8549ADC1AAC6}"/>
              </a:ext>
            </a:extLst>
          </p:cNvPr>
          <p:cNvSpPr>
            <a:spLocks noGrp="1"/>
          </p:cNvSpPr>
          <p:nvPr>
            <p:ph idx="1"/>
          </p:nvPr>
        </p:nvSpPr>
        <p:spPr>
          <a:xfrm>
            <a:off x="123290" y="1843744"/>
            <a:ext cx="12068710" cy="5014256"/>
          </a:xfrm>
        </p:spPr>
        <p:txBody>
          <a:bodyPr vert="horz" lIns="91440" tIns="45720" rIns="91440" bIns="45720" rtlCol="0" anchor="ctr">
            <a:noAutofit/>
          </a:bodyPr>
          <a:lstStyle/>
          <a:p>
            <a:r>
              <a:rPr lang="en-US" dirty="0">
                <a:cs typeface="Calibri" panose="020F0502020204030204"/>
              </a:rPr>
              <a:t>After loading the text and the transfer vector into core, the loader would load each subroutine identified in the transfer vector.</a:t>
            </a:r>
          </a:p>
          <a:p>
            <a:endParaRPr lang="en-US" dirty="0">
              <a:cs typeface="Calibri" panose="020F0502020204030204"/>
            </a:endParaRPr>
          </a:p>
          <a:p>
            <a:r>
              <a:rPr lang="en-US" dirty="0">
                <a:cs typeface="Calibri" panose="020F0502020204030204"/>
              </a:rPr>
              <a:t> It would then place a transfer instruction to the corresponding subroutine in each entry in the transfer vector. </a:t>
            </a:r>
          </a:p>
          <a:p>
            <a:endParaRPr lang="en-US" dirty="0">
              <a:cs typeface="Calibri" panose="020F0502020204030204"/>
            </a:endParaRPr>
          </a:p>
          <a:p>
            <a:r>
              <a:rPr lang="en-US" dirty="0">
                <a:cs typeface="Calibri" panose="020F0502020204030204"/>
              </a:rPr>
              <a:t>Thus, the execution of the call SQRT statement would result in a branch to the first location in the transfer vector, which would contain a transfer instruction to the location of SQRT. </a:t>
            </a:r>
          </a:p>
        </p:txBody>
      </p:sp>
      <p:sp>
        <p:nvSpPr>
          <p:cNvPr id="4" name="Slide Number Placeholder 3">
            <a:extLst>
              <a:ext uri="{FF2B5EF4-FFF2-40B4-BE49-F238E27FC236}">
                <a16:creationId xmlns:a16="http://schemas.microsoft.com/office/drawing/2014/main" xmlns="" id="{ABE95A80-CB88-468C-BB65-7DE53AC16C47}"/>
              </a:ext>
            </a:extLst>
          </p:cNvPr>
          <p:cNvSpPr>
            <a:spLocks noGrp="1"/>
          </p:cNvSpPr>
          <p:nvPr>
            <p:ph type="sldNum" sz="quarter" idx="12"/>
          </p:nvPr>
        </p:nvSpPr>
        <p:spPr/>
        <p:txBody>
          <a:bodyPr/>
          <a:lstStyle/>
          <a:p>
            <a:fld id="{330EA680-D336-4FF7-8B7A-9848BB0A1C32}" type="slidenum">
              <a:rPr lang="en-US" smtClean="0"/>
              <a:pPr/>
              <a:t>23</a:t>
            </a:fld>
            <a:endParaRPr lang="en-US"/>
          </a:p>
        </p:txBody>
      </p:sp>
    </p:spTree>
    <p:extLst>
      <p:ext uri="{BB962C8B-B14F-4D97-AF65-F5344CB8AC3E}">
        <p14:creationId xmlns:p14="http://schemas.microsoft.com/office/powerpoint/2010/main" xmlns="" val="77925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a:p>
            <a:pPr algn="ctr"/>
            <a:endParaRPr lang="en-US" dirty="0">
              <a:cs typeface="Calibri"/>
            </a:endParaRPr>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E1DC2A6-4363-4EDB-808F-6B4C8DA4F7FB}"/>
              </a:ext>
            </a:extLst>
          </p:cNvPr>
          <p:cNvSpPr>
            <a:spLocks noGrp="1"/>
          </p:cNvSpPr>
          <p:nvPr>
            <p:ph type="title"/>
          </p:nvPr>
        </p:nvSpPr>
        <p:spPr>
          <a:xfrm>
            <a:off x="1371599" y="294538"/>
            <a:ext cx="9895951" cy="1033669"/>
          </a:xfrm>
        </p:spPr>
        <p:txBody>
          <a:bodyPr>
            <a:normAutofit/>
          </a:bodyPr>
          <a:lstStyle/>
          <a:p>
            <a:r>
              <a:rPr lang="en-US" sz="4000" dirty="0">
                <a:solidFill>
                  <a:schemeClr val="bg1"/>
                </a:solidFill>
                <a:latin typeface="Calibri"/>
                <a:ea typeface="+mj-lt"/>
                <a:cs typeface="Calibri"/>
              </a:rPr>
              <a:t>2. Relocating Loader</a:t>
            </a:r>
            <a:endParaRPr lang="en-US" dirty="0">
              <a:solidFill>
                <a:schemeClr val="bg1"/>
              </a:solidFill>
            </a:endParaRPr>
          </a:p>
        </p:txBody>
      </p:sp>
      <p:sp>
        <p:nvSpPr>
          <p:cNvPr id="3" name="Content Placeholder 2">
            <a:extLst>
              <a:ext uri="{FF2B5EF4-FFF2-40B4-BE49-F238E27FC236}">
                <a16:creationId xmlns:a16="http://schemas.microsoft.com/office/drawing/2014/main" xmlns="" id="{80B582B4-6556-4D6F-8F24-8549ADC1AAC6}"/>
              </a:ext>
            </a:extLst>
          </p:cNvPr>
          <p:cNvSpPr>
            <a:spLocks noGrp="1"/>
          </p:cNvSpPr>
          <p:nvPr>
            <p:ph idx="1"/>
          </p:nvPr>
        </p:nvSpPr>
        <p:spPr>
          <a:xfrm>
            <a:off x="123290" y="1843744"/>
            <a:ext cx="12068710" cy="5014256"/>
          </a:xfrm>
        </p:spPr>
        <p:txBody>
          <a:bodyPr vert="horz" lIns="91440" tIns="45720" rIns="91440" bIns="45720" rtlCol="0" anchor="ctr">
            <a:noAutofit/>
          </a:bodyPr>
          <a:lstStyle/>
          <a:p>
            <a:pPr marL="0" indent="0">
              <a:buNone/>
            </a:pPr>
            <a:endParaRPr lang="en-US" sz="2400" dirty="0">
              <a:cs typeface="Calibri" panose="020F0502020204030204"/>
            </a:endParaRPr>
          </a:p>
          <a:p>
            <a:pPr marL="0" indent="0">
              <a:buNone/>
            </a:pPr>
            <a:r>
              <a:rPr lang="en-US" b="1" dirty="0">
                <a:cs typeface="Calibri" panose="020F0502020204030204"/>
              </a:rPr>
              <a:t>Application</a:t>
            </a:r>
          </a:p>
          <a:p>
            <a:r>
              <a:rPr lang="en-US" sz="2400" dirty="0">
                <a:cs typeface="Calibri" panose="020F0502020204030204"/>
              </a:rPr>
              <a:t>The BSS loader scheme is often used on computers with a fixed-length direct address instruction format. </a:t>
            </a:r>
          </a:p>
          <a:p>
            <a:r>
              <a:rPr lang="en-US" sz="2400" dirty="0">
                <a:cs typeface="Calibri" panose="020F0502020204030204"/>
              </a:rPr>
              <a:t>For example, if the format of the 360 RX instruction were: </a:t>
            </a:r>
          </a:p>
          <a:p>
            <a:endParaRPr lang="en-US" sz="2400" dirty="0">
              <a:cs typeface="Calibri" panose="020F0502020204030204"/>
            </a:endParaRPr>
          </a:p>
          <a:p>
            <a:endParaRPr lang="en-US" sz="2400" dirty="0">
              <a:cs typeface="Calibri" panose="020F0502020204030204"/>
            </a:endParaRPr>
          </a:p>
          <a:p>
            <a:endParaRPr lang="en-US" sz="2400" dirty="0">
              <a:cs typeface="Calibri" panose="020F0502020204030204"/>
            </a:endParaRPr>
          </a:p>
          <a:p>
            <a:pPr marL="0" indent="0">
              <a:buNone/>
            </a:pPr>
            <a:endParaRPr lang="en-US" sz="2400" dirty="0">
              <a:cs typeface="Calibri" panose="020F0502020204030204"/>
            </a:endParaRPr>
          </a:p>
          <a:p>
            <a:r>
              <a:rPr lang="en-US" sz="2400" dirty="0">
                <a:cs typeface="Calibri" panose="020F0502020204030204"/>
              </a:rPr>
              <a:t>where A2 was the 16 bit absolute address of the operand, this would be a direct address instruction format. </a:t>
            </a:r>
          </a:p>
          <a:p>
            <a:r>
              <a:rPr lang="en-US" sz="2400" dirty="0">
                <a:cs typeface="Calibri" panose="020F0502020204030204"/>
              </a:rPr>
              <a:t>Such a format works if there are less than 2^16 = 65 ,536 bytes of storage</a:t>
            </a:r>
          </a:p>
          <a:p>
            <a:endParaRPr lang="en-US" dirty="0">
              <a:cs typeface="Calibri" panose="020F0502020204030204"/>
            </a:endParaRPr>
          </a:p>
          <a:p>
            <a:endParaRPr lang="en-US" dirty="0">
              <a:cs typeface="Calibri" panose="020F0502020204030204"/>
            </a:endParaRPr>
          </a:p>
        </p:txBody>
      </p:sp>
      <p:sp>
        <p:nvSpPr>
          <p:cNvPr id="4" name="Slide Number Placeholder 3">
            <a:extLst>
              <a:ext uri="{FF2B5EF4-FFF2-40B4-BE49-F238E27FC236}">
                <a16:creationId xmlns:a16="http://schemas.microsoft.com/office/drawing/2014/main" xmlns="" id="{ABE95A80-CB88-468C-BB65-7DE53AC16C47}"/>
              </a:ext>
            </a:extLst>
          </p:cNvPr>
          <p:cNvSpPr>
            <a:spLocks noGrp="1"/>
          </p:cNvSpPr>
          <p:nvPr>
            <p:ph type="sldNum" sz="quarter" idx="12"/>
          </p:nvPr>
        </p:nvSpPr>
        <p:spPr/>
        <p:txBody>
          <a:bodyPr/>
          <a:lstStyle/>
          <a:p>
            <a:fld id="{330EA680-D336-4FF7-8B7A-9848BB0A1C32}" type="slidenum">
              <a:rPr lang="en-US" smtClean="0"/>
              <a:pPr/>
              <a:t>24</a:t>
            </a:fld>
            <a:endParaRPr lang="en-US"/>
          </a:p>
        </p:txBody>
      </p:sp>
      <p:pic>
        <p:nvPicPr>
          <p:cNvPr id="5" name="Picture 5" descr="Graphical user interface, text, application, Word&#10;&#10;Description automatically generated">
            <a:extLst>
              <a:ext uri="{FF2B5EF4-FFF2-40B4-BE49-F238E27FC236}">
                <a16:creationId xmlns:a16="http://schemas.microsoft.com/office/drawing/2014/main" xmlns="" id="{5EAE0E91-9621-E708-10B9-540FC9477288}"/>
              </a:ext>
            </a:extLst>
          </p:cNvPr>
          <p:cNvPicPr>
            <a:picLocks noChangeAspect="1"/>
          </p:cNvPicPr>
          <p:nvPr/>
        </p:nvPicPr>
        <p:blipFill rotWithShape="1">
          <a:blip r:embed="rId2" cstate="print"/>
          <a:srcRect l="32941" t="44457" r="39400" b="42007"/>
          <a:stretch/>
        </p:blipFill>
        <p:spPr>
          <a:xfrm>
            <a:off x="574024" y="3389148"/>
            <a:ext cx="10468595" cy="1670442"/>
          </a:xfrm>
          <a:prstGeom prst="rect">
            <a:avLst/>
          </a:prstGeom>
        </p:spPr>
      </p:pic>
    </p:spTree>
    <p:extLst>
      <p:ext uri="{BB962C8B-B14F-4D97-AF65-F5344CB8AC3E}">
        <p14:creationId xmlns:p14="http://schemas.microsoft.com/office/powerpoint/2010/main" xmlns="" val="185156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a:p>
            <a:pPr algn="ctr"/>
            <a:endParaRPr lang="en-US" dirty="0">
              <a:cs typeface="Calibri"/>
            </a:endParaRPr>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E1DC2A6-4363-4EDB-808F-6B4C8DA4F7FB}"/>
              </a:ext>
            </a:extLst>
          </p:cNvPr>
          <p:cNvSpPr>
            <a:spLocks noGrp="1"/>
          </p:cNvSpPr>
          <p:nvPr>
            <p:ph type="title"/>
          </p:nvPr>
        </p:nvSpPr>
        <p:spPr>
          <a:xfrm>
            <a:off x="1371599" y="294538"/>
            <a:ext cx="9895951" cy="1033669"/>
          </a:xfrm>
        </p:spPr>
        <p:txBody>
          <a:bodyPr>
            <a:normAutofit/>
          </a:bodyPr>
          <a:lstStyle/>
          <a:p>
            <a:r>
              <a:rPr lang="en-US" sz="4000" dirty="0">
                <a:solidFill>
                  <a:schemeClr val="bg1"/>
                </a:solidFill>
                <a:latin typeface="Calibri"/>
                <a:ea typeface="+mj-lt"/>
                <a:cs typeface="Calibri"/>
              </a:rPr>
              <a:t>2. Relocating Loader</a:t>
            </a:r>
            <a:endParaRPr lang="en-US" dirty="0">
              <a:solidFill>
                <a:schemeClr val="bg1"/>
              </a:solidFill>
            </a:endParaRPr>
          </a:p>
        </p:txBody>
      </p:sp>
      <p:sp>
        <p:nvSpPr>
          <p:cNvPr id="3" name="Content Placeholder 2">
            <a:extLst>
              <a:ext uri="{FF2B5EF4-FFF2-40B4-BE49-F238E27FC236}">
                <a16:creationId xmlns:a16="http://schemas.microsoft.com/office/drawing/2014/main" xmlns="" id="{80B582B4-6556-4D6F-8F24-8549ADC1AAC6}"/>
              </a:ext>
            </a:extLst>
          </p:cNvPr>
          <p:cNvSpPr>
            <a:spLocks noGrp="1"/>
          </p:cNvSpPr>
          <p:nvPr>
            <p:ph idx="1"/>
          </p:nvPr>
        </p:nvSpPr>
        <p:spPr>
          <a:xfrm>
            <a:off x="123290" y="1843744"/>
            <a:ext cx="12068710" cy="5014256"/>
          </a:xfrm>
        </p:spPr>
        <p:txBody>
          <a:bodyPr vert="horz" lIns="91440" tIns="45720" rIns="91440" bIns="45720" rtlCol="0" anchor="ctr">
            <a:noAutofit/>
          </a:bodyPr>
          <a:lstStyle/>
          <a:p>
            <a:pPr marL="0" indent="0">
              <a:buNone/>
            </a:pPr>
            <a:endParaRPr lang="en-US" sz="2400" dirty="0">
              <a:cs typeface="Calibri" panose="020F0502020204030204"/>
            </a:endParaRPr>
          </a:p>
          <a:p>
            <a:pPr marL="0" indent="0">
              <a:buNone/>
            </a:pPr>
            <a:r>
              <a:rPr lang="en-US" b="1" dirty="0">
                <a:cs typeface="Calibri" panose="020F0502020204030204"/>
              </a:rPr>
              <a:t>Problem</a:t>
            </a:r>
          </a:p>
          <a:p>
            <a:r>
              <a:rPr lang="en-US" sz="2400" dirty="0">
                <a:cs typeface="Calibri" panose="020F0502020204030204"/>
              </a:rPr>
              <a:t>Since it is necessary to relocate the address portion of every instruction, computers with a direct address instruction format have a much more severe relocation problem </a:t>
            </a:r>
          </a:p>
          <a:p>
            <a:endParaRPr lang="en-US" sz="2400" dirty="0">
              <a:cs typeface="Calibri" panose="020F0502020204030204"/>
            </a:endParaRPr>
          </a:p>
          <a:p>
            <a:pPr marL="0" indent="0">
              <a:buNone/>
            </a:pPr>
            <a:r>
              <a:rPr lang="en-US" sz="2400" b="1" dirty="0">
                <a:cs typeface="Calibri" panose="020F0502020204030204"/>
              </a:rPr>
              <a:t>Solution</a:t>
            </a:r>
          </a:p>
          <a:p>
            <a:r>
              <a:rPr lang="en-US" sz="2400" dirty="0">
                <a:cs typeface="Calibri" panose="020F0502020204030204"/>
              </a:rPr>
              <a:t>The assembler associates a bit with each Instruction or address field. </a:t>
            </a:r>
          </a:p>
          <a:p>
            <a:r>
              <a:rPr lang="en-US" sz="2400" dirty="0">
                <a:cs typeface="Calibri" panose="020F0502020204030204"/>
              </a:rPr>
              <a:t>If this bit equals one, then the corresponding address field must be relocated otherwise the field is not relocated. </a:t>
            </a:r>
          </a:p>
          <a:p>
            <a:r>
              <a:rPr lang="en-US" sz="2400" dirty="0">
                <a:cs typeface="Calibri" panose="020F0502020204030204"/>
              </a:rPr>
              <a:t>These relocation indicators, are known as relocation bits and are included in the object deck. </a:t>
            </a:r>
          </a:p>
          <a:p>
            <a:pPr marL="0" indent="0">
              <a:buNone/>
            </a:pPr>
            <a:endParaRPr lang="en-US" sz="2400" dirty="0">
              <a:cs typeface="Calibri" panose="020F0502020204030204"/>
            </a:endParaRPr>
          </a:p>
          <a:p>
            <a:pPr marL="0" indent="0">
              <a:buNone/>
            </a:pPr>
            <a:endParaRPr lang="en-US" sz="2400" dirty="0">
              <a:cs typeface="Calibri" panose="020F0502020204030204"/>
            </a:endParaRPr>
          </a:p>
          <a:p>
            <a:endParaRPr lang="en-US" dirty="0">
              <a:cs typeface="Calibri" panose="020F0502020204030204"/>
            </a:endParaRPr>
          </a:p>
          <a:p>
            <a:endParaRPr lang="en-US" dirty="0">
              <a:cs typeface="Calibri" panose="020F0502020204030204"/>
            </a:endParaRPr>
          </a:p>
        </p:txBody>
      </p:sp>
      <p:sp>
        <p:nvSpPr>
          <p:cNvPr id="4" name="Slide Number Placeholder 3">
            <a:extLst>
              <a:ext uri="{FF2B5EF4-FFF2-40B4-BE49-F238E27FC236}">
                <a16:creationId xmlns:a16="http://schemas.microsoft.com/office/drawing/2014/main" xmlns="" id="{ABE95A80-CB88-468C-BB65-7DE53AC16C47}"/>
              </a:ext>
            </a:extLst>
          </p:cNvPr>
          <p:cNvSpPr>
            <a:spLocks noGrp="1"/>
          </p:cNvSpPr>
          <p:nvPr>
            <p:ph type="sldNum" sz="quarter" idx="12"/>
          </p:nvPr>
        </p:nvSpPr>
        <p:spPr/>
        <p:txBody>
          <a:bodyPr/>
          <a:lstStyle/>
          <a:p>
            <a:fld id="{330EA680-D336-4FF7-8B7A-9848BB0A1C32}" type="slidenum">
              <a:rPr lang="en-US" smtClean="0"/>
              <a:pPr/>
              <a:t>25</a:t>
            </a:fld>
            <a:endParaRPr lang="en-US"/>
          </a:p>
        </p:txBody>
      </p:sp>
    </p:spTree>
    <p:extLst>
      <p:ext uri="{BB962C8B-B14F-4D97-AF65-F5344CB8AC3E}">
        <p14:creationId xmlns:p14="http://schemas.microsoft.com/office/powerpoint/2010/main" xmlns="" val="97329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a:p>
            <a:pPr algn="ctr"/>
            <a:endParaRPr lang="en-US" dirty="0">
              <a:cs typeface="Calibri"/>
            </a:endParaRPr>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E1DC2A6-4363-4EDB-808F-6B4C8DA4F7FB}"/>
              </a:ext>
            </a:extLst>
          </p:cNvPr>
          <p:cNvSpPr>
            <a:spLocks noGrp="1"/>
          </p:cNvSpPr>
          <p:nvPr>
            <p:ph type="title"/>
          </p:nvPr>
        </p:nvSpPr>
        <p:spPr>
          <a:xfrm>
            <a:off x="1371599" y="294538"/>
            <a:ext cx="9895951" cy="1033669"/>
          </a:xfrm>
        </p:spPr>
        <p:txBody>
          <a:bodyPr>
            <a:normAutofit/>
          </a:bodyPr>
          <a:lstStyle/>
          <a:p>
            <a:r>
              <a:rPr lang="en-US" sz="4000" dirty="0">
                <a:solidFill>
                  <a:schemeClr val="bg1"/>
                </a:solidFill>
                <a:latin typeface="Calibri"/>
                <a:ea typeface="+mj-lt"/>
                <a:cs typeface="Calibri"/>
              </a:rPr>
              <a:t>2. Relocating Loader</a:t>
            </a:r>
            <a:endParaRPr lang="en-US" dirty="0">
              <a:solidFill>
                <a:schemeClr val="bg1"/>
              </a:solidFill>
            </a:endParaRPr>
          </a:p>
        </p:txBody>
      </p:sp>
      <p:sp>
        <p:nvSpPr>
          <p:cNvPr id="4" name="Slide Number Placeholder 3">
            <a:extLst>
              <a:ext uri="{FF2B5EF4-FFF2-40B4-BE49-F238E27FC236}">
                <a16:creationId xmlns:a16="http://schemas.microsoft.com/office/drawing/2014/main" xmlns="" id="{ABE95A80-CB88-468C-BB65-7DE53AC16C47}"/>
              </a:ext>
            </a:extLst>
          </p:cNvPr>
          <p:cNvSpPr>
            <a:spLocks noGrp="1"/>
          </p:cNvSpPr>
          <p:nvPr>
            <p:ph type="sldNum" sz="quarter" idx="12"/>
          </p:nvPr>
        </p:nvSpPr>
        <p:spPr/>
        <p:txBody>
          <a:bodyPr/>
          <a:lstStyle/>
          <a:p>
            <a:fld id="{330EA680-D336-4FF7-8B7A-9848BB0A1C32}" type="slidenum">
              <a:rPr lang="en-US" smtClean="0"/>
              <a:pPr/>
              <a:t>26</a:t>
            </a:fld>
            <a:endParaRPr lang="en-US"/>
          </a:p>
        </p:txBody>
      </p:sp>
      <p:pic>
        <p:nvPicPr>
          <p:cNvPr id="7" name="Picture 2">
            <a:extLst>
              <a:ext uri="{FF2B5EF4-FFF2-40B4-BE49-F238E27FC236}">
                <a16:creationId xmlns:a16="http://schemas.microsoft.com/office/drawing/2014/main" xmlns="" id="{455A4083-5073-398C-38F9-644B8192CBCC}"/>
              </a:ext>
            </a:extLst>
          </p:cNvPr>
          <p:cNvPicPr>
            <a:picLocks noChangeAspect="1" noChangeArrowheads="1"/>
          </p:cNvPicPr>
          <p:nvPr/>
        </p:nvPicPr>
        <p:blipFill>
          <a:blip r:embed="rId2" cstate="print"/>
          <a:srcRect l="32555" t="21140" r="16183" b="8640"/>
          <a:stretch>
            <a:fillRect/>
          </a:stretch>
        </p:blipFill>
        <p:spPr bwMode="auto">
          <a:xfrm>
            <a:off x="71919" y="1346442"/>
            <a:ext cx="11568697" cy="5511558"/>
          </a:xfrm>
          <a:prstGeom prst="rect">
            <a:avLst/>
          </a:prstGeom>
          <a:noFill/>
          <a:ln w="9525">
            <a:noFill/>
            <a:miter lim="800000"/>
            <a:headEnd/>
            <a:tailEnd/>
          </a:ln>
        </p:spPr>
      </p:pic>
      <p:sp>
        <p:nvSpPr>
          <p:cNvPr id="9" name="Circle: Hollow 8">
            <a:hlinkClick r:id="rId3" action="ppaction://hlinksldjump"/>
            <a:extLst>
              <a:ext uri="{FF2B5EF4-FFF2-40B4-BE49-F238E27FC236}">
                <a16:creationId xmlns:a16="http://schemas.microsoft.com/office/drawing/2014/main" xmlns="" id="{687A6FC5-D71D-2BEB-2C4F-98333DAC7C93}"/>
              </a:ext>
            </a:extLst>
          </p:cNvPr>
          <p:cNvSpPr/>
          <p:nvPr/>
        </p:nvSpPr>
        <p:spPr>
          <a:xfrm>
            <a:off x="11811411" y="5558319"/>
            <a:ext cx="339047" cy="365125"/>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Circle: Hollow 10">
            <a:hlinkClick r:id="rId4" action="ppaction://hlinksldjump"/>
            <a:extLst>
              <a:ext uri="{FF2B5EF4-FFF2-40B4-BE49-F238E27FC236}">
                <a16:creationId xmlns:a16="http://schemas.microsoft.com/office/drawing/2014/main" xmlns="" id="{424894B5-8BBA-C310-41BD-EE507BD5FD18}"/>
              </a:ext>
            </a:extLst>
          </p:cNvPr>
          <p:cNvSpPr/>
          <p:nvPr/>
        </p:nvSpPr>
        <p:spPr>
          <a:xfrm>
            <a:off x="11819972" y="6234702"/>
            <a:ext cx="339047" cy="365125"/>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xmlns="" val="2717049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a:p>
            <a:pPr algn="ctr"/>
            <a:endParaRPr lang="en-US" dirty="0">
              <a:cs typeface="Calibri"/>
            </a:endParaRPr>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E1DC2A6-4363-4EDB-808F-6B4C8DA4F7FB}"/>
              </a:ext>
            </a:extLst>
          </p:cNvPr>
          <p:cNvSpPr>
            <a:spLocks noGrp="1"/>
          </p:cNvSpPr>
          <p:nvPr>
            <p:ph type="title"/>
          </p:nvPr>
        </p:nvSpPr>
        <p:spPr>
          <a:xfrm>
            <a:off x="1371599" y="294538"/>
            <a:ext cx="9895951" cy="1033669"/>
          </a:xfrm>
        </p:spPr>
        <p:txBody>
          <a:bodyPr>
            <a:normAutofit/>
          </a:bodyPr>
          <a:lstStyle/>
          <a:p>
            <a:r>
              <a:rPr lang="en-US" sz="4000" dirty="0">
                <a:solidFill>
                  <a:schemeClr val="bg1"/>
                </a:solidFill>
                <a:latin typeface="Calibri"/>
                <a:ea typeface="+mj-lt"/>
                <a:cs typeface="Calibri"/>
              </a:rPr>
              <a:t>2. Relocating Loader</a:t>
            </a:r>
            <a:endParaRPr lang="en-US" dirty="0">
              <a:solidFill>
                <a:schemeClr val="bg1"/>
              </a:solidFill>
            </a:endParaRPr>
          </a:p>
        </p:txBody>
      </p:sp>
      <p:sp>
        <p:nvSpPr>
          <p:cNvPr id="3" name="Content Placeholder 2">
            <a:extLst>
              <a:ext uri="{FF2B5EF4-FFF2-40B4-BE49-F238E27FC236}">
                <a16:creationId xmlns:a16="http://schemas.microsoft.com/office/drawing/2014/main" xmlns="" id="{80B582B4-6556-4D6F-8F24-8549ADC1AAC6}"/>
              </a:ext>
            </a:extLst>
          </p:cNvPr>
          <p:cNvSpPr>
            <a:spLocks noGrp="1"/>
          </p:cNvSpPr>
          <p:nvPr>
            <p:ph idx="1"/>
          </p:nvPr>
        </p:nvSpPr>
        <p:spPr>
          <a:xfrm>
            <a:off x="123290" y="1843744"/>
            <a:ext cx="12068710" cy="5014256"/>
          </a:xfrm>
        </p:spPr>
        <p:txBody>
          <a:bodyPr vert="horz" lIns="91440" tIns="45720" rIns="91440" bIns="45720" rtlCol="0" anchor="ctr">
            <a:noAutofit/>
          </a:bodyPr>
          <a:lstStyle/>
          <a:p>
            <a:pPr marL="0" indent="0">
              <a:buNone/>
            </a:pPr>
            <a:endParaRPr lang="en-US" sz="2400" dirty="0">
              <a:cs typeface="Calibri" panose="020F0502020204030204"/>
            </a:endParaRPr>
          </a:p>
          <a:p>
            <a:r>
              <a:rPr lang="en-US" dirty="0">
                <a:cs typeface="Calibri" panose="020F0502020204030204"/>
              </a:rPr>
              <a:t>The figure illustrates a simple assembly language program written for a hypothetical "direct-address" 360 that uses a BSS loader.</a:t>
            </a:r>
          </a:p>
          <a:p>
            <a:endParaRPr lang="en-US" dirty="0">
              <a:cs typeface="Calibri" panose="020F0502020204030204"/>
            </a:endParaRPr>
          </a:p>
          <a:p>
            <a:pPr marL="514350" indent="-514350">
              <a:buFont typeface="+mj-lt"/>
              <a:buAutoNum type="arabicPeriod"/>
            </a:pPr>
            <a:r>
              <a:rPr lang="en-US" dirty="0">
                <a:cs typeface="Calibri" panose="020F0502020204030204"/>
              </a:rPr>
              <a:t>It supposedly calls the SQRT subroutine to get the square root of 9.</a:t>
            </a:r>
          </a:p>
          <a:p>
            <a:pPr marL="514350" indent="-514350">
              <a:buFont typeface="+mj-lt"/>
              <a:buAutoNum type="arabicPeriod"/>
            </a:pPr>
            <a:endParaRPr lang="en-US" dirty="0">
              <a:cs typeface="Calibri" panose="020F0502020204030204"/>
            </a:endParaRPr>
          </a:p>
          <a:p>
            <a:pPr marL="514350" indent="-514350">
              <a:buFont typeface="+mj-lt"/>
              <a:buAutoNum type="arabicPeriod"/>
            </a:pPr>
            <a:r>
              <a:rPr lang="en-US" dirty="0">
                <a:cs typeface="Calibri" panose="020F0502020204030204"/>
              </a:rPr>
              <a:t> If the result is not 3, it transfers to a subroutine called ERR. </a:t>
            </a:r>
          </a:p>
          <a:p>
            <a:pPr marL="514350" indent="-514350">
              <a:buFont typeface="+mj-lt"/>
              <a:buAutoNum type="arabicPeriod"/>
            </a:pPr>
            <a:endParaRPr lang="en-US" dirty="0">
              <a:cs typeface="Calibri" panose="020F0502020204030204"/>
            </a:endParaRPr>
          </a:p>
          <a:p>
            <a:pPr marL="514350" indent="-514350">
              <a:buFont typeface="+mj-lt"/>
              <a:buAutoNum type="arabicPeriod"/>
            </a:pPr>
            <a:r>
              <a:rPr lang="en-US" dirty="0">
                <a:cs typeface="Calibri" panose="020F0502020204030204"/>
              </a:rPr>
              <a:t>Since this is a direct-address computer, there is no base register field in the object code and no need for a USING pseudo-op in the source program</a:t>
            </a:r>
          </a:p>
          <a:p>
            <a:endParaRPr lang="en-US" dirty="0">
              <a:cs typeface="Calibri" panose="020F0502020204030204"/>
            </a:endParaRPr>
          </a:p>
        </p:txBody>
      </p:sp>
      <p:sp>
        <p:nvSpPr>
          <p:cNvPr id="4" name="Slide Number Placeholder 3">
            <a:extLst>
              <a:ext uri="{FF2B5EF4-FFF2-40B4-BE49-F238E27FC236}">
                <a16:creationId xmlns:a16="http://schemas.microsoft.com/office/drawing/2014/main" xmlns="" id="{ABE95A80-CB88-468C-BB65-7DE53AC16C47}"/>
              </a:ext>
            </a:extLst>
          </p:cNvPr>
          <p:cNvSpPr>
            <a:spLocks noGrp="1"/>
          </p:cNvSpPr>
          <p:nvPr>
            <p:ph type="sldNum" sz="quarter" idx="12"/>
          </p:nvPr>
        </p:nvSpPr>
        <p:spPr/>
        <p:txBody>
          <a:bodyPr/>
          <a:lstStyle/>
          <a:p>
            <a:fld id="{330EA680-D336-4FF7-8B7A-9848BB0A1C32}" type="slidenum">
              <a:rPr lang="en-US" smtClean="0"/>
              <a:pPr/>
              <a:t>27</a:t>
            </a:fld>
            <a:endParaRPr lang="en-US"/>
          </a:p>
        </p:txBody>
      </p:sp>
      <p:sp>
        <p:nvSpPr>
          <p:cNvPr id="5" name="Circle: Hollow 4">
            <a:hlinkClick r:id="rId2" action="ppaction://hlinksldjump"/>
            <a:extLst>
              <a:ext uri="{FF2B5EF4-FFF2-40B4-BE49-F238E27FC236}">
                <a16:creationId xmlns:a16="http://schemas.microsoft.com/office/drawing/2014/main" xmlns="" id="{DF27C5A6-5000-79D4-8631-08C701913CA9}"/>
              </a:ext>
            </a:extLst>
          </p:cNvPr>
          <p:cNvSpPr/>
          <p:nvPr/>
        </p:nvSpPr>
        <p:spPr>
          <a:xfrm>
            <a:off x="11708677" y="6246687"/>
            <a:ext cx="339047" cy="365125"/>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xmlns="" val="333099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a:p>
            <a:pPr algn="ctr"/>
            <a:endParaRPr lang="en-US" dirty="0">
              <a:cs typeface="Calibri"/>
            </a:endParaRPr>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E1DC2A6-4363-4EDB-808F-6B4C8DA4F7FB}"/>
              </a:ext>
            </a:extLst>
          </p:cNvPr>
          <p:cNvSpPr>
            <a:spLocks noGrp="1"/>
          </p:cNvSpPr>
          <p:nvPr>
            <p:ph type="title"/>
          </p:nvPr>
        </p:nvSpPr>
        <p:spPr>
          <a:xfrm>
            <a:off x="1371599" y="294538"/>
            <a:ext cx="9895951" cy="1033669"/>
          </a:xfrm>
        </p:spPr>
        <p:txBody>
          <a:bodyPr>
            <a:normAutofit/>
          </a:bodyPr>
          <a:lstStyle/>
          <a:p>
            <a:r>
              <a:rPr lang="en-US" sz="4000" dirty="0">
                <a:solidFill>
                  <a:schemeClr val="bg1"/>
                </a:solidFill>
                <a:latin typeface="Calibri"/>
                <a:ea typeface="+mj-lt"/>
                <a:cs typeface="Calibri"/>
              </a:rPr>
              <a:t>2. Relocating Loader</a:t>
            </a:r>
            <a:endParaRPr lang="en-US" dirty="0">
              <a:solidFill>
                <a:schemeClr val="bg1"/>
              </a:solidFill>
            </a:endParaRPr>
          </a:p>
        </p:txBody>
      </p:sp>
      <p:sp>
        <p:nvSpPr>
          <p:cNvPr id="3" name="Content Placeholder 2">
            <a:extLst>
              <a:ext uri="{FF2B5EF4-FFF2-40B4-BE49-F238E27FC236}">
                <a16:creationId xmlns:a16="http://schemas.microsoft.com/office/drawing/2014/main" xmlns="" id="{80B582B4-6556-4D6F-8F24-8549ADC1AAC6}"/>
              </a:ext>
            </a:extLst>
          </p:cNvPr>
          <p:cNvSpPr>
            <a:spLocks noGrp="1"/>
          </p:cNvSpPr>
          <p:nvPr>
            <p:ph idx="1"/>
          </p:nvPr>
        </p:nvSpPr>
        <p:spPr>
          <a:xfrm>
            <a:off x="123290" y="1843744"/>
            <a:ext cx="12068710" cy="5014256"/>
          </a:xfrm>
        </p:spPr>
        <p:txBody>
          <a:bodyPr vert="horz" lIns="91440" tIns="45720" rIns="91440" bIns="45720" rtlCol="0" anchor="ctr">
            <a:noAutofit/>
          </a:bodyPr>
          <a:lstStyle/>
          <a:p>
            <a:pPr marL="0" indent="0">
              <a:buNone/>
            </a:pPr>
            <a:endParaRPr lang="en-US" sz="2400" dirty="0">
              <a:cs typeface="Calibri" panose="020F0502020204030204"/>
            </a:endParaRPr>
          </a:p>
          <a:p>
            <a:pPr marL="0" indent="0">
              <a:buNone/>
            </a:pPr>
            <a:r>
              <a:rPr lang="en-US" dirty="0">
                <a:cs typeface="Calibri" panose="020F0502020204030204"/>
              </a:rPr>
              <a:t>4. The EXTRN pseudo op identifies the symbols SQRT and ERR as the names of other subroutines</a:t>
            </a:r>
          </a:p>
          <a:p>
            <a:endParaRPr lang="en-US" dirty="0">
              <a:cs typeface="Calibri" panose="020F0502020204030204"/>
            </a:endParaRPr>
          </a:p>
          <a:p>
            <a:pPr marL="0" indent="0">
              <a:buNone/>
            </a:pPr>
            <a:r>
              <a:rPr lang="en-US" dirty="0">
                <a:cs typeface="Calibri" panose="020F0502020204030204"/>
              </a:rPr>
              <a:t>5. Since the locations of these symbols are not defined in this subroutine, they are called external symbols. </a:t>
            </a:r>
          </a:p>
          <a:p>
            <a:pPr marL="0" indent="0">
              <a:buNone/>
            </a:pPr>
            <a:endParaRPr lang="en-US" dirty="0">
              <a:cs typeface="Calibri" panose="020F0502020204030204"/>
            </a:endParaRPr>
          </a:p>
          <a:p>
            <a:pPr marL="0" indent="0">
              <a:buNone/>
            </a:pPr>
            <a:r>
              <a:rPr lang="en-US" dirty="0">
                <a:cs typeface="Calibri" panose="020F0502020204030204"/>
              </a:rPr>
              <a:t>6. For each external symbol the assembler generates a </a:t>
            </a:r>
            <a:r>
              <a:rPr lang="en-US" b="1" dirty="0">
                <a:cs typeface="Calibri" panose="020F0502020204030204"/>
              </a:rPr>
              <a:t>four byte </a:t>
            </a:r>
            <a:r>
              <a:rPr lang="en-US" b="1" dirty="0" err="1">
                <a:cs typeface="Calibri" panose="020F0502020204030204"/>
              </a:rPr>
              <a:t>fullword</a:t>
            </a:r>
            <a:r>
              <a:rPr lang="en-US" b="1" dirty="0">
                <a:cs typeface="Calibri" panose="020F0502020204030204"/>
              </a:rPr>
              <a:t> </a:t>
            </a:r>
            <a:r>
              <a:rPr lang="en-US" dirty="0">
                <a:cs typeface="Calibri" panose="020F0502020204030204"/>
              </a:rPr>
              <a:t>at the beginning of the program, containing the EBCDIC characters for the symbol </a:t>
            </a:r>
          </a:p>
          <a:p>
            <a:endParaRPr lang="en-US" dirty="0">
              <a:cs typeface="Calibri" panose="020F0502020204030204"/>
            </a:endParaRPr>
          </a:p>
          <a:p>
            <a:pPr marL="0" indent="0">
              <a:buNone/>
            </a:pPr>
            <a:r>
              <a:rPr lang="en-US" dirty="0">
                <a:cs typeface="Calibri" panose="020F0502020204030204"/>
              </a:rPr>
              <a:t>7. These extra words are called transfer vectors. </a:t>
            </a:r>
          </a:p>
          <a:p>
            <a:endParaRPr lang="en-US" dirty="0">
              <a:cs typeface="Calibri" panose="020F0502020204030204"/>
            </a:endParaRPr>
          </a:p>
        </p:txBody>
      </p:sp>
      <p:sp>
        <p:nvSpPr>
          <p:cNvPr id="4" name="Slide Number Placeholder 3">
            <a:extLst>
              <a:ext uri="{FF2B5EF4-FFF2-40B4-BE49-F238E27FC236}">
                <a16:creationId xmlns:a16="http://schemas.microsoft.com/office/drawing/2014/main" xmlns="" id="{ABE95A80-CB88-468C-BB65-7DE53AC16C47}"/>
              </a:ext>
            </a:extLst>
          </p:cNvPr>
          <p:cNvSpPr>
            <a:spLocks noGrp="1"/>
          </p:cNvSpPr>
          <p:nvPr>
            <p:ph type="sldNum" sz="quarter" idx="12"/>
          </p:nvPr>
        </p:nvSpPr>
        <p:spPr/>
        <p:txBody>
          <a:bodyPr/>
          <a:lstStyle/>
          <a:p>
            <a:fld id="{330EA680-D336-4FF7-8B7A-9848BB0A1C32}" type="slidenum">
              <a:rPr lang="en-US" smtClean="0"/>
              <a:pPr/>
              <a:t>28</a:t>
            </a:fld>
            <a:endParaRPr lang="en-US"/>
          </a:p>
        </p:txBody>
      </p:sp>
      <p:sp>
        <p:nvSpPr>
          <p:cNvPr id="5" name="Circle: Hollow 4">
            <a:hlinkClick r:id="rId2" action="ppaction://hlinksldjump"/>
            <a:extLst>
              <a:ext uri="{FF2B5EF4-FFF2-40B4-BE49-F238E27FC236}">
                <a16:creationId xmlns:a16="http://schemas.microsoft.com/office/drawing/2014/main" xmlns="" id="{F8ED375E-9597-7E27-419B-CEB7929C81AE}"/>
              </a:ext>
            </a:extLst>
          </p:cNvPr>
          <p:cNvSpPr/>
          <p:nvPr/>
        </p:nvSpPr>
        <p:spPr>
          <a:xfrm>
            <a:off x="11708677" y="6246687"/>
            <a:ext cx="339047" cy="365125"/>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xmlns="" val="808168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a:p>
            <a:pPr algn="ctr"/>
            <a:endParaRPr lang="en-US" dirty="0">
              <a:cs typeface="Calibri"/>
            </a:endParaRPr>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E1DC2A6-4363-4EDB-808F-6B4C8DA4F7FB}"/>
              </a:ext>
            </a:extLst>
          </p:cNvPr>
          <p:cNvSpPr>
            <a:spLocks noGrp="1"/>
          </p:cNvSpPr>
          <p:nvPr>
            <p:ph type="title"/>
          </p:nvPr>
        </p:nvSpPr>
        <p:spPr>
          <a:xfrm>
            <a:off x="1371599" y="294538"/>
            <a:ext cx="9895951" cy="1033669"/>
          </a:xfrm>
        </p:spPr>
        <p:txBody>
          <a:bodyPr>
            <a:normAutofit/>
          </a:bodyPr>
          <a:lstStyle/>
          <a:p>
            <a:r>
              <a:rPr lang="en-US" sz="4000" dirty="0">
                <a:solidFill>
                  <a:schemeClr val="bg1"/>
                </a:solidFill>
                <a:latin typeface="Calibri"/>
                <a:ea typeface="+mj-lt"/>
                <a:cs typeface="Calibri"/>
              </a:rPr>
              <a:t>2. Relocating Loader</a:t>
            </a:r>
            <a:endParaRPr lang="en-US" dirty="0">
              <a:solidFill>
                <a:schemeClr val="bg1"/>
              </a:solidFill>
            </a:endParaRPr>
          </a:p>
        </p:txBody>
      </p:sp>
      <p:sp>
        <p:nvSpPr>
          <p:cNvPr id="3" name="Content Placeholder 2">
            <a:extLst>
              <a:ext uri="{FF2B5EF4-FFF2-40B4-BE49-F238E27FC236}">
                <a16:creationId xmlns:a16="http://schemas.microsoft.com/office/drawing/2014/main" xmlns="" id="{80B582B4-6556-4D6F-8F24-8549ADC1AAC6}"/>
              </a:ext>
            </a:extLst>
          </p:cNvPr>
          <p:cNvSpPr>
            <a:spLocks noGrp="1"/>
          </p:cNvSpPr>
          <p:nvPr>
            <p:ph idx="1"/>
          </p:nvPr>
        </p:nvSpPr>
        <p:spPr>
          <a:xfrm>
            <a:off x="123290" y="1843744"/>
            <a:ext cx="12068710" cy="5014256"/>
          </a:xfrm>
        </p:spPr>
        <p:txBody>
          <a:bodyPr vert="horz" lIns="91440" tIns="45720" rIns="91440" bIns="45720" rtlCol="0" anchor="ctr">
            <a:noAutofit/>
          </a:bodyPr>
          <a:lstStyle/>
          <a:p>
            <a:pPr marL="0" indent="0">
              <a:buNone/>
            </a:pPr>
            <a:endParaRPr lang="en-US" sz="2400" dirty="0">
              <a:cs typeface="Calibri" panose="020F0502020204030204"/>
            </a:endParaRPr>
          </a:p>
          <a:p>
            <a:pPr marL="0" indent="0">
              <a:buNone/>
            </a:pPr>
            <a:r>
              <a:rPr lang="en-US" dirty="0">
                <a:cs typeface="Calibri" panose="020F0502020204030204"/>
              </a:rPr>
              <a:t>8. Every reference to an external symbol is assigned the address of the corresponding transfer vector word</a:t>
            </a:r>
          </a:p>
          <a:p>
            <a:pPr marL="0" indent="0">
              <a:buNone/>
            </a:pPr>
            <a:endParaRPr lang="en-US" dirty="0">
              <a:cs typeface="Calibri" panose="020F0502020204030204"/>
            </a:endParaRPr>
          </a:p>
          <a:p>
            <a:pPr marL="0" indent="0">
              <a:buNone/>
            </a:pPr>
            <a:r>
              <a:rPr lang="en-US" dirty="0">
                <a:cs typeface="Calibri" panose="020F0502020204030204"/>
              </a:rPr>
              <a:t>9. In addition, for every halfword (two bytes) in the program, the assembler produces a separate relocation bit. </a:t>
            </a:r>
          </a:p>
          <a:p>
            <a:pPr marL="0" indent="0">
              <a:buNone/>
            </a:pPr>
            <a:endParaRPr lang="en-US" dirty="0">
              <a:cs typeface="Calibri" panose="020F0502020204030204"/>
            </a:endParaRPr>
          </a:p>
          <a:p>
            <a:pPr marL="0" indent="0">
              <a:buNone/>
            </a:pPr>
            <a:r>
              <a:rPr lang="en-US" dirty="0">
                <a:cs typeface="Calibri" panose="020F0502020204030204"/>
              </a:rPr>
              <a:t>For example, the assembled instruction ST 14,36 is assigned relocation bits 01 since the first halfword contains the op-code, register field, and index field which should not be relocated but the second halfword contains the relative address 36, which must be relocated. </a:t>
            </a:r>
          </a:p>
          <a:p>
            <a:endParaRPr lang="en-US" dirty="0">
              <a:cs typeface="Calibri" panose="020F0502020204030204"/>
            </a:endParaRPr>
          </a:p>
        </p:txBody>
      </p:sp>
      <p:sp>
        <p:nvSpPr>
          <p:cNvPr id="4" name="Slide Number Placeholder 3">
            <a:extLst>
              <a:ext uri="{FF2B5EF4-FFF2-40B4-BE49-F238E27FC236}">
                <a16:creationId xmlns:a16="http://schemas.microsoft.com/office/drawing/2014/main" xmlns="" id="{ABE95A80-CB88-468C-BB65-7DE53AC16C47}"/>
              </a:ext>
            </a:extLst>
          </p:cNvPr>
          <p:cNvSpPr>
            <a:spLocks noGrp="1"/>
          </p:cNvSpPr>
          <p:nvPr>
            <p:ph type="sldNum" sz="quarter" idx="12"/>
          </p:nvPr>
        </p:nvSpPr>
        <p:spPr/>
        <p:txBody>
          <a:bodyPr/>
          <a:lstStyle/>
          <a:p>
            <a:fld id="{330EA680-D336-4FF7-8B7A-9848BB0A1C32}" type="slidenum">
              <a:rPr lang="en-US" smtClean="0"/>
              <a:pPr/>
              <a:t>29</a:t>
            </a:fld>
            <a:endParaRPr lang="en-US"/>
          </a:p>
        </p:txBody>
      </p:sp>
      <p:sp>
        <p:nvSpPr>
          <p:cNvPr id="5" name="Circle: Hollow 4">
            <a:hlinkClick r:id="rId2" action="ppaction://hlinksldjump"/>
            <a:extLst>
              <a:ext uri="{FF2B5EF4-FFF2-40B4-BE49-F238E27FC236}">
                <a16:creationId xmlns:a16="http://schemas.microsoft.com/office/drawing/2014/main" xmlns="" id="{F8ED375E-9597-7E27-419B-CEB7929C81AE}"/>
              </a:ext>
            </a:extLst>
          </p:cNvPr>
          <p:cNvSpPr/>
          <p:nvPr/>
        </p:nvSpPr>
        <p:spPr>
          <a:xfrm>
            <a:off x="11708677" y="6246687"/>
            <a:ext cx="339047" cy="365125"/>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xmlns="" val="327878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A8C714D-1106-47D2-BDFC-3CA7DE76BB1E}"/>
              </a:ext>
            </a:extLst>
          </p:cNvPr>
          <p:cNvSpPr>
            <a:spLocks noGrp="1"/>
          </p:cNvSpPr>
          <p:nvPr>
            <p:ph type="title"/>
          </p:nvPr>
        </p:nvSpPr>
        <p:spPr>
          <a:xfrm>
            <a:off x="466722" y="586855"/>
            <a:ext cx="3201366" cy="3387497"/>
          </a:xfrm>
        </p:spPr>
        <p:txBody>
          <a:bodyPr anchor="b">
            <a:normAutofit/>
          </a:bodyPr>
          <a:lstStyle/>
          <a:p>
            <a:r>
              <a:rPr lang="en-US" sz="4000" dirty="0">
                <a:solidFill>
                  <a:srgbClr val="FFFFFF"/>
                </a:solidFill>
                <a:cs typeface="Calibri Light"/>
              </a:rPr>
              <a:t>Loader</a:t>
            </a:r>
            <a:endParaRPr lang="en-US" dirty="0"/>
          </a:p>
        </p:txBody>
      </p:sp>
      <p:sp>
        <p:nvSpPr>
          <p:cNvPr id="3" name="Content Placeholder 2">
            <a:extLst>
              <a:ext uri="{FF2B5EF4-FFF2-40B4-BE49-F238E27FC236}">
                <a16:creationId xmlns:a16="http://schemas.microsoft.com/office/drawing/2014/main" xmlns="" id="{CDDB3FB8-87B1-4B1E-8CC5-8B2AE193FC8A}"/>
              </a:ext>
            </a:extLst>
          </p:cNvPr>
          <p:cNvSpPr>
            <a:spLocks noGrp="1"/>
          </p:cNvSpPr>
          <p:nvPr>
            <p:ph idx="1"/>
          </p:nvPr>
        </p:nvSpPr>
        <p:spPr>
          <a:xfrm>
            <a:off x="4235165" y="649480"/>
            <a:ext cx="7777422" cy="5962990"/>
          </a:xfrm>
        </p:spPr>
        <p:txBody>
          <a:bodyPr vert="horz" lIns="91440" tIns="45720" rIns="91440" bIns="45720" rtlCol="0" anchor="ctr">
            <a:normAutofit/>
          </a:bodyPr>
          <a:lstStyle/>
          <a:p>
            <a:r>
              <a:rPr lang="en-US" sz="3200" dirty="0">
                <a:ea typeface="+mn-lt"/>
                <a:cs typeface="+mn-lt"/>
              </a:rPr>
              <a:t>The loader is a program, which accepts the object program decks, prepares these programs for execution by the computer and initiates the execution</a:t>
            </a:r>
          </a:p>
          <a:p>
            <a:pPr marL="0" indent="0">
              <a:buNone/>
            </a:pPr>
            <a:endParaRPr lang="en-US" sz="3200" dirty="0">
              <a:ea typeface="+mn-lt"/>
              <a:cs typeface="+mn-lt"/>
            </a:endParaRPr>
          </a:p>
        </p:txBody>
      </p:sp>
      <p:sp>
        <p:nvSpPr>
          <p:cNvPr id="4" name="Slide Number Placeholder 3">
            <a:extLst>
              <a:ext uri="{FF2B5EF4-FFF2-40B4-BE49-F238E27FC236}">
                <a16:creationId xmlns:a16="http://schemas.microsoft.com/office/drawing/2014/main" xmlns="" id="{7F283ACD-ED5F-4F24-BF90-9BA8D73F5894}"/>
              </a:ext>
            </a:extLst>
          </p:cNvPr>
          <p:cNvSpPr>
            <a:spLocks noGrp="1"/>
          </p:cNvSpPr>
          <p:nvPr>
            <p:ph type="sldNum" sz="quarter" idx="12"/>
          </p:nvPr>
        </p:nvSpPr>
        <p:spPr/>
        <p:txBody>
          <a:bodyPr/>
          <a:lstStyle/>
          <a:p>
            <a:fld id="{330EA680-D336-4FF7-8B7A-9848BB0A1C32}" type="slidenum">
              <a:rPr lang="en-US" smtClean="0"/>
              <a:pPr/>
              <a:t>3</a:t>
            </a:fld>
            <a:endParaRPr lang="en-US"/>
          </a:p>
        </p:txBody>
      </p:sp>
    </p:spTree>
    <p:extLst>
      <p:ext uri="{BB962C8B-B14F-4D97-AF65-F5344CB8AC3E}">
        <p14:creationId xmlns:p14="http://schemas.microsoft.com/office/powerpoint/2010/main" xmlns="" val="38817757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a:p>
            <a:pPr algn="ctr"/>
            <a:endParaRPr lang="en-US" dirty="0">
              <a:cs typeface="Calibri"/>
            </a:endParaRPr>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E1DC2A6-4363-4EDB-808F-6B4C8DA4F7FB}"/>
              </a:ext>
            </a:extLst>
          </p:cNvPr>
          <p:cNvSpPr>
            <a:spLocks noGrp="1"/>
          </p:cNvSpPr>
          <p:nvPr>
            <p:ph type="title"/>
          </p:nvPr>
        </p:nvSpPr>
        <p:spPr>
          <a:xfrm>
            <a:off x="1371599" y="294538"/>
            <a:ext cx="9895951" cy="1033669"/>
          </a:xfrm>
        </p:spPr>
        <p:txBody>
          <a:bodyPr>
            <a:normAutofit/>
          </a:bodyPr>
          <a:lstStyle/>
          <a:p>
            <a:r>
              <a:rPr lang="en-US" sz="4000" dirty="0">
                <a:solidFill>
                  <a:schemeClr val="bg1"/>
                </a:solidFill>
                <a:latin typeface="Calibri"/>
                <a:ea typeface="+mj-lt"/>
                <a:cs typeface="Calibri"/>
              </a:rPr>
              <a:t>2. Relocating Loader</a:t>
            </a:r>
            <a:endParaRPr lang="en-US" dirty="0">
              <a:solidFill>
                <a:schemeClr val="bg1"/>
              </a:solidFill>
            </a:endParaRPr>
          </a:p>
        </p:txBody>
      </p:sp>
      <p:sp>
        <p:nvSpPr>
          <p:cNvPr id="4" name="Slide Number Placeholder 3">
            <a:extLst>
              <a:ext uri="{FF2B5EF4-FFF2-40B4-BE49-F238E27FC236}">
                <a16:creationId xmlns:a16="http://schemas.microsoft.com/office/drawing/2014/main" xmlns="" id="{ABE95A80-CB88-468C-BB65-7DE53AC16C47}"/>
              </a:ext>
            </a:extLst>
          </p:cNvPr>
          <p:cNvSpPr>
            <a:spLocks noGrp="1"/>
          </p:cNvSpPr>
          <p:nvPr>
            <p:ph type="sldNum" sz="quarter" idx="12"/>
          </p:nvPr>
        </p:nvSpPr>
        <p:spPr/>
        <p:txBody>
          <a:bodyPr/>
          <a:lstStyle/>
          <a:p>
            <a:fld id="{330EA680-D336-4FF7-8B7A-9848BB0A1C32}" type="slidenum">
              <a:rPr lang="en-US" smtClean="0"/>
              <a:pPr/>
              <a:t>30</a:t>
            </a:fld>
            <a:endParaRPr lang="en-US"/>
          </a:p>
        </p:txBody>
      </p:sp>
      <p:pic>
        <p:nvPicPr>
          <p:cNvPr id="9" name="Picture 2">
            <a:extLst>
              <a:ext uri="{FF2B5EF4-FFF2-40B4-BE49-F238E27FC236}">
                <a16:creationId xmlns:a16="http://schemas.microsoft.com/office/drawing/2014/main" xmlns="" id="{E869344B-6424-649E-AA82-EC9948D5497E}"/>
              </a:ext>
            </a:extLst>
          </p:cNvPr>
          <p:cNvPicPr>
            <a:picLocks noChangeAspect="1" noChangeArrowheads="1"/>
          </p:cNvPicPr>
          <p:nvPr/>
        </p:nvPicPr>
        <p:blipFill>
          <a:blip r:embed="rId2" cstate="print"/>
          <a:srcRect l="29765" t="18382" r="34683" b="6250"/>
          <a:stretch>
            <a:fillRect/>
          </a:stretch>
        </p:blipFill>
        <p:spPr bwMode="auto">
          <a:xfrm>
            <a:off x="154111" y="1079214"/>
            <a:ext cx="11907749" cy="5778786"/>
          </a:xfrm>
          <a:prstGeom prst="rect">
            <a:avLst/>
          </a:prstGeom>
          <a:noFill/>
          <a:ln w="9525">
            <a:noFill/>
            <a:miter lim="800000"/>
            <a:headEnd/>
            <a:tailEnd/>
          </a:ln>
        </p:spPr>
      </p:pic>
    </p:spTree>
    <p:extLst>
      <p:ext uri="{BB962C8B-B14F-4D97-AF65-F5344CB8AC3E}">
        <p14:creationId xmlns:p14="http://schemas.microsoft.com/office/powerpoint/2010/main" xmlns="" val="728828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a:p>
            <a:pPr algn="ctr"/>
            <a:endParaRPr lang="en-US" dirty="0">
              <a:cs typeface="Calibri"/>
            </a:endParaRPr>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E1DC2A6-4363-4EDB-808F-6B4C8DA4F7FB}"/>
              </a:ext>
            </a:extLst>
          </p:cNvPr>
          <p:cNvSpPr>
            <a:spLocks noGrp="1"/>
          </p:cNvSpPr>
          <p:nvPr>
            <p:ph type="title"/>
          </p:nvPr>
        </p:nvSpPr>
        <p:spPr>
          <a:xfrm>
            <a:off x="1371599" y="294538"/>
            <a:ext cx="9895951" cy="1033669"/>
          </a:xfrm>
        </p:spPr>
        <p:txBody>
          <a:bodyPr>
            <a:normAutofit/>
          </a:bodyPr>
          <a:lstStyle/>
          <a:p>
            <a:r>
              <a:rPr lang="en-US" sz="4000" dirty="0">
                <a:solidFill>
                  <a:schemeClr val="bg1"/>
                </a:solidFill>
                <a:latin typeface="Calibri"/>
                <a:ea typeface="+mj-lt"/>
                <a:cs typeface="Calibri"/>
              </a:rPr>
              <a:t>2. Relocating Loader</a:t>
            </a:r>
            <a:endParaRPr lang="en-US" dirty="0">
              <a:solidFill>
                <a:schemeClr val="bg1"/>
              </a:solidFill>
            </a:endParaRPr>
          </a:p>
        </p:txBody>
      </p:sp>
      <p:sp>
        <p:nvSpPr>
          <p:cNvPr id="3" name="Content Placeholder 2">
            <a:extLst>
              <a:ext uri="{FF2B5EF4-FFF2-40B4-BE49-F238E27FC236}">
                <a16:creationId xmlns:a16="http://schemas.microsoft.com/office/drawing/2014/main" xmlns="" id="{80B582B4-6556-4D6F-8F24-8549ADC1AAC6}"/>
              </a:ext>
            </a:extLst>
          </p:cNvPr>
          <p:cNvSpPr>
            <a:spLocks noGrp="1"/>
          </p:cNvSpPr>
          <p:nvPr>
            <p:ph idx="1"/>
          </p:nvPr>
        </p:nvSpPr>
        <p:spPr>
          <a:xfrm>
            <a:off x="123290" y="1843744"/>
            <a:ext cx="12068710" cy="4877731"/>
          </a:xfrm>
        </p:spPr>
        <p:txBody>
          <a:bodyPr vert="horz" lIns="91440" tIns="45720" rIns="91440" bIns="45720" rtlCol="0" anchor="ctr">
            <a:noAutofit/>
          </a:bodyPr>
          <a:lstStyle/>
          <a:p>
            <a:pPr marL="0" indent="0">
              <a:buNone/>
            </a:pPr>
            <a:endParaRPr lang="en-US" sz="2400" dirty="0">
              <a:cs typeface="Calibri" panose="020F0502020204030204"/>
            </a:endParaRPr>
          </a:p>
          <a:p>
            <a:pPr marL="0" indent="0">
              <a:buNone/>
            </a:pPr>
            <a:r>
              <a:rPr lang="en-US" sz="2400" dirty="0">
                <a:cs typeface="Calibri" panose="020F0502020204030204"/>
              </a:rPr>
              <a:t>The figure illustrates the contents of memory after the programs have been loaded by the BSS loader.</a:t>
            </a:r>
          </a:p>
          <a:p>
            <a:pPr marL="514350" indent="-514350">
              <a:buFont typeface="+mj-lt"/>
              <a:buAutoNum type="arabicPeriod"/>
            </a:pPr>
            <a:r>
              <a:rPr lang="en-US" sz="2400" dirty="0">
                <a:cs typeface="Calibri" panose="020F0502020204030204"/>
              </a:rPr>
              <a:t> Based upon the relocation bits, the loader has relocated the address fields to correspond to the allocated address of MAIN which is 400. </a:t>
            </a:r>
          </a:p>
          <a:p>
            <a:pPr marL="514350" indent="-514350">
              <a:buFont typeface="+mj-lt"/>
              <a:buAutoNum type="arabicPeriod"/>
            </a:pPr>
            <a:endParaRPr lang="en-US" sz="1200" dirty="0">
              <a:cs typeface="Calibri" panose="020F0502020204030204"/>
            </a:endParaRPr>
          </a:p>
          <a:p>
            <a:pPr marL="514350" indent="-514350">
              <a:buFont typeface="+mj-lt"/>
              <a:buAutoNum type="arabicPeriod"/>
            </a:pPr>
            <a:r>
              <a:rPr lang="en-US" sz="2400" dirty="0">
                <a:cs typeface="Calibri" panose="020F0502020204030204"/>
              </a:rPr>
              <a:t>Using the program length information, the loader placed the sub routines SQRT and ERR at the next available locations which were 448 and 526, respectively</a:t>
            </a:r>
          </a:p>
          <a:p>
            <a:pPr marL="514350" indent="-514350">
              <a:buFont typeface="+mj-lt"/>
              <a:buAutoNum type="arabicPeriod"/>
            </a:pPr>
            <a:endParaRPr lang="en-US" sz="1400" dirty="0">
              <a:cs typeface="Calibri" panose="020F0502020204030204"/>
            </a:endParaRPr>
          </a:p>
          <a:p>
            <a:pPr marL="514350" indent="-514350">
              <a:buFont typeface="+mj-lt"/>
              <a:buAutoNum type="arabicPeriod"/>
            </a:pPr>
            <a:r>
              <a:rPr lang="en-US" sz="2400" dirty="0">
                <a:cs typeface="Calibri" panose="020F0502020204030204"/>
              </a:rPr>
              <a:t>Finally, the transfer vector words were changed to contain branch instructions to the corresponding subroutines</a:t>
            </a:r>
          </a:p>
          <a:p>
            <a:pPr marL="514350" indent="-514350">
              <a:buFont typeface="+mj-lt"/>
              <a:buAutoNum type="arabicPeriod"/>
            </a:pPr>
            <a:endParaRPr lang="en-US" sz="1100" dirty="0">
              <a:cs typeface="Calibri" panose="020F0502020204030204"/>
            </a:endParaRPr>
          </a:p>
          <a:p>
            <a:pPr marL="514350" indent="-514350">
              <a:buFont typeface="+mj-lt"/>
              <a:buAutoNum type="arabicPeriod"/>
            </a:pPr>
            <a:r>
              <a:rPr lang="en-US" sz="2400" dirty="0">
                <a:cs typeface="Calibri" panose="020F0502020204030204"/>
              </a:rPr>
              <a:t>Thus, the four functions of the loader (allocation, linking, relocation, and loading) were all performed automatically by the BSS loader.</a:t>
            </a:r>
          </a:p>
          <a:p>
            <a:pPr marL="514350" indent="-514350">
              <a:buFont typeface="+mj-lt"/>
              <a:buAutoNum type="arabicPeriod"/>
            </a:pPr>
            <a:endParaRPr lang="en-US" sz="2400" dirty="0">
              <a:cs typeface="Calibri" panose="020F0502020204030204"/>
            </a:endParaRPr>
          </a:p>
          <a:p>
            <a:endParaRPr lang="en-US" dirty="0">
              <a:cs typeface="Calibri" panose="020F0502020204030204"/>
            </a:endParaRPr>
          </a:p>
        </p:txBody>
      </p:sp>
      <p:sp>
        <p:nvSpPr>
          <p:cNvPr id="4" name="Slide Number Placeholder 3">
            <a:extLst>
              <a:ext uri="{FF2B5EF4-FFF2-40B4-BE49-F238E27FC236}">
                <a16:creationId xmlns:a16="http://schemas.microsoft.com/office/drawing/2014/main" xmlns="" id="{ABE95A80-CB88-468C-BB65-7DE53AC16C47}"/>
              </a:ext>
            </a:extLst>
          </p:cNvPr>
          <p:cNvSpPr>
            <a:spLocks noGrp="1"/>
          </p:cNvSpPr>
          <p:nvPr>
            <p:ph type="sldNum" sz="quarter" idx="12"/>
          </p:nvPr>
        </p:nvSpPr>
        <p:spPr/>
        <p:txBody>
          <a:bodyPr/>
          <a:lstStyle/>
          <a:p>
            <a:fld id="{330EA680-D336-4FF7-8B7A-9848BB0A1C32}" type="slidenum">
              <a:rPr lang="en-US" smtClean="0"/>
              <a:pPr/>
              <a:t>31</a:t>
            </a:fld>
            <a:endParaRPr lang="en-US"/>
          </a:p>
        </p:txBody>
      </p:sp>
      <p:sp>
        <p:nvSpPr>
          <p:cNvPr id="6" name="Circle: Hollow 5">
            <a:hlinkClick r:id="rId2" action="ppaction://hlinksldjump"/>
            <a:extLst>
              <a:ext uri="{FF2B5EF4-FFF2-40B4-BE49-F238E27FC236}">
                <a16:creationId xmlns:a16="http://schemas.microsoft.com/office/drawing/2014/main" xmlns="" id="{84C5C03F-2221-75F0-94C3-1996561D2400}"/>
              </a:ext>
            </a:extLst>
          </p:cNvPr>
          <p:cNvSpPr/>
          <p:nvPr/>
        </p:nvSpPr>
        <p:spPr>
          <a:xfrm>
            <a:off x="11708677" y="6246687"/>
            <a:ext cx="339047" cy="365125"/>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xmlns="" val="152525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a:p>
            <a:pPr algn="ctr"/>
            <a:endParaRPr lang="en-US" dirty="0">
              <a:cs typeface="Calibri"/>
            </a:endParaRPr>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E1DC2A6-4363-4EDB-808F-6B4C8DA4F7FB}"/>
              </a:ext>
            </a:extLst>
          </p:cNvPr>
          <p:cNvSpPr>
            <a:spLocks noGrp="1"/>
          </p:cNvSpPr>
          <p:nvPr>
            <p:ph type="title"/>
          </p:nvPr>
        </p:nvSpPr>
        <p:spPr>
          <a:xfrm>
            <a:off x="1371599" y="294538"/>
            <a:ext cx="9895951" cy="1033669"/>
          </a:xfrm>
        </p:spPr>
        <p:txBody>
          <a:bodyPr>
            <a:normAutofit/>
          </a:bodyPr>
          <a:lstStyle/>
          <a:p>
            <a:r>
              <a:rPr lang="en-US" sz="4000" dirty="0">
                <a:solidFill>
                  <a:schemeClr val="bg1"/>
                </a:solidFill>
                <a:latin typeface="Calibri"/>
                <a:ea typeface="+mj-lt"/>
                <a:cs typeface="Calibri"/>
              </a:rPr>
              <a:t>2. Relocating Loader</a:t>
            </a:r>
            <a:endParaRPr lang="en-US" dirty="0">
              <a:solidFill>
                <a:schemeClr val="bg1"/>
              </a:solidFill>
            </a:endParaRPr>
          </a:p>
        </p:txBody>
      </p:sp>
      <p:sp>
        <p:nvSpPr>
          <p:cNvPr id="3" name="Content Placeholder 2">
            <a:extLst>
              <a:ext uri="{FF2B5EF4-FFF2-40B4-BE49-F238E27FC236}">
                <a16:creationId xmlns:a16="http://schemas.microsoft.com/office/drawing/2014/main" xmlns="" id="{80B582B4-6556-4D6F-8F24-8549ADC1AAC6}"/>
              </a:ext>
            </a:extLst>
          </p:cNvPr>
          <p:cNvSpPr>
            <a:spLocks noGrp="1"/>
          </p:cNvSpPr>
          <p:nvPr>
            <p:ph idx="1"/>
          </p:nvPr>
        </p:nvSpPr>
        <p:spPr>
          <a:xfrm>
            <a:off x="123290" y="2311685"/>
            <a:ext cx="12068710" cy="4409790"/>
          </a:xfrm>
        </p:spPr>
        <p:txBody>
          <a:bodyPr vert="horz" lIns="91440" tIns="45720" rIns="91440" bIns="45720" rtlCol="0" anchor="ctr">
            <a:noAutofit/>
          </a:bodyPr>
          <a:lstStyle/>
          <a:p>
            <a:pPr marL="0" indent="0">
              <a:buNone/>
            </a:pPr>
            <a:endParaRPr lang="en-US" sz="2400" dirty="0">
              <a:cs typeface="Calibri" panose="020F0502020204030204"/>
            </a:endParaRPr>
          </a:p>
          <a:p>
            <a:pPr marL="0" indent="0">
              <a:buNone/>
            </a:pPr>
            <a:endParaRPr lang="en-US" sz="2000" dirty="0">
              <a:cs typeface="Calibri" panose="020F0502020204030204"/>
            </a:endParaRPr>
          </a:p>
          <a:p>
            <a:pPr marL="0" indent="0">
              <a:buNone/>
            </a:pPr>
            <a:r>
              <a:rPr lang="en-US" sz="2400" b="1" dirty="0">
                <a:cs typeface="Calibri" panose="020F0502020204030204"/>
              </a:rPr>
              <a:t>Disadvantages:</a:t>
            </a:r>
          </a:p>
          <a:p>
            <a:r>
              <a:rPr lang="en-US" sz="2400" dirty="0">
                <a:cs typeface="Calibri" panose="020F0502020204030204"/>
              </a:rPr>
              <a:t>The transfer vector linkage is only useful for transfers, and is not well-suited for loading or storing external data (data located in another procedure segment).</a:t>
            </a:r>
          </a:p>
          <a:p>
            <a:endParaRPr lang="en-US" sz="100" dirty="0">
              <a:cs typeface="Calibri" panose="020F0502020204030204"/>
            </a:endParaRPr>
          </a:p>
          <a:p>
            <a:r>
              <a:rPr lang="en-US" sz="2400" dirty="0">
                <a:cs typeface="Calibri" panose="020F0502020204030204"/>
              </a:rPr>
              <a:t>The transfer vector increases the size of the object program in memory. </a:t>
            </a:r>
          </a:p>
          <a:p>
            <a:endParaRPr lang="en-US" sz="1100" dirty="0">
              <a:cs typeface="Calibri" panose="020F0502020204030204"/>
            </a:endParaRPr>
          </a:p>
          <a:p>
            <a:r>
              <a:rPr lang="en-US" sz="2400" dirty="0">
                <a:cs typeface="Calibri" panose="020F0502020204030204"/>
              </a:rPr>
              <a:t>The BSS loader, processes procedure segments but does not facilitate access to data segments that can be shared.</a:t>
            </a:r>
          </a:p>
          <a:p>
            <a:r>
              <a:rPr lang="en-US" sz="2400" dirty="0">
                <a:cs typeface="Calibri" panose="020F0502020204030204"/>
              </a:rPr>
              <a:t>	(This last shortcoming is overcome in many BSS loaders by allowing one common data segment, often called COMM0N. This facility is usually implemented by extending the relocation bits scheme to use two bits per halfword address field: if the bits are 01, the half word is relocated relative to the procedure segment, and if they are 10, it is relocated relative to the address of the single common data segment. If the bits are 00 or 11, the halfword is not relocated.)</a:t>
            </a:r>
          </a:p>
          <a:p>
            <a:pPr marL="0" indent="0">
              <a:buNone/>
            </a:pPr>
            <a:endParaRPr lang="en-US" sz="3200" dirty="0">
              <a:cs typeface="Calibri" panose="020F0502020204030204"/>
            </a:endParaRPr>
          </a:p>
          <a:p>
            <a:pPr marL="514350" indent="-514350">
              <a:buFont typeface="+mj-lt"/>
              <a:buAutoNum type="arabicPeriod"/>
            </a:pPr>
            <a:endParaRPr lang="en-US" sz="2400" dirty="0">
              <a:cs typeface="Calibri" panose="020F0502020204030204"/>
            </a:endParaRPr>
          </a:p>
          <a:p>
            <a:endParaRPr lang="en-US" dirty="0">
              <a:cs typeface="Calibri" panose="020F0502020204030204"/>
            </a:endParaRPr>
          </a:p>
        </p:txBody>
      </p:sp>
      <p:sp>
        <p:nvSpPr>
          <p:cNvPr id="4" name="Slide Number Placeholder 3">
            <a:extLst>
              <a:ext uri="{FF2B5EF4-FFF2-40B4-BE49-F238E27FC236}">
                <a16:creationId xmlns:a16="http://schemas.microsoft.com/office/drawing/2014/main" xmlns="" id="{ABE95A80-CB88-468C-BB65-7DE53AC16C47}"/>
              </a:ext>
            </a:extLst>
          </p:cNvPr>
          <p:cNvSpPr>
            <a:spLocks noGrp="1"/>
          </p:cNvSpPr>
          <p:nvPr>
            <p:ph type="sldNum" sz="quarter" idx="12"/>
          </p:nvPr>
        </p:nvSpPr>
        <p:spPr/>
        <p:txBody>
          <a:bodyPr/>
          <a:lstStyle/>
          <a:p>
            <a:fld id="{330EA680-D336-4FF7-8B7A-9848BB0A1C32}" type="slidenum">
              <a:rPr lang="en-US" smtClean="0"/>
              <a:pPr/>
              <a:t>32</a:t>
            </a:fld>
            <a:endParaRPr lang="en-US"/>
          </a:p>
        </p:txBody>
      </p:sp>
    </p:spTree>
    <p:extLst>
      <p:ext uri="{BB962C8B-B14F-4D97-AF65-F5344CB8AC3E}">
        <p14:creationId xmlns:p14="http://schemas.microsoft.com/office/powerpoint/2010/main" xmlns="" val="914503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E1DC2A6-4363-4EDB-808F-6B4C8DA4F7FB}"/>
              </a:ext>
            </a:extLst>
          </p:cNvPr>
          <p:cNvSpPr>
            <a:spLocks noGrp="1"/>
          </p:cNvSpPr>
          <p:nvPr>
            <p:ph type="title"/>
          </p:nvPr>
        </p:nvSpPr>
        <p:spPr>
          <a:xfrm>
            <a:off x="1371599" y="294538"/>
            <a:ext cx="9895951" cy="1033669"/>
          </a:xfrm>
        </p:spPr>
        <p:txBody>
          <a:bodyPr>
            <a:normAutofit/>
          </a:bodyPr>
          <a:lstStyle/>
          <a:p>
            <a:r>
              <a:rPr lang="en-IN" sz="4000" b="1" dirty="0">
                <a:solidFill>
                  <a:schemeClr val="bg1"/>
                </a:solidFill>
                <a:ea typeface="+mj-lt"/>
                <a:cs typeface="+mj-lt"/>
              </a:rPr>
              <a:t>Functions of a Loader:</a:t>
            </a:r>
            <a:r>
              <a:rPr lang="en-US" sz="4000" dirty="0">
                <a:solidFill>
                  <a:schemeClr val="bg1"/>
                </a:solidFill>
                <a:ea typeface="+mj-lt"/>
                <a:cs typeface="+mj-lt"/>
              </a:rPr>
              <a:t> </a:t>
            </a:r>
            <a:endParaRPr lang="en-US">
              <a:solidFill>
                <a:schemeClr val="bg1"/>
              </a:solidFill>
              <a:cs typeface="Calibri Light"/>
            </a:endParaRPr>
          </a:p>
        </p:txBody>
      </p:sp>
      <p:sp>
        <p:nvSpPr>
          <p:cNvPr id="3" name="Content Placeholder 2">
            <a:extLst>
              <a:ext uri="{FF2B5EF4-FFF2-40B4-BE49-F238E27FC236}">
                <a16:creationId xmlns:a16="http://schemas.microsoft.com/office/drawing/2014/main" xmlns="" id="{80B582B4-6556-4D6F-8F24-8549ADC1AAC6}"/>
              </a:ext>
            </a:extLst>
          </p:cNvPr>
          <p:cNvSpPr>
            <a:spLocks noGrp="1"/>
          </p:cNvSpPr>
          <p:nvPr>
            <p:ph idx="1"/>
          </p:nvPr>
        </p:nvSpPr>
        <p:spPr>
          <a:xfrm>
            <a:off x="293298" y="2116914"/>
            <a:ext cx="11837500" cy="3698259"/>
          </a:xfrm>
        </p:spPr>
        <p:txBody>
          <a:bodyPr anchor="ctr">
            <a:normAutofit/>
          </a:bodyPr>
          <a:lstStyle/>
          <a:p>
            <a:r>
              <a:rPr lang="en-IN" sz="3200" b="1" dirty="0">
                <a:ea typeface="+mn-lt"/>
                <a:cs typeface="+mn-lt"/>
              </a:rPr>
              <a:t>Allocation</a:t>
            </a:r>
            <a:endParaRPr lang="en-IN" sz="3200" dirty="0">
              <a:ea typeface="+mn-lt"/>
              <a:cs typeface="+mn-lt"/>
            </a:endParaRPr>
          </a:p>
          <a:p>
            <a:r>
              <a:rPr lang="en-IN" sz="3200" b="1" dirty="0">
                <a:ea typeface="+mn-lt"/>
                <a:cs typeface="+mn-lt"/>
              </a:rPr>
              <a:t>Linking</a:t>
            </a:r>
            <a:endParaRPr lang="en-IN" sz="3200" dirty="0">
              <a:ea typeface="+mn-lt"/>
              <a:cs typeface="+mn-lt"/>
            </a:endParaRPr>
          </a:p>
          <a:p>
            <a:r>
              <a:rPr lang="en-IN" sz="3200" b="1" dirty="0">
                <a:ea typeface="+mn-lt"/>
                <a:cs typeface="+mn-lt"/>
              </a:rPr>
              <a:t>Relocation</a:t>
            </a:r>
          </a:p>
          <a:p>
            <a:r>
              <a:rPr lang="en-IN" sz="3200" b="1" dirty="0">
                <a:ea typeface="+mn-lt"/>
                <a:cs typeface="+mn-lt"/>
              </a:rPr>
              <a:t>Loading</a:t>
            </a:r>
            <a:endParaRPr lang="en-US" sz="3200" dirty="0">
              <a:cs typeface="Calibri"/>
            </a:endParaRPr>
          </a:p>
        </p:txBody>
      </p:sp>
      <p:sp>
        <p:nvSpPr>
          <p:cNvPr id="4" name="Slide Number Placeholder 3">
            <a:extLst>
              <a:ext uri="{FF2B5EF4-FFF2-40B4-BE49-F238E27FC236}">
                <a16:creationId xmlns:a16="http://schemas.microsoft.com/office/drawing/2014/main" xmlns="" id="{ABE95A80-CB88-468C-BB65-7DE53AC16C47}"/>
              </a:ext>
            </a:extLst>
          </p:cNvPr>
          <p:cNvSpPr>
            <a:spLocks noGrp="1"/>
          </p:cNvSpPr>
          <p:nvPr>
            <p:ph type="sldNum" sz="quarter" idx="12"/>
          </p:nvPr>
        </p:nvSpPr>
        <p:spPr/>
        <p:txBody>
          <a:bodyPr/>
          <a:lstStyle/>
          <a:p>
            <a:fld id="{330EA680-D336-4FF7-8B7A-9848BB0A1C32}" type="slidenum">
              <a:rPr lang="en-US" smtClean="0"/>
              <a:pPr/>
              <a:t>4</a:t>
            </a:fld>
            <a:endParaRPr lang="en-US"/>
          </a:p>
        </p:txBody>
      </p:sp>
    </p:spTree>
    <p:extLst>
      <p:ext uri="{BB962C8B-B14F-4D97-AF65-F5344CB8AC3E}">
        <p14:creationId xmlns:p14="http://schemas.microsoft.com/office/powerpoint/2010/main" xmlns="" val="429215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E1DC2A6-4363-4EDB-808F-6B4C8DA4F7FB}"/>
              </a:ext>
            </a:extLst>
          </p:cNvPr>
          <p:cNvSpPr>
            <a:spLocks noGrp="1"/>
          </p:cNvSpPr>
          <p:nvPr>
            <p:ph type="title"/>
          </p:nvPr>
        </p:nvSpPr>
        <p:spPr>
          <a:xfrm>
            <a:off x="1371599" y="294538"/>
            <a:ext cx="9895951" cy="1033669"/>
          </a:xfrm>
        </p:spPr>
        <p:txBody>
          <a:bodyPr>
            <a:normAutofit/>
          </a:bodyPr>
          <a:lstStyle/>
          <a:p>
            <a:r>
              <a:rPr lang="en-IN" sz="4000" b="1" dirty="0">
                <a:solidFill>
                  <a:schemeClr val="bg1"/>
                </a:solidFill>
                <a:ea typeface="+mj-lt"/>
                <a:cs typeface="+mj-lt"/>
              </a:rPr>
              <a:t>Functions of a Loader:</a:t>
            </a:r>
            <a:r>
              <a:rPr lang="en-US" sz="4000" dirty="0">
                <a:solidFill>
                  <a:schemeClr val="bg1"/>
                </a:solidFill>
                <a:ea typeface="+mj-lt"/>
                <a:cs typeface="+mj-lt"/>
              </a:rPr>
              <a:t> </a:t>
            </a:r>
            <a:endParaRPr lang="en-US">
              <a:solidFill>
                <a:schemeClr val="bg1"/>
              </a:solidFill>
              <a:cs typeface="Calibri Light"/>
            </a:endParaRPr>
          </a:p>
        </p:txBody>
      </p:sp>
      <p:sp>
        <p:nvSpPr>
          <p:cNvPr id="3" name="Content Placeholder 2">
            <a:extLst>
              <a:ext uri="{FF2B5EF4-FFF2-40B4-BE49-F238E27FC236}">
                <a16:creationId xmlns:a16="http://schemas.microsoft.com/office/drawing/2014/main" xmlns="" id="{80B582B4-6556-4D6F-8F24-8549ADC1AAC6}"/>
              </a:ext>
            </a:extLst>
          </p:cNvPr>
          <p:cNvSpPr>
            <a:spLocks noGrp="1"/>
          </p:cNvSpPr>
          <p:nvPr>
            <p:ph idx="1"/>
          </p:nvPr>
        </p:nvSpPr>
        <p:spPr>
          <a:xfrm>
            <a:off x="293298" y="2116914"/>
            <a:ext cx="11837500" cy="4617885"/>
          </a:xfrm>
        </p:spPr>
        <p:txBody>
          <a:bodyPr anchor="ctr">
            <a:normAutofit lnSpcReduction="10000"/>
          </a:bodyPr>
          <a:lstStyle/>
          <a:p>
            <a:r>
              <a:rPr lang="en-IN" sz="3200" b="1" dirty="0">
                <a:ea typeface="+mn-lt"/>
                <a:cs typeface="+mn-lt"/>
              </a:rPr>
              <a:t>Allocation:</a:t>
            </a:r>
            <a:r>
              <a:rPr lang="en-IN" sz="3200" dirty="0">
                <a:ea typeface="+mn-lt"/>
                <a:cs typeface="+mn-lt"/>
              </a:rPr>
              <a:t> Allocate space in memory for the programs</a:t>
            </a:r>
            <a:endParaRPr lang="en-US" sz="3200" dirty="0">
              <a:cs typeface="Calibri" panose="020F0502020204030204"/>
            </a:endParaRPr>
          </a:p>
          <a:p>
            <a:pPr marL="0" indent="0">
              <a:buNone/>
            </a:pPr>
            <a:endParaRPr lang="en-IN" sz="3200" dirty="0">
              <a:ea typeface="+mn-lt"/>
              <a:cs typeface="+mn-lt"/>
            </a:endParaRPr>
          </a:p>
          <a:p>
            <a:r>
              <a:rPr lang="en-IN" sz="3200" b="1" dirty="0">
                <a:ea typeface="+mn-lt"/>
                <a:cs typeface="+mn-lt"/>
              </a:rPr>
              <a:t>Linking:</a:t>
            </a:r>
            <a:r>
              <a:rPr lang="en-IN" sz="3200" dirty="0">
                <a:ea typeface="+mn-lt"/>
                <a:cs typeface="+mn-lt"/>
              </a:rPr>
              <a:t> Resolve symbolic references between object decks.</a:t>
            </a:r>
            <a:r>
              <a:rPr lang="en-IN" sz="3200" b="1" dirty="0">
                <a:ea typeface="+mn-lt"/>
                <a:cs typeface="+mn-lt"/>
              </a:rPr>
              <a:t> </a:t>
            </a:r>
            <a:endParaRPr lang="en-US" sz="3200" dirty="0">
              <a:cs typeface="Calibri"/>
            </a:endParaRPr>
          </a:p>
          <a:p>
            <a:endParaRPr lang="en-IN" sz="3200" b="1" dirty="0">
              <a:ea typeface="+mn-lt"/>
              <a:cs typeface="+mn-lt"/>
            </a:endParaRPr>
          </a:p>
          <a:p>
            <a:r>
              <a:rPr lang="en-IN" sz="3200" b="1" dirty="0">
                <a:ea typeface="+mn-lt"/>
                <a:cs typeface="+mn-lt"/>
              </a:rPr>
              <a:t> Relocation: </a:t>
            </a:r>
            <a:r>
              <a:rPr lang="en-IN" sz="3200" dirty="0">
                <a:ea typeface="+mn-lt"/>
                <a:cs typeface="+mn-lt"/>
              </a:rPr>
              <a:t>Adjust all address dependent locations, such as address constants, to correspond to the allocated space.</a:t>
            </a:r>
            <a:endParaRPr lang="en-US" sz="3200" dirty="0">
              <a:cs typeface="Calibri"/>
            </a:endParaRPr>
          </a:p>
          <a:p>
            <a:endParaRPr lang="en-IN" sz="3200" b="1" dirty="0">
              <a:ea typeface="+mn-lt"/>
              <a:cs typeface="+mn-lt"/>
            </a:endParaRPr>
          </a:p>
          <a:p>
            <a:r>
              <a:rPr lang="en-IN" sz="3200" b="1" dirty="0">
                <a:ea typeface="+mn-lt"/>
                <a:cs typeface="+mn-lt"/>
              </a:rPr>
              <a:t>Loading: </a:t>
            </a:r>
            <a:r>
              <a:rPr lang="en-IN" sz="3200" dirty="0">
                <a:ea typeface="+mn-lt"/>
                <a:cs typeface="+mn-lt"/>
              </a:rPr>
              <a:t>Physically place the machine instructions and data into memory.</a:t>
            </a:r>
            <a:endParaRPr lang="en-US" sz="3200" dirty="0">
              <a:cs typeface="Calibri"/>
            </a:endParaRPr>
          </a:p>
          <a:p>
            <a:endParaRPr lang="en-US" sz="3200" dirty="0">
              <a:cs typeface="Calibri"/>
            </a:endParaRPr>
          </a:p>
        </p:txBody>
      </p:sp>
      <p:sp>
        <p:nvSpPr>
          <p:cNvPr id="4" name="Slide Number Placeholder 3">
            <a:extLst>
              <a:ext uri="{FF2B5EF4-FFF2-40B4-BE49-F238E27FC236}">
                <a16:creationId xmlns:a16="http://schemas.microsoft.com/office/drawing/2014/main" xmlns="" id="{ABE95A80-CB88-468C-BB65-7DE53AC16C47}"/>
              </a:ext>
            </a:extLst>
          </p:cNvPr>
          <p:cNvSpPr>
            <a:spLocks noGrp="1"/>
          </p:cNvSpPr>
          <p:nvPr>
            <p:ph type="sldNum" sz="quarter" idx="12"/>
          </p:nvPr>
        </p:nvSpPr>
        <p:spPr/>
        <p:txBody>
          <a:bodyPr/>
          <a:lstStyle/>
          <a:p>
            <a:fld id="{330EA680-D336-4FF7-8B7A-9848BB0A1C32}" type="slidenum">
              <a:rPr lang="en-US" smtClean="0"/>
              <a:pPr/>
              <a:t>5</a:t>
            </a:fld>
            <a:endParaRPr lang="en-US"/>
          </a:p>
        </p:txBody>
      </p:sp>
    </p:spTree>
    <p:extLst>
      <p:ext uri="{BB962C8B-B14F-4D97-AF65-F5344CB8AC3E}">
        <p14:creationId xmlns:p14="http://schemas.microsoft.com/office/powerpoint/2010/main" xmlns="" val="2924822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32">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E1DC2A6-4363-4EDB-808F-6B4C8DA4F7FB}"/>
              </a:ext>
            </a:extLst>
          </p:cNvPr>
          <p:cNvSpPr>
            <a:spLocks noGrp="1"/>
          </p:cNvSpPr>
          <p:nvPr>
            <p:ph type="title"/>
          </p:nvPr>
        </p:nvSpPr>
        <p:spPr>
          <a:xfrm>
            <a:off x="-467806" y="529346"/>
            <a:ext cx="3201366" cy="3387497"/>
          </a:xfrm>
        </p:spPr>
        <p:txBody>
          <a:bodyPr anchor="b">
            <a:normAutofit/>
          </a:bodyPr>
          <a:lstStyle/>
          <a:p>
            <a:pPr algn="ctr"/>
            <a:r>
              <a:rPr lang="en-IN" sz="4000" b="1" dirty="0">
                <a:solidFill>
                  <a:srgbClr val="FFFFFF"/>
                </a:solidFill>
                <a:ea typeface="+mj-lt"/>
                <a:cs typeface="+mj-lt"/>
              </a:rPr>
              <a:t>General Loading Scheme</a:t>
            </a:r>
            <a:endParaRPr lang="en-US" sz="4000" dirty="0">
              <a:solidFill>
                <a:srgbClr val="FFFFFF"/>
              </a:solidFill>
              <a:cs typeface="Calibri Light" panose="020F0302020204030204"/>
            </a:endParaRPr>
          </a:p>
        </p:txBody>
      </p:sp>
      <p:pic>
        <p:nvPicPr>
          <p:cNvPr id="5" name="Picture 5" descr="Diagram&#10;&#10;Description automatically generated">
            <a:extLst>
              <a:ext uri="{FF2B5EF4-FFF2-40B4-BE49-F238E27FC236}">
                <a16:creationId xmlns:a16="http://schemas.microsoft.com/office/drawing/2014/main" xmlns="" id="{8F890693-8204-4282-9B76-CD729951AAB6}"/>
              </a:ext>
            </a:extLst>
          </p:cNvPr>
          <p:cNvPicPr>
            <a:picLocks noGrp="1" noChangeAspect="1"/>
          </p:cNvPicPr>
          <p:nvPr>
            <p:ph idx="1"/>
          </p:nvPr>
        </p:nvPicPr>
        <p:blipFill rotWithShape="1">
          <a:blip r:embed="rId2" cstate="print"/>
          <a:srcRect l="30702" t="29961" r="30702" b="31907"/>
          <a:stretch/>
        </p:blipFill>
        <p:spPr>
          <a:xfrm>
            <a:off x="2437996" y="156355"/>
            <a:ext cx="9618179" cy="6480607"/>
          </a:xfrm>
        </p:spPr>
      </p:pic>
      <p:sp>
        <p:nvSpPr>
          <p:cNvPr id="4" name="Slide Number Placeholder 3">
            <a:extLst>
              <a:ext uri="{FF2B5EF4-FFF2-40B4-BE49-F238E27FC236}">
                <a16:creationId xmlns:a16="http://schemas.microsoft.com/office/drawing/2014/main" xmlns="" id="{ABE95A80-CB88-468C-BB65-7DE53AC16C47}"/>
              </a:ext>
            </a:extLst>
          </p:cNvPr>
          <p:cNvSpPr>
            <a:spLocks noGrp="1"/>
          </p:cNvSpPr>
          <p:nvPr>
            <p:ph type="sldNum" sz="quarter" idx="12"/>
          </p:nvPr>
        </p:nvSpPr>
        <p:spPr>
          <a:xfrm>
            <a:off x="11704320" y="6455664"/>
            <a:ext cx="448056" cy="365125"/>
          </a:xfrm>
        </p:spPr>
        <p:txBody>
          <a:bodyPr>
            <a:normAutofit/>
          </a:bodyPr>
          <a:lstStyle/>
          <a:p>
            <a:pPr>
              <a:spcAft>
                <a:spcPts val="600"/>
              </a:spcAft>
            </a:pPr>
            <a:fld id="{330EA680-D336-4FF7-8B7A-9848BB0A1C32}" type="slidenum">
              <a:rPr lang="en-US" sz="1100">
                <a:solidFill>
                  <a:schemeClr val="tx1">
                    <a:lumMod val="50000"/>
                    <a:lumOff val="50000"/>
                  </a:schemeClr>
                </a:solidFill>
              </a:rPr>
              <a:pPr>
                <a:spcAft>
                  <a:spcPts val="600"/>
                </a:spcAft>
              </a:pPr>
              <a:t>6</a:t>
            </a:fld>
            <a:endParaRPr lang="en-US" sz="1100">
              <a:solidFill>
                <a:schemeClr val="tx1">
                  <a:lumMod val="50000"/>
                  <a:lumOff val="50000"/>
                </a:schemeClr>
              </a:solidFill>
            </a:endParaRPr>
          </a:p>
        </p:txBody>
      </p:sp>
    </p:spTree>
    <p:extLst>
      <p:ext uri="{BB962C8B-B14F-4D97-AF65-F5344CB8AC3E}">
        <p14:creationId xmlns:p14="http://schemas.microsoft.com/office/powerpoint/2010/main" xmlns="" val="32675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E1DC2A6-4363-4EDB-808F-6B4C8DA4F7FB}"/>
              </a:ext>
            </a:extLst>
          </p:cNvPr>
          <p:cNvSpPr>
            <a:spLocks noGrp="1"/>
          </p:cNvSpPr>
          <p:nvPr>
            <p:ph type="title"/>
          </p:nvPr>
        </p:nvSpPr>
        <p:spPr>
          <a:xfrm>
            <a:off x="1371599" y="616449"/>
            <a:ext cx="9895951" cy="711758"/>
          </a:xfrm>
        </p:spPr>
        <p:txBody>
          <a:bodyPr>
            <a:normAutofit/>
          </a:bodyPr>
          <a:lstStyle/>
          <a:p>
            <a:pPr algn="ctr"/>
            <a:r>
              <a:rPr lang="en-IN" sz="4000" b="1" dirty="0">
                <a:solidFill>
                  <a:schemeClr val="bg1"/>
                </a:solidFill>
                <a:latin typeface="Calibri Light"/>
                <a:ea typeface="+mj-lt"/>
                <a:cs typeface="Calibri Light"/>
              </a:rPr>
              <a:t>General Loading Scheme</a:t>
            </a:r>
            <a:endParaRPr lang="en-US" sz="4000" dirty="0">
              <a:solidFill>
                <a:schemeClr val="bg1"/>
              </a:solidFill>
              <a:ea typeface="+mj-lt"/>
              <a:cs typeface="+mj-lt"/>
            </a:endParaRPr>
          </a:p>
          <a:p>
            <a:endParaRPr lang="en-US" sz="4000" dirty="0">
              <a:solidFill>
                <a:schemeClr val="bg1"/>
              </a:solidFill>
              <a:latin typeface="Calibri"/>
              <a:cs typeface="Calibri"/>
            </a:endParaRPr>
          </a:p>
        </p:txBody>
      </p:sp>
      <p:sp>
        <p:nvSpPr>
          <p:cNvPr id="3" name="Content Placeholder 2">
            <a:extLst>
              <a:ext uri="{FF2B5EF4-FFF2-40B4-BE49-F238E27FC236}">
                <a16:creationId xmlns:a16="http://schemas.microsoft.com/office/drawing/2014/main" xmlns="" id="{80B582B4-6556-4D6F-8F24-8549ADC1AAC6}"/>
              </a:ext>
            </a:extLst>
          </p:cNvPr>
          <p:cNvSpPr>
            <a:spLocks noGrp="1"/>
          </p:cNvSpPr>
          <p:nvPr>
            <p:ph idx="1"/>
          </p:nvPr>
        </p:nvSpPr>
        <p:spPr>
          <a:xfrm>
            <a:off x="336430" y="1714348"/>
            <a:ext cx="11794368" cy="5020451"/>
          </a:xfrm>
        </p:spPr>
        <p:txBody>
          <a:bodyPr anchor="ctr">
            <a:normAutofit/>
          </a:bodyPr>
          <a:lstStyle/>
          <a:p>
            <a:r>
              <a:rPr lang="en-US" sz="3200" dirty="0">
                <a:ea typeface="+mn-lt"/>
                <a:cs typeface="+mn-lt"/>
              </a:rPr>
              <a:t>In General loader, the source program is converted to object program by some translator (assembler). </a:t>
            </a:r>
            <a:endParaRPr lang="en-US" dirty="0" err="1">
              <a:ea typeface="+mn-lt"/>
              <a:cs typeface="+mn-lt"/>
            </a:endParaRPr>
          </a:p>
          <a:p>
            <a:endParaRPr lang="en-US" sz="3200" dirty="0">
              <a:ea typeface="+mn-lt"/>
              <a:cs typeface="+mn-lt"/>
            </a:endParaRPr>
          </a:p>
          <a:p>
            <a:r>
              <a:rPr lang="en-US" sz="3200" dirty="0">
                <a:ea typeface="+mn-lt"/>
                <a:cs typeface="+mn-lt"/>
              </a:rPr>
              <a:t> The loader accepts these object modules and puts machine instruction and data in an executable form at their assigned memory.</a:t>
            </a:r>
            <a:endParaRPr lang="en-US" dirty="0">
              <a:ea typeface="+mn-lt"/>
              <a:cs typeface="+mn-lt"/>
            </a:endParaRPr>
          </a:p>
          <a:p>
            <a:endParaRPr lang="en-US" sz="3200" dirty="0">
              <a:ea typeface="+mn-lt"/>
              <a:cs typeface="+mn-lt"/>
            </a:endParaRPr>
          </a:p>
          <a:p>
            <a:r>
              <a:rPr lang="en-US" sz="3200" dirty="0">
                <a:ea typeface="+mn-lt"/>
                <a:cs typeface="+mn-lt"/>
              </a:rPr>
              <a:t>The loader occupies some portion of main memory</a:t>
            </a:r>
            <a:endParaRPr lang="en-US" dirty="0">
              <a:cs typeface="Calibri"/>
            </a:endParaRPr>
          </a:p>
        </p:txBody>
      </p:sp>
      <p:sp>
        <p:nvSpPr>
          <p:cNvPr id="4" name="Slide Number Placeholder 3">
            <a:extLst>
              <a:ext uri="{FF2B5EF4-FFF2-40B4-BE49-F238E27FC236}">
                <a16:creationId xmlns:a16="http://schemas.microsoft.com/office/drawing/2014/main" xmlns="" id="{ABE95A80-CB88-468C-BB65-7DE53AC16C47}"/>
              </a:ext>
            </a:extLst>
          </p:cNvPr>
          <p:cNvSpPr>
            <a:spLocks noGrp="1"/>
          </p:cNvSpPr>
          <p:nvPr>
            <p:ph type="sldNum" sz="quarter" idx="12"/>
          </p:nvPr>
        </p:nvSpPr>
        <p:spPr/>
        <p:txBody>
          <a:bodyPr/>
          <a:lstStyle/>
          <a:p>
            <a:fld id="{330EA680-D336-4FF7-8B7A-9848BB0A1C32}" type="slidenum">
              <a:rPr lang="en-US" smtClean="0"/>
              <a:pPr/>
              <a:t>7</a:t>
            </a:fld>
            <a:endParaRPr lang="en-US"/>
          </a:p>
        </p:txBody>
      </p:sp>
    </p:spTree>
    <p:extLst>
      <p:ext uri="{BB962C8B-B14F-4D97-AF65-F5344CB8AC3E}">
        <p14:creationId xmlns:p14="http://schemas.microsoft.com/office/powerpoint/2010/main" xmlns="" val="172557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E1DC2A6-4363-4EDB-808F-6B4C8DA4F7FB}"/>
              </a:ext>
            </a:extLst>
          </p:cNvPr>
          <p:cNvSpPr>
            <a:spLocks noGrp="1"/>
          </p:cNvSpPr>
          <p:nvPr>
            <p:ph type="title"/>
          </p:nvPr>
        </p:nvSpPr>
        <p:spPr>
          <a:xfrm>
            <a:off x="1371599" y="616449"/>
            <a:ext cx="9895951" cy="711758"/>
          </a:xfrm>
        </p:spPr>
        <p:txBody>
          <a:bodyPr>
            <a:normAutofit/>
          </a:bodyPr>
          <a:lstStyle/>
          <a:p>
            <a:pPr algn="ctr"/>
            <a:r>
              <a:rPr lang="en-IN" sz="4000" b="1" dirty="0">
                <a:solidFill>
                  <a:schemeClr val="bg1"/>
                </a:solidFill>
                <a:latin typeface="Calibri Light"/>
                <a:ea typeface="+mj-lt"/>
                <a:cs typeface="Calibri Light"/>
              </a:rPr>
              <a:t>General Loading Scheme</a:t>
            </a:r>
            <a:endParaRPr lang="en-US" sz="4000" dirty="0">
              <a:solidFill>
                <a:schemeClr val="bg1"/>
              </a:solidFill>
              <a:ea typeface="+mj-lt"/>
              <a:cs typeface="+mj-lt"/>
            </a:endParaRPr>
          </a:p>
          <a:p>
            <a:endParaRPr lang="en-US" sz="4000" dirty="0">
              <a:solidFill>
                <a:schemeClr val="bg1"/>
              </a:solidFill>
              <a:latin typeface="Calibri"/>
              <a:cs typeface="Calibri"/>
            </a:endParaRPr>
          </a:p>
        </p:txBody>
      </p:sp>
      <p:sp>
        <p:nvSpPr>
          <p:cNvPr id="4" name="Slide Number Placeholder 3">
            <a:extLst>
              <a:ext uri="{FF2B5EF4-FFF2-40B4-BE49-F238E27FC236}">
                <a16:creationId xmlns:a16="http://schemas.microsoft.com/office/drawing/2014/main" xmlns="" id="{ABE95A80-CB88-468C-BB65-7DE53AC16C47}"/>
              </a:ext>
            </a:extLst>
          </p:cNvPr>
          <p:cNvSpPr>
            <a:spLocks noGrp="1"/>
          </p:cNvSpPr>
          <p:nvPr>
            <p:ph type="sldNum" sz="quarter" idx="12"/>
          </p:nvPr>
        </p:nvSpPr>
        <p:spPr/>
        <p:txBody>
          <a:bodyPr/>
          <a:lstStyle/>
          <a:p>
            <a:fld id="{330EA680-D336-4FF7-8B7A-9848BB0A1C32}" type="slidenum">
              <a:rPr lang="en-US" smtClean="0"/>
              <a:pPr/>
              <a:t>8</a:t>
            </a:fld>
            <a:endParaRPr lang="en-US"/>
          </a:p>
        </p:txBody>
      </p:sp>
      <p:pic>
        <p:nvPicPr>
          <p:cNvPr id="7" name="Picture 7" descr="Diagram&#10;&#10;Description automatically generated">
            <a:extLst>
              <a:ext uri="{FF2B5EF4-FFF2-40B4-BE49-F238E27FC236}">
                <a16:creationId xmlns:a16="http://schemas.microsoft.com/office/drawing/2014/main" xmlns="" id="{C3BF5335-47DB-34F9-772E-13CA300C956D}"/>
              </a:ext>
            </a:extLst>
          </p:cNvPr>
          <p:cNvPicPr>
            <a:picLocks noGrp="1" noChangeAspect="1"/>
          </p:cNvPicPr>
          <p:nvPr>
            <p:ph idx="1"/>
          </p:nvPr>
        </p:nvPicPr>
        <p:blipFill rotWithShape="1">
          <a:blip r:embed="rId2" cstate="print"/>
          <a:srcRect l="29438" t="20400" r="26966" b="36800"/>
          <a:stretch/>
        </p:blipFill>
        <p:spPr>
          <a:xfrm>
            <a:off x="244713" y="2164345"/>
            <a:ext cx="11589892" cy="4545375"/>
          </a:xfrm>
        </p:spPr>
      </p:pic>
    </p:spTree>
    <p:extLst>
      <p:ext uri="{BB962C8B-B14F-4D97-AF65-F5344CB8AC3E}">
        <p14:creationId xmlns:p14="http://schemas.microsoft.com/office/powerpoint/2010/main" xmlns="" val="3480565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E1DC2A6-4363-4EDB-808F-6B4C8DA4F7FB}"/>
              </a:ext>
            </a:extLst>
          </p:cNvPr>
          <p:cNvSpPr>
            <a:spLocks noGrp="1"/>
          </p:cNvSpPr>
          <p:nvPr>
            <p:ph type="title"/>
          </p:nvPr>
        </p:nvSpPr>
        <p:spPr>
          <a:xfrm>
            <a:off x="1371599" y="294538"/>
            <a:ext cx="9895951" cy="1033669"/>
          </a:xfrm>
        </p:spPr>
        <p:txBody>
          <a:bodyPr>
            <a:normAutofit/>
          </a:bodyPr>
          <a:lstStyle/>
          <a:p>
            <a:r>
              <a:rPr lang="en-US" sz="4000" dirty="0">
                <a:solidFill>
                  <a:schemeClr val="bg1"/>
                </a:solidFill>
                <a:latin typeface="Calibri"/>
                <a:ea typeface="+mj-lt"/>
                <a:cs typeface="Calibri"/>
              </a:rPr>
              <a:t>Advantages: </a:t>
            </a:r>
            <a:endParaRPr lang="en-US">
              <a:solidFill>
                <a:schemeClr val="bg1"/>
              </a:solidFill>
              <a:cs typeface="Calibri Light"/>
            </a:endParaRPr>
          </a:p>
        </p:txBody>
      </p:sp>
      <p:sp>
        <p:nvSpPr>
          <p:cNvPr id="3" name="Content Placeholder 2">
            <a:extLst>
              <a:ext uri="{FF2B5EF4-FFF2-40B4-BE49-F238E27FC236}">
                <a16:creationId xmlns:a16="http://schemas.microsoft.com/office/drawing/2014/main" xmlns="" id="{80B582B4-6556-4D6F-8F24-8549ADC1AAC6}"/>
              </a:ext>
            </a:extLst>
          </p:cNvPr>
          <p:cNvSpPr>
            <a:spLocks noGrp="1"/>
          </p:cNvSpPr>
          <p:nvPr>
            <p:ph idx="1"/>
          </p:nvPr>
        </p:nvSpPr>
        <p:spPr>
          <a:xfrm>
            <a:off x="192657" y="1872498"/>
            <a:ext cx="11938141" cy="4862301"/>
          </a:xfrm>
        </p:spPr>
        <p:txBody>
          <a:bodyPr anchor="ctr">
            <a:normAutofit/>
          </a:bodyPr>
          <a:lstStyle/>
          <a:p>
            <a:pPr marL="514350" indent="-514350">
              <a:buAutoNum type="arabicPeriod"/>
            </a:pPr>
            <a:r>
              <a:rPr lang="en-US" sz="3200" dirty="0">
                <a:ea typeface="+mn-lt"/>
                <a:cs typeface="+mn-lt"/>
              </a:rPr>
              <a:t>No need of retranslation each time while running program</a:t>
            </a:r>
          </a:p>
          <a:p>
            <a:pPr marL="514350" indent="-514350">
              <a:buFont typeface="Arial" panose="020B0604020202020204" pitchFamily="34" charset="0"/>
              <a:buAutoNum type="arabicPeriod"/>
            </a:pPr>
            <a:r>
              <a:rPr lang="en-US" sz="3200" dirty="0">
                <a:ea typeface="+mn-lt"/>
                <a:cs typeface="+mn-lt"/>
              </a:rPr>
              <a:t>No wastage of Memory</a:t>
            </a:r>
          </a:p>
          <a:p>
            <a:pPr marL="514350" indent="-514350">
              <a:buFont typeface="Arial" panose="020B0604020202020204" pitchFamily="34" charset="0"/>
              <a:buAutoNum type="arabicPeriod"/>
            </a:pPr>
            <a:r>
              <a:rPr lang="en-US" sz="3200" dirty="0">
                <a:ea typeface="+mn-lt"/>
                <a:cs typeface="+mn-lt"/>
              </a:rPr>
              <a:t>Possible to write source program with multiple programs and multiple languages</a:t>
            </a:r>
            <a:endParaRPr lang="en-US" sz="3200" dirty="0">
              <a:cs typeface="Calibri" panose="020F0502020204030204"/>
            </a:endParaRPr>
          </a:p>
          <a:p>
            <a:pPr marL="514350" indent="-514350">
              <a:buAutoNum type="arabicPeriod"/>
            </a:pPr>
            <a:endParaRPr lang="en-US" sz="3200" dirty="0">
              <a:cs typeface="Calibri" panose="020F0502020204030204"/>
            </a:endParaRPr>
          </a:p>
          <a:p>
            <a:pPr marL="0" indent="0">
              <a:buNone/>
            </a:pPr>
            <a:endParaRPr lang="en-US" sz="3200" dirty="0">
              <a:ea typeface="+mn-lt"/>
              <a:cs typeface="+mn-lt"/>
            </a:endParaRPr>
          </a:p>
          <a:p>
            <a:endParaRPr lang="en-US" sz="3200" dirty="0">
              <a:ea typeface="+mn-lt"/>
              <a:cs typeface="+mn-lt"/>
            </a:endParaRPr>
          </a:p>
        </p:txBody>
      </p:sp>
      <p:sp>
        <p:nvSpPr>
          <p:cNvPr id="4" name="Slide Number Placeholder 3">
            <a:extLst>
              <a:ext uri="{FF2B5EF4-FFF2-40B4-BE49-F238E27FC236}">
                <a16:creationId xmlns:a16="http://schemas.microsoft.com/office/drawing/2014/main" xmlns="" id="{ABE95A80-CB88-468C-BB65-7DE53AC16C47}"/>
              </a:ext>
            </a:extLst>
          </p:cNvPr>
          <p:cNvSpPr>
            <a:spLocks noGrp="1"/>
          </p:cNvSpPr>
          <p:nvPr>
            <p:ph type="sldNum" sz="quarter" idx="12"/>
          </p:nvPr>
        </p:nvSpPr>
        <p:spPr/>
        <p:txBody>
          <a:bodyPr/>
          <a:lstStyle/>
          <a:p>
            <a:fld id="{330EA680-D336-4FF7-8B7A-9848BB0A1C32}" type="slidenum">
              <a:rPr lang="en-US" smtClean="0"/>
              <a:pPr/>
              <a:t>9</a:t>
            </a:fld>
            <a:endParaRPr lang="en-US"/>
          </a:p>
        </p:txBody>
      </p:sp>
    </p:spTree>
    <p:extLst>
      <p:ext uri="{BB962C8B-B14F-4D97-AF65-F5344CB8AC3E}">
        <p14:creationId xmlns:p14="http://schemas.microsoft.com/office/powerpoint/2010/main" xmlns="" val="62591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116</TotalTime>
  <Words>1077</Words>
  <Application>Microsoft Office PowerPoint</Application>
  <PresentationFormat>Custom</PresentationFormat>
  <Paragraphs>227</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Module-4</vt:lpstr>
      <vt:lpstr>Syllabus</vt:lpstr>
      <vt:lpstr>Loader</vt:lpstr>
      <vt:lpstr>Functions of a Loader: </vt:lpstr>
      <vt:lpstr>Functions of a Loader: </vt:lpstr>
      <vt:lpstr>General Loading Scheme</vt:lpstr>
      <vt:lpstr>General Loading Scheme </vt:lpstr>
      <vt:lpstr>General Loading Scheme </vt:lpstr>
      <vt:lpstr>Advantages: </vt:lpstr>
      <vt:lpstr>Linking:</vt:lpstr>
      <vt:lpstr>Process of Linking:</vt:lpstr>
      <vt:lpstr>Process of Linking:</vt:lpstr>
      <vt:lpstr>Tasks of a Linker</vt:lpstr>
      <vt:lpstr>Segment</vt:lpstr>
      <vt:lpstr>Loader Schemes</vt:lpstr>
      <vt:lpstr>1. General Loader Schemes</vt:lpstr>
      <vt:lpstr>1. General Loader Schemes</vt:lpstr>
      <vt:lpstr>1. General Loader Schemes</vt:lpstr>
      <vt:lpstr>2. Relocating Loader</vt:lpstr>
      <vt:lpstr>2. Relocating Loader</vt:lpstr>
      <vt:lpstr>2. Relocating Loader</vt:lpstr>
      <vt:lpstr>2. Relocating Loader</vt:lpstr>
      <vt:lpstr>2. Relocating Loader</vt:lpstr>
      <vt:lpstr>2. Relocating Loader</vt:lpstr>
      <vt:lpstr>2. Relocating Loader</vt:lpstr>
      <vt:lpstr>2. Relocating Loader</vt:lpstr>
      <vt:lpstr>2. Relocating Loader</vt:lpstr>
      <vt:lpstr>2. Relocating Loader</vt:lpstr>
      <vt:lpstr>2. Relocating Loader</vt:lpstr>
      <vt:lpstr>2. Relocating Loader</vt:lpstr>
      <vt:lpstr>2. Relocating Loader</vt:lpstr>
      <vt:lpstr>2. Relocating Loader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Nabanita Mandal</dc:creator>
  <cp:lastModifiedBy>Administrator</cp:lastModifiedBy>
  <cp:revision>219</cp:revision>
  <dcterms:created xsi:type="dcterms:W3CDTF">2021-04-04T16:00:54Z</dcterms:created>
  <dcterms:modified xsi:type="dcterms:W3CDTF">2023-03-20T05:35:59Z</dcterms:modified>
</cp:coreProperties>
</file>