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sldIdLst>
    <p:sldId id="256" r:id="rId2"/>
    <p:sldId id="289" r:id="rId3"/>
    <p:sldId id="290" r:id="rId4"/>
    <p:sldId id="291" r:id="rId5"/>
    <p:sldId id="257" r:id="rId6"/>
    <p:sldId id="258" r:id="rId7"/>
    <p:sldId id="277" r:id="rId8"/>
    <p:sldId id="278" r:id="rId9"/>
    <p:sldId id="279" r:id="rId10"/>
    <p:sldId id="259" r:id="rId11"/>
    <p:sldId id="260" r:id="rId12"/>
    <p:sldId id="261" r:id="rId13"/>
    <p:sldId id="263" r:id="rId14"/>
    <p:sldId id="264" r:id="rId15"/>
    <p:sldId id="262" r:id="rId16"/>
    <p:sldId id="265" r:id="rId17"/>
    <p:sldId id="267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0606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31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9939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0634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01453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8934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54884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65941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961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1190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4158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711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/>
              </a:rPr>
              <a:t>LOADERS AND LINKERS  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AE5715-5E19-4826-BB9B-EF48B083495B}"/>
              </a:ext>
            </a:extLst>
          </p:cNvPr>
          <p:cNvSpPr txBox="1"/>
          <p:nvPr/>
        </p:nvSpPr>
        <p:spPr>
          <a:xfrm>
            <a:off x="1216325" y="4163683"/>
            <a:ext cx="9141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cap="all" dirty="0">
                <a:solidFill>
                  <a:schemeClr val="accent2"/>
                </a:solidFill>
                <a:ea typeface="+mn-lt"/>
                <a:cs typeface="+mn-lt"/>
              </a:rPr>
              <a:t>Module-4 </a:t>
            </a:r>
            <a:endParaRPr lang="en-US" sz="4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Format of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1849817"/>
            <a:ext cx="11187764" cy="5015396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 sz="2800" dirty="0">
                <a:ea typeface="+mn-lt"/>
                <a:cs typeface="+mn-lt"/>
              </a:rPr>
              <a:t>Object Deck </a:t>
            </a:r>
            <a:endParaRPr lang="en-US" dirty="0"/>
          </a:p>
          <a:p>
            <a:pPr marL="838835" lvl="1" indent="-514350" algn="just">
              <a:buAutoNum type="arabicPeriod"/>
            </a:pPr>
            <a:r>
              <a:rPr lang="en-IN" sz="2600" dirty="0">
                <a:ea typeface="+mn-lt"/>
                <a:cs typeface="+mn-lt"/>
              </a:rPr>
              <a:t>External Symbol Dictionary cards (ESD)</a:t>
            </a:r>
            <a:endParaRPr lang="en-US" dirty="0">
              <a:ea typeface="+mn-lt"/>
              <a:cs typeface="+mn-lt"/>
            </a:endParaRPr>
          </a:p>
          <a:p>
            <a:pPr marL="838835" lvl="1" indent="-514350" algn="just">
              <a:buAutoNum type="arabicPeriod"/>
            </a:pPr>
            <a:r>
              <a:rPr lang="en-IN" sz="2800" dirty="0">
                <a:ea typeface="+mn-lt"/>
                <a:cs typeface="+mn-lt"/>
              </a:rPr>
              <a:t>Instructions and data cards, called "text" of program (TXT)</a:t>
            </a:r>
            <a:endParaRPr lang="en-US" dirty="0">
              <a:ea typeface="+mn-lt"/>
              <a:cs typeface="+mn-lt"/>
            </a:endParaRPr>
          </a:p>
          <a:p>
            <a:pPr marL="838835" lvl="1" indent="-514350" algn="just">
              <a:buAutoNum type="arabicPeriod"/>
            </a:pPr>
            <a:r>
              <a:rPr lang="en-IN" sz="2800" dirty="0">
                <a:ea typeface="+mn-lt"/>
                <a:cs typeface="+mn-lt"/>
              </a:rPr>
              <a:t>Relocation and Linkage Directory cards (RLD)</a:t>
            </a:r>
            <a:endParaRPr lang="en-US" dirty="0">
              <a:ea typeface="+mn-lt"/>
              <a:cs typeface="+mn-lt"/>
            </a:endParaRPr>
          </a:p>
          <a:p>
            <a:pPr marL="838835" lvl="1" indent="-514350" algn="just">
              <a:buAutoNum type="arabicPeriod"/>
            </a:pPr>
            <a:r>
              <a:rPr lang="en-IN" sz="2800" dirty="0">
                <a:ea typeface="+mn-lt"/>
                <a:cs typeface="+mn-lt"/>
              </a:rPr>
              <a:t>End card (END) </a:t>
            </a:r>
            <a:endParaRPr lang="en-US" dirty="0">
              <a:ea typeface="+mn-lt"/>
              <a:cs typeface="+mn-lt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 sz="2800" dirty="0">
                <a:ea typeface="+mn-lt"/>
                <a:cs typeface="+mn-lt"/>
              </a:rPr>
              <a:t>End of File (EOF)/ Loader Terminate(LDT) </a:t>
            </a:r>
            <a:endParaRPr lang="en-US" dirty="0">
              <a:ea typeface="+mn-lt"/>
              <a:cs typeface="+mn-lt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 sz="2800" dirty="0">
                <a:ea typeface="+mn-lt"/>
                <a:cs typeface="+mn-lt"/>
              </a:rPr>
              <a:t>Global External Symbol Table(GEST)</a:t>
            </a:r>
            <a:endParaRPr lang="en-US" sz="2800" dirty="0">
              <a:ea typeface="+mn-lt"/>
              <a:cs typeface="+mn-lt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 sz="2800" dirty="0">
                <a:ea typeface="+mn-lt"/>
                <a:cs typeface="+mn-lt"/>
              </a:rPr>
              <a:t>Local External Symbol Array (LESA)</a:t>
            </a:r>
            <a:endParaRPr lang="en-US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33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Object deck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2424701"/>
            <a:ext cx="11187764" cy="4440512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 sz="2800" dirty="0">
                <a:ea typeface="+mn-lt"/>
                <a:cs typeface="+mn-lt"/>
              </a:rPr>
              <a:t>Direct Linking Loader uses four types of records in the object decks (files) which contains all information needed for relocation and linking.</a:t>
            </a:r>
            <a:endParaRPr lang="en-US" dirty="0">
              <a:ea typeface="+mn-lt"/>
              <a:cs typeface="+mn-lt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sz="2800" dirty="0">
              <a:ea typeface="+mn-lt"/>
              <a:cs typeface="+mn-lt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 sz="2800" dirty="0">
                <a:ea typeface="+mn-lt"/>
                <a:cs typeface="+mn-lt"/>
              </a:rPr>
              <a:t>These four sections are: </a:t>
            </a:r>
            <a:endParaRPr lang="en-US" dirty="0">
              <a:ea typeface="+mn-lt"/>
              <a:cs typeface="+mn-lt"/>
            </a:endParaRPr>
          </a:p>
          <a:p>
            <a:pPr marL="629435" lvl="1" indent="-305435" algn="just">
              <a:buFont typeface="Wingdings" panose="05020102010507070707" pitchFamily="18" charset="2"/>
              <a:buChar char="§"/>
            </a:pPr>
            <a:r>
              <a:rPr lang="en-US" sz="2600" dirty="0"/>
              <a:t>External Symbol Dictionary cards (ESD)</a:t>
            </a:r>
          </a:p>
          <a:p>
            <a:pPr marL="629435" lvl="1" indent="-305435" algn="just">
              <a:buFont typeface="Wingdings" panose="05020102010507070707" pitchFamily="18" charset="2"/>
              <a:buChar char="§"/>
            </a:pPr>
            <a:r>
              <a:rPr lang="en-US" sz="2600" dirty="0"/>
              <a:t>Instructions and data cards, called "text" of program (TXT)</a:t>
            </a:r>
          </a:p>
          <a:p>
            <a:pPr marL="629435" lvl="1" indent="-305435" algn="just">
              <a:buFont typeface="Wingdings" panose="05020102010507070707" pitchFamily="18" charset="2"/>
              <a:buChar char="§"/>
            </a:pPr>
            <a:r>
              <a:rPr lang="en-US" sz="2600" dirty="0"/>
              <a:t>Relocation and Linkage Directory cards (RLD)</a:t>
            </a:r>
          </a:p>
          <a:p>
            <a:pPr marL="629435" lvl="1" indent="-305435" algn="just">
              <a:buFont typeface="Wingdings" panose="05020102010507070707" pitchFamily="18" charset="2"/>
              <a:buChar char="§"/>
            </a:pPr>
            <a:r>
              <a:rPr lang="en-US" sz="2600" dirty="0"/>
              <a:t>End card (END) </a:t>
            </a:r>
            <a:endParaRPr lang="en-IN" sz="2600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1849817"/>
            <a:ext cx="11187764" cy="501539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ESD cards contain the information necessary to build the external symbol dictionary or </a:t>
            </a:r>
            <a:r>
              <a:rPr lang="en-IN" sz="2800" b="1" dirty="0">
                <a:ea typeface="+mn-lt"/>
                <a:cs typeface="+mn-lt"/>
              </a:rPr>
              <a:t>symbol table</a:t>
            </a:r>
            <a:r>
              <a:rPr lang="en-IN" sz="2800" dirty="0">
                <a:ea typeface="+mn-lt"/>
                <a:cs typeface="+mn-lt"/>
              </a:rPr>
              <a:t>. </a:t>
            </a:r>
            <a:endParaRPr lang="en-US" dirty="0"/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External symbols are symbols that can be referred beyond the subroutine level. </a:t>
            </a: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normal labels in the source program are used only by the assembler, and information about them is not included in the object deck. </a:t>
            </a: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9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1849817"/>
            <a:ext cx="11361949" cy="50153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ea typeface="+mn-lt"/>
                <a:cs typeface="+mn-lt"/>
              </a:rPr>
              <a:t>Example:  Assume program B has a table called NAMES; it can be accessed by program A as follows. </a:t>
            </a:r>
            <a:endParaRPr lang="en-US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xmlns="" id="{AF7B4023-5528-42DD-B655-EF8AF1038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2" t="45910" r="30754" b="17247"/>
          <a:stretch/>
        </p:blipFill>
        <p:spPr>
          <a:xfrm>
            <a:off x="0" y="2694475"/>
            <a:ext cx="8892949" cy="38448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00109" y="4591148"/>
            <a:ext cx="3934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400" b="1" dirty="0" smtClean="0">
                <a:ea typeface="+mn-lt"/>
                <a:cs typeface="+mn-lt"/>
              </a:rPr>
              <a:t>EXTRN:</a:t>
            </a:r>
            <a:r>
              <a:rPr lang="en-IN" sz="1400" dirty="0" smtClean="0">
                <a:ea typeface="+mn-lt"/>
                <a:cs typeface="+mn-lt"/>
              </a:rPr>
              <a:t>  It is followed by a list of Symbols which indicates that these Symbols are </a:t>
            </a:r>
            <a:r>
              <a:rPr lang="en-IN" sz="1400" dirty="0" smtClean="0">
                <a:solidFill>
                  <a:srgbClr val="FF0000"/>
                </a:solidFill>
                <a:ea typeface="+mn-lt"/>
                <a:cs typeface="+mn-lt"/>
              </a:rPr>
              <a:t>defined in other programs but referenced in the present program.</a:t>
            </a:r>
            <a:endParaRPr lang="en-US" sz="1400" dirty="0" smtClean="0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endParaRPr lang="en-IN" sz="1400" dirty="0" smtClean="0">
              <a:ea typeface="+mn-lt"/>
              <a:cs typeface="+mn-lt"/>
            </a:endParaRPr>
          </a:p>
          <a:p>
            <a:pPr lvl="1"/>
            <a:r>
              <a:rPr lang="en-IN" sz="1400" b="1" dirty="0" smtClean="0">
                <a:ea typeface="+mn-lt"/>
                <a:cs typeface="+mn-lt"/>
              </a:rPr>
              <a:t>ENTRY</a:t>
            </a:r>
            <a:r>
              <a:rPr lang="en-IN" sz="1400" dirty="0" smtClean="0">
                <a:ea typeface="+mn-lt"/>
                <a:cs typeface="+mn-lt"/>
              </a:rPr>
              <a:t>:  It is followed by a list of Symbols which indicates that these Symbols are </a:t>
            </a:r>
            <a:r>
              <a:rPr lang="en-IN" sz="1400" dirty="0" smtClean="0">
                <a:solidFill>
                  <a:srgbClr val="FF0000"/>
                </a:solidFill>
                <a:ea typeface="+mn-lt"/>
                <a:cs typeface="+mn-lt"/>
              </a:rPr>
              <a:t>defined in same programs but referenced in the other program.</a:t>
            </a:r>
            <a:endParaRPr lang="en-US" sz="1400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68" y="2151741"/>
            <a:ext cx="11475311" cy="4713472"/>
          </a:xfrm>
        </p:spPr>
        <p:txBody>
          <a:bodyPr>
            <a:normAutofit fontScale="92500" lnSpcReduction="10000"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There are three types of external symbols: </a:t>
            </a:r>
            <a:endParaRPr lang="en-US" dirty="0">
              <a:ea typeface="+mn-lt"/>
              <a:cs typeface="+mn-lt"/>
            </a:endParaRPr>
          </a:p>
          <a:p>
            <a:pPr marL="629920" lvl="1" indent="-305435" algn="just"/>
            <a:r>
              <a:rPr lang="en-IN" sz="2800" b="1" dirty="0">
                <a:ea typeface="+mn-lt"/>
                <a:cs typeface="+mn-lt"/>
              </a:rPr>
              <a:t>Segment Definition (SD): </a:t>
            </a:r>
            <a:r>
              <a:rPr lang="en-IN" sz="2800" dirty="0">
                <a:ea typeface="+mn-lt"/>
                <a:cs typeface="+mn-lt"/>
              </a:rPr>
              <a:t>name on START or CSECT card. </a:t>
            </a:r>
            <a:endParaRPr lang="en-US" sz="2800" dirty="0">
              <a:ea typeface="+mn-lt"/>
              <a:cs typeface="+mn-lt"/>
            </a:endParaRPr>
          </a:p>
          <a:p>
            <a:pPr marL="629920" lvl="1" indent="-305435" algn="just"/>
            <a:r>
              <a:rPr lang="en-IN" sz="2800" b="1" dirty="0">
                <a:ea typeface="+mn-lt"/>
                <a:cs typeface="+mn-lt"/>
              </a:rPr>
              <a:t>Local Definition (LD): </a:t>
            </a:r>
            <a:r>
              <a:rPr lang="en-IN" sz="2800" dirty="0">
                <a:ea typeface="+mn-lt"/>
                <a:cs typeface="+mn-lt"/>
              </a:rPr>
              <a:t>specified on ENTRY card. There must be a label in same program with same name. · </a:t>
            </a:r>
            <a:endParaRPr lang="en-US" sz="2800" dirty="0">
              <a:ea typeface="+mn-lt"/>
              <a:cs typeface="+mn-lt"/>
            </a:endParaRPr>
          </a:p>
          <a:p>
            <a:pPr marL="629920" lvl="1" indent="-305435" algn="just"/>
            <a:r>
              <a:rPr lang="en-IN" sz="2800" b="1" dirty="0">
                <a:ea typeface="+mn-lt"/>
                <a:cs typeface="+mn-lt"/>
              </a:rPr>
              <a:t>External Reference (ER): </a:t>
            </a:r>
            <a:r>
              <a:rPr lang="en-IN" sz="2800" dirty="0">
                <a:ea typeface="+mn-lt"/>
                <a:cs typeface="+mn-lt"/>
              </a:rPr>
              <a:t>specified on EXTRN card. There must be a corresponding ENTRY, START, or CSECT card. In another program with same name.</a:t>
            </a:r>
            <a:endParaRPr lang="en-US" sz="2800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Each SD and ER symbol is assigned a unique number (e.g., 1,2,3, ... ) by the assembler. This number is called the symbol's identifier, or ID, and is used in conjunction with the RLD cards. </a:t>
            </a:r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7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External Symbol Dictionary cards (ESD)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1849817"/>
            <a:ext cx="11187764" cy="501539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Example: </a:t>
            </a:r>
            <a:endParaRPr lang="en-US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D14F49CD-28EB-4A36-9085-A6245AFF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334181"/>
            <a:ext cx="10363196" cy="28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6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Instructions and data cards, called "text" of program (TXT):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1849817"/>
            <a:ext cx="11575952" cy="501539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400" dirty="0">
                <a:ea typeface="+mn-lt"/>
                <a:cs typeface="+mn-lt"/>
              </a:rPr>
              <a:t>The TXT cards </a:t>
            </a:r>
            <a:r>
              <a:rPr lang="en-IN" sz="2400" b="1" dirty="0">
                <a:ea typeface="+mn-lt"/>
                <a:cs typeface="+mn-lt"/>
              </a:rPr>
              <a:t>contain blocks of data and the relative address </a:t>
            </a:r>
            <a:r>
              <a:rPr lang="en-IN" sz="2400" dirty="0">
                <a:ea typeface="+mn-lt"/>
                <a:cs typeface="+mn-lt"/>
              </a:rPr>
              <a:t>at which the data is to be placed. </a:t>
            </a:r>
            <a:endParaRPr lang="en-IN" sz="2400" dirty="0" smtClean="0">
              <a:ea typeface="+mn-lt"/>
              <a:cs typeface="+mn-lt"/>
            </a:endParaRPr>
          </a:p>
          <a:p>
            <a:pPr marL="305435" indent="-305435" algn="just"/>
            <a:endParaRPr lang="en-US" sz="1600" dirty="0">
              <a:ea typeface="+mn-lt"/>
              <a:cs typeface="+mn-lt"/>
            </a:endParaRPr>
          </a:p>
          <a:p>
            <a:pPr marL="305435" indent="-305435" algn="just"/>
            <a:r>
              <a:rPr lang="en-IN" sz="2400" dirty="0">
                <a:ea typeface="+mn-lt"/>
                <a:cs typeface="+mn-lt"/>
              </a:rPr>
              <a:t>Once the loader has decided where to load the program, it merely adds the Program Load Address (PLA) to the relative address and moves the data into the resulting location. </a:t>
            </a:r>
            <a:endParaRPr lang="en-IN" sz="2400" dirty="0" smtClean="0">
              <a:ea typeface="+mn-lt"/>
              <a:cs typeface="+mn-lt"/>
            </a:endParaRPr>
          </a:p>
          <a:p>
            <a:pPr marL="305435" indent="-305435" algn="just"/>
            <a:endParaRPr lang="en-US" sz="1600" dirty="0">
              <a:ea typeface="+mn-lt"/>
              <a:cs typeface="+mn-lt"/>
            </a:endParaRPr>
          </a:p>
          <a:p>
            <a:pPr marL="305435" indent="-305435" algn="just"/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Instructions and data cards, called "text" of program (TXT):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1849817"/>
            <a:ext cx="11575952" cy="50153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data on the TXT card may be </a:t>
            </a:r>
            <a:r>
              <a:rPr lang="en-IN" sz="2800" b="1" dirty="0">
                <a:ea typeface="+mn-lt"/>
                <a:cs typeface="+mn-lt"/>
              </a:rPr>
              <a:t>instructions, non-relocated data, or initial values of address constants</a:t>
            </a:r>
            <a:endParaRPr lang="en-US" b="1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/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1F1FB1DE-E326-4F3A-8FB8-B4B282AC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27" t="41927" r="25350" b="22241"/>
          <a:stretch/>
        </p:blipFill>
        <p:spPr>
          <a:xfrm>
            <a:off x="1288213" y="3171491"/>
            <a:ext cx="9021062" cy="33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3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Instructions and data cards, called "text" of program (TXT):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1849817"/>
            <a:ext cx="11575952" cy="501539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Example:</a:t>
            </a:r>
            <a:endParaRPr lang="en-US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E48A4301-9221-4C59-BB7F-41F72AEB9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8" t="20433" r="30017" b="46749"/>
          <a:stretch/>
        </p:blipFill>
        <p:spPr>
          <a:xfrm>
            <a:off x="1978327" y="1852720"/>
            <a:ext cx="9516656" cy="3490270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DA2E009D-153E-4033-91E0-066FA908C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8" t="53126" r="27020" b="31390"/>
          <a:stretch/>
        </p:blipFill>
        <p:spPr>
          <a:xfrm>
            <a:off x="-5751" y="5051255"/>
            <a:ext cx="11313685" cy="17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5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Relocation and Linkage Directory cards (RLD):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137364"/>
            <a:ext cx="11575952" cy="4727849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RLD cards contain the following information. </a:t>
            </a:r>
            <a:endParaRPr lang="en-US" dirty="0">
              <a:ea typeface="+mn-lt"/>
              <a:cs typeface="+mn-lt"/>
            </a:endParaRPr>
          </a:p>
          <a:p>
            <a:pPr marL="629920" lvl="1" indent="-305435" algn="just"/>
            <a:r>
              <a:rPr lang="en-IN" sz="2600" dirty="0">
                <a:ea typeface="+mn-lt"/>
                <a:cs typeface="+mn-lt"/>
              </a:rPr>
              <a:t> The </a:t>
            </a:r>
            <a:r>
              <a:rPr lang="en-IN" sz="2600" b="1" dirty="0">
                <a:ea typeface="+mn-lt"/>
                <a:cs typeface="+mn-lt"/>
              </a:rPr>
              <a:t>location and length </a:t>
            </a:r>
            <a:r>
              <a:rPr lang="en-IN" sz="2600" dirty="0">
                <a:ea typeface="+mn-lt"/>
                <a:cs typeface="+mn-lt"/>
              </a:rPr>
              <a:t>of each address constant that needs to be changed for relocation or linking</a:t>
            </a:r>
            <a:endParaRPr lang="en-US" sz="2600" dirty="0">
              <a:ea typeface="+mn-lt"/>
              <a:cs typeface="+mn-lt"/>
            </a:endParaRPr>
          </a:p>
          <a:p>
            <a:pPr marL="629920" lvl="1" indent="-305435" algn="just"/>
            <a:r>
              <a:rPr lang="en-IN" sz="2600" dirty="0">
                <a:ea typeface="+mn-lt"/>
                <a:cs typeface="+mn-lt"/>
              </a:rPr>
              <a:t> The </a:t>
            </a:r>
            <a:r>
              <a:rPr lang="en-IN" sz="2600" b="1" dirty="0">
                <a:ea typeface="+mn-lt"/>
                <a:cs typeface="+mn-lt"/>
              </a:rPr>
              <a:t>external symbol </a:t>
            </a:r>
            <a:r>
              <a:rPr lang="en-IN" sz="2600" dirty="0">
                <a:ea typeface="+mn-lt"/>
                <a:cs typeface="+mn-lt"/>
              </a:rPr>
              <a:t>by which the address constant should be modified (added or subtracted) </a:t>
            </a:r>
            <a:endParaRPr lang="en-US" sz="2600" dirty="0">
              <a:ea typeface="+mn-lt"/>
              <a:cs typeface="+mn-lt"/>
            </a:endParaRPr>
          </a:p>
          <a:p>
            <a:pPr marL="629920" lvl="1" indent="-305435" algn="just"/>
            <a:r>
              <a:rPr lang="en-IN" sz="2600" dirty="0">
                <a:ea typeface="+mn-lt"/>
                <a:cs typeface="+mn-lt"/>
              </a:rPr>
              <a:t> The </a:t>
            </a:r>
            <a:r>
              <a:rPr lang="en-IN" sz="2600" b="1" dirty="0">
                <a:ea typeface="+mn-lt"/>
                <a:cs typeface="+mn-lt"/>
              </a:rPr>
              <a:t>operation</a:t>
            </a:r>
            <a:r>
              <a:rPr lang="en-IN" sz="2600" dirty="0">
                <a:ea typeface="+mn-lt"/>
                <a:cs typeface="+mn-lt"/>
              </a:rPr>
              <a:t> to be performed (add or subtract)</a:t>
            </a:r>
            <a:endParaRPr lang="en-US" sz="26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43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24490"/>
            <a:ext cx="10018743" cy="856264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Bootstrap 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2168434"/>
            <a:ext cx="11810644" cy="44760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IN" sz="2400" u="sng" dirty="0">
              <a:ea typeface="+mn-lt"/>
              <a:cs typeface="+mn-lt"/>
            </a:endParaRPr>
          </a:p>
          <a:p>
            <a:endParaRPr lang="en-IN" sz="2400" u="sng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Alternatively referred to as</a:t>
            </a:r>
            <a:r>
              <a:rPr lang="en-IN" sz="2400" b="1" dirty="0">
                <a:ea typeface="+mn-lt"/>
                <a:cs typeface="+mn-lt"/>
              </a:rPr>
              <a:t> bootstrapping</a:t>
            </a:r>
            <a:r>
              <a:rPr lang="en-IN" sz="2400" dirty="0">
                <a:ea typeface="+mn-lt"/>
                <a:cs typeface="+mn-lt"/>
              </a:rPr>
              <a:t>, </a:t>
            </a:r>
            <a:r>
              <a:rPr lang="en-IN" sz="2400" b="1" dirty="0">
                <a:ea typeface="+mn-lt"/>
                <a:cs typeface="+mn-lt"/>
              </a:rPr>
              <a:t>bootloader</a:t>
            </a:r>
            <a:r>
              <a:rPr lang="en-IN" sz="2400" dirty="0">
                <a:ea typeface="+mn-lt"/>
                <a:cs typeface="+mn-lt"/>
              </a:rPr>
              <a:t>, or </a:t>
            </a:r>
            <a:r>
              <a:rPr lang="en-IN" sz="2400" b="1" dirty="0">
                <a:ea typeface="+mn-lt"/>
                <a:cs typeface="+mn-lt"/>
              </a:rPr>
              <a:t>boot program</a:t>
            </a:r>
            <a:endParaRPr lang="en-IN" sz="2400" dirty="0">
              <a:ea typeface="+mn-lt"/>
              <a:cs typeface="+mn-lt"/>
            </a:endParaRPr>
          </a:p>
          <a:p>
            <a:endParaRPr lang="en-IN" sz="2400" b="1" dirty="0">
              <a:ea typeface="+mn-lt"/>
              <a:cs typeface="+mn-lt"/>
            </a:endParaRPr>
          </a:p>
          <a:p>
            <a:r>
              <a:rPr lang="en-IN" sz="2400" b="1" dirty="0">
                <a:ea typeface="+mn-lt"/>
                <a:cs typeface="+mn-lt"/>
              </a:rPr>
              <a:t>Bootstrap loader</a:t>
            </a:r>
            <a:r>
              <a:rPr lang="en-IN" sz="2400" dirty="0">
                <a:ea typeface="+mn-lt"/>
                <a:cs typeface="+mn-lt"/>
              </a:rPr>
              <a:t> is a program that resides in the computer's EPROM, ROM, or other non-volatile memory. </a:t>
            </a:r>
            <a:endParaRPr lang="en-IN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It is automatically executed by the processor when turning on the computer. </a:t>
            </a:r>
            <a:endParaRPr lang="en-IN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 bootstrap loader reads the hard drives boot sector to continue the process of loading the computer's operating system.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3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Relocation and Linkage Directory cards (RLD):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Example:</a:t>
            </a:r>
            <a:endParaRPr lang="en-US" dirty="0"/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If we assume that A's assigned ID is 01 and NAMES' assigned ID is 02. </a:t>
            </a: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This RLD information tells the loader to add the absolute load address of A to the contents of relative location 52 and then add the absolute load address of NAMES to the contents of relative location 56. 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/>
          </a:p>
        </p:txBody>
      </p:sp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xmlns="" id="{73CBBB03-1877-4D4A-AC6D-003F054BF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9" t="60505" r="31622" b="29736"/>
          <a:stretch/>
        </p:blipFill>
        <p:spPr>
          <a:xfrm>
            <a:off x="914400" y="2657852"/>
            <a:ext cx="10113782" cy="12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5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card (END)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END card specifies the </a:t>
            </a:r>
            <a:r>
              <a:rPr lang="en-IN" sz="2800" b="1" dirty="0">
                <a:ea typeface="+mn-lt"/>
                <a:cs typeface="+mn-lt"/>
              </a:rPr>
              <a:t>end of the object deck. </a:t>
            </a:r>
            <a:endParaRPr lang="en-IN" sz="2800" b="1" dirty="0" smtClean="0">
              <a:ea typeface="+mn-lt"/>
              <a:cs typeface="+mn-lt"/>
            </a:endParaRPr>
          </a:p>
          <a:p>
            <a:pPr marL="305435" indent="-305435" algn="just"/>
            <a:endParaRPr lang="en-IN" sz="2800" b="1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If the assembler END card has a symbol in the operand field, it specifies a start of execution point for the entire program (all subroutines). </a:t>
            </a:r>
            <a:endParaRPr lang="en-IN" sz="2800" dirty="0" smtClean="0">
              <a:ea typeface="+mn-lt"/>
              <a:cs typeface="+mn-lt"/>
            </a:endParaRPr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This address is recorded on the END card. </a:t>
            </a:r>
            <a:endParaRPr lang="en-IN" sz="2800" dirty="0"/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8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702156"/>
            <a:ext cx="12363843" cy="101380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of File (EOF) / Loader Terminate(LDT)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There is a final card required to specify the </a:t>
            </a:r>
            <a:r>
              <a:rPr lang="en-IN" sz="2800" b="1" dirty="0">
                <a:ea typeface="+mn-lt"/>
                <a:cs typeface="+mn-lt"/>
              </a:rPr>
              <a:t>end of a collection of object decks. </a:t>
            </a:r>
            <a:endParaRPr lang="en-IN" sz="2800" b="1" dirty="0" smtClean="0">
              <a:ea typeface="+mn-lt"/>
              <a:cs typeface="+mn-lt"/>
            </a:endParaRPr>
          </a:p>
          <a:p>
            <a:pPr marL="305435" indent="-305435" algn="just"/>
            <a:endParaRPr lang="en-US" dirty="0"/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loaders usually use either a loader terminate (LDT) or End of File (EOF) card.</a:t>
            </a:r>
            <a:endParaRPr lang="en-IN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4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End of File (EOF) / Loader Terminate(LDT)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>
                <a:ea typeface="+mn-lt"/>
                <a:cs typeface="+mn-lt"/>
              </a:rPr>
              <a:t>Example: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/>
          </a:p>
        </p:txBody>
      </p:sp>
      <p:pic>
        <p:nvPicPr>
          <p:cNvPr id="5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xmlns="" id="{222D9079-170E-4588-B6FC-C63FDC8FD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32" t="37450" r="41892" b="28685"/>
          <a:stretch/>
        </p:blipFill>
        <p:spPr>
          <a:xfrm>
            <a:off x="2567797" y="1996494"/>
            <a:ext cx="8525017" cy="45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38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Global External Symbol Table (GEST)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Global External Symbol Table (GEST) is used to </a:t>
            </a:r>
            <a:r>
              <a:rPr lang="en-IN" sz="2800" b="1" dirty="0">
                <a:ea typeface="+mn-lt"/>
                <a:cs typeface="+mn-lt"/>
              </a:rPr>
              <a:t>store the external symbols.</a:t>
            </a:r>
            <a:endParaRPr lang="en-US" b="1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These symbols are defined by means of a Segment Definition (SD) or Local Definition (LD) entry on an External Symbol Dictionary (ESD) card. </a:t>
            </a:r>
            <a:endParaRPr lang="en-US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i="1" dirty="0">
                <a:ea typeface="+mn-lt"/>
                <a:cs typeface="+mn-lt"/>
              </a:rPr>
              <a:t>When these </a:t>
            </a:r>
            <a:r>
              <a:rPr lang="en-IN" sz="2800" i="1" dirty="0" smtClean="0">
                <a:ea typeface="+mn-lt"/>
                <a:cs typeface="+mn-lt"/>
              </a:rPr>
              <a:t>symbols </a:t>
            </a:r>
            <a:r>
              <a:rPr lang="en-IN" sz="2800" i="1" dirty="0">
                <a:ea typeface="+mn-lt"/>
                <a:cs typeface="+mn-lt"/>
              </a:rPr>
              <a:t>are encountered during pass 1, they are assigned an absolute core address</a:t>
            </a:r>
            <a:endParaRPr lang="en-US" i="1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This </a:t>
            </a:r>
            <a:r>
              <a:rPr lang="en-IN" sz="2800" b="1" dirty="0">
                <a:ea typeface="+mn-lt"/>
                <a:cs typeface="+mn-lt"/>
              </a:rPr>
              <a:t>address is stored, along with the symbol,</a:t>
            </a:r>
            <a:r>
              <a:rPr lang="en-IN" sz="2800" dirty="0">
                <a:ea typeface="+mn-lt"/>
                <a:cs typeface="+mn-lt"/>
              </a:rPr>
              <a:t> in the GEST</a:t>
            </a:r>
            <a:endParaRPr lang="en-US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4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8" y="769391"/>
            <a:ext cx="11029616" cy="1013800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Global External Symbol Table (GEST)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>
                <a:ea typeface="+mn-lt"/>
                <a:cs typeface="+mn-lt"/>
              </a:rPr>
              <a:t>Example:</a:t>
            </a:r>
            <a:endParaRPr lang="en-US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xmlns="" id="{9454113E-59EA-4D60-B308-4C9AEF12B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56" t="36122" r="30118" b="12843"/>
          <a:stretch/>
        </p:blipFill>
        <p:spPr>
          <a:xfrm>
            <a:off x="2424024" y="2054003"/>
            <a:ext cx="7690821" cy="46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7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LOCAL EXTERNAL SYMBOL ARRAY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It is necessary to create a separate LESA for each segment, but since the </a:t>
            </a:r>
            <a:r>
              <a:rPr lang="en-IN" sz="2800" b="1" dirty="0">
                <a:ea typeface="+mn-lt"/>
                <a:cs typeface="+mn-lt"/>
              </a:rPr>
              <a:t>LESAs are only produced one at a time</a:t>
            </a:r>
            <a:r>
              <a:rPr lang="en-IN" sz="2800" dirty="0">
                <a:ea typeface="+mn-lt"/>
                <a:cs typeface="+mn-lt"/>
              </a:rPr>
              <a:t>, the same array can be reused for each segment.</a:t>
            </a:r>
            <a:endParaRPr lang="en-US" dirty="0">
              <a:ea typeface="+mn-lt"/>
              <a:cs typeface="+mn-lt"/>
            </a:endParaRPr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It is not necessary to search the LESA; </a:t>
            </a:r>
            <a:endParaRPr lang="en-US" dirty="0">
              <a:ea typeface="+mn-lt"/>
              <a:cs typeface="+mn-lt"/>
            </a:endParaRPr>
          </a:p>
          <a:p>
            <a:pPr marL="305435" indent="-305435" algn="just"/>
            <a:endParaRPr lang="en-IN" sz="2800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Given an ID number, the corresponding value is written as LESA(ID) and can be immediately obtained.</a:t>
            </a:r>
            <a:endParaRPr lang="en-US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4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LOCAL EXTERNAL SYMBOL ARRAY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800">
                <a:ea typeface="+mn-lt"/>
                <a:cs typeface="+mn-lt"/>
              </a:rPr>
              <a:t>Example:</a:t>
            </a:r>
            <a:endParaRPr lang="en-US">
              <a:ea typeface="+mn-lt"/>
              <a:cs typeface="+mn-lt"/>
            </a:endParaRP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/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xmlns="" id="{47696819-11EA-499F-97D2-6D2AE6A32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03" t="18884" r="36872" b="22189"/>
          <a:stretch/>
        </p:blipFill>
        <p:spPr>
          <a:xfrm>
            <a:off x="2869722" y="1838343"/>
            <a:ext cx="7550073" cy="48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algorithm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743200"/>
            <a:ext cx="11575952" cy="41220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r>
              <a:rPr lang="en-US" sz="2800" dirty="0"/>
              <a:t>Pass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305435" indent="-305435" algn="just">
              <a:buNone/>
            </a:pPr>
            <a:r>
              <a:rPr lang="en-US" sz="2800" dirty="0"/>
              <a:t>Allocate segments and define symbols</a:t>
            </a:r>
          </a:p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Function: </a:t>
            </a:r>
          </a:p>
          <a:p>
            <a:pPr algn="just"/>
            <a:r>
              <a:rPr lang="en-US" sz="2800" dirty="0"/>
              <a:t>Assign a location to each segment</a:t>
            </a:r>
          </a:p>
          <a:p>
            <a:pPr algn="just"/>
            <a:r>
              <a:rPr lang="en-US" sz="2800" dirty="0"/>
              <a:t>Define the values of all external symbols</a:t>
            </a:r>
          </a:p>
          <a:p>
            <a:pPr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1050"/>
            <a:ext cx="11574463" cy="4814888"/>
          </a:xfrm>
        </p:spPr>
        <p:txBody>
          <a:bodyPr>
            <a:normAutofit/>
          </a:bodyPr>
          <a:lstStyle/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84094"/>
            <a:ext cx="2568575" cy="101441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Flowchart for Pass-1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242" t="11949" r="38300" b="15257"/>
          <a:stretch>
            <a:fillRect/>
          </a:stretch>
        </p:blipFill>
        <p:spPr bwMode="auto">
          <a:xfrm>
            <a:off x="2447364" y="125227"/>
            <a:ext cx="9744635" cy="649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149" y="1149928"/>
            <a:ext cx="10018743" cy="48321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ea typeface="+mj-lt"/>
                <a:cs typeface="+mj-lt"/>
              </a:rPr>
              <a:t/>
            </a:r>
            <a:br>
              <a:rPr lang="en-IN" b="1" dirty="0" smtClean="0">
                <a:ea typeface="+mj-lt"/>
                <a:cs typeface="+mj-lt"/>
              </a:rPr>
            </a:br>
            <a:r>
              <a:rPr lang="en-IN" b="1" dirty="0" smtClean="0">
                <a:ea typeface="+mj-lt"/>
                <a:cs typeface="+mj-lt"/>
              </a:rPr>
              <a:t/>
            </a:r>
            <a:br>
              <a:rPr lang="en-IN" b="1" dirty="0" smtClean="0">
                <a:ea typeface="+mj-lt"/>
                <a:cs typeface="+mj-lt"/>
              </a:rPr>
            </a:br>
            <a:r>
              <a:rPr lang="en-IN" b="1" dirty="0" smtClean="0">
                <a:ea typeface="+mj-lt"/>
                <a:cs typeface="+mj-lt"/>
              </a:rPr>
              <a:t>Bootstrap </a:t>
            </a:r>
            <a:r>
              <a:rPr lang="en-IN" b="1" dirty="0">
                <a:ea typeface="+mj-lt"/>
                <a:cs typeface="+mj-lt"/>
              </a:rPr>
              <a:t>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327" y="2286000"/>
            <a:ext cx="11143888" cy="43584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IN" sz="2400" u="sng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 bootstrap loader is stored in the master boot record (MBR) on the computer's hard drive. </a:t>
            </a: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When the computer is turned on or restarted, it first performs the power-on self-test, also known as POST. </a:t>
            </a:r>
            <a:endParaRPr lang="en-IN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If the POST is successful and no issues are found, the bootstrap loader will load the operating system for the computer into memory. </a:t>
            </a:r>
            <a:endParaRPr lang="en-IN" dirty="0">
              <a:ea typeface="+mn-lt"/>
              <a:cs typeface="+mn-lt"/>
            </a:endParaRPr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The computer will then be able to quickly access, load, and run the operating system.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algorithm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r>
              <a:rPr lang="en-US" sz="2800" dirty="0"/>
              <a:t>Pass 2:</a:t>
            </a:r>
          </a:p>
          <a:p>
            <a:pPr marL="305435" indent="-305435" algn="just">
              <a:buNone/>
            </a:pPr>
            <a:r>
              <a:rPr lang="en-US" sz="2800" dirty="0"/>
              <a:t>Load Text and Relocate/Link Address content</a:t>
            </a:r>
          </a:p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Functions:</a:t>
            </a:r>
          </a:p>
          <a:p>
            <a:pPr algn="just"/>
            <a:r>
              <a:rPr lang="en-US" sz="2800" dirty="0"/>
              <a:t>Complete the loading process by loading the text and adjusting (Relocation or Linking) address constant </a:t>
            </a:r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 txBox="1">
            <a:spLocks/>
          </p:cNvSpPr>
          <p:nvPr/>
        </p:nvSpPr>
        <p:spPr>
          <a:xfrm>
            <a:off x="0" y="484094"/>
            <a:ext cx="2568575" cy="1014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lt"/>
                <a:cs typeface="+mj-lt"/>
              </a:rPr>
              <a:t>Flowchart for Pass-2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899" t="14154" r="35406" b="6250"/>
          <a:stretch>
            <a:fillRect/>
          </a:stretch>
        </p:blipFill>
        <p:spPr bwMode="auto">
          <a:xfrm>
            <a:off x="2622176" y="215152"/>
            <a:ext cx="9291918" cy="664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39" y="0"/>
            <a:ext cx="11029616" cy="43030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047" t="12500" r="25898" b="16728"/>
          <a:stretch>
            <a:fillRect/>
          </a:stretch>
        </p:blipFill>
        <p:spPr bwMode="auto">
          <a:xfrm>
            <a:off x="416859" y="537883"/>
            <a:ext cx="11337720" cy="63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6458" t="9191" r="28792" b="13971"/>
          <a:stretch>
            <a:fillRect/>
          </a:stretch>
        </p:blipFill>
        <p:spPr bwMode="auto">
          <a:xfrm>
            <a:off x="437421" y="672353"/>
            <a:ext cx="11317158" cy="618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2634" t="18934" r="25484" b="6250"/>
          <a:stretch>
            <a:fillRect/>
          </a:stretch>
        </p:blipFill>
        <p:spPr bwMode="auto">
          <a:xfrm>
            <a:off x="443753" y="524435"/>
            <a:ext cx="11392075" cy="633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695" t="19669" r="28172" b="22059"/>
          <a:stretch>
            <a:fillRect/>
          </a:stretch>
        </p:blipFill>
        <p:spPr bwMode="auto">
          <a:xfrm>
            <a:off x="282388" y="685800"/>
            <a:ext cx="11472191" cy="537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3899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ea typeface="+mj-lt"/>
                <a:cs typeface="+mj-lt"/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2051100"/>
            <a:ext cx="11575952" cy="4814113"/>
          </a:xfrm>
        </p:spPr>
        <p:txBody>
          <a:bodyPr>
            <a:normAutofit/>
          </a:bodyPr>
          <a:lstStyle/>
          <a:p>
            <a:pPr marL="305435" indent="-305435" algn="just">
              <a:buNone/>
            </a:pPr>
            <a:endParaRPr lang="en-US" sz="2800" dirty="0"/>
          </a:p>
          <a:p>
            <a:pPr marL="305435" indent="-305435" algn="just">
              <a:buNone/>
            </a:pPr>
            <a:r>
              <a:rPr lang="en-US" sz="2800" dirty="0"/>
              <a:t> </a:t>
            </a:r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305435" indent="-305435" algn="just"/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3279" t="13603" r="34579" b="15809"/>
          <a:stretch>
            <a:fillRect/>
          </a:stretch>
        </p:blipFill>
        <p:spPr bwMode="auto">
          <a:xfrm>
            <a:off x="389965" y="618566"/>
            <a:ext cx="11412070" cy="55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626CC6C-853B-AE18-36FA-1F4F2B1B1C1F}"/>
              </a:ext>
            </a:extLst>
          </p:cNvPr>
          <p:cNvSpPr/>
          <p:nvPr/>
        </p:nvSpPr>
        <p:spPr>
          <a:xfrm>
            <a:off x="1633591" y="6321262"/>
            <a:ext cx="9667982" cy="53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External Symbol Array (LESA) format</a:t>
            </a:r>
          </a:p>
        </p:txBody>
      </p:sp>
    </p:spTree>
    <p:extLst>
      <p:ext uri="{BB962C8B-B14F-4D97-AF65-F5344CB8AC3E}">
        <p14:creationId xmlns:p14="http://schemas.microsoft.com/office/powerpoint/2010/main" xmlns="" val="25242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C0331-89A9-4C86-8B69-8AA73528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31" y="573920"/>
            <a:ext cx="10018743" cy="1280890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Bootstrap Loader</a:t>
            </a:r>
            <a:endParaRPr lang="en-US" dirty="0"/>
          </a:p>
          <a:p>
            <a:endParaRPr lang="en-IN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1C100-9626-403C-BEDA-1F23C64C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262" y="970344"/>
            <a:ext cx="11143888" cy="60636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2400" u="sng" dirty="0">
              <a:ea typeface="+mn-lt"/>
              <a:cs typeface="+mn-lt"/>
            </a:endParaRPr>
          </a:p>
          <a:p>
            <a:endParaRPr lang="en-IN" sz="2400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dirty="0">
                <a:ea typeface="+mn-lt"/>
                <a:cs typeface="+mn-lt"/>
              </a:rPr>
              <a:t>Function of Bootstrap Loader: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>
                <a:ea typeface="+mn-lt"/>
                <a:cs typeface="+mn-lt"/>
              </a:rPr>
              <a:t>Enable the user to select the OS to start</a:t>
            </a:r>
            <a:endParaRPr lang="en-IN" dirty="0"/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Loading the OS file from the boot partition</a:t>
            </a:r>
            <a:endParaRPr lang="en-IN" dirty="0"/>
          </a:p>
          <a:p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Controls the OS selection process and hardware detection prior to kernel initialization.</a:t>
            </a:r>
            <a:endParaRPr lang="en-IN" dirty="0">
              <a:ea typeface="+mn-lt"/>
              <a:cs typeface="+mn-lt"/>
            </a:endParaRP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3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Design of a Direct Linking Loader (DLL)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77" y="2180496"/>
            <a:ext cx="11345916" cy="436841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>
                <a:ea typeface="+mn-lt"/>
                <a:cs typeface="+mn-lt"/>
              </a:rPr>
              <a:t>The direct linking loader is a </a:t>
            </a:r>
            <a:r>
              <a:rPr lang="en-IN" sz="2800" b="1" dirty="0">
                <a:ea typeface="+mn-lt"/>
                <a:cs typeface="+mn-lt"/>
              </a:rPr>
              <a:t>re-locatable loader</a:t>
            </a:r>
            <a:r>
              <a:rPr lang="en-IN" sz="2800" dirty="0">
                <a:ea typeface="+mn-lt"/>
                <a:cs typeface="+mn-lt"/>
              </a:rPr>
              <a:t>. </a:t>
            </a:r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The loader </a:t>
            </a:r>
            <a:r>
              <a:rPr lang="en-IN" sz="2800" i="1" dirty="0">
                <a:ea typeface="+mn-lt"/>
                <a:cs typeface="+mn-lt"/>
              </a:rPr>
              <a:t>cannot have the direct access to the source code.</a:t>
            </a:r>
            <a:endParaRPr lang="en-US" sz="2800" i="1" dirty="0"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To place the object code in the memory there are two situations:</a:t>
            </a:r>
          </a:p>
          <a:p>
            <a:pPr marL="629435" lvl="1" indent="-305435"/>
            <a:r>
              <a:rPr lang="en-IN" sz="2600" dirty="0">
                <a:ea typeface="+mn-lt"/>
                <a:cs typeface="+mn-lt"/>
              </a:rPr>
              <a:t> either the address of the object code could be </a:t>
            </a:r>
            <a:r>
              <a:rPr lang="en-IN" sz="2600" b="1" dirty="0">
                <a:ea typeface="+mn-lt"/>
                <a:cs typeface="+mn-lt"/>
              </a:rPr>
              <a:t>absolute</a:t>
            </a:r>
            <a:r>
              <a:rPr lang="en-IN" sz="2600" dirty="0">
                <a:ea typeface="+mn-lt"/>
                <a:cs typeface="+mn-lt"/>
              </a:rPr>
              <a:t> which then can be directly placed at the specified location </a:t>
            </a:r>
          </a:p>
          <a:p>
            <a:pPr marL="629435" lvl="1" indent="-305435"/>
            <a:r>
              <a:rPr lang="en-IN" sz="2600" dirty="0">
                <a:ea typeface="+mn-lt"/>
                <a:cs typeface="+mn-lt"/>
              </a:rPr>
              <a:t>or the address can be </a:t>
            </a:r>
            <a:r>
              <a:rPr lang="en-IN" sz="2600" b="1" dirty="0">
                <a:ea typeface="+mn-lt"/>
                <a:cs typeface="+mn-lt"/>
              </a:rPr>
              <a:t>relative.</a:t>
            </a:r>
            <a:r>
              <a:rPr lang="en-IN" sz="2600" dirty="0">
                <a:ea typeface="+mn-lt"/>
                <a:cs typeface="+mn-lt"/>
              </a:rPr>
              <a:t> </a:t>
            </a:r>
            <a:endParaRPr lang="en-US" sz="2600" dirty="0"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If at all the address is relative, then it is the assembler who informs the loader about the relative addresses.</a:t>
            </a:r>
          </a:p>
          <a:p>
            <a:pPr marL="305435" indent="-305435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58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77" y="1849817"/>
            <a:ext cx="11417802" cy="46990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ea typeface="+mn-lt"/>
                <a:cs typeface="+mn-lt"/>
              </a:rPr>
              <a:t>The assembler should give the following information to the loader </a:t>
            </a:r>
            <a:endParaRPr lang="en-US" sz="2800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</a:t>
            </a:r>
            <a:r>
              <a:rPr lang="en-IN" sz="2800" b="1" dirty="0">
                <a:ea typeface="+mn-lt"/>
                <a:cs typeface="+mn-lt"/>
              </a:rPr>
              <a:t>length</a:t>
            </a:r>
            <a:r>
              <a:rPr lang="en-IN" sz="2800" dirty="0">
                <a:ea typeface="+mn-lt"/>
                <a:cs typeface="+mn-lt"/>
              </a:rPr>
              <a:t> of the object code segment</a:t>
            </a:r>
            <a:endParaRPr lang="en-IN" dirty="0"/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list of all the symbols, which are not defined in the current segment but can </a:t>
            </a:r>
            <a:r>
              <a:rPr lang="en-IN" sz="2800" b="1" dirty="0">
                <a:ea typeface="+mn-lt"/>
                <a:cs typeface="+mn-lt"/>
              </a:rPr>
              <a:t>be used </a:t>
            </a:r>
            <a:r>
              <a:rPr lang="en-IN" sz="2800" dirty="0">
                <a:ea typeface="+mn-lt"/>
                <a:cs typeface="+mn-lt"/>
              </a:rPr>
              <a:t>in the current segment.</a:t>
            </a:r>
            <a:endParaRPr lang="en-US" dirty="0">
              <a:ea typeface="+mn-lt"/>
              <a:cs typeface="+mn-lt"/>
            </a:endParaRPr>
          </a:p>
          <a:p>
            <a:pPr marL="305435" indent="-305435" algn="just"/>
            <a:r>
              <a:rPr lang="en-IN" sz="2800" dirty="0">
                <a:ea typeface="+mn-lt"/>
                <a:cs typeface="+mn-lt"/>
              </a:rPr>
              <a:t>The list of all the symbols, which are defined in the current segment but can be </a:t>
            </a:r>
            <a:r>
              <a:rPr lang="en-IN" sz="2800" b="1" dirty="0">
                <a:ea typeface="+mn-lt"/>
                <a:cs typeface="+mn-lt"/>
              </a:rPr>
              <a:t>referred</a:t>
            </a:r>
            <a:r>
              <a:rPr lang="en-IN" sz="2800" dirty="0">
                <a:ea typeface="+mn-lt"/>
                <a:cs typeface="+mn-lt"/>
              </a:rPr>
              <a:t> by the other segments.</a:t>
            </a:r>
            <a:endParaRPr lang="en-IN" dirty="0">
              <a:ea typeface="+mn-lt"/>
              <a:cs typeface="+mn-lt"/>
            </a:endParaRPr>
          </a:p>
          <a:p>
            <a:pPr marL="305435" indent="-305435" algn="just"/>
            <a:endParaRPr lang="en-IN" sz="2800" dirty="0"/>
          </a:p>
          <a:p>
            <a:pPr marL="305435" indent="-305435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1878572"/>
            <a:ext cx="11690970" cy="498664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IN" sz="28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2800" dirty="0">
                <a:ea typeface="+mn-lt"/>
                <a:cs typeface="+mn-lt"/>
              </a:rPr>
              <a:t>The next step in our design procedure is to identify the databases required by each pass of the loader.</a:t>
            </a:r>
            <a:endParaRPr lang="en-US" dirty="0"/>
          </a:p>
          <a:p>
            <a:pPr marL="305435" indent="-305435" algn="just"/>
            <a:r>
              <a:rPr lang="en-IN" sz="2800" u="sng" dirty="0">
                <a:ea typeface="+mn-lt"/>
                <a:cs typeface="+mn-lt"/>
              </a:rPr>
              <a:t>Pass </a:t>
            </a:r>
            <a:r>
              <a:rPr lang="en-IN" sz="2800" u="sng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</a:t>
            </a:r>
            <a:r>
              <a:rPr lang="en-IN" sz="2800" u="sng" dirty="0">
                <a:ea typeface="+mn-lt"/>
                <a:cs typeface="+mn-lt"/>
              </a:rPr>
              <a:t> databases:</a:t>
            </a:r>
          </a:p>
          <a:p>
            <a:pPr marL="324485" lvl="1" indent="0" algn="just">
              <a:buNone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1. </a:t>
            </a:r>
            <a:r>
              <a:rPr lang="en-IN" sz="2800" dirty="0">
                <a:ea typeface="+mn-lt"/>
                <a:cs typeface="+mn-lt"/>
              </a:rPr>
              <a:t>Input object decks.</a:t>
            </a:r>
          </a:p>
          <a:p>
            <a:pPr marL="324485" lvl="1" indent="0" algn="just">
              <a:buNone/>
            </a:pPr>
            <a:r>
              <a:rPr lang="en-IN" sz="2800" dirty="0">
                <a:ea typeface="+mn-lt"/>
                <a:cs typeface="+mn-lt"/>
              </a:rPr>
              <a:t>2. A parameter, the </a:t>
            </a:r>
            <a:r>
              <a:rPr lang="en-IN" sz="2800" b="1" dirty="0">
                <a:ea typeface="+mn-lt"/>
                <a:cs typeface="+mn-lt"/>
              </a:rPr>
              <a:t>Initial Program Load Address </a:t>
            </a:r>
            <a:r>
              <a:rPr lang="en-IN" sz="2800" dirty="0">
                <a:ea typeface="+mn-lt"/>
                <a:cs typeface="+mn-lt"/>
              </a:rPr>
              <a:t>(IPLA) supplied by the programmer or the operating system, that specifies the address to load the first segment. </a:t>
            </a:r>
          </a:p>
          <a:p>
            <a:pPr marL="324485" lvl="1" indent="0" algn="just">
              <a:buNone/>
            </a:pPr>
            <a:r>
              <a:rPr lang="en-IN" sz="2800" dirty="0">
                <a:ea typeface="+mn-lt"/>
                <a:cs typeface="+mn-lt"/>
              </a:rPr>
              <a:t>3. A </a:t>
            </a:r>
            <a:r>
              <a:rPr lang="en-IN" sz="2800" b="1" dirty="0">
                <a:ea typeface="+mn-lt"/>
                <a:cs typeface="+mn-lt"/>
              </a:rPr>
              <a:t>Program Load Address </a:t>
            </a:r>
            <a:r>
              <a:rPr lang="en-IN" sz="2800" dirty="0">
                <a:ea typeface="+mn-lt"/>
                <a:cs typeface="+mn-lt"/>
              </a:rPr>
              <a:t>(PLA) counter, used to keep track of each segment's assigned location</a:t>
            </a: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1878572"/>
            <a:ext cx="11690970" cy="4986641"/>
          </a:xfrm>
        </p:spPr>
        <p:txBody>
          <a:bodyPr>
            <a:normAutofit/>
          </a:bodyPr>
          <a:lstStyle/>
          <a:p>
            <a:pPr marL="324485" lvl="1" indent="0" algn="just">
              <a:buNone/>
            </a:pPr>
            <a:r>
              <a:rPr lang="en-IN" sz="2800" dirty="0">
                <a:ea typeface="+mn-lt"/>
                <a:cs typeface="+mn-lt"/>
              </a:rPr>
              <a:t>4.  A table, the </a:t>
            </a:r>
            <a:r>
              <a:rPr lang="en-IN" sz="2800" b="1" dirty="0">
                <a:ea typeface="+mn-lt"/>
                <a:cs typeface="+mn-lt"/>
              </a:rPr>
              <a:t>Global External Symbol Table </a:t>
            </a:r>
            <a:r>
              <a:rPr lang="en-IN" sz="2800" dirty="0">
                <a:ea typeface="+mn-lt"/>
                <a:cs typeface="+mn-lt"/>
              </a:rPr>
              <a:t>(GEST), that is used to store each external symbol and its corresponding assigned core address. </a:t>
            </a:r>
            <a:endParaRPr lang="en-IN" dirty="0">
              <a:ea typeface="+mn-lt"/>
              <a:cs typeface="+mn-lt"/>
            </a:endParaRPr>
          </a:p>
          <a:p>
            <a:pPr marL="324485" lvl="1" indent="0" algn="just">
              <a:buNone/>
            </a:pPr>
            <a:r>
              <a:rPr lang="en-IN" sz="2800" dirty="0">
                <a:ea typeface="+mn-lt"/>
                <a:cs typeface="+mn-lt"/>
              </a:rPr>
              <a:t>5.  A copy of the input to be used later by pass 2. This may be stored on an </a:t>
            </a:r>
            <a:r>
              <a:rPr lang="en-IN" sz="2800" b="1" dirty="0">
                <a:ea typeface="+mn-lt"/>
                <a:cs typeface="+mn-lt"/>
              </a:rPr>
              <a:t>auxiliary storage device</a:t>
            </a:r>
            <a:r>
              <a:rPr lang="en-IN" sz="2800" dirty="0">
                <a:ea typeface="+mn-lt"/>
                <a:cs typeface="+mn-lt"/>
              </a:rPr>
              <a:t>, such as magnetic tape, disk, or drum, or the original object decks may be reread by the loader a second time for pass 2. </a:t>
            </a:r>
            <a:endParaRPr lang="en-IN" dirty="0">
              <a:ea typeface="+mn-lt"/>
              <a:cs typeface="+mn-lt"/>
            </a:endParaRPr>
          </a:p>
          <a:p>
            <a:pPr marL="324485" lvl="1" indent="0" algn="just">
              <a:buNone/>
            </a:pPr>
            <a:r>
              <a:rPr lang="en-IN" sz="2800" dirty="0">
                <a:ea typeface="+mn-lt"/>
                <a:cs typeface="+mn-lt"/>
              </a:rPr>
              <a:t>6. A printed listing, the load map, that specifies each external symbol and its assigned value. </a:t>
            </a:r>
            <a:endParaRPr lang="en-IN" dirty="0"/>
          </a:p>
          <a:p>
            <a:pPr marL="305435" indent="-305435"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5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963DE-08C6-4302-8DAC-073AF864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+mj-lt"/>
                <a:cs typeface="+mj-lt"/>
              </a:rPr>
              <a:t>Specification of Data Structures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8EB8C-9393-452C-8F0D-DF3B7E6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7" y="1878572"/>
            <a:ext cx="11690970" cy="4986641"/>
          </a:xfrm>
        </p:spPr>
        <p:txBody>
          <a:bodyPr>
            <a:normAutofit lnSpcReduction="10000"/>
          </a:bodyPr>
          <a:lstStyle/>
          <a:p>
            <a:pPr marL="781685" lvl="1" indent="-457200" algn="just"/>
            <a:r>
              <a:rPr lang="en-IN" sz="2800" u="sng" dirty="0">
                <a:ea typeface="+mn-lt"/>
                <a:cs typeface="+mn-lt"/>
              </a:rPr>
              <a:t>Pass 2 data bases: </a:t>
            </a:r>
            <a:endParaRPr lang="en-US" u="sng" dirty="0">
              <a:ea typeface="+mn-lt"/>
              <a:cs typeface="+mn-lt"/>
            </a:endParaRPr>
          </a:p>
          <a:p>
            <a:pPr marL="324485" lvl="1" indent="0" algn="just">
              <a:buNone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1. </a:t>
            </a:r>
            <a:r>
              <a:rPr lang="en-IN" sz="2800" dirty="0">
                <a:ea typeface="+mn-lt"/>
                <a:cs typeface="+mn-lt"/>
              </a:rPr>
              <a:t>Copy of object programs inputted to pass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 </a:t>
            </a:r>
          </a:p>
          <a:p>
            <a:pPr marL="324485" lvl="1" indent="0" algn="just">
              <a:buNone/>
            </a:pPr>
            <a:r>
              <a:rPr lang="en-IN" sz="2800" dirty="0">
                <a:ea typeface="+mn-lt"/>
                <a:cs typeface="+mn-lt"/>
              </a:rPr>
              <a:t>2. The </a:t>
            </a:r>
            <a:r>
              <a:rPr lang="en-IN" sz="2800" b="1" dirty="0">
                <a:ea typeface="+mn-lt"/>
                <a:cs typeface="+mn-lt"/>
              </a:rPr>
              <a:t>Initial Program Load Address parameter </a:t>
            </a:r>
            <a:r>
              <a:rPr lang="en-IN" sz="2800" dirty="0">
                <a:ea typeface="+mn-lt"/>
                <a:cs typeface="+mn-lt"/>
              </a:rPr>
              <a:t>(IPLA) </a:t>
            </a:r>
            <a:endParaRPr lang="en-US" dirty="0">
              <a:ea typeface="+mn-lt"/>
              <a:cs typeface="+mn-lt"/>
            </a:endParaRPr>
          </a:p>
          <a:p>
            <a:pPr marL="324485" lvl="1" indent="0" algn="just">
              <a:buNone/>
            </a:pPr>
            <a:r>
              <a:rPr lang="en-IN" sz="2800" dirty="0">
                <a:ea typeface="+mn-lt"/>
                <a:cs typeface="+mn-lt"/>
              </a:rPr>
              <a:t>3. The </a:t>
            </a:r>
            <a:r>
              <a:rPr lang="en-IN" sz="2800" b="1" dirty="0">
                <a:ea typeface="+mn-lt"/>
                <a:cs typeface="+mn-lt"/>
              </a:rPr>
              <a:t>Program Load Address counter </a:t>
            </a:r>
            <a:r>
              <a:rPr lang="en-IN" sz="2800" dirty="0">
                <a:ea typeface="+mn-lt"/>
                <a:cs typeface="+mn-lt"/>
              </a:rPr>
              <a:t>(PLA)</a:t>
            </a:r>
            <a:endParaRPr lang="en-US" dirty="0">
              <a:ea typeface="+mn-lt"/>
              <a:cs typeface="+mn-lt"/>
            </a:endParaRPr>
          </a:p>
          <a:p>
            <a:pPr marL="324485" lvl="1" indent="0" algn="just">
              <a:buNone/>
            </a:pPr>
            <a:r>
              <a:rPr lang="en-US" sz="2800" dirty="0">
                <a:ea typeface="+mn-lt"/>
                <a:cs typeface="+mn-lt"/>
              </a:rPr>
              <a:t>4. The </a:t>
            </a:r>
            <a:r>
              <a:rPr lang="en-US" sz="2800" b="1" dirty="0">
                <a:ea typeface="+mn-lt"/>
                <a:cs typeface="+mn-lt"/>
              </a:rPr>
              <a:t>Global External Symbol Table </a:t>
            </a:r>
            <a:r>
              <a:rPr lang="en-US" sz="2800" dirty="0">
                <a:ea typeface="+mn-lt"/>
                <a:cs typeface="+mn-lt"/>
              </a:rPr>
              <a:t>(GEST), prepared by pass I, containing each external symbol and its corresponding absolute address value </a:t>
            </a:r>
          </a:p>
          <a:p>
            <a:pPr marL="324485" lvl="1" indent="0" algn="just">
              <a:buNone/>
            </a:pPr>
            <a:r>
              <a:rPr lang="en-US" sz="2800" dirty="0">
                <a:ea typeface="+mn-lt"/>
                <a:cs typeface="+mn-lt"/>
              </a:rPr>
              <a:t>5. An array, the </a:t>
            </a:r>
            <a:r>
              <a:rPr lang="en-US" sz="2800" b="1" dirty="0">
                <a:ea typeface="+mn-lt"/>
                <a:cs typeface="+mn-lt"/>
              </a:rPr>
              <a:t>Local External Symbol Array </a:t>
            </a:r>
            <a:r>
              <a:rPr lang="en-US" sz="2800" dirty="0">
                <a:ea typeface="+mn-lt"/>
                <a:cs typeface="+mn-lt"/>
              </a:rPr>
              <a:t>(LESA), which is used to establish a correspondence between the ESD ID numbers, used on ESD and RLD cards, and the corresponding external symbol's absolute address value</a:t>
            </a:r>
          </a:p>
          <a:p>
            <a:pPr marL="781685" lvl="1" indent="-457200" algn="just"/>
            <a:endParaRPr lang="en-IN" sz="28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82F72-F337-473C-A729-0DA488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3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62</TotalTime>
  <Words>998</Words>
  <Application>Microsoft Office PowerPoint</Application>
  <PresentationFormat>Custom</PresentationFormat>
  <Paragraphs>267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Dividend</vt:lpstr>
      <vt:lpstr>LOADERS AND LINKERS   </vt:lpstr>
      <vt:lpstr>Bootstrap Loader </vt:lpstr>
      <vt:lpstr>  Bootstrap Loader </vt:lpstr>
      <vt:lpstr>Bootstrap Loader </vt:lpstr>
      <vt:lpstr>Design of a Direct Linking Loader (DLL)</vt:lpstr>
      <vt:lpstr>Specification of problem</vt:lpstr>
      <vt:lpstr>Specification of Data Structures</vt:lpstr>
      <vt:lpstr>Specification of Data Structures</vt:lpstr>
      <vt:lpstr>Specification of Data Structures</vt:lpstr>
      <vt:lpstr>Format of databases</vt:lpstr>
      <vt:lpstr>Object deck</vt:lpstr>
      <vt:lpstr>External Symbol Dictionary cards (ESD)</vt:lpstr>
      <vt:lpstr>External Symbol Dictionary cards (ESD)</vt:lpstr>
      <vt:lpstr>External Symbol Dictionary cards (ESD)</vt:lpstr>
      <vt:lpstr>External Symbol Dictionary cards (ESD)</vt:lpstr>
      <vt:lpstr>Instructions and data cards, called "text" of program (TXT):</vt:lpstr>
      <vt:lpstr>Instructions and data cards, called "text" of program (TXT):</vt:lpstr>
      <vt:lpstr>Instructions and data cards, called "text" of program (TXT):</vt:lpstr>
      <vt:lpstr>Relocation and Linkage Directory cards (RLD): </vt:lpstr>
      <vt:lpstr>Relocation and Linkage Directory cards (RLD): </vt:lpstr>
      <vt:lpstr>End card (END)</vt:lpstr>
      <vt:lpstr>End of File (EOF) / Loader Terminate(LDT)</vt:lpstr>
      <vt:lpstr>End of File (EOF) / Loader Terminate(LDT)</vt:lpstr>
      <vt:lpstr>Global External Symbol Table (GEST)</vt:lpstr>
      <vt:lpstr>Global External Symbol Table (GEST)</vt:lpstr>
      <vt:lpstr>LOCAL EXTERNAL SYMBOL ARRAY</vt:lpstr>
      <vt:lpstr>LOCAL EXTERNAL SYMBOL ARRAY</vt:lpstr>
      <vt:lpstr>algorithm</vt:lpstr>
      <vt:lpstr>Flowchart for Pass-1</vt:lpstr>
      <vt:lpstr>algorithm</vt:lpstr>
      <vt:lpstr>Slide 31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Mandal</dc:creator>
  <cp:lastModifiedBy>Administrator</cp:lastModifiedBy>
  <cp:revision>253</cp:revision>
  <dcterms:created xsi:type="dcterms:W3CDTF">2021-05-09T17:26:58Z</dcterms:created>
  <dcterms:modified xsi:type="dcterms:W3CDTF">2023-03-31T04:38:20Z</dcterms:modified>
</cp:coreProperties>
</file>